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guyễn Kho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4T16:06:31.026">
    <p:pos x="1798" y="743"/>
    <p:text>For the model, it will be discussed more later.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cc1f32e2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2cc1f32e2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cc1f32e2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cc1f32e2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cc1f32e2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cc1f32e2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cc1f32e2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cc1f32e2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cc1f32e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cc1f32e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cc1f32e2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cc1f32e2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2cc1f32e2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2cc1f32e2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800"/>
              <a:t>ASL Interpreter</a:t>
            </a:r>
            <a:endParaRPr sz="6800"/>
          </a:p>
        </p:txBody>
      </p:sp>
      <p:sp>
        <p:nvSpPr>
          <p:cNvPr id="73" name="Google Shape;73;p13"/>
          <p:cNvSpPr txBox="1"/>
          <p:nvPr>
            <p:ph idx="1" type="subTitle"/>
          </p:nvPr>
        </p:nvSpPr>
        <p:spPr>
          <a:xfrm>
            <a:off x="2371725" y="2931450"/>
            <a:ext cx="6498900" cy="1695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300"/>
              <a:t>Khoa Nguyen</a:t>
            </a:r>
            <a:endParaRPr b="1" sz="2300"/>
          </a:p>
          <a:p>
            <a:pPr indent="0" lvl="0" marL="0" rtl="0" algn="l">
              <a:lnSpc>
                <a:spcPct val="115000"/>
              </a:lnSpc>
              <a:spcBef>
                <a:spcPts val="0"/>
              </a:spcBef>
              <a:spcAft>
                <a:spcPts val="0"/>
              </a:spcAft>
              <a:buNone/>
            </a:pPr>
            <a:r>
              <a:rPr b="1" lang="en" sz="2300"/>
              <a:t>Arjun Malik</a:t>
            </a:r>
            <a:endParaRPr b="1" sz="2300"/>
          </a:p>
          <a:p>
            <a:pPr indent="0" lvl="0" marL="0" rtl="0" algn="l">
              <a:lnSpc>
                <a:spcPct val="115000"/>
              </a:lnSpc>
              <a:spcBef>
                <a:spcPts val="0"/>
              </a:spcBef>
              <a:spcAft>
                <a:spcPts val="0"/>
              </a:spcAft>
              <a:buNone/>
            </a:pPr>
            <a:r>
              <a:rPr b="1" lang="en" sz="2300"/>
              <a:t>Yashi Yadav</a:t>
            </a:r>
            <a:endParaRPr b="1" sz="2300"/>
          </a:p>
          <a:p>
            <a:pPr indent="0" lvl="0" marL="0" rtl="0" algn="l">
              <a:lnSpc>
                <a:spcPct val="115000"/>
              </a:lnSpc>
              <a:spcBef>
                <a:spcPts val="0"/>
              </a:spcBef>
              <a:spcAft>
                <a:spcPts val="0"/>
              </a:spcAft>
              <a:buNone/>
            </a:pPr>
            <a:r>
              <a:rPr b="1" lang="en" sz="2300"/>
              <a:t>Fernando Merida</a:t>
            </a:r>
            <a:endParaRPr b="1"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2"/>
          <p:cNvSpPr txBox="1"/>
          <p:nvPr/>
        </p:nvSpPr>
        <p:spPr>
          <a:xfrm>
            <a:off x="274050" y="1577425"/>
            <a:ext cx="84456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sz="1300" u="sng">
                <a:solidFill>
                  <a:schemeClr val="dk1"/>
                </a:solidFill>
                <a:latin typeface="Lato"/>
                <a:ea typeface="Lato"/>
                <a:cs typeface="Lato"/>
                <a:sym typeface="Lato"/>
              </a:rPr>
              <a:t>Third </a:t>
            </a:r>
            <a:r>
              <a:rPr b="1" lang="en" sz="1300" u="sng">
                <a:solidFill>
                  <a:schemeClr val="dk1"/>
                </a:solidFill>
                <a:latin typeface="Lato"/>
                <a:ea typeface="Lato"/>
                <a:cs typeface="Lato"/>
                <a:sym typeface="Lato"/>
              </a:rPr>
              <a:t>Model :</a:t>
            </a:r>
            <a:r>
              <a:rPr b="1" lang="en" sz="1300">
                <a:solidFill>
                  <a:schemeClr val="dk1"/>
                </a:solidFill>
                <a:latin typeface="Lato"/>
                <a:ea typeface="Lato"/>
                <a:cs typeface="Lato"/>
                <a:sym typeface="Lato"/>
              </a:rPr>
              <a:t> </a:t>
            </a:r>
            <a:endParaRPr b="1"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1" sz="13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Model		: Using </a:t>
            </a:r>
            <a:r>
              <a:rPr lang="en">
                <a:solidFill>
                  <a:schemeClr val="dk1"/>
                </a:solidFill>
                <a:latin typeface="Lato"/>
                <a:ea typeface="Lato"/>
                <a:cs typeface="Lato"/>
                <a:sym typeface="Lato"/>
              </a:rPr>
              <a:t>OpenVino asl-recognition-004. OpenVino is an open-source toolkit developed by Intel and specifically made for computer vision and deep learning applications. It use S3D (Space Time Separable 3D Convolution) and MobileNetV3 (from lightweight CNN model). It is said the model has up to 83% accuracy. </a:t>
            </a:r>
            <a:endParaRPr>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Problem	: </a:t>
            </a:r>
            <a:r>
              <a:rPr lang="en">
                <a:solidFill>
                  <a:schemeClr val="dk1"/>
                </a:solidFill>
                <a:latin typeface="Lato"/>
                <a:ea typeface="Lato"/>
                <a:cs typeface="Lato"/>
                <a:sym typeface="Lato"/>
              </a:rPr>
              <a:t>Poor recognition performance</a:t>
            </a:r>
            <a:endParaRPr>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Causes	:</a:t>
            </a:r>
            <a:r>
              <a:rPr lang="en">
                <a:solidFill>
                  <a:schemeClr val="dk1"/>
                </a:solidFill>
                <a:latin typeface="Lato"/>
                <a:ea typeface="Lato"/>
                <a:cs typeface="Lato"/>
                <a:sym typeface="Lato"/>
              </a:rPr>
              <a:t> Model takes the whole picture and not important/ specific part of an image. This could add in a lot of noise. Moreover, this model has no parameters available for tunin</a:t>
            </a:r>
            <a:r>
              <a:rPr lang="en" sz="1300">
                <a:solidFill>
                  <a:schemeClr val="dk1"/>
                </a:solidFill>
                <a:latin typeface="Lato"/>
                <a:ea typeface="Lato"/>
                <a:cs typeface="Lato"/>
                <a:sym typeface="Lato"/>
              </a:rPr>
              <a:t>g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Solution 	: </a:t>
            </a:r>
            <a:r>
              <a:rPr lang="en">
                <a:solidFill>
                  <a:schemeClr val="dk1"/>
                </a:solidFill>
                <a:latin typeface="Lato"/>
                <a:ea typeface="Lato"/>
                <a:cs typeface="Lato"/>
                <a:sym typeface="Lato"/>
              </a:rPr>
              <a:t>Add in movement capture. </a:t>
            </a:r>
            <a:endParaRPr sz="1300">
              <a:solidFill>
                <a:schemeClr val="dk1"/>
              </a:solidFill>
              <a:latin typeface="Lato"/>
              <a:ea typeface="Lato"/>
              <a:cs typeface="Lato"/>
              <a:sym typeface="Lato"/>
            </a:endParaRPr>
          </a:p>
        </p:txBody>
      </p:sp>
      <p:sp>
        <p:nvSpPr>
          <p:cNvPr id="131" name="Google Shape;131;p22"/>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Challenges &amp; Development</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3"/>
          <p:cNvSpPr txBox="1"/>
          <p:nvPr/>
        </p:nvSpPr>
        <p:spPr>
          <a:xfrm>
            <a:off x="274050" y="1577425"/>
            <a:ext cx="84456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sz="1200" u="sng">
                <a:solidFill>
                  <a:schemeClr val="lt1"/>
                </a:solidFill>
                <a:latin typeface="Lato"/>
                <a:ea typeface="Lato"/>
                <a:cs typeface="Lato"/>
                <a:sym typeface="Lato"/>
              </a:rPr>
              <a:t>Third Model &amp; Motion Capture:</a:t>
            </a:r>
            <a:endParaRPr b="1" sz="1200">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1"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Model		: </a:t>
            </a:r>
            <a:r>
              <a:rPr lang="en" sz="1300">
                <a:solidFill>
                  <a:schemeClr val="lt1"/>
                </a:solidFill>
                <a:latin typeface="Lato"/>
                <a:ea typeface="Lato"/>
                <a:cs typeface="Lato"/>
                <a:sym typeface="Lato"/>
              </a:rPr>
              <a:t>OpenVino asl-recognition-004 &amp; person-detection-asl-0001 </a:t>
            </a:r>
            <a:endParaRPr sz="13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Problem	: Works with limited condition. It cannot take fast movement input since asl-recognition-004 is set to 15 fps for data processing.</a:t>
            </a:r>
            <a:endParaRPr sz="1200">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sp>
        <p:nvSpPr>
          <p:cNvPr id="137" name="Google Shape;137;p23"/>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Challenges &amp; Development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2301005" y="0"/>
            <a:ext cx="4541990" cy="5143500"/>
          </a:xfrm>
          <a:prstGeom prst="rect">
            <a:avLst/>
          </a:prstGeom>
          <a:noFill/>
          <a:ln>
            <a:noFill/>
          </a:ln>
        </p:spPr>
      </p:pic>
      <p:sp>
        <p:nvSpPr>
          <p:cNvPr id="143" name="Google Shape;143;p24"/>
          <p:cNvSpPr txBox="1"/>
          <p:nvPr/>
        </p:nvSpPr>
        <p:spPr>
          <a:xfrm>
            <a:off x="2855550" y="21904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chemeClr val="dk1"/>
                </a:solidFill>
                <a:latin typeface="Lato"/>
                <a:ea typeface="Lato"/>
                <a:cs typeface="Lato"/>
                <a:sym typeface="Lato"/>
              </a:rPr>
              <a:t>Demo</a:t>
            </a:r>
            <a:endParaRPr b="1" sz="60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49" name="Google Shape;149;p2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50" name="Google Shape;150;p25"/>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4500">
                <a:solidFill>
                  <a:schemeClr val="dk1"/>
                </a:solidFill>
                <a:latin typeface="Raleway"/>
                <a:ea typeface="Raleway"/>
                <a:cs typeface="Raleway"/>
                <a:sym typeface="Raleway"/>
              </a:rPr>
              <a:t>Thank You For Listening!</a:t>
            </a:r>
            <a:endParaRPr b="1" sz="45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3793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Overview</a:t>
            </a:r>
            <a:endParaRPr sz="2400"/>
          </a:p>
        </p:txBody>
      </p:sp>
      <p:sp>
        <p:nvSpPr>
          <p:cNvPr id="79" name="Google Shape;79;p14"/>
          <p:cNvSpPr txBox="1"/>
          <p:nvPr>
            <p:ph idx="4294967295" type="title"/>
          </p:nvPr>
        </p:nvSpPr>
        <p:spPr>
          <a:xfrm>
            <a:off x="535775" y="1170450"/>
            <a:ext cx="5197200" cy="337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Lato"/>
                <a:ea typeface="Lato"/>
                <a:cs typeface="Lato"/>
                <a:sym typeface="Lato"/>
              </a:rPr>
              <a:t>Objective</a:t>
            </a:r>
            <a:r>
              <a:rPr b="0" lang="en" sz="1500">
                <a:solidFill>
                  <a:schemeClr val="dk1"/>
                </a:solidFill>
                <a:latin typeface="Lato"/>
                <a:ea typeface="Lato"/>
                <a:cs typeface="Lato"/>
                <a:sym typeface="Lato"/>
              </a:rPr>
              <a:t>:</a:t>
            </a:r>
            <a:r>
              <a:rPr b="0" lang="en" sz="1500">
                <a:latin typeface="Lato"/>
                <a:ea typeface="Lato"/>
                <a:cs typeface="Lato"/>
                <a:sym typeface="Lato"/>
              </a:rPr>
              <a:t> Create a user-friendly, accurate ASL recognition system using deep learning techniques. This project aims to </a:t>
            </a:r>
            <a:r>
              <a:rPr b="0" lang="en" sz="1500">
                <a:latin typeface="Lato"/>
                <a:ea typeface="Lato"/>
                <a:cs typeface="Lato"/>
                <a:sym typeface="Lato"/>
              </a:rPr>
              <a:t> enhance communication accessibility for the deaf and hard of hearing community.</a:t>
            </a:r>
            <a:endParaRPr b="0" sz="1500">
              <a:latin typeface="Lato"/>
              <a:ea typeface="Lato"/>
              <a:cs typeface="Lato"/>
              <a:sym typeface="Lato"/>
            </a:endParaRPr>
          </a:p>
          <a:p>
            <a:pPr indent="0" lvl="0" marL="0" rtl="0" algn="l">
              <a:lnSpc>
                <a:spcPct val="115000"/>
              </a:lnSpc>
              <a:spcBef>
                <a:spcPts val="1600"/>
              </a:spcBef>
              <a:spcAft>
                <a:spcPts val="0"/>
              </a:spcAft>
              <a:buNone/>
            </a:pPr>
            <a:r>
              <a:rPr lang="en" sz="1500">
                <a:solidFill>
                  <a:schemeClr val="dk1"/>
                </a:solidFill>
                <a:latin typeface="Lato"/>
                <a:ea typeface="Lato"/>
                <a:cs typeface="Lato"/>
                <a:sym typeface="Lato"/>
              </a:rPr>
              <a:t>Dataset</a:t>
            </a:r>
            <a:r>
              <a:rPr b="0" lang="en" sz="1500">
                <a:solidFill>
                  <a:schemeClr val="dk1"/>
                </a:solidFill>
                <a:latin typeface="Lato"/>
                <a:ea typeface="Lato"/>
                <a:cs typeface="Lato"/>
                <a:sym typeface="Lato"/>
              </a:rPr>
              <a:t>: </a:t>
            </a:r>
            <a:r>
              <a:rPr b="0" lang="en" sz="1500">
                <a:latin typeface="Lato"/>
                <a:ea typeface="Lato"/>
                <a:cs typeface="Lato"/>
                <a:sym typeface="Lato"/>
              </a:rPr>
              <a:t>Microsoft's extensive ASL dataset, featuring diverse signers and a wide range of signs. It comes in the format of json files. The size is around 100,000 lines with 1000 labels.</a:t>
            </a:r>
            <a:endParaRPr b="0" sz="1500">
              <a:highlight>
                <a:schemeClr val="accent2"/>
              </a:highlight>
              <a:latin typeface="Lato"/>
              <a:ea typeface="Lato"/>
              <a:cs typeface="Lato"/>
              <a:sym typeface="Lato"/>
            </a:endParaRPr>
          </a:p>
          <a:p>
            <a:pPr indent="0" lvl="0" marL="0" rtl="0" algn="l">
              <a:lnSpc>
                <a:spcPct val="115000"/>
              </a:lnSpc>
              <a:spcBef>
                <a:spcPts val="1600"/>
              </a:spcBef>
              <a:spcAft>
                <a:spcPts val="1600"/>
              </a:spcAft>
              <a:buNone/>
            </a:pPr>
            <a:r>
              <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4">
            <a:alphaModFix/>
          </a:blip>
          <a:stretch>
            <a:fillRect/>
          </a:stretch>
        </p:blipFill>
        <p:spPr>
          <a:xfrm>
            <a:off x="2444700" y="162737"/>
            <a:ext cx="4254600" cy="4818038"/>
          </a:xfrm>
          <a:prstGeom prst="rect">
            <a:avLst/>
          </a:prstGeom>
          <a:noFill/>
          <a:ln>
            <a:noFill/>
          </a:ln>
        </p:spPr>
      </p:pic>
      <p:sp>
        <p:nvSpPr>
          <p:cNvPr id="85" name="Google Shape;85;p15"/>
          <p:cNvSpPr txBox="1"/>
          <p:nvPr/>
        </p:nvSpPr>
        <p:spPr>
          <a:xfrm>
            <a:off x="2855550" y="360372"/>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aleway"/>
                <a:ea typeface="Raleway"/>
                <a:cs typeface="Raleway"/>
                <a:sym typeface="Raleway"/>
              </a:rPr>
              <a:t>Tech Stack</a:t>
            </a:r>
            <a:endParaRPr b="1" sz="3000">
              <a:solidFill>
                <a:schemeClr val="dk1"/>
              </a:solidFill>
              <a:latin typeface="Raleway"/>
              <a:ea typeface="Raleway"/>
              <a:cs typeface="Raleway"/>
              <a:sym typeface="Raleway"/>
            </a:endParaRPr>
          </a:p>
        </p:txBody>
      </p:sp>
      <p:sp>
        <p:nvSpPr>
          <p:cNvPr id="86" name="Google Shape;86;p15"/>
          <p:cNvSpPr txBox="1"/>
          <p:nvPr>
            <p:ph idx="4294967295" type="body"/>
          </p:nvPr>
        </p:nvSpPr>
        <p:spPr>
          <a:xfrm>
            <a:off x="2855550" y="1179905"/>
            <a:ext cx="3432900" cy="332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aleway"/>
              <a:buChar char="➔"/>
            </a:pPr>
            <a:r>
              <a:rPr b="1" lang="en" sz="1600" u="sng">
                <a:solidFill>
                  <a:schemeClr val="dk1"/>
                </a:solidFill>
                <a:latin typeface="Raleway"/>
                <a:ea typeface="Raleway"/>
                <a:cs typeface="Raleway"/>
                <a:sym typeface="Raleway"/>
              </a:rPr>
              <a:t>Web Development:</a:t>
            </a:r>
            <a:endParaRPr b="1" sz="1600" u="sng">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Frontend -&gt; GUI by React, Vite.js</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Backend -&gt; Flask</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Database -&gt; SQLite3 (Non-production)</a:t>
            </a:r>
            <a:endParaRPr sz="1200">
              <a:latin typeface="Raleway"/>
              <a:ea typeface="Raleway"/>
              <a:cs typeface="Raleway"/>
              <a:sym typeface="Raleway"/>
            </a:endParaRPr>
          </a:p>
          <a:p>
            <a:pPr indent="-336550" lvl="0" marL="457200" rtl="0" algn="l">
              <a:spcBef>
                <a:spcPts val="1000"/>
              </a:spcBef>
              <a:spcAft>
                <a:spcPts val="0"/>
              </a:spcAft>
              <a:buClr>
                <a:schemeClr val="dk1"/>
              </a:buClr>
              <a:buSzPts val="1700"/>
              <a:buFont typeface="Raleway"/>
              <a:buChar char="➔"/>
            </a:pPr>
            <a:r>
              <a:rPr b="1" lang="en" sz="1700" u="sng">
                <a:solidFill>
                  <a:schemeClr val="dk1"/>
                </a:solidFill>
                <a:latin typeface="Raleway"/>
                <a:ea typeface="Raleway"/>
                <a:cs typeface="Raleway"/>
                <a:sym typeface="Raleway"/>
              </a:rPr>
              <a:t>Model</a:t>
            </a:r>
            <a:r>
              <a:rPr lang="en" sz="1700" u="sng">
                <a:latin typeface="Raleway"/>
                <a:ea typeface="Raleway"/>
                <a:cs typeface="Raleway"/>
                <a:sym typeface="Raleway"/>
              </a:rPr>
              <a:t> :</a:t>
            </a:r>
            <a:endParaRPr sz="1700" u="sng">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Pretrained CNN + LSTM</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Sign-language-gesture-recognition</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OpenVino asl-recogntition-004 and person-detection-001</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pic>
        <p:nvPicPr>
          <p:cNvPr id="91" name="Google Shape;91;p16"/>
          <p:cNvPicPr preferRelativeResize="0"/>
          <p:nvPr/>
        </p:nvPicPr>
        <p:blipFill>
          <a:blip r:embed="rId3">
            <a:alphaModFix/>
          </a:blip>
          <a:stretch>
            <a:fillRect/>
          </a:stretch>
        </p:blipFill>
        <p:spPr>
          <a:xfrm>
            <a:off x="2301005" y="0"/>
            <a:ext cx="4541990" cy="5143500"/>
          </a:xfrm>
          <a:prstGeom prst="rect">
            <a:avLst/>
          </a:prstGeom>
          <a:noFill/>
          <a:ln>
            <a:noFill/>
          </a:ln>
        </p:spPr>
      </p:pic>
      <p:sp>
        <p:nvSpPr>
          <p:cNvPr id="92" name="Google Shape;92;p16"/>
          <p:cNvSpPr txBox="1"/>
          <p:nvPr/>
        </p:nvSpPr>
        <p:spPr>
          <a:xfrm>
            <a:off x="2818175" y="208922"/>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aleway"/>
                <a:ea typeface="Raleway"/>
                <a:cs typeface="Raleway"/>
                <a:sym typeface="Raleway"/>
              </a:rPr>
              <a:t>Methodology</a:t>
            </a:r>
            <a:endParaRPr b="1" sz="3000">
              <a:solidFill>
                <a:schemeClr val="dk1"/>
              </a:solidFill>
              <a:latin typeface="Raleway"/>
              <a:ea typeface="Raleway"/>
              <a:cs typeface="Raleway"/>
              <a:sym typeface="Raleway"/>
            </a:endParaRPr>
          </a:p>
        </p:txBody>
      </p:sp>
      <p:sp>
        <p:nvSpPr>
          <p:cNvPr id="93" name="Google Shape;93;p16"/>
          <p:cNvSpPr txBox="1"/>
          <p:nvPr>
            <p:ph idx="4294967295" type="body"/>
          </p:nvPr>
        </p:nvSpPr>
        <p:spPr>
          <a:xfrm>
            <a:off x="2691375" y="971525"/>
            <a:ext cx="37902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chemeClr val="dk1"/>
                </a:solidFill>
                <a:latin typeface="Raleway"/>
                <a:ea typeface="Raleway"/>
                <a:cs typeface="Raleway"/>
                <a:sym typeface="Raleway"/>
              </a:rPr>
              <a:t>Development Approach:</a:t>
            </a:r>
            <a:endParaRPr b="1" sz="1700" u="sng">
              <a:solidFill>
                <a:schemeClr val="dk1"/>
              </a:solidFill>
              <a:latin typeface="Raleway"/>
              <a:ea typeface="Raleway"/>
              <a:cs typeface="Raleway"/>
              <a:sym typeface="Raleway"/>
            </a:endParaRPr>
          </a:p>
          <a:p>
            <a:pPr indent="0" lvl="0" marL="0" rtl="0" algn="l">
              <a:spcBef>
                <a:spcPts val="1000"/>
              </a:spcBef>
              <a:spcAft>
                <a:spcPts val="0"/>
              </a:spcAft>
              <a:buNone/>
            </a:pPr>
            <a:r>
              <a:rPr lang="en" sz="1100">
                <a:latin typeface="Raleway"/>
                <a:ea typeface="Raleway"/>
                <a:cs typeface="Raleway"/>
                <a:sym typeface="Raleway"/>
              </a:rPr>
              <a:t>Collaborative Development: Teamwork and collaborative decision-making were central to our process, utilizing tools and regular meetings for effective communication and progress tracking.</a:t>
            </a:r>
            <a:endParaRPr sz="1100">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1700" u="sng">
                <a:solidFill>
                  <a:schemeClr val="dk1"/>
                </a:solidFill>
                <a:latin typeface="Raleway"/>
                <a:ea typeface="Raleway"/>
                <a:cs typeface="Raleway"/>
                <a:sym typeface="Raleway"/>
              </a:rPr>
              <a:t>Deep Learning Techniques:</a:t>
            </a:r>
            <a:endParaRPr b="1" sz="1700" u="sng">
              <a:solidFill>
                <a:schemeClr val="dk1"/>
              </a:solidFill>
              <a:latin typeface="Raleway"/>
              <a:ea typeface="Raleway"/>
              <a:cs typeface="Raleway"/>
              <a:sym typeface="Raleway"/>
            </a:endParaRPr>
          </a:p>
          <a:p>
            <a:pPr indent="0" lvl="0" marL="0" rtl="0" algn="l">
              <a:spcBef>
                <a:spcPts val="0"/>
              </a:spcBef>
              <a:spcAft>
                <a:spcPts val="0"/>
              </a:spcAft>
              <a:buNone/>
            </a:pPr>
            <a:r>
              <a:t/>
            </a:r>
            <a:endParaRPr sz="1000">
              <a:latin typeface="Raleway"/>
              <a:ea typeface="Raleway"/>
              <a:cs typeface="Raleway"/>
              <a:sym typeface="Raleway"/>
            </a:endParaRPr>
          </a:p>
          <a:p>
            <a:pPr indent="-298450" lvl="0" marL="457200" rtl="0" algn="l">
              <a:spcBef>
                <a:spcPts val="0"/>
              </a:spcBef>
              <a:spcAft>
                <a:spcPts val="0"/>
              </a:spcAft>
              <a:buSzPts val="1100"/>
              <a:buFont typeface="Raleway"/>
              <a:buChar char="●"/>
            </a:pPr>
            <a:r>
              <a:rPr b="1" lang="en" sz="1100">
                <a:latin typeface="Raleway"/>
                <a:ea typeface="Raleway"/>
                <a:cs typeface="Raleway"/>
                <a:sym typeface="Raleway"/>
              </a:rPr>
              <a:t>Data Preprocessing: </a:t>
            </a:r>
            <a:r>
              <a:rPr lang="en" sz="1100">
                <a:latin typeface="Raleway"/>
                <a:ea typeface="Raleway"/>
                <a:cs typeface="Raleway"/>
                <a:sym typeface="Raleway"/>
              </a:rPr>
              <a:t>Extensive preprocessing of the MSASL dataset to ensure optimal training conditions for our models.</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b="1" lang="en" sz="1100">
                <a:latin typeface="Raleway"/>
                <a:ea typeface="Raleway"/>
                <a:cs typeface="Raleway"/>
                <a:sym typeface="Raleway"/>
              </a:rPr>
              <a:t>Model Selection: </a:t>
            </a:r>
            <a:r>
              <a:rPr lang="en" sz="1100">
                <a:latin typeface="Raleway"/>
                <a:ea typeface="Raleway"/>
                <a:cs typeface="Raleway"/>
                <a:sym typeface="Raleway"/>
              </a:rPr>
              <a:t>Began with a Function API using a pre-trained VGG16 model, known for its efficiency in image recognition tasks. </a:t>
            </a:r>
            <a:endParaRPr sz="1100">
              <a:highlight>
                <a:schemeClr val="accent2"/>
              </a:highlight>
              <a:latin typeface="Raleway"/>
              <a:ea typeface="Raleway"/>
              <a:cs typeface="Raleway"/>
              <a:sym typeface="Raleway"/>
            </a:endParaRPr>
          </a:p>
          <a:p>
            <a:pPr indent="-298450" lvl="0" marL="457200" rtl="0" algn="l">
              <a:spcBef>
                <a:spcPts val="0"/>
              </a:spcBef>
              <a:spcAft>
                <a:spcPts val="0"/>
              </a:spcAft>
              <a:buSzPts val="1100"/>
              <a:buFont typeface="Raleway"/>
              <a:buChar char="●"/>
            </a:pPr>
            <a:r>
              <a:rPr b="1" lang="en" sz="1100">
                <a:latin typeface="Raleway"/>
                <a:ea typeface="Raleway"/>
                <a:cs typeface="Raleway"/>
                <a:sym typeface="Raleway"/>
              </a:rPr>
              <a:t>Experimentation and Refinement:</a:t>
            </a:r>
            <a:r>
              <a:rPr lang="en" sz="1100">
                <a:latin typeface="Raleway"/>
                <a:ea typeface="Raleway"/>
                <a:cs typeface="Raleway"/>
                <a:sym typeface="Raleway"/>
              </a:rPr>
              <a:t> Progressed to experimenting with models pre-trained on ASL datasets to enhance gesture recognition accuracy.</a:t>
            </a:r>
            <a:endParaRPr sz="1100">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1000">
              <a:latin typeface="Raleway"/>
              <a:ea typeface="Raleway"/>
              <a:cs typeface="Raleway"/>
              <a:sym typeface="Raleway"/>
            </a:endParaRPr>
          </a:p>
          <a:p>
            <a:pPr indent="0" lvl="0" marL="0" rtl="0" algn="l">
              <a:spcBef>
                <a:spcPts val="0"/>
              </a:spcBef>
              <a:spcAft>
                <a:spcPts val="1000"/>
              </a:spcAft>
              <a:buNone/>
            </a:pPr>
            <a:r>
              <a:t/>
            </a:r>
            <a:endParaRPr sz="1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7"/>
          <p:cNvSpPr txBox="1"/>
          <p:nvPr/>
        </p:nvSpPr>
        <p:spPr>
          <a:xfrm>
            <a:off x="274050" y="1577425"/>
            <a:ext cx="84456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a:solidFill>
                  <a:schemeClr val="lt1"/>
                </a:solidFill>
                <a:latin typeface="Lato"/>
                <a:ea typeface="Lato"/>
                <a:cs typeface="Lato"/>
                <a:sym typeface="Lato"/>
              </a:rPr>
              <a:t>Initially, we set up one model for both alphabet and word training. However, the training for words causes a lot of issues, so we have to resort to other models. This is our model for letter training.</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u="sng">
                <a:solidFill>
                  <a:schemeClr val="lt1"/>
                </a:solidFill>
                <a:latin typeface="Lato"/>
                <a:ea typeface="Lato"/>
                <a:cs typeface="Lato"/>
                <a:sym typeface="Lato"/>
              </a:rPr>
              <a:t>First Model: </a:t>
            </a:r>
            <a:r>
              <a:rPr lang="en">
                <a:solidFill>
                  <a:schemeClr val="lt1"/>
                </a:solidFill>
                <a:latin typeface="Lato"/>
                <a:ea typeface="Lato"/>
                <a:cs typeface="Lato"/>
                <a:sym typeface="Lato"/>
              </a:rPr>
              <a:t>CNN+LSTM with VGG16</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Model: This is our proposed model by constructing a CNN+LSTM model, utilizing VGG16 as the pretrained CNN.</a:t>
            </a:r>
            <a:endParaRPr>
              <a:solidFill>
                <a:schemeClr val="lt1"/>
              </a:solidFill>
              <a:highlight>
                <a:schemeClr val="dk2"/>
              </a:highlight>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Problem: Overfitting - train accuray at 99% and validation is at 50~60%. We got correct responses for letter ‘M’,  ‘L’, ‘Z’ but got wrong responses for ‘A’, ‘B’, ‘C’, ‘D’</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will demo this model later</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99" name="Google Shape;99;p17"/>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Challenges &amp; Development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8"/>
          <p:cNvSpPr txBox="1"/>
          <p:nvPr/>
        </p:nvSpPr>
        <p:spPr>
          <a:xfrm>
            <a:off x="274050" y="1577425"/>
            <a:ext cx="84456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a:solidFill>
                  <a:schemeClr val="lt1"/>
                </a:solidFill>
                <a:latin typeface="Lato"/>
                <a:ea typeface="Lato"/>
                <a:cs typeface="Lato"/>
                <a:sym typeface="Lato"/>
              </a:rPr>
              <a:t>Now, it is the words/ phrases that caused a lot of issues, which is why we shifted our solutions many times. Here is a timeline of our models:</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u="sng">
                <a:solidFill>
                  <a:schemeClr val="lt1"/>
                </a:solidFill>
                <a:latin typeface="Lato"/>
                <a:ea typeface="Lato"/>
                <a:cs typeface="Lato"/>
                <a:sym typeface="Lato"/>
              </a:rPr>
              <a:t>First Model &amp; First Challenge:</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CNN+LSTM with VGG16</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Model		: Same model</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Problem	: Model returned low train and validation accuracy.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Causes	: Improper label. Our data comes in JSON format (example below) and the naming was confusing. We have file, org_text, clean_text, label, text.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Solution:	: Proper labelling and data organization.</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05" name="Google Shape;105;p18"/>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Challenges &amp; Development</a:t>
            </a:r>
            <a:endParaRPr sz="2400"/>
          </a:p>
        </p:txBody>
      </p:sp>
      <p:pic>
        <p:nvPicPr>
          <p:cNvPr id="106" name="Google Shape;106;p18"/>
          <p:cNvPicPr preferRelativeResize="0"/>
          <p:nvPr/>
        </p:nvPicPr>
        <p:blipFill>
          <a:blip r:embed="rId3">
            <a:alphaModFix/>
          </a:blip>
          <a:stretch>
            <a:fillRect/>
          </a:stretch>
        </p:blipFill>
        <p:spPr>
          <a:xfrm>
            <a:off x="82300" y="1825075"/>
            <a:ext cx="9006824" cy="297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19"/>
          <p:cNvSpPr txBox="1"/>
          <p:nvPr/>
        </p:nvSpPr>
        <p:spPr>
          <a:xfrm>
            <a:off x="274050" y="1577425"/>
            <a:ext cx="84456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u="sng">
                <a:solidFill>
                  <a:schemeClr val="lt1"/>
                </a:solidFill>
                <a:latin typeface="Lato"/>
                <a:ea typeface="Lato"/>
                <a:cs typeface="Lato"/>
                <a:sym typeface="Lato"/>
              </a:rPr>
              <a:t>First Model &amp; Second Challenge:</a:t>
            </a:r>
            <a:r>
              <a:rPr b="1" lang="en">
                <a:solidFill>
                  <a:schemeClr val="lt1"/>
                </a:solidFill>
                <a:latin typeface="Lato"/>
                <a:ea typeface="Lato"/>
                <a:cs typeface="Lato"/>
                <a:sym typeface="Lato"/>
              </a:rPr>
              <a:t> </a:t>
            </a:r>
            <a:endParaRPr b="1">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1">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Model	: Same model</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Problem	: Model now returned high train, but still low validation accuracy.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Causes	: It is due to inconsistent nature of dataset. Even though dataset is over 100k+ lines for 1000 labels, many of the videos are private or have been taken down. Because of that, some of the training labels have only no or only 1 training sample, at the same time, validation labels must also have at least one sample. We have narrowed down to 32 labels with 3-5 training samples for each.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Solution 	: Use other datasets or pre-trained models.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12" name="Google Shape;112;p19"/>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Challenges &amp; Development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0"/>
          <p:cNvSpPr txBox="1"/>
          <p:nvPr/>
        </p:nvSpPr>
        <p:spPr>
          <a:xfrm>
            <a:off x="274050" y="2476400"/>
            <a:ext cx="16056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u="sng">
                <a:solidFill>
                  <a:schemeClr val="lt1"/>
                </a:solidFill>
                <a:latin typeface="Lato"/>
                <a:ea typeface="Lato"/>
                <a:cs typeface="Lato"/>
                <a:sym typeface="Lato"/>
              </a:rPr>
              <a:t>First Model &amp; </a:t>
            </a:r>
            <a:endParaRPr b="1" u="sng">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u="sng">
                <a:solidFill>
                  <a:schemeClr val="lt1"/>
                </a:solidFill>
                <a:latin typeface="Lato"/>
                <a:ea typeface="Lato"/>
                <a:cs typeface="Lato"/>
                <a:sym typeface="Lato"/>
              </a:rPr>
              <a:t>Second Challenge:</a:t>
            </a:r>
            <a:r>
              <a:rPr b="1"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
        <p:nvSpPr>
          <p:cNvPr id="118" name="Google Shape;118;p20"/>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Challenges &amp; Development</a:t>
            </a:r>
            <a:endParaRPr sz="2400"/>
          </a:p>
        </p:txBody>
      </p:sp>
      <p:pic>
        <p:nvPicPr>
          <p:cNvPr id="119" name="Google Shape;119;p20"/>
          <p:cNvPicPr preferRelativeResize="0"/>
          <p:nvPr/>
        </p:nvPicPr>
        <p:blipFill>
          <a:blip r:embed="rId3">
            <a:alphaModFix/>
          </a:blip>
          <a:stretch>
            <a:fillRect/>
          </a:stretch>
        </p:blipFill>
        <p:spPr>
          <a:xfrm>
            <a:off x="1913825" y="1799287"/>
            <a:ext cx="7050749" cy="31555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1"/>
          <p:cNvSpPr txBox="1"/>
          <p:nvPr/>
        </p:nvSpPr>
        <p:spPr>
          <a:xfrm>
            <a:off x="274050" y="1577425"/>
            <a:ext cx="8636100" cy="22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1" lang="en" sz="1300" u="sng">
                <a:solidFill>
                  <a:schemeClr val="dk1"/>
                </a:solidFill>
                <a:latin typeface="Lato"/>
                <a:ea typeface="Lato"/>
                <a:cs typeface="Lato"/>
                <a:sym typeface="Lato"/>
              </a:rPr>
              <a:t>Second </a:t>
            </a:r>
            <a:r>
              <a:rPr b="1" lang="en" sz="1300" u="sng">
                <a:solidFill>
                  <a:schemeClr val="dk1"/>
                </a:solidFill>
                <a:latin typeface="Lato"/>
                <a:ea typeface="Lato"/>
                <a:cs typeface="Lato"/>
                <a:sym typeface="Lato"/>
              </a:rPr>
              <a:t>Model :</a:t>
            </a:r>
            <a:r>
              <a:rPr b="1" lang="en" sz="1300">
                <a:solidFill>
                  <a:schemeClr val="dk1"/>
                </a:solidFill>
                <a:latin typeface="Lato"/>
                <a:ea typeface="Lato"/>
                <a:cs typeface="Lato"/>
                <a:sym typeface="Lato"/>
              </a:rPr>
              <a:t> </a:t>
            </a:r>
            <a:endParaRPr b="1"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1" sz="13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Model	: </a:t>
            </a:r>
            <a:r>
              <a:rPr lang="en">
                <a:solidFill>
                  <a:schemeClr val="dk1"/>
                </a:solidFill>
                <a:latin typeface="Lato"/>
                <a:ea typeface="Lato"/>
                <a:cs typeface="Lato"/>
                <a:sym typeface="Lato"/>
              </a:rPr>
              <a:t>Inception V3 RNN (GitHub Reference) with 64-label datasets with 10 samples each.</a:t>
            </a:r>
            <a:endParaRPr sz="13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Problem	: </a:t>
            </a:r>
            <a:r>
              <a:rPr lang="en">
                <a:solidFill>
                  <a:schemeClr val="dk1"/>
                </a:solidFill>
                <a:latin typeface="Lato"/>
                <a:ea typeface="Lato"/>
                <a:cs typeface="Lato"/>
                <a:sym typeface="Lato"/>
              </a:rPr>
              <a:t>Faced prolonged training times (over 48 hours for partial completion for training </a:t>
            </a:r>
            <a:r>
              <a:rPr lang="en">
                <a:solidFill>
                  <a:schemeClr val="dk1"/>
                </a:solidFill>
                <a:latin typeface="Lato"/>
                <a:ea typeface="Lato"/>
                <a:cs typeface="Lato"/>
                <a:sym typeface="Lato"/>
              </a:rPr>
              <a:t>only</a:t>
            </a:r>
            <a:r>
              <a:rPr lang="en">
                <a:solidFill>
                  <a:schemeClr val="dk1"/>
                </a:solidFill>
                <a:latin typeface="Lato"/>
                <a:ea typeface="Lato"/>
                <a:cs typeface="Lato"/>
                <a:sym typeface="Lato"/>
              </a:rPr>
              <a:t>, 27/64).</a:t>
            </a:r>
            <a:endParaRPr sz="13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300">
                <a:solidFill>
                  <a:schemeClr val="dk1"/>
                </a:solidFill>
                <a:latin typeface="Lato"/>
                <a:ea typeface="Lato"/>
                <a:cs typeface="Lato"/>
                <a:sym typeface="Lato"/>
              </a:rPr>
              <a:t>Solution 	: </a:t>
            </a:r>
            <a:r>
              <a:rPr lang="en">
                <a:solidFill>
                  <a:schemeClr val="dk1"/>
                </a:solidFill>
                <a:latin typeface="Lato"/>
                <a:ea typeface="Lato"/>
                <a:cs typeface="Lato"/>
                <a:sym typeface="Lato"/>
              </a:rPr>
              <a:t>Explore alternative models for efficiency while training the model. </a:t>
            </a:r>
            <a:endParaRPr sz="1300">
              <a:solidFill>
                <a:schemeClr val="dk1"/>
              </a:solidFill>
              <a:latin typeface="Lato"/>
              <a:ea typeface="Lato"/>
              <a:cs typeface="Lato"/>
              <a:sym typeface="Lato"/>
            </a:endParaRPr>
          </a:p>
        </p:txBody>
      </p:sp>
      <p:sp>
        <p:nvSpPr>
          <p:cNvPr id="125" name="Google Shape;125;p21"/>
          <p:cNvSpPr txBox="1"/>
          <p:nvPr>
            <p:ph type="title"/>
          </p:nvPr>
        </p:nvSpPr>
        <p:spPr>
          <a:xfrm>
            <a:off x="274050" y="476575"/>
            <a:ext cx="5197200" cy="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Challenges &amp; Development</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