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63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41B67B5-C40C-400F-93B9-6A7B8AB698D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CE014B-0FF2-4408-B39D-3C628258D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77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67B5-C40C-400F-93B9-6A7B8AB698D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014B-0FF2-4408-B39D-3C628258D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45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67B5-C40C-400F-93B9-6A7B8AB698D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014B-0FF2-4408-B39D-3C628258D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46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67B5-C40C-400F-93B9-6A7B8AB698D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014B-0FF2-4408-B39D-3C628258D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82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41B67B5-C40C-400F-93B9-6A7B8AB698D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6CE014B-0FF2-4408-B39D-3C628258D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718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67B5-C40C-400F-93B9-6A7B8AB698D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014B-0FF2-4408-B39D-3C628258D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42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67B5-C40C-400F-93B9-6A7B8AB698D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014B-0FF2-4408-B39D-3C628258D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91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67B5-C40C-400F-93B9-6A7B8AB698D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014B-0FF2-4408-B39D-3C628258D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9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67B5-C40C-400F-93B9-6A7B8AB698D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014B-0FF2-4408-B39D-3C628258D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01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67B5-C40C-400F-93B9-6A7B8AB698D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CE014B-0FF2-4408-B39D-3C628258DBA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793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41B67B5-C40C-400F-93B9-6A7B8AB698D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CE014B-0FF2-4408-B39D-3C628258DBA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593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41B67B5-C40C-400F-93B9-6A7B8AB698D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CE014B-0FF2-4408-B39D-3C628258D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37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34859E-1079-39F9-35A0-C84B1EF84DA5}"/>
              </a:ext>
            </a:extLst>
          </p:cNvPr>
          <p:cNvSpPr txBox="1"/>
          <p:nvPr/>
        </p:nvSpPr>
        <p:spPr>
          <a:xfrm>
            <a:off x="452063" y="1684962"/>
            <a:ext cx="110447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ANALYSIS </a:t>
            </a:r>
          </a:p>
          <a:p>
            <a:pPr algn="ctr"/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 OF BANK CHURN CUSTOMERS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C8E6B-93F3-4B9A-5C69-A6442D0348C0}"/>
              </a:ext>
            </a:extLst>
          </p:cNvPr>
          <p:cNvSpPr txBox="1"/>
          <p:nvPr/>
        </p:nvSpPr>
        <p:spPr>
          <a:xfrm>
            <a:off x="9489896" y="6061753"/>
            <a:ext cx="270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By- Arjun Maurya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080B6-A305-25A3-180C-C8BAB2185DFF}"/>
              </a:ext>
            </a:extLst>
          </p:cNvPr>
          <p:cNvSpPr txBox="1"/>
          <p:nvPr/>
        </p:nvSpPr>
        <p:spPr>
          <a:xfrm>
            <a:off x="318498" y="5738587"/>
            <a:ext cx="240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: Dr. Aakansha Gupta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F89BF-3EFC-CCA0-1D5D-5A04521BC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96" y="5196265"/>
            <a:ext cx="1438863" cy="14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6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45C9E-B479-71E7-E742-BCFDD6DAA1B6}"/>
              </a:ext>
            </a:extLst>
          </p:cNvPr>
          <p:cNvSpPr txBox="1"/>
          <p:nvPr/>
        </p:nvSpPr>
        <p:spPr>
          <a:xfrm>
            <a:off x="2691829" y="308225"/>
            <a:ext cx="729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COMPARISON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3017639-C43A-5D2E-9A7D-9903CCBDB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740550"/>
              </p:ext>
            </p:extLst>
          </p:nvPr>
        </p:nvGraphicFramePr>
        <p:xfrm>
          <a:off x="347610" y="1828801"/>
          <a:ext cx="11496779" cy="4770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397">
                  <a:extLst>
                    <a:ext uri="{9D8B030D-6E8A-4147-A177-3AD203B41FA5}">
                      <a16:colId xmlns:a16="http://schemas.microsoft.com/office/drawing/2014/main" val="3522791152"/>
                    </a:ext>
                  </a:extLst>
                </a:gridCol>
                <a:gridCol w="1642397">
                  <a:extLst>
                    <a:ext uri="{9D8B030D-6E8A-4147-A177-3AD203B41FA5}">
                      <a16:colId xmlns:a16="http://schemas.microsoft.com/office/drawing/2014/main" val="796765958"/>
                    </a:ext>
                  </a:extLst>
                </a:gridCol>
                <a:gridCol w="1642397">
                  <a:extLst>
                    <a:ext uri="{9D8B030D-6E8A-4147-A177-3AD203B41FA5}">
                      <a16:colId xmlns:a16="http://schemas.microsoft.com/office/drawing/2014/main" val="3356226810"/>
                    </a:ext>
                  </a:extLst>
                </a:gridCol>
                <a:gridCol w="1642397">
                  <a:extLst>
                    <a:ext uri="{9D8B030D-6E8A-4147-A177-3AD203B41FA5}">
                      <a16:colId xmlns:a16="http://schemas.microsoft.com/office/drawing/2014/main" val="878203488"/>
                    </a:ext>
                  </a:extLst>
                </a:gridCol>
                <a:gridCol w="1642397">
                  <a:extLst>
                    <a:ext uri="{9D8B030D-6E8A-4147-A177-3AD203B41FA5}">
                      <a16:colId xmlns:a16="http://schemas.microsoft.com/office/drawing/2014/main" val="198282381"/>
                    </a:ext>
                  </a:extLst>
                </a:gridCol>
                <a:gridCol w="1642397">
                  <a:extLst>
                    <a:ext uri="{9D8B030D-6E8A-4147-A177-3AD203B41FA5}">
                      <a16:colId xmlns:a16="http://schemas.microsoft.com/office/drawing/2014/main" val="3656552505"/>
                    </a:ext>
                  </a:extLst>
                </a:gridCol>
                <a:gridCol w="1642397">
                  <a:extLst>
                    <a:ext uri="{9D8B030D-6E8A-4147-A177-3AD203B41FA5}">
                      <a16:colId xmlns:a16="http://schemas.microsoft.com/office/drawing/2014/main" val="1087228135"/>
                    </a:ext>
                  </a:extLst>
                </a:gridCol>
              </a:tblGrid>
              <a:tr h="103061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 EVALUATOR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</a:t>
                      </a:r>
                    </a:p>
                    <a:p>
                      <a:r>
                        <a:rPr lang="en-US" dirty="0"/>
                        <a:t>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</a:t>
                      </a:r>
                    </a:p>
                    <a:p>
                      <a:r>
                        <a:rPr lang="en-US" dirty="0"/>
                        <a:t>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727238"/>
                  </a:ext>
                </a:extLst>
              </a:tr>
              <a:tr h="515122">
                <a:tc>
                  <a:txBody>
                    <a:bodyPr/>
                    <a:lstStyle/>
                    <a:p>
                      <a:r>
                        <a:rPr lang="en-US" dirty="0"/>
                        <a:t>TRAIN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0.9167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6056"/>
                  </a:ext>
                </a:extLst>
              </a:tr>
              <a:tr h="515122"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0.8723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42064"/>
                  </a:ext>
                </a:extLst>
              </a:tr>
              <a:tr h="515122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0.8405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491163"/>
                  </a:ext>
                </a:extLst>
              </a:tr>
              <a:tr h="515122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0.8667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712115"/>
                  </a:ext>
                </a:extLst>
              </a:tr>
              <a:tr h="515122">
                <a:tc>
                  <a:txBody>
                    <a:bodyPr/>
                    <a:lstStyle/>
                    <a:p>
                      <a:r>
                        <a:rPr lang="en-US" dirty="0"/>
                        <a:t>OVER ALL ACCURACY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0.866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135700"/>
                  </a:ext>
                </a:extLst>
              </a:tr>
              <a:tr h="515122">
                <a:tc>
                  <a:txBody>
                    <a:bodyPr/>
                    <a:lstStyle/>
                    <a:p>
                      <a:r>
                        <a:rPr lang="en-US" dirty="0"/>
                        <a:t>Recall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0.8805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7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93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2BB34A-CE62-6173-D0D3-7B9B3DD329F1}"/>
              </a:ext>
            </a:extLst>
          </p:cNvPr>
          <p:cNvSpPr txBox="1"/>
          <p:nvPr/>
        </p:nvSpPr>
        <p:spPr>
          <a:xfrm>
            <a:off x="3121631" y="489838"/>
            <a:ext cx="5948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45160-94DD-7F4D-7E88-8C97DBCEF772}"/>
              </a:ext>
            </a:extLst>
          </p:cNvPr>
          <p:cNvSpPr txBox="1"/>
          <p:nvPr/>
        </p:nvSpPr>
        <p:spPr>
          <a:xfrm>
            <a:off x="580489" y="1880170"/>
            <a:ext cx="11260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showed the lowest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all the good models 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Stacking Classifier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performance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27F93-839B-A461-83AB-CAED853A8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03" y="3577196"/>
            <a:ext cx="6646220" cy="290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1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- Free Download on Freepik">
            <a:extLst>
              <a:ext uri="{FF2B5EF4-FFF2-40B4-BE49-F238E27FC236}">
                <a16:creationId xmlns:a16="http://schemas.microsoft.com/office/drawing/2014/main" id="{677B3C75-3D64-2C46-3E37-5CD265094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47" y="361006"/>
            <a:ext cx="9145160" cy="609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32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2F8046-C7F5-1362-1DD2-CC4314F7A13A}"/>
              </a:ext>
            </a:extLst>
          </p:cNvPr>
          <p:cNvSpPr txBox="1"/>
          <p:nvPr/>
        </p:nvSpPr>
        <p:spPr>
          <a:xfrm>
            <a:off x="410966" y="297951"/>
            <a:ext cx="1118855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greatest challenges faced by service companies is to retain their customers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try to get some insights into customer data to identify the customers who are likely to leave.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employ lots of techniques to retain their existing customers . The advantage of using these techniques is to determine what causes the churn and how it can be reduced.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given data of a bank build a predictive model to determine the probability of the churn.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09C38-6FEC-C328-0C51-81CB9E52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730" y="5450680"/>
            <a:ext cx="1197181" cy="1197181"/>
          </a:xfrm>
          <a:prstGeom prst="rect">
            <a:avLst/>
          </a:prstGeom>
        </p:spPr>
      </p:pic>
      <p:pic>
        <p:nvPicPr>
          <p:cNvPr id="6" name="Graphic 5" descr="Bank">
            <a:extLst>
              <a:ext uri="{FF2B5EF4-FFF2-40B4-BE49-F238E27FC236}">
                <a16:creationId xmlns:a16="http://schemas.microsoft.com/office/drawing/2014/main" id="{D785EDA8-AE4B-FDB8-C734-0D8224815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407" y="5450680"/>
            <a:ext cx="1273996" cy="12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3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E8C62-79C1-6C04-420C-68C39D2B0B99}"/>
              </a:ext>
            </a:extLst>
          </p:cNvPr>
          <p:cNvSpPr txBox="1"/>
          <p:nvPr/>
        </p:nvSpPr>
        <p:spPr>
          <a:xfrm>
            <a:off x="274320" y="213360"/>
            <a:ext cx="1146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CC289-1410-79F8-D78F-BBCB4EC8D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960" y="1381418"/>
            <a:ext cx="5921035" cy="2094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5A7705-6523-984D-BE3E-7097E34FF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636" y="3719245"/>
            <a:ext cx="4513700" cy="27279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67E2B7-529F-69A2-AF56-DDC096418759}"/>
              </a:ext>
            </a:extLst>
          </p:cNvPr>
          <p:cNvSpPr txBox="1"/>
          <p:nvPr/>
        </p:nvSpPr>
        <p:spPr>
          <a:xfrm>
            <a:off x="422005" y="2201025"/>
            <a:ext cx="47937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data to a Data Frame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 rows and 13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Description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6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10D24A-3863-BE63-C804-DD8C7C696455}"/>
              </a:ext>
            </a:extLst>
          </p:cNvPr>
          <p:cNvSpPr txBox="1"/>
          <p:nvPr/>
        </p:nvSpPr>
        <p:spPr>
          <a:xfrm>
            <a:off x="3513762" y="174661"/>
            <a:ext cx="5291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61D2D-5E8A-B7D4-CD7F-086EBDA5B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058" y="1092708"/>
            <a:ext cx="2296026" cy="1808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B714E-8E37-10BD-7428-5869BAB82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64" y="3017471"/>
            <a:ext cx="1244065" cy="1964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F9B4DB-8559-2675-840E-14A664DB9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21364"/>
            <a:ext cx="5728591" cy="14742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452436-8F6C-14A3-72CA-6FBD46847FF7}"/>
              </a:ext>
            </a:extLst>
          </p:cNvPr>
          <p:cNvSpPr txBox="1"/>
          <p:nvPr/>
        </p:nvSpPr>
        <p:spPr>
          <a:xfrm>
            <a:off x="575353" y="2414427"/>
            <a:ext cx="51165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Datatypes of the features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 duplicate data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statistical description of the features.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93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9D0DC6-87CD-0EB5-61F1-F0C0499EC490}"/>
              </a:ext>
            </a:extLst>
          </p:cNvPr>
          <p:cNvSpPr txBox="1"/>
          <p:nvPr/>
        </p:nvSpPr>
        <p:spPr>
          <a:xfrm>
            <a:off x="3158866" y="273427"/>
            <a:ext cx="6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E582F-0D5B-9CC9-B4D6-E12312DCD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87" y="1285739"/>
            <a:ext cx="4543490" cy="1418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FEA0C8-AE49-6AD9-8D00-DB5B0943D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90" y="4863353"/>
            <a:ext cx="4596723" cy="1417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689C5E-D875-9F4D-5672-44B15D5C7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87" y="2995405"/>
            <a:ext cx="4660526" cy="14759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673062-27F4-ACD5-0F92-ECBBDF0FF518}"/>
              </a:ext>
            </a:extLst>
          </p:cNvPr>
          <p:cNvSpPr txBox="1"/>
          <p:nvPr/>
        </p:nvSpPr>
        <p:spPr>
          <a:xfrm>
            <a:off x="714323" y="2459504"/>
            <a:ext cx="5345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the Age column in normally with skewness.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Salary and Tenure are have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23967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83F792-E8D3-D6B6-643A-C539B1E9F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35" y="563577"/>
            <a:ext cx="2402560" cy="18010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C4423-3749-6EA0-5B78-1CE0B1348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977" y="2566943"/>
            <a:ext cx="2298818" cy="17241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0EC849-4D3D-9008-2908-53C7054E8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977" y="4493329"/>
            <a:ext cx="2402560" cy="20184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4D53C3-3EFD-2BC7-77A4-5F5DF2E8BF53}"/>
              </a:ext>
            </a:extLst>
          </p:cNvPr>
          <p:cNvSpPr txBox="1"/>
          <p:nvPr/>
        </p:nvSpPr>
        <p:spPr>
          <a:xfrm>
            <a:off x="595901" y="1335640"/>
            <a:ext cx="69864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employees above age of 40 have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tenure increases attrition rate also increases.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with no balance have high attrition to the ones who have average Balance.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who are not active members have higher attrition to those who are active members.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12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485BD-1D67-AEB0-F87D-5630E0D892DF}"/>
              </a:ext>
            </a:extLst>
          </p:cNvPr>
          <p:cNvSpPr txBox="1"/>
          <p:nvPr/>
        </p:nvSpPr>
        <p:spPr>
          <a:xfrm>
            <a:off x="2195213" y="356016"/>
            <a:ext cx="7089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742F-7E34-98E2-71B3-4615D2F6828B}"/>
              </a:ext>
            </a:extLst>
          </p:cNvPr>
          <p:cNvSpPr txBox="1"/>
          <p:nvPr/>
        </p:nvSpPr>
        <p:spPr>
          <a:xfrm>
            <a:off x="1059953" y="2522005"/>
            <a:ext cx="3400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F0113-6A43-B160-CAC2-737497469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108" y="1126540"/>
            <a:ext cx="5298010" cy="2620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3F91FD-CCD1-B76C-76C3-5BCB58C5DE9B}"/>
              </a:ext>
            </a:extLst>
          </p:cNvPr>
          <p:cNvSpPr txBox="1"/>
          <p:nvPr/>
        </p:nvSpPr>
        <p:spPr>
          <a:xfrm>
            <a:off x="982897" y="5125262"/>
            <a:ext cx="35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870D2B-8406-F222-090B-A3916E0D8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108" y="3875418"/>
            <a:ext cx="5626783" cy="22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D21426-5BA7-DAB3-C4AD-E21370616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92" y="1476024"/>
            <a:ext cx="1362163" cy="8153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638DAE-6C8E-0050-9E28-EAEF7E7D9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093" y="1487060"/>
            <a:ext cx="1362163" cy="9206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A294C1-00CC-F362-A343-6BED6FC64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846" y="2717932"/>
            <a:ext cx="5078377" cy="3448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75342D-E111-F32D-1DAE-BA3D1273F6EE}"/>
              </a:ext>
            </a:extLst>
          </p:cNvPr>
          <p:cNvSpPr txBox="1"/>
          <p:nvPr/>
        </p:nvSpPr>
        <p:spPr>
          <a:xfrm>
            <a:off x="1156380" y="1762711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dataset for training and testing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6C73E-3280-F739-5052-56A4B06CB65A}"/>
              </a:ext>
            </a:extLst>
          </p:cNvPr>
          <p:cNvSpPr txBox="1"/>
          <p:nvPr/>
        </p:nvSpPr>
        <p:spPr>
          <a:xfrm>
            <a:off x="1302249" y="4140069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1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9E3BA4-7297-1608-ABC6-993271EB44FD}"/>
              </a:ext>
            </a:extLst>
          </p:cNvPr>
          <p:cNvSpPr txBox="1"/>
          <p:nvPr/>
        </p:nvSpPr>
        <p:spPr>
          <a:xfrm>
            <a:off x="2763747" y="319393"/>
            <a:ext cx="631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MODELS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BA532-3CA2-3B0B-A95E-B1DD56422931}"/>
              </a:ext>
            </a:extLst>
          </p:cNvPr>
          <p:cNvSpPr txBox="1"/>
          <p:nvPr/>
        </p:nvSpPr>
        <p:spPr>
          <a:xfrm>
            <a:off x="349322" y="1634414"/>
            <a:ext cx="84864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ML models used in this Classification Problem are: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DC5CE4-AAB0-868B-6133-FBC80DF56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842" y="2333007"/>
            <a:ext cx="1318735" cy="1318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F1F3EC-6F44-863D-B2A3-4DB2CA4C4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283" y="2080422"/>
            <a:ext cx="1616023" cy="16160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96607B-E4CB-6C90-962B-D7010F5DF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90" y="2189199"/>
            <a:ext cx="1551949" cy="1551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BF81F-AC30-C54E-601E-0E11A342A6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77" y="3741148"/>
            <a:ext cx="6673822" cy="274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96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839</TotalTime>
  <Words>342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Garamond</vt:lpstr>
      <vt:lpstr>Times New Roman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M</dc:creator>
  <cp:lastModifiedBy>A M</cp:lastModifiedBy>
  <cp:revision>20</cp:revision>
  <dcterms:created xsi:type="dcterms:W3CDTF">2023-06-16T10:40:18Z</dcterms:created>
  <dcterms:modified xsi:type="dcterms:W3CDTF">2023-06-22T11:15:23Z</dcterms:modified>
</cp:coreProperties>
</file>