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sldIdLst>
    <p:sldId id="256" r:id="rId2"/>
    <p:sldId id="257" r:id="rId3"/>
    <p:sldId id="266" r:id="rId4"/>
    <p:sldId id="267" r:id="rId5"/>
    <p:sldId id="268" r:id="rId6"/>
    <p:sldId id="271" r:id="rId7"/>
    <p:sldId id="27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6257EA4-7DB0-4261-B78F-9FA2013C012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3970620-4ED0-4B9A-91B0-229A1AC30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096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EA4-7DB0-4261-B78F-9FA2013C012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0620-4ED0-4B9A-91B0-229A1AC30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EA4-7DB0-4261-B78F-9FA2013C012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0620-4ED0-4B9A-91B0-229A1AC30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62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EA4-7DB0-4261-B78F-9FA2013C012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0620-4ED0-4B9A-91B0-229A1AC30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21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6257EA4-7DB0-4261-B78F-9FA2013C012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3970620-4ED0-4B9A-91B0-229A1AC30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99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EA4-7DB0-4261-B78F-9FA2013C012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0620-4ED0-4B9A-91B0-229A1AC30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61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EA4-7DB0-4261-B78F-9FA2013C012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0620-4ED0-4B9A-91B0-229A1AC30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25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EA4-7DB0-4261-B78F-9FA2013C012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0620-4ED0-4B9A-91B0-229A1AC30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2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EA4-7DB0-4261-B78F-9FA2013C012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0620-4ED0-4B9A-91B0-229A1AC30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66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EA4-7DB0-4261-B78F-9FA2013C012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970620-4ED0-4B9A-91B0-229A1AC309B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491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6257EA4-7DB0-4261-B78F-9FA2013C012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970620-4ED0-4B9A-91B0-229A1AC309B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203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257EA4-7DB0-4261-B78F-9FA2013C0124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3970620-4ED0-4B9A-91B0-229A1AC30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30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eb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4BCCDD-80ED-1D7E-48D4-1B421E9BC26C}"/>
              </a:ext>
            </a:extLst>
          </p:cNvPr>
          <p:cNvSpPr txBox="1"/>
          <p:nvPr/>
        </p:nvSpPr>
        <p:spPr>
          <a:xfrm>
            <a:off x="1695236" y="1695236"/>
            <a:ext cx="94727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</a:t>
            </a:r>
            <a:r>
              <a:rPr lang="en-US" sz="5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INSURANCE PREMIUM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22699-155F-AF50-B505-F414005795A0}"/>
              </a:ext>
            </a:extLst>
          </p:cNvPr>
          <p:cNvSpPr txBox="1"/>
          <p:nvPr/>
        </p:nvSpPr>
        <p:spPr>
          <a:xfrm>
            <a:off x="9986481" y="5784351"/>
            <a:ext cx="201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: Arjun Maurya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69F0E-9E87-344C-62A8-080CF9CDB91F}"/>
              </a:ext>
            </a:extLst>
          </p:cNvPr>
          <p:cNvSpPr txBox="1"/>
          <p:nvPr/>
        </p:nvSpPr>
        <p:spPr>
          <a:xfrm>
            <a:off x="133564" y="5661061"/>
            <a:ext cx="3595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Dr.Aakansha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Gupta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phic 5" descr="Statistics">
            <a:extLst>
              <a:ext uri="{FF2B5EF4-FFF2-40B4-BE49-F238E27FC236}">
                <a16:creationId xmlns:a16="http://schemas.microsoft.com/office/drawing/2014/main" id="{69AFD0FF-EB69-8843-80A7-7AA42AD45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564" y="166955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E9AF09-F984-F48A-76CC-1A00FABDE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144" y="5021923"/>
            <a:ext cx="1524856" cy="152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5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2FB66C-E748-6DCF-F332-25A9CB30F208}"/>
              </a:ext>
            </a:extLst>
          </p:cNvPr>
          <p:cNvSpPr txBox="1"/>
          <p:nvPr/>
        </p:nvSpPr>
        <p:spPr>
          <a:xfrm>
            <a:off x="2743200" y="246580"/>
            <a:ext cx="558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7C5DB-8395-DBF0-14F0-D840C7F540E8}"/>
              </a:ext>
            </a:extLst>
          </p:cNvPr>
          <p:cNvSpPr txBox="1"/>
          <p:nvPr/>
        </p:nvSpPr>
        <p:spPr>
          <a:xfrm>
            <a:off x="993168" y="1797784"/>
            <a:ext cx="11198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regressor machine learning model is the best model in this regression type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dataset can be passed , there is 87% chance that it will give an accurate result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Random forest line icon. Decision trees symbol. Machine learning technique  that's used to solve regression and classification problems. Complex  problems solution. Vector illustration, flat, clip art. Stock Vector |  Adobe Stock">
            <a:extLst>
              <a:ext uri="{FF2B5EF4-FFF2-40B4-BE49-F238E27FC236}">
                <a16:creationId xmlns:a16="http://schemas.microsoft.com/office/drawing/2014/main" id="{EEB0EA40-073F-E8EF-1117-020D1C75E2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678951"/>
            <a:ext cx="2902449" cy="290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EA573-551C-806B-92CD-757850475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72" y="3581400"/>
            <a:ext cx="6268479" cy="273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8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- Free Download on Freepik">
            <a:extLst>
              <a:ext uri="{FF2B5EF4-FFF2-40B4-BE49-F238E27FC236}">
                <a16:creationId xmlns:a16="http://schemas.microsoft.com/office/drawing/2014/main" id="{9A6C066F-AA6F-C209-83FD-DE239B68E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5" y="248031"/>
            <a:ext cx="9545852" cy="63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49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699314-CF3A-86B0-3E65-D8AFF711C91B}"/>
              </a:ext>
            </a:extLst>
          </p:cNvPr>
          <p:cNvSpPr txBox="1"/>
          <p:nvPr/>
        </p:nvSpPr>
        <p:spPr>
          <a:xfrm>
            <a:off x="1432560" y="137160"/>
            <a:ext cx="900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192CF7-3FE7-7134-610B-94CD1FDF94DF}"/>
              </a:ext>
            </a:extLst>
          </p:cNvPr>
          <p:cNvSpPr txBox="1"/>
          <p:nvPr/>
        </p:nvSpPr>
        <p:spPr>
          <a:xfrm>
            <a:off x="426720" y="1127760"/>
            <a:ext cx="110185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premium is the amount of money a person/business pays for an insurance policy that covers various types of insurances example health, vehicle, home,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Premiums are paid in time periods, depending upon the terms and conditions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factors on which the premium amount depends. The premium amount might change depending upon these factors.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regression models to predict insurance premium 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different regression models and find the best model using performance evaluation measures.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7D4F8B-CA9E-6141-FBF9-39247B59FABA}"/>
              </a:ext>
            </a:extLst>
          </p:cNvPr>
          <p:cNvSpPr txBox="1"/>
          <p:nvPr/>
        </p:nvSpPr>
        <p:spPr>
          <a:xfrm>
            <a:off x="2445249" y="205483"/>
            <a:ext cx="56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5C054A-DE67-FDF5-0BB5-5A13AB2FC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730" y="4088752"/>
            <a:ext cx="3965826" cy="24464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C3FEA0-99BF-8402-5164-1CDB34BCE4FA}"/>
              </a:ext>
            </a:extLst>
          </p:cNvPr>
          <p:cNvSpPr txBox="1"/>
          <p:nvPr/>
        </p:nvSpPr>
        <p:spPr>
          <a:xfrm>
            <a:off x="544531" y="2413337"/>
            <a:ext cx="6267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required libraries.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data to a DataFrame.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1338 rows and 8 Columns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7ED43-0B9F-5377-A78E-C0064915B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71" y="509843"/>
            <a:ext cx="3439224" cy="31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2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F9E4CB-7654-13F7-B69C-6167CCF33D45}"/>
              </a:ext>
            </a:extLst>
          </p:cNvPr>
          <p:cNvSpPr txBox="1"/>
          <p:nvPr/>
        </p:nvSpPr>
        <p:spPr>
          <a:xfrm>
            <a:off x="2887038" y="174661"/>
            <a:ext cx="536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AAA8B-0D5B-20E2-C96D-D3759B46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099" y="798847"/>
            <a:ext cx="1739757" cy="1868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FC18BC-7D28-9AD1-F26C-60D80806F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695" y="2759337"/>
            <a:ext cx="1246597" cy="16702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6F0C25-AE3B-BC40-D2B6-3CCADD8F2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149" y="4498722"/>
            <a:ext cx="3451946" cy="20596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2D605B-8926-7106-9D10-D55D5BFC4EA0}"/>
              </a:ext>
            </a:extLst>
          </p:cNvPr>
          <p:cNvSpPr txBox="1"/>
          <p:nvPr/>
        </p:nvSpPr>
        <p:spPr>
          <a:xfrm>
            <a:off x="227744" y="2399863"/>
            <a:ext cx="71816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duplicates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statistical description  of each continuous column is shown.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70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F54BAA-1F40-08C4-2A32-645AD90F6FCA}"/>
              </a:ext>
            </a:extLst>
          </p:cNvPr>
          <p:cNvSpPr txBox="1"/>
          <p:nvPr/>
        </p:nvSpPr>
        <p:spPr>
          <a:xfrm>
            <a:off x="2979507" y="539419"/>
            <a:ext cx="592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1D7E3-91A3-8C2F-6CF9-EEF08E377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386" y="1590824"/>
            <a:ext cx="3598668" cy="1146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8F8E3B-C91B-4CB5-61E3-3E3DB473C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386" y="3242703"/>
            <a:ext cx="3598668" cy="11118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A83913-773F-EB76-C7B6-477F12E3B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77" y="4860218"/>
            <a:ext cx="3598668" cy="1133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9C5408-129D-E6D8-E6D8-86B79545F38A}"/>
              </a:ext>
            </a:extLst>
          </p:cNvPr>
          <p:cNvSpPr txBox="1"/>
          <p:nvPr/>
        </p:nvSpPr>
        <p:spPr>
          <a:xfrm>
            <a:off x="927946" y="2675222"/>
            <a:ext cx="56713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 shows normal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Charges shows outliers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is normally distributed 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87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E1BCDC-43BE-C916-316A-0DB08BEA8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06" y="298483"/>
            <a:ext cx="2518272" cy="19305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E2360C-39B9-31CD-EEC2-985CFC90D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06" y="4444863"/>
            <a:ext cx="2818236" cy="21146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D88C56-E05D-DCCA-F358-BF4FF0751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06" y="2344783"/>
            <a:ext cx="2659453" cy="2023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E3DF9B-E075-92FE-A1A8-603AF1FFFA43}"/>
              </a:ext>
            </a:extLst>
          </p:cNvPr>
          <p:cNvSpPr txBox="1"/>
          <p:nvPr/>
        </p:nvSpPr>
        <p:spPr>
          <a:xfrm>
            <a:off x="647272" y="1027456"/>
            <a:ext cx="703779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of the Customers are of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customers belong to health class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having class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charged more.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having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to three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 are charged more than customers having a single child or having most children.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belonging to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East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are charged more.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68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C5D10C-1E41-90D8-1604-D3B36043686E}"/>
              </a:ext>
            </a:extLst>
          </p:cNvPr>
          <p:cNvSpPr txBox="1"/>
          <p:nvPr/>
        </p:nvSpPr>
        <p:spPr>
          <a:xfrm>
            <a:off x="3082247" y="350903"/>
            <a:ext cx="554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079E14-05B2-FC18-30D6-75B382B97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029" y="1612905"/>
            <a:ext cx="4952143" cy="4113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ED50646-787C-0B3D-2F98-32B5D22A9C6B}"/>
              </a:ext>
            </a:extLst>
          </p:cNvPr>
          <p:cNvSpPr txBox="1"/>
          <p:nvPr/>
        </p:nvSpPr>
        <p:spPr>
          <a:xfrm>
            <a:off x="405828" y="1612905"/>
            <a:ext cx="495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datatype of object to Category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F29DB7-82F2-B02E-452F-1F3ED73B74C1}"/>
              </a:ext>
            </a:extLst>
          </p:cNvPr>
          <p:cNvSpPr txBox="1"/>
          <p:nvPr/>
        </p:nvSpPr>
        <p:spPr>
          <a:xfrm>
            <a:off x="482885" y="2367076"/>
            <a:ext cx="336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41244E-0B9F-34E6-C8D4-25674D0EA317}"/>
              </a:ext>
            </a:extLst>
          </p:cNvPr>
          <p:cNvSpPr txBox="1"/>
          <p:nvPr/>
        </p:nvSpPr>
        <p:spPr>
          <a:xfrm>
            <a:off x="405828" y="3121247"/>
            <a:ext cx="41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47E1C2-0656-E027-F245-3552DDBD36A0}"/>
              </a:ext>
            </a:extLst>
          </p:cNvPr>
          <p:cNvSpPr txBox="1"/>
          <p:nvPr/>
        </p:nvSpPr>
        <p:spPr>
          <a:xfrm>
            <a:off x="405828" y="3844574"/>
            <a:ext cx="46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Dataset for training and 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8752F8-4DD8-8D9A-BEB1-B9AEE2315C30}"/>
              </a:ext>
            </a:extLst>
          </p:cNvPr>
          <p:cNvSpPr txBox="1"/>
          <p:nvPr/>
        </p:nvSpPr>
        <p:spPr>
          <a:xfrm>
            <a:off x="482885" y="4629589"/>
            <a:ext cx="234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68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F9A84-8D83-560F-8183-3CA8DC646EBB}"/>
              </a:ext>
            </a:extLst>
          </p:cNvPr>
          <p:cNvSpPr txBox="1"/>
          <p:nvPr/>
        </p:nvSpPr>
        <p:spPr>
          <a:xfrm>
            <a:off x="2989780" y="318499"/>
            <a:ext cx="581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 USED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52F8F-CA9F-AA19-0670-0F7F231BF62C}"/>
              </a:ext>
            </a:extLst>
          </p:cNvPr>
          <p:cNvSpPr txBox="1"/>
          <p:nvPr/>
        </p:nvSpPr>
        <p:spPr>
          <a:xfrm>
            <a:off x="491446" y="1684961"/>
            <a:ext cx="97707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Learning Regression Models used in this project are: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Regressor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ACE28-5BB0-9855-2091-DDC658E5E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064" y="780164"/>
            <a:ext cx="2981325" cy="1533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E79068-E264-CB36-28EC-7118DAA31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688" y="2614420"/>
            <a:ext cx="3344742" cy="1968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F7C68A-D160-9D5B-86A6-BA3128194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137" y="4883492"/>
            <a:ext cx="4926293" cy="16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2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E7BFCC-A46B-63A4-39CA-87596A2A73C6}"/>
              </a:ext>
            </a:extLst>
          </p:cNvPr>
          <p:cNvSpPr txBox="1"/>
          <p:nvPr/>
        </p:nvSpPr>
        <p:spPr>
          <a:xfrm>
            <a:off x="2455524" y="665926"/>
            <a:ext cx="6657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COMPARISON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5851D0A-2513-CC14-76E2-C05B9A249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76463"/>
              </p:ext>
            </p:extLst>
          </p:nvPr>
        </p:nvGraphicFramePr>
        <p:xfrm>
          <a:off x="501720" y="2044557"/>
          <a:ext cx="11188560" cy="4147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760">
                  <a:extLst>
                    <a:ext uri="{9D8B030D-6E8A-4147-A177-3AD203B41FA5}">
                      <a16:colId xmlns:a16="http://schemas.microsoft.com/office/drawing/2014/main" val="3207541441"/>
                    </a:ext>
                  </a:extLst>
                </a:gridCol>
                <a:gridCol w="1864760">
                  <a:extLst>
                    <a:ext uri="{9D8B030D-6E8A-4147-A177-3AD203B41FA5}">
                      <a16:colId xmlns:a16="http://schemas.microsoft.com/office/drawing/2014/main" val="3090953892"/>
                    </a:ext>
                  </a:extLst>
                </a:gridCol>
                <a:gridCol w="1864760">
                  <a:extLst>
                    <a:ext uri="{9D8B030D-6E8A-4147-A177-3AD203B41FA5}">
                      <a16:colId xmlns:a16="http://schemas.microsoft.com/office/drawing/2014/main" val="2380646794"/>
                    </a:ext>
                  </a:extLst>
                </a:gridCol>
                <a:gridCol w="1864760">
                  <a:extLst>
                    <a:ext uri="{9D8B030D-6E8A-4147-A177-3AD203B41FA5}">
                      <a16:colId xmlns:a16="http://schemas.microsoft.com/office/drawing/2014/main" val="4282550419"/>
                    </a:ext>
                  </a:extLst>
                </a:gridCol>
                <a:gridCol w="1864760">
                  <a:extLst>
                    <a:ext uri="{9D8B030D-6E8A-4147-A177-3AD203B41FA5}">
                      <a16:colId xmlns:a16="http://schemas.microsoft.com/office/drawing/2014/main" val="534587095"/>
                    </a:ext>
                  </a:extLst>
                </a:gridCol>
                <a:gridCol w="1864760">
                  <a:extLst>
                    <a:ext uri="{9D8B030D-6E8A-4147-A177-3AD203B41FA5}">
                      <a16:colId xmlns:a16="http://schemas.microsoft.com/office/drawing/2014/main" val="2610913731"/>
                    </a:ext>
                  </a:extLst>
                </a:gridCol>
              </a:tblGrid>
              <a:tr h="1208016">
                <a:tc>
                  <a:txBody>
                    <a:bodyPr/>
                    <a:lstStyle/>
                    <a:p>
                      <a:r>
                        <a:rPr lang="en-US" dirty="0"/>
                        <a:t>Performance </a:t>
                      </a:r>
                    </a:p>
                    <a:p>
                      <a:r>
                        <a:rPr lang="en-US" dirty="0"/>
                        <a:t>Evaluator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  <a:p>
                      <a:r>
                        <a:rPr lang="en-US" dirty="0"/>
                        <a:t>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  <a:p>
                      <a:r>
                        <a:rPr lang="en-US" dirty="0"/>
                        <a:t>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STACKING</a:t>
                      </a:r>
                    </a:p>
                    <a:p>
                      <a:r>
                        <a:rPr lang="en-US" dirty="0"/>
                        <a:t>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 REGRESSOR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062715"/>
                  </a:ext>
                </a:extLst>
              </a:tr>
              <a:tr h="489917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0.8567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82959"/>
                  </a:ext>
                </a:extLst>
              </a:tr>
              <a:tr h="489917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0.8714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268670"/>
                  </a:ext>
                </a:extLst>
              </a:tr>
              <a:tr h="489917">
                <a:tc>
                  <a:txBody>
                    <a:bodyPr/>
                    <a:lstStyle/>
                    <a:p>
                      <a:r>
                        <a:rPr lang="en-US" dirty="0"/>
                        <a:t>R2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0.823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55501"/>
                  </a:ext>
                </a:extLst>
              </a:tr>
              <a:tr h="489917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6850.24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4852.36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9021.29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4892.20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5466.407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417398"/>
                  </a:ext>
                </a:extLst>
              </a:tr>
              <a:tr h="489917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5146.19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2847.60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6794.35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2776.57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3722.67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21348"/>
                  </a:ext>
                </a:extLst>
              </a:tr>
              <a:tr h="489917"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1.17408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0.28984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0.4563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85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457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1333</TotalTime>
  <Words>363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Garamond</vt:lpstr>
      <vt:lpstr>Times New Roman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M</dc:creator>
  <cp:lastModifiedBy>A M</cp:lastModifiedBy>
  <cp:revision>23</cp:revision>
  <dcterms:created xsi:type="dcterms:W3CDTF">2023-06-15T08:10:44Z</dcterms:created>
  <dcterms:modified xsi:type="dcterms:W3CDTF">2023-06-22T11:30:02Z</dcterms:modified>
</cp:coreProperties>
</file>