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78BB570-0605-44CF-B8B2-649E4564528D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4431A53-83DE-48A3-8B52-B8D4F356CCB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00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B570-0605-44CF-B8B2-649E4564528D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1A53-83DE-48A3-8B52-B8D4F356C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49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B570-0605-44CF-B8B2-649E4564528D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1A53-83DE-48A3-8B52-B8D4F356C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06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B570-0605-44CF-B8B2-649E4564528D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1A53-83DE-48A3-8B52-B8D4F356C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46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B570-0605-44CF-B8B2-649E4564528D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1A53-83DE-48A3-8B52-B8D4F356CCB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98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B570-0605-44CF-B8B2-649E4564528D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1A53-83DE-48A3-8B52-B8D4F356C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07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B570-0605-44CF-B8B2-649E4564528D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1A53-83DE-48A3-8B52-B8D4F356C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36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B570-0605-44CF-B8B2-649E4564528D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1A53-83DE-48A3-8B52-B8D4F356C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62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B570-0605-44CF-B8B2-649E4564528D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1A53-83DE-48A3-8B52-B8D4F356C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00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B570-0605-44CF-B8B2-649E4564528D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1A53-83DE-48A3-8B52-B8D4F356C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4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B570-0605-44CF-B8B2-649E4564528D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1A53-83DE-48A3-8B52-B8D4F356C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5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78BB570-0605-44CF-B8B2-649E4564528D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4431A53-83DE-48A3-8B52-B8D4F356C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11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3B7EFF-FCE3-87F8-E85A-416008B52008}"/>
              </a:ext>
            </a:extLst>
          </p:cNvPr>
          <p:cNvSpPr txBox="1"/>
          <p:nvPr/>
        </p:nvSpPr>
        <p:spPr>
          <a:xfrm>
            <a:off x="770562" y="1808252"/>
            <a:ext cx="108289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</a:p>
          <a:p>
            <a:pPr algn="ctr"/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EMPLOYEE SEGMENTATION ON ABSENTEEISM 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E95019-615A-C758-8CAE-1E596984E4DD}"/>
              </a:ext>
            </a:extLst>
          </p:cNvPr>
          <p:cNvSpPr txBox="1"/>
          <p:nvPr/>
        </p:nvSpPr>
        <p:spPr>
          <a:xfrm>
            <a:off x="380144" y="5671335"/>
            <a:ext cx="2753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Guidance: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Aakansha Gupta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571038-7DA7-F875-2E46-1C0A745B9DED}"/>
              </a:ext>
            </a:extLst>
          </p:cNvPr>
          <p:cNvSpPr txBox="1"/>
          <p:nvPr/>
        </p:nvSpPr>
        <p:spPr>
          <a:xfrm>
            <a:off x="10171416" y="5835721"/>
            <a:ext cx="1551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By-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Arjun Maurya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15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B186C9-9144-46C6-7A45-B9B832A3ECF4}"/>
              </a:ext>
            </a:extLst>
          </p:cNvPr>
          <p:cNvSpPr txBox="1"/>
          <p:nvPr/>
        </p:nvSpPr>
        <p:spPr>
          <a:xfrm>
            <a:off x="2833955" y="801385"/>
            <a:ext cx="6524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27466D-F31E-93DB-688D-F926961A4E34}"/>
              </a:ext>
            </a:extLst>
          </p:cNvPr>
          <p:cNvSpPr txBox="1"/>
          <p:nvPr/>
        </p:nvSpPr>
        <p:spPr>
          <a:xfrm>
            <a:off x="626723" y="2662933"/>
            <a:ext cx="114762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Silhouette Score of the models , Kmeans seems to perform well.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Kmeans Clustering model the Silhouette Score is highest.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2F456-A4F5-00C9-2756-D8724D2BB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85" y="3986372"/>
            <a:ext cx="4337222" cy="260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97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384D11-E8EF-04EB-B87D-5AD7B29FAAFA}"/>
              </a:ext>
            </a:extLst>
          </p:cNvPr>
          <p:cNvSpPr txBox="1"/>
          <p:nvPr/>
        </p:nvSpPr>
        <p:spPr>
          <a:xfrm>
            <a:off x="2044557" y="2413337"/>
            <a:ext cx="76645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88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057E0E-34BE-32F6-2846-5854313B1976}"/>
              </a:ext>
            </a:extLst>
          </p:cNvPr>
          <p:cNvSpPr txBox="1"/>
          <p:nvPr/>
        </p:nvSpPr>
        <p:spPr>
          <a:xfrm>
            <a:off x="2907586" y="884495"/>
            <a:ext cx="502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D3638-ED8B-D5EC-5312-0533F6AE5B54}"/>
              </a:ext>
            </a:extLst>
          </p:cNvPr>
          <p:cNvSpPr txBox="1"/>
          <p:nvPr/>
        </p:nvSpPr>
        <p:spPr>
          <a:xfrm>
            <a:off x="255141" y="1626362"/>
            <a:ext cx="116817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have been absent during work hours due to various reasons.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may have adverse effects on the team/department 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techniques helps an organization to understand the reasons why employees tend to be away from work.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creating clusters , attention can be given to address such issues.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29F846-73C2-A4F1-6EC6-05FADD254EF6}"/>
              </a:ext>
            </a:extLst>
          </p:cNvPr>
          <p:cNvSpPr txBox="1"/>
          <p:nvPr/>
        </p:nvSpPr>
        <p:spPr>
          <a:xfrm>
            <a:off x="3811712" y="5000805"/>
            <a:ext cx="3688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BBD3D3-D12C-3CD2-1C47-42F58DDC175D}"/>
              </a:ext>
            </a:extLst>
          </p:cNvPr>
          <p:cNvSpPr txBox="1"/>
          <p:nvPr/>
        </p:nvSpPr>
        <p:spPr>
          <a:xfrm>
            <a:off x="688369" y="5773450"/>
            <a:ext cx="10602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employee cluster to show the absenteeism at work.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75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AE9E1C-F1AB-8EBA-453B-1121D3305BE4}"/>
              </a:ext>
            </a:extLst>
          </p:cNvPr>
          <p:cNvSpPr txBox="1"/>
          <p:nvPr/>
        </p:nvSpPr>
        <p:spPr>
          <a:xfrm>
            <a:off x="3359649" y="154112"/>
            <a:ext cx="4941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6B2D16-F4A8-6A8C-CA2A-7E64B8A2E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00" y="2501787"/>
            <a:ext cx="4981844" cy="19067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052DAA-B6C0-CB54-2FDB-08A6AD65E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357" y="4513401"/>
            <a:ext cx="3245310" cy="18571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DA873B-232B-BD1B-D3F6-E347CF6749A2}"/>
              </a:ext>
            </a:extLst>
          </p:cNvPr>
          <p:cNvSpPr txBox="1"/>
          <p:nvPr/>
        </p:nvSpPr>
        <p:spPr>
          <a:xfrm>
            <a:off x="449578" y="2157572"/>
            <a:ext cx="51987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Imported required libraries.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the data to a Data Frame.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740 columns and 21 rows.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features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67B69F-A76E-F9A8-24FD-DB8D331037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357" y="946937"/>
            <a:ext cx="1746443" cy="150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29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14EC47-A7A0-0A14-3613-5733BF16E7B8}"/>
              </a:ext>
            </a:extLst>
          </p:cNvPr>
          <p:cNvSpPr txBox="1"/>
          <p:nvPr/>
        </p:nvSpPr>
        <p:spPr>
          <a:xfrm>
            <a:off x="3472665" y="236306"/>
            <a:ext cx="4911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288640-CE53-F9B6-FBF5-FB8AE7BAC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368" y="1399526"/>
            <a:ext cx="1509166" cy="18854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9CDE4C-EFD5-A171-AB2C-F7025256C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071" y="4515740"/>
            <a:ext cx="6003156" cy="18854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C4CD53-E587-D442-D786-F014AF1640FD}"/>
              </a:ext>
            </a:extLst>
          </p:cNvPr>
          <p:cNvSpPr txBox="1"/>
          <p:nvPr/>
        </p:nvSpPr>
        <p:spPr>
          <a:xfrm>
            <a:off x="328773" y="1602769"/>
            <a:ext cx="459254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Datatypes of all the features is integer.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null values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 duplicates found and dropped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statistical description of all the features.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BBA007-B1EB-C97A-1BFA-B502129F7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368" y="3573006"/>
            <a:ext cx="1786388" cy="69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3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26B84B-36C7-2EA3-7D2E-1E78CA2B537D}"/>
              </a:ext>
            </a:extLst>
          </p:cNvPr>
          <p:cNvSpPr txBox="1"/>
          <p:nvPr/>
        </p:nvSpPr>
        <p:spPr>
          <a:xfrm>
            <a:off x="2661007" y="143838"/>
            <a:ext cx="5938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95FED8-0C29-578C-EB0A-F2912DB6F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1" y="1083998"/>
            <a:ext cx="2691872" cy="21791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208E1C-1D5D-D7F6-9145-0F0457FEA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099" y="978081"/>
            <a:ext cx="2788640" cy="22021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F6115F-2F85-A489-CE90-617D5AB3C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099" y="3461672"/>
            <a:ext cx="2788640" cy="22865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8CA283-2EBC-ADD2-A660-50D44B9E91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45" y="3497434"/>
            <a:ext cx="2846682" cy="22149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AFA4FA-10B3-9609-46D3-70232A99C1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385" y="3429000"/>
            <a:ext cx="2506126" cy="23869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2DC81D-31B3-156E-0E08-F0248E8EEB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45" y="1034324"/>
            <a:ext cx="2689182" cy="20795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E10C80-C288-BD64-3227-12EA02AA7D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173" y="5403645"/>
            <a:ext cx="956206" cy="11727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F2EA938-A84A-EF6E-23D8-AE466D534F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941" y="3857049"/>
            <a:ext cx="1302610" cy="111854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EF4AAB-C455-6BD9-87AE-35EDD9CCE1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94" y="2235619"/>
            <a:ext cx="1186104" cy="119338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AD02636-AF4A-14F7-39AE-256DD83F41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821" y="754514"/>
            <a:ext cx="1111558" cy="105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57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B5383-A3EE-7F90-6D07-D8C86833C709}"/>
              </a:ext>
            </a:extLst>
          </p:cNvPr>
          <p:cNvSpPr txBox="1"/>
          <p:nvPr/>
        </p:nvSpPr>
        <p:spPr>
          <a:xfrm>
            <a:off x="2928134" y="287676"/>
            <a:ext cx="5671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INTERPRETATIONS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EC90C-29EE-E1A6-88E6-0C85660EAFE6}"/>
              </a:ext>
            </a:extLst>
          </p:cNvPr>
          <p:cNvSpPr txBox="1"/>
          <p:nvPr/>
        </p:nvSpPr>
        <p:spPr>
          <a:xfrm>
            <a:off x="450350" y="1122948"/>
            <a:ext cx="112912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56.5%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employees are Social drinkers.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92.4%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employees are Non smokers.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60.9%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employees do not have pets.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5.7%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employees have disciplinary failure.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with high absenteeism time are mostly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smokers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with maximum absenteeism time were absent from the months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 to nine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have maximum absenteeism time in season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three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transportation expenses around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,employees have high absenteeism time.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with Service time of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the maximum absenteeism time.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134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04B52C-A724-FB00-D145-40CA6553102B}"/>
              </a:ext>
            </a:extLst>
          </p:cNvPr>
          <p:cNvSpPr txBox="1"/>
          <p:nvPr/>
        </p:nvSpPr>
        <p:spPr>
          <a:xfrm>
            <a:off x="3378485" y="534257"/>
            <a:ext cx="5435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9FC189-2463-0934-A9B6-AE23C0648B43}"/>
              </a:ext>
            </a:extLst>
          </p:cNvPr>
          <p:cNvSpPr txBox="1"/>
          <p:nvPr/>
        </p:nvSpPr>
        <p:spPr>
          <a:xfrm>
            <a:off x="606174" y="1787703"/>
            <a:ext cx="3708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using StandardScaler and normalized.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076BD2-D277-6E8F-D388-238C5633CDA8}"/>
              </a:ext>
            </a:extLst>
          </p:cNvPr>
          <p:cNvSpPr txBox="1"/>
          <p:nvPr/>
        </p:nvSpPr>
        <p:spPr>
          <a:xfrm>
            <a:off x="606174" y="3626777"/>
            <a:ext cx="3904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Component Analysis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45519D-EBB1-8B44-62C7-5F2A64B7A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536" y="3015112"/>
            <a:ext cx="2179655" cy="16555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6E6080-0CF9-1A1C-4FD3-800666105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428" y="1238360"/>
            <a:ext cx="4397084" cy="16555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FE6CE1-25A7-4AFA-F664-4A36C1DA3DD7}"/>
              </a:ext>
            </a:extLst>
          </p:cNvPr>
          <p:cNvSpPr txBox="1"/>
          <p:nvPr/>
        </p:nvSpPr>
        <p:spPr>
          <a:xfrm>
            <a:off x="873303" y="5270643"/>
            <a:ext cx="3328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9CAF2C-5ED0-429C-032C-5775B2F9B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523" y="4670664"/>
            <a:ext cx="4718990" cy="177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4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08FAAE-CFED-F805-FB3E-AE12DFFAE95A}"/>
              </a:ext>
            </a:extLst>
          </p:cNvPr>
          <p:cNvSpPr txBox="1"/>
          <p:nvPr/>
        </p:nvSpPr>
        <p:spPr>
          <a:xfrm>
            <a:off x="2794571" y="462337"/>
            <a:ext cx="7150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998EFA-1E14-670B-7390-945ED4DDC95B}"/>
              </a:ext>
            </a:extLst>
          </p:cNvPr>
          <p:cNvSpPr txBox="1"/>
          <p:nvPr/>
        </p:nvSpPr>
        <p:spPr>
          <a:xfrm>
            <a:off x="380144" y="1993187"/>
            <a:ext cx="83426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Machine Learning models used for Clustering: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KMeans Clustering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Clustering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 Based Clustering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91B086-FFDF-963F-BE88-9A10F1910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803" y="924002"/>
            <a:ext cx="1794553" cy="14043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8D0481-8892-7314-FC48-20123013B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803" y="2640326"/>
            <a:ext cx="1887239" cy="15773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37984D-43BA-531C-0BF1-1D19AEF466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803" y="4727994"/>
            <a:ext cx="1959192" cy="155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2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206F05-CA08-BE27-156C-595A8751E815}"/>
              </a:ext>
            </a:extLst>
          </p:cNvPr>
          <p:cNvSpPr txBox="1"/>
          <p:nvPr/>
        </p:nvSpPr>
        <p:spPr>
          <a:xfrm>
            <a:off x="3224373" y="390418"/>
            <a:ext cx="5743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53D2C9C-B03D-35F7-94C0-C529F90DB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64997"/>
              </p:ext>
            </p:extLst>
          </p:nvPr>
        </p:nvGraphicFramePr>
        <p:xfrm>
          <a:off x="1637358" y="1892860"/>
          <a:ext cx="8666480" cy="237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620">
                  <a:extLst>
                    <a:ext uri="{9D8B030D-6E8A-4147-A177-3AD203B41FA5}">
                      <a16:colId xmlns:a16="http://schemas.microsoft.com/office/drawing/2014/main" val="132318834"/>
                    </a:ext>
                  </a:extLst>
                </a:gridCol>
                <a:gridCol w="2166620">
                  <a:extLst>
                    <a:ext uri="{9D8B030D-6E8A-4147-A177-3AD203B41FA5}">
                      <a16:colId xmlns:a16="http://schemas.microsoft.com/office/drawing/2014/main" val="436809339"/>
                    </a:ext>
                  </a:extLst>
                </a:gridCol>
                <a:gridCol w="2166620">
                  <a:extLst>
                    <a:ext uri="{9D8B030D-6E8A-4147-A177-3AD203B41FA5}">
                      <a16:colId xmlns:a16="http://schemas.microsoft.com/office/drawing/2014/main" val="3030782951"/>
                    </a:ext>
                  </a:extLst>
                </a:gridCol>
                <a:gridCol w="2166620">
                  <a:extLst>
                    <a:ext uri="{9D8B030D-6E8A-4147-A177-3AD203B41FA5}">
                      <a16:colId xmlns:a16="http://schemas.microsoft.com/office/drawing/2014/main" val="4094787653"/>
                    </a:ext>
                  </a:extLst>
                </a:gridCol>
              </a:tblGrid>
              <a:tr h="118956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SILHOUETTE SCORE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KMEANS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CLUSTERING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HIERARICHICAL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CLUSTERING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 BASED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CLUSTERING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691881"/>
                  </a:ext>
                </a:extLst>
              </a:tr>
              <a:tr h="118956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Silhouette Score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0.4811</a:t>
                      </a:r>
                      <a:endParaRPr lang="en-IN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0.4441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0.1893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178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10005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351</TotalTime>
  <Words>306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Times New Roman</vt:lpstr>
      <vt:lpstr>Basis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M</dc:creator>
  <cp:lastModifiedBy>A M</cp:lastModifiedBy>
  <cp:revision>7</cp:revision>
  <dcterms:created xsi:type="dcterms:W3CDTF">2023-06-19T07:16:27Z</dcterms:created>
  <dcterms:modified xsi:type="dcterms:W3CDTF">2023-06-22T11:31:34Z</dcterms:modified>
</cp:coreProperties>
</file>