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4" r:id="rId5"/>
    <p:sldId id="287" r:id="rId6"/>
    <p:sldId id="286" r:id="rId7"/>
    <p:sldId id="285" r:id="rId8"/>
    <p:sldId id="261" r:id="rId9"/>
    <p:sldId id="262" r:id="rId10"/>
    <p:sldId id="297" r:id="rId11"/>
    <p:sldId id="288" r:id="rId12"/>
    <p:sldId id="294" r:id="rId13"/>
    <p:sldId id="296" r:id="rId14"/>
    <p:sldId id="293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6CD"/>
    <a:srgbClr val="F3EBE8"/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81" autoAdjust="0"/>
    <p:restoredTop sz="9489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000" y="4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173" y="1587127"/>
            <a:ext cx="5087887" cy="1551857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Mitron Bank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236" y="4777533"/>
            <a:ext cx="4873752" cy="777105"/>
          </a:xfrm>
        </p:spPr>
        <p:txBody>
          <a:bodyPr/>
          <a:lstStyle/>
          <a:p>
            <a:r>
              <a:rPr lang="en-US" dirty="0"/>
              <a:t>Created by – Arjun Naik</a:t>
            </a:r>
          </a:p>
          <a:p>
            <a:r>
              <a:rPr lang="en-IN" dirty="0"/>
              <a:t>AtliQ Data Services</a:t>
            </a:r>
            <a:endParaRPr lang="en-US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F68492-318F-E9BA-64BB-EEBDE68A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73" y="810550"/>
            <a:ext cx="3893905" cy="49339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96" y="429767"/>
            <a:ext cx="4052236" cy="423853"/>
          </a:xfrm>
        </p:spPr>
        <p:txBody>
          <a:bodyPr/>
          <a:lstStyle/>
          <a:p>
            <a:r>
              <a:rPr lang="en-IN" sz="3200" b="1" dirty="0"/>
              <a:t>+</a:t>
            </a:r>
            <a:r>
              <a:rPr lang="en-IN" sz="3200" dirty="0"/>
              <a:t> Feature </a:t>
            </a:r>
            <a:br>
              <a:rPr lang="en-IN" sz="3200" dirty="0"/>
            </a:br>
            <a:r>
              <a:rPr lang="en-IN" sz="3200" dirty="0"/>
              <a:t>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29767"/>
            <a:ext cx="6076747" cy="728699"/>
          </a:xfrm>
        </p:spPr>
        <p:txBody>
          <a:bodyPr/>
          <a:lstStyle/>
          <a:p>
            <a:r>
              <a:rPr lang="en-US" dirty="0"/>
              <a:t>Broadening Customer Segment in Females which is 30%      than Males.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9820" y="1722980"/>
            <a:ext cx="6294757" cy="809908"/>
          </a:xfrm>
        </p:spPr>
        <p:txBody>
          <a:bodyPr/>
          <a:lstStyle/>
          <a:p>
            <a:r>
              <a:rPr lang="en-US" dirty="0"/>
              <a:t>Increasing Customers in the Least credit card usage cities (Delhi, Hyderabad, Bengaluru).</a:t>
            </a:r>
          </a:p>
        </p:txBody>
      </p:sp>
      <p:pic>
        <p:nvPicPr>
          <p:cNvPr id="86" name="Picture Placeholder 85" descr="ruler icon">
            <a:extLst>
              <a:ext uri="{FF2B5EF4-FFF2-40B4-BE49-F238E27FC236}">
                <a16:creationId xmlns:a16="http://schemas.microsoft.com/office/drawing/2014/main" id="{8AEB4AE0-338D-0B9E-025E-3973A1ECDC8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/>
          <a:stretch/>
        </p:blipFill>
        <p:spPr>
          <a:xfrm>
            <a:off x="4462756" y="1788316"/>
            <a:ext cx="640080" cy="64008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54464" y="3030033"/>
            <a:ext cx="6184713" cy="640080"/>
          </a:xfrm>
        </p:spPr>
        <p:txBody>
          <a:bodyPr/>
          <a:lstStyle/>
          <a:p>
            <a:r>
              <a:rPr lang="en-IN" dirty="0"/>
              <a:t>Advancing perks in categorise(Food, Groceries, Entertainment).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3" y="4284351"/>
            <a:ext cx="5690617" cy="697684"/>
          </a:xfrm>
        </p:spPr>
        <p:txBody>
          <a:bodyPr/>
          <a:lstStyle/>
          <a:p>
            <a:r>
              <a:rPr lang="en-US" dirty="0"/>
              <a:t>Exploring Student Credit-Cards for Increasing 21-24 Age Group / customers.</a:t>
            </a:r>
          </a:p>
        </p:txBody>
      </p:sp>
      <p:pic>
        <p:nvPicPr>
          <p:cNvPr id="90" name="Picture Placeholder 89" descr="airplane icon">
            <a:extLst>
              <a:ext uri="{FF2B5EF4-FFF2-40B4-BE49-F238E27FC236}">
                <a16:creationId xmlns:a16="http://schemas.microsoft.com/office/drawing/2014/main" id="{B6EFDE8D-973A-9009-9237-3CDC19C43D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75320"/>
            <a:ext cx="5838203" cy="640080"/>
          </a:xfrm>
        </p:spPr>
        <p:txBody>
          <a:bodyPr/>
          <a:lstStyle/>
          <a:p>
            <a:r>
              <a:rPr lang="en-US" dirty="0"/>
              <a:t>Extra Perks For the Most Spending Customers</a:t>
            </a:r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7D319225-B90D-5377-3673-1A6720D68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919" y="3070882"/>
            <a:ext cx="697685" cy="697685"/>
          </a:xfrm>
          <a:prstGeom prst="rect">
            <a:avLst/>
          </a:prstGeom>
        </p:spPr>
      </p:pic>
      <p:pic>
        <p:nvPicPr>
          <p:cNvPr id="6" name="Graphic 5" descr="Scales of justice with solid fill">
            <a:extLst>
              <a:ext uri="{FF2B5EF4-FFF2-40B4-BE49-F238E27FC236}">
                <a16:creationId xmlns:a16="http://schemas.microsoft.com/office/drawing/2014/main" id="{82BFD633-7FCB-5216-7911-867649811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5524" y="474077"/>
            <a:ext cx="647312" cy="64008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D8CD4895-B18E-1672-BA59-21645FA917D9}"/>
              </a:ext>
            </a:extLst>
          </p:cNvPr>
          <p:cNvSpPr/>
          <p:nvPr/>
        </p:nvSpPr>
        <p:spPr>
          <a:xfrm>
            <a:off x="7440328" y="758594"/>
            <a:ext cx="173255" cy="2456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Placeholder 25" descr="Group of women with solid fill">
            <a:extLst>
              <a:ext uri="{FF2B5EF4-FFF2-40B4-BE49-F238E27FC236}">
                <a16:creationId xmlns:a16="http://schemas.microsoft.com/office/drawing/2014/main" id="{95786CC5-8702-A5A9-D642-7080202B07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423653" y="4401485"/>
            <a:ext cx="640080" cy="640080"/>
          </a:xfrm>
        </p:spPr>
      </p:pic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get there​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083868"/>
            <a:ext cx="3246120" cy="372642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Partnering</a:t>
            </a:r>
            <a:r>
              <a:rPr lang="en-US" sz="2400" dirty="0">
                <a:solidFill>
                  <a:srgbClr val="FF0000"/>
                </a:solidFill>
              </a:rPr>
              <a:t> with online </a:t>
            </a:r>
            <a:r>
              <a:rPr lang="en-US" sz="2400" b="1" dirty="0">
                <a:solidFill>
                  <a:srgbClr val="FF0000"/>
                </a:solidFill>
              </a:rPr>
              <a:t>Food Delivery apps </a:t>
            </a:r>
            <a:r>
              <a:rPr lang="en-US" sz="2400" dirty="0">
                <a:solidFill>
                  <a:srgbClr val="FF0000"/>
                </a:solidFill>
              </a:rPr>
              <a:t>as well as </a:t>
            </a:r>
            <a:r>
              <a:rPr lang="en-US" sz="2400" b="1" dirty="0">
                <a:solidFill>
                  <a:srgbClr val="FF0000"/>
                </a:solidFill>
              </a:rPr>
              <a:t>Premium Restaurants </a:t>
            </a:r>
            <a:r>
              <a:rPr lang="en-US" sz="2400" dirty="0">
                <a:solidFill>
                  <a:srgbClr val="FF0000"/>
                </a:solidFill>
              </a:rPr>
              <a:t>to offer your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Sponsoring</a:t>
            </a:r>
            <a:r>
              <a:rPr lang="en-US" sz="2400" dirty="0">
                <a:solidFill>
                  <a:srgbClr val="FF0000"/>
                </a:solidFill>
              </a:rPr>
              <a:t> online </a:t>
            </a:r>
            <a:r>
              <a:rPr lang="en-US" sz="2400" b="1" dirty="0">
                <a:solidFill>
                  <a:srgbClr val="FF0000"/>
                </a:solidFill>
              </a:rPr>
              <a:t>multimedia apps </a:t>
            </a:r>
            <a:r>
              <a:rPr lang="en-US" sz="2400" dirty="0">
                <a:solidFill>
                  <a:srgbClr val="FF0000"/>
                </a:solidFill>
              </a:rPr>
              <a:t>and </a:t>
            </a:r>
            <a:r>
              <a:rPr lang="en-US" sz="2400" b="1" dirty="0">
                <a:solidFill>
                  <a:srgbClr val="FF0000"/>
                </a:solidFill>
              </a:rPr>
              <a:t>Streaming Platforms </a:t>
            </a:r>
            <a:r>
              <a:rPr lang="en-US" sz="2400" dirty="0">
                <a:solidFill>
                  <a:srgbClr val="FF0000"/>
                </a:solidFill>
              </a:rPr>
              <a:t>For Your Service Options.</a:t>
            </a:r>
          </a:p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​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9166" y="1929383"/>
            <a:ext cx="3246120" cy="398678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80560" y="2090125"/>
            <a:ext cx="3246120" cy="372016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Implementing ways to counter Sales Drop in 2</a:t>
            </a:r>
            <a:r>
              <a:rPr lang="en-US" sz="2400" baseline="30000" dirty="0">
                <a:solidFill>
                  <a:srgbClr val="FF0000"/>
                </a:solidFill>
              </a:rPr>
              <a:t>nd</a:t>
            </a:r>
            <a:r>
              <a:rPr lang="en-US" sz="2400" dirty="0">
                <a:solidFill>
                  <a:srgbClr val="FF0000"/>
                </a:solidFill>
              </a:rPr>
              <a:t> Quarter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Marketing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b="1" dirty="0">
                <a:solidFill>
                  <a:srgbClr val="FF0000"/>
                </a:solidFill>
              </a:rPr>
              <a:t>Advertisements</a:t>
            </a:r>
            <a:r>
              <a:rPr lang="en-US" sz="2400" dirty="0">
                <a:solidFill>
                  <a:srgbClr val="FF0000"/>
                </a:solidFill>
              </a:rPr>
              <a:t> in Low User Cities.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090125"/>
            <a:ext cx="2848646" cy="3639343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Cultivate one-to-one </a:t>
            </a:r>
            <a:r>
              <a:rPr lang="en-US" sz="2400" b="1" dirty="0">
                <a:solidFill>
                  <a:srgbClr val="FF0000"/>
                </a:solidFill>
              </a:rPr>
              <a:t>customer service</a:t>
            </a:r>
            <a:r>
              <a:rPr lang="en-US" sz="2400" dirty="0">
                <a:solidFill>
                  <a:srgbClr val="FF0000"/>
                </a:solidFill>
              </a:rPr>
              <a:t> with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Instant Solutions.</a:t>
            </a:r>
          </a:p>
          <a:p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Assuring </a:t>
            </a:r>
            <a:r>
              <a:rPr lang="en-US" sz="2400" b="1" dirty="0">
                <a:solidFill>
                  <a:srgbClr val="FF0000"/>
                </a:solidFill>
              </a:rPr>
              <a:t>Extra Perks </a:t>
            </a:r>
            <a:r>
              <a:rPr lang="en-US" sz="2400" dirty="0">
                <a:solidFill>
                  <a:srgbClr val="FF0000"/>
                </a:solidFill>
              </a:rPr>
              <a:t>for most spending / using Services for </a:t>
            </a:r>
            <a:r>
              <a:rPr lang="en-US" sz="2400" b="1" dirty="0">
                <a:solidFill>
                  <a:srgbClr val="FF0000"/>
                </a:solidFill>
              </a:rPr>
              <a:t>Customers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621505"/>
            <a:ext cx="3913632" cy="1883664"/>
          </a:xfrm>
        </p:spPr>
        <p:txBody>
          <a:bodyPr/>
          <a:lstStyle/>
          <a:p>
            <a:r>
              <a:rPr lang="en-US" sz="2000" dirty="0"/>
              <a:t>-Arjun Naik</a:t>
            </a:r>
          </a:p>
          <a:p>
            <a:r>
              <a:rPr lang="en-IN" sz="1800" dirty="0"/>
              <a:t>AtliQ Data Services</a:t>
            </a:r>
            <a:endParaRPr lang="en-US" sz="1400" dirty="0"/>
          </a:p>
          <a:p>
            <a:r>
              <a:rPr lang="en-US" sz="1800" dirty="0"/>
              <a:t>arjunnaik8860@gmail.com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93" y="828872"/>
            <a:ext cx="5038344" cy="1036993"/>
          </a:xfrm>
        </p:spPr>
        <p:txBody>
          <a:bodyPr/>
          <a:lstStyle/>
          <a:p>
            <a:r>
              <a:rPr lang="en-US" sz="4400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73" y="1516892"/>
            <a:ext cx="6821013" cy="2221856"/>
          </a:xfrm>
        </p:spPr>
        <p:txBody>
          <a:bodyPr/>
          <a:lstStyle/>
          <a:p>
            <a:r>
              <a:rPr lang="en-US" sz="2000" b="1" dirty="0"/>
              <a:t>Mitron Bank </a:t>
            </a:r>
            <a:r>
              <a:rPr lang="en-US" sz="2000" dirty="0"/>
              <a:t>a 40 years old legacy </a:t>
            </a:r>
            <a:r>
              <a:rPr lang="en-IN" sz="2000" dirty="0"/>
              <a:t>financial institution</a:t>
            </a:r>
            <a:r>
              <a:rPr lang="en-US" sz="2000" dirty="0"/>
              <a:t>, Providing services and leveraging agile frameworks thus helping Values grow Safely and foster a consumer-first mindset.​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2A63914F-16C0-D7B8-1FBE-5C7FBB6B5D26}"/>
              </a:ext>
            </a:extLst>
          </p:cNvPr>
          <p:cNvSpPr/>
          <p:nvPr/>
        </p:nvSpPr>
        <p:spPr>
          <a:xfrm>
            <a:off x="9623461" y="0"/>
            <a:ext cx="2568539" cy="2233327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C573F-9F42-C02F-C76E-F408A4FA19B1}"/>
              </a:ext>
            </a:extLst>
          </p:cNvPr>
          <p:cNvSpPr txBox="1"/>
          <p:nvPr/>
        </p:nvSpPr>
        <p:spPr>
          <a:xfrm>
            <a:off x="9011554" y="6324626"/>
            <a:ext cx="22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AtliQ Data Services</a:t>
            </a: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7A947-952C-299C-37F1-F4F3904F09F3}"/>
              </a:ext>
            </a:extLst>
          </p:cNvPr>
          <p:cNvSpPr txBox="1"/>
          <p:nvPr/>
        </p:nvSpPr>
        <p:spPr>
          <a:xfrm>
            <a:off x="734773" y="3382922"/>
            <a:ext cx="396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Problem Statement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38AE4-E50A-A80C-A7B1-9D5DCC203651}"/>
              </a:ext>
            </a:extLst>
          </p:cNvPr>
          <p:cNvSpPr txBox="1"/>
          <p:nvPr/>
        </p:nvSpPr>
        <p:spPr>
          <a:xfrm>
            <a:off x="839001" y="4203767"/>
            <a:ext cx="6246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wanting to introduce a new line of credit cards, aiming to broaden its product offerings and reach in the financial market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24098" y="4121691"/>
            <a:ext cx="2408153" cy="630936"/>
          </a:xfrm>
        </p:spPr>
        <p:txBody>
          <a:bodyPr/>
          <a:lstStyle/>
          <a:p>
            <a:r>
              <a:rPr lang="en-US" sz="1800" dirty="0"/>
              <a:t>Broaden Product Offerings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41360" y="4148668"/>
            <a:ext cx="2052319" cy="630936"/>
          </a:xfrm>
        </p:spPr>
        <p:txBody>
          <a:bodyPr/>
          <a:lstStyle/>
          <a:p>
            <a:r>
              <a:rPr lang="en-US" sz="1800" dirty="0"/>
              <a:t>Understanding Customers Demographics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09718" y="4124965"/>
            <a:ext cx="1947672" cy="630936"/>
          </a:xfrm>
        </p:spPr>
        <p:txBody>
          <a:bodyPr/>
          <a:lstStyle/>
          <a:p>
            <a:r>
              <a:rPr lang="en-US" sz="1800" dirty="0"/>
              <a:t>Trends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AtliQ Data Services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4025" y="2744095"/>
            <a:ext cx="1497973" cy="1404573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2923" y="4168196"/>
            <a:ext cx="2333241" cy="630936"/>
          </a:xfrm>
        </p:spPr>
        <p:txBody>
          <a:bodyPr/>
          <a:lstStyle/>
          <a:p>
            <a:r>
              <a:rPr lang="en-US" sz="1800" dirty="0"/>
              <a:t>Introducing New Credit-Cards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8425" y="2774842"/>
            <a:ext cx="1455292" cy="136118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0143" y="2744095"/>
            <a:ext cx="1566942" cy="1366221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6270" y="2744095"/>
            <a:ext cx="1566773" cy="1391933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40669" y="2733032"/>
            <a:ext cx="1596195" cy="1391933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81104" y="4168196"/>
            <a:ext cx="2281797" cy="630936"/>
          </a:xfrm>
        </p:spPr>
        <p:txBody>
          <a:bodyPr/>
          <a:lstStyle/>
          <a:p>
            <a:r>
              <a:rPr lang="en-US" sz="1800" dirty="0"/>
              <a:t>Reach in Financial Market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14CB0B-E4C4-066F-9D01-E271447258F6}"/>
              </a:ext>
            </a:extLst>
          </p:cNvPr>
          <p:cNvSpPr/>
          <p:nvPr/>
        </p:nvSpPr>
        <p:spPr>
          <a:xfrm>
            <a:off x="4789218" y="330663"/>
            <a:ext cx="6452171" cy="6462444"/>
          </a:xfrm>
          <a:prstGeom prst="ellipse">
            <a:avLst/>
          </a:prstGeom>
          <a:solidFill>
            <a:srgbClr val="F3D6CD"/>
          </a:solidFill>
          <a:ln>
            <a:solidFill>
              <a:srgbClr val="F3D6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121893-F1F5-4588-6BAD-0C48BCED420C}"/>
              </a:ext>
            </a:extLst>
          </p:cNvPr>
          <p:cNvSpPr/>
          <p:nvPr/>
        </p:nvSpPr>
        <p:spPr>
          <a:xfrm>
            <a:off x="644135" y="84763"/>
            <a:ext cx="10362624" cy="6462444"/>
          </a:xfrm>
          <a:prstGeom prst="triangle">
            <a:avLst>
              <a:gd name="adj" fmla="val 501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26C71-F19D-3B2B-2434-10DDACA32BC5}"/>
              </a:ext>
            </a:extLst>
          </p:cNvPr>
          <p:cNvSpPr txBox="1"/>
          <p:nvPr/>
        </p:nvSpPr>
        <p:spPr>
          <a:xfrm>
            <a:off x="4254083" y="1859169"/>
            <a:ext cx="336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IN" sz="2400" dirty="0"/>
              <a:t>Demographic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40DF7-CDC6-61E7-4B69-F0F2ABB1049E}"/>
              </a:ext>
            </a:extLst>
          </p:cNvPr>
          <p:cNvSpPr txBox="1"/>
          <p:nvPr/>
        </p:nvSpPr>
        <p:spPr>
          <a:xfrm>
            <a:off x="4101695" y="2815327"/>
            <a:ext cx="348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Average income utilisation  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26E8D-C4D9-DAC9-9197-4C9F57AFCF85}"/>
              </a:ext>
            </a:extLst>
          </p:cNvPr>
          <p:cNvSpPr txBox="1"/>
          <p:nvPr/>
        </p:nvSpPr>
        <p:spPr>
          <a:xfrm>
            <a:off x="4737024" y="3721778"/>
            <a:ext cx="348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Spending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7FBB8-3767-9F07-DF38-96388048262C}"/>
              </a:ext>
            </a:extLst>
          </p:cNvPr>
          <p:cNvSpPr txBox="1"/>
          <p:nvPr/>
        </p:nvSpPr>
        <p:spPr>
          <a:xfrm>
            <a:off x="4382042" y="4665442"/>
            <a:ext cx="314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Key Customer Segments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5FA2C-2766-EB7F-B5C6-540802583A03}"/>
              </a:ext>
            </a:extLst>
          </p:cNvPr>
          <p:cNvSpPr txBox="1"/>
          <p:nvPr/>
        </p:nvSpPr>
        <p:spPr>
          <a:xfrm>
            <a:off x="3618179" y="5737124"/>
            <a:ext cx="609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Credit Card Feature Recommendations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E343F-FFA5-C385-0FBC-4F5B40843D5E}"/>
              </a:ext>
            </a:extLst>
          </p:cNvPr>
          <p:cNvCxnSpPr/>
          <p:nvPr/>
        </p:nvCxnSpPr>
        <p:spPr>
          <a:xfrm>
            <a:off x="3887056" y="2537718"/>
            <a:ext cx="39664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65F8CB-1BDC-BE74-901C-3FB807ADFB5F}"/>
              </a:ext>
            </a:extLst>
          </p:cNvPr>
          <p:cNvCxnSpPr>
            <a:cxnSpLocks/>
          </p:cNvCxnSpPr>
          <p:nvPr/>
        </p:nvCxnSpPr>
        <p:spPr>
          <a:xfrm flipV="1">
            <a:off x="3082247" y="3500934"/>
            <a:ext cx="5527497" cy="25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E2CED7-3D89-E5E7-A14F-A3A2BBD00450}"/>
              </a:ext>
            </a:extLst>
          </p:cNvPr>
          <p:cNvCxnSpPr>
            <a:cxnSpLocks/>
          </p:cNvCxnSpPr>
          <p:nvPr/>
        </p:nvCxnSpPr>
        <p:spPr>
          <a:xfrm>
            <a:off x="2383604" y="4416176"/>
            <a:ext cx="68836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4AF256-D98C-0FA0-4761-73BF7EAE1384}"/>
              </a:ext>
            </a:extLst>
          </p:cNvPr>
          <p:cNvCxnSpPr>
            <a:cxnSpLocks/>
          </p:cNvCxnSpPr>
          <p:nvPr/>
        </p:nvCxnSpPr>
        <p:spPr>
          <a:xfrm>
            <a:off x="1613043" y="5392221"/>
            <a:ext cx="8476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2322C9-D419-2D38-81A6-8C6C9502AE94}"/>
              </a:ext>
            </a:extLst>
          </p:cNvPr>
          <p:cNvCxnSpPr>
            <a:cxnSpLocks/>
          </p:cNvCxnSpPr>
          <p:nvPr/>
        </p:nvCxnSpPr>
        <p:spPr>
          <a:xfrm>
            <a:off x="4627431" y="1604987"/>
            <a:ext cx="24113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172ADC3-FD42-C6D4-338B-6B157100CC31}"/>
              </a:ext>
            </a:extLst>
          </p:cNvPr>
          <p:cNvSpPr/>
          <p:nvPr/>
        </p:nvSpPr>
        <p:spPr>
          <a:xfrm>
            <a:off x="4593848" y="88785"/>
            <a:ext cx="2463198" cy="151620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603" y="721950"/>
            <a:ext cx="1885557" cy="964579"/>
          </a:xfrm>
        </p:spPr>
        <p:txBody>
          <a:bodyPr/>
          <a:lstStyle/>
          <a:p>
            <a:r>
              <a:rPr lang="en-US" sz="5400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9731"/>
            <a:ext cx="10696448" cy="1120647"/>
          </a:xfrm>
        </p:spPr>
        <p:txBody>
          <a:bodyPr/>
          <a:lstStyle/>
          <a:p>
            <a:r>
              <a:rPr lang="en-IN" dirty="0"/>
              <a:t>Demographic classification: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AtliQ Data Services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78283-3B8C-1C48-5A1C-2455332E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" y="1348740"/>
            <a:ext cx="11000232" cy="4160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#1 Classification the customers based on available demography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BE3AB-9C41-55D5-4588-DABAD7FE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83" y="2107315"/>
            <a:ext cx="3503967" cy="2301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27D16-D1F2-6CEE-4741-C0330175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83" y="4757513"/>
            <a:ext cx="3872398" cy="13379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8405DB-8FC5-B568-B089-F7B29EE6D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7315"/>
            <a:ext cx="3693722" cy="152290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E8E645A-21F7-7A6B-FF5F-C114F3615819}"/>
              </a:ext>
            </a:extLst>
          </p:cNvPr>
          <p:cNvSpPr/>
          <p:nvPr/>
        </p:nvSpPr>
        <p:spPr>
          <a:xfrm>
            <a:off x="248408" y="2197115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4E8597-E1AA-A66C-6559-C091790B4190}"/>
              </a:ext>
            </a:extLst>
          </p:cNvPr>
          <p:cNvSpPr/>
          <p:nvPr/>
        </p:nvSpPr>
        <p:spPr>
          <a:xfrm>
            <a:off x="336900" y="4899143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6C2DB5-CAE8-656D-9F71-883DBEB0A53B}"/>
              </a:ext>
            </a:extLst>
          </p:cNvPr>
          <p:cNvSpPr/>
          <p:nvPr/>
        </p:nvSpPr>
        <p:spPr>
          <a:xfrm>
            <a:off x="5374425" y="2197116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16BCDF-A830-0118-DEFD-EEC3DF0519DF}"/>
              </a:ext>
            </a:extLst>
          </p:cNvPr>
          <p:cNvSpPr txBox="1"/>
          <p:nvPr/>
        </p:nvSpPr>
        <p:spPr>
          <a:xfrm>
            <a:off x="6449738" y="4521864"/>
            <a:ext cx="4602309" cy="163121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Most Number of customers 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City wise -- Mumbai (1078)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Gender – Male (2597)  64.93 % of total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Age Group – 25-34  (1498)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12400" cy="567338"/>
          </a:xfrm>
        </p:spPr>
        <p:txBody>
          <a:bodyPr/>
          <a:lstStyle/>
          <a:p>
            <a:r>
              <a:rPr lang="en-IN" sz="8000" dirty="0"/>
              <a:t> </a:t>
            </a:r>
            <a:r>
              <a:rPr lang="en-IN" sz="6600" dirty="0"/>
              <a:t>Average </a:t>
            </a:r>
            <a:r>
              <a:rPr lang="en-IN" dirty="0"/>
              <a:t>income</a:t>
            </a:r>
            <a:r>
              <a:rPr lang="en-IN" sz="6600" dirty="0"/>
              <a:t> utilisation  </a:t>
            </a:r>
            <a:br>
              <a:rPr lang="en-IN" sz="44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AtliQ Data Services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93B7C-5518-7323-8F27-B9CCAC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55" y="1318125"/>
            <a:ext cx="11000232" cy="4160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#2 Average income utilisation % of customers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6762F-F7BB-30AD-A313-6D2E1E22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07" y="3513690"/>
            <a:ext cx="2476846" cy="283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7CCF5-0123-85CE-A79F-70967774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278" y="1995254"/>
            <a:ext cx="3583743" cy="28062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E708BA-57F7-8BBB-A069-B7463B939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770" y="1443135"/>
            <a:ext cx="3730166" cy="3376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D2570C-CCC4-DA6E-8CE8-729237792179}"/>
              </a:ext>
            </a:extLst>
          </p:cNvPr>
          <p:cNvSpPr txBox="1"/>
          <p:nvPr/>
        </p:nvSpPr>
        <p:spPr>
          <a:xfrm>
            <a:off x="5852042" y="5019472"/>
            <a:ext cx="6143003" cy="132343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Most Income Utilization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Category- Groceries (931)  i.e 1.89%of total.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Occupation – Government -Travel (1390)  i.e 2.63% of total.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635D39-14F2-AAE1-EDAA-2840C8315EC1}"/>
              </a:ext>
            </a:extLst>
          </p:cNvPr>
          <p:cNvSpPr/>
          <p:nvPr/>
        </p:nvSpPr>
        <p:spPr>
          <a:xfrm>
            <a:off x="153327" y="4100217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DF83D8-AE57-2A9C-9E9B-AC499B98C5C2}"/>
              </a:ext>
            </a:extLst>
          </p:cNvPr>
          <p:cNvSpPr/>
          <p:nvPr/>
        </p:nvSpPr>
        <p:spPr>
          <a:xfrm>
            <a:off x="3264104" y="3045518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2BC3FE0-21FB-88B1-0637-FF7787BCBF2F}"/>
              </a:ext>
            </a:extLst>
          </p:cNvPr>
          <p:cNvSpPr/>
          <p:nvPr/>
        </p:nvSpPr>
        <p:spPr>
          <a:xfrm>
            <a:off x="7627648" y="1850205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12400" cy="567338"/>
          </a:xfrm>
        </p:spPr>
        <p:txBody>
          <a:bodyPr/>
          <a:lstStyle/>
          <a:p>
            <a:r>
              <a:rPr lang="en-IN" sz="8000" dirty="0"/>
              <a:t> </a:t>
            </a:r>
            <a:r>
              <a:rPr lang="en-IN" sz="6600" dirty="0"/>
              <a:t>Spending Insights:</a:t>
            </a:r>
            <a:br>
              <a:rPr lang="en-IN" sz="6600" dirty="0"/>
            </a:br>
            <a:br>
              <a:rPr lang="en-IN" sz="44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AtliQ Data Services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93B7C-5518-7323-8F27-B9CCAC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55" y="1318125"/>
            <a:ext cx="11000232" cy="4160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#3 Where do people spend money the most?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4F4849-FD0F-B7A2-C583-703A7C58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2" y="3870444"/>
            <a:ext cx="5229955" cy="23083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27771B-194B-FC21-32B8-A5E0FA5ED695}"/>
              </a:ext>
            </a:extLst>
          </p:cNvPr>
          <p:cNvSpPr txBox="1"/>
          <p:nvPr/>
        </p:nvSpPr>
        <p:spPr>
          <a:xfrm>
            <a:off x="7294179" y="3674887"/>
            <a:ext cx="4784949" cy="255454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Spending Insights </a:t>
            </a:r>
            <a:r>
              <a:rPr lang="en-IN" sz="2000" b="1" dirty="0">
                <a:solidFill>
                  <a:srgbClr val="FF0000"/>
                </a:solidFill>
              </a:rPr>
              <a:t>(Credit Card Users)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Gender + category Male – Groceries (~1080)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Female – Health &amp; Wellness (~1043)</a:t>
            </a:r>
          </a:p>
          <a:p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City + Category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Mumbai – Groceries ( ~1706)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D7631F-0284-AA1E-0617-E9DA0C43E80F}"/>
              </a:ext>
            </a:extLst>
          </p:cNvPr>
          <p:cNvSpPr/>
          <p:nvPr/>
        </p:nvSpPr>
        <p:spPr>
          <a:xfrm>
            <a:off x="46766" y="2193258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59B4F7-72C2-28D9-875E-F42D13A77192}"/>
              </a:ext>
            </a:extLst>
          </p:cNvPr>
          <p:cNvSpPr/>
          <p:nvPr/>
        </p:nvSpPr>
        <p:spPr>
          <a:xfrm>
            <a:off x="6223595" y="1869831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713EF2A-69E9-5DBD-27B5-5CB8B898E210}"/>
              </a:ext>
            </a:extLst>
          </p:cNvPr>
          <p:cNvSpPr/>
          <p:nvPr/>
        </p:nvSpPr>
        <p:spPr>
          <a:xfrm>
            <a:off x="4737" y="4178832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91CE21-0643-4635-C92F-52627260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7" y="1971716"/>
            <a:ext cx="5344271" cy="16766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EA6A9F-4588-EC07-7E0E-79CBE0671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20" y="1613334"/>
            <a:ext cx="516327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D4020D0-6640-E0F1-7724-3354A22044EF}"/>
              </a:ext>
            </a:extLst>
          </p:cNvPr>
          <p:cNvSpPr/>
          <p:nvPr/>
        </p:nvSpPr>
        <p:spPr>
          <a:xfrm>
            <a:off x="495746" y="210208"/>
            <a:ext cx="11333702" cy="59816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15412" y="6400904"/>
            <a:ext cx="1463040" cy="246888"/>
          </a:xfrm>
        </p:spPr>
        <p:txBody>
          <a:bodyPr/>
          <a:lstStyle/>
          <a:p>
            <a:r>
              <a:rPr lang="en-IN" dirty="0"/>
              <a:t>AtliQ Data Services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7490D0-5B4A-EE92-0255-9F89BCA2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25" y="3468518"/>
            <a:ext cx="4727047" cy="2429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49FE09-F948-F4A5-BC65-3B78DD45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67" y="1834693"/>
            <a:ext cx="2626010" cy="1435945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F5ADE5C0-A09F-1350-B6E1-D95218CAFCB4}"/>
              </a:ext>
            </a:extLst>
          </p:cNvPr>
          <p:cNvSpPr/>
          <p:nvPr/>
        </p:nvSpPr>
        <p:spPr>
          <a:xfrm>
            <a:off x="569637" y="2016626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8D87EB2-C868-A65D-FB86-8C54EF96B005}"/>
              </a:ext>
            </a:extLst>
          </p:cNvPr>
          <p:cNvSpPr/>
          <p:nvPr/>
        </p:nvSpPr>
        <p:spPr>
          <a:xfrm>
            <a:off x="4411276" y="1806997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D0E43B-D3FE-09FB-E76E-78CE46181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635" y="1479989"/>
            <a:ext cx="2438740" cy="16671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40007A-BDAE-853B-360B-79BB529E2FC0}"/>
              </a:ext>
            </a:extLst>
          </p:cNvPr>
          <p:cNvSpPr txBox="1"/>
          <p:nvPr/>
        </p:nvSpPr>
        <p:spPr>
          <a:xfrm>
            <a:off x="474629" y="118217"/>
            <a:ext cx="690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Key Customer Segments</a:t>
            </a:r>
          </a:p>
          <a:p>
            <a:r>
              <a:rPr lang="en-US" sz="2400" dirty="0"/>
              <a:t>#4 identify and profile key customer segments</a:t>
            </a:r>
            <a:endParaRPr lang="en-IN" sz="24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82F5713-7F03-D1E5-D455-25B9C7DCDEDA}"/>
              </a:ext>
            </a:extLst>
          </p:cNvPr>
          <p:cNvSpPr/>
          <p:nvPr/>
        </p:nvSpPr>
        <p:spPr>
          <a:xfrm>
            <a:off x="551298" y="3774579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824598-0273-CB86-EC29-4C31B3D20FC2}"/>
              </a:ext>
            </a:extLst>
          </p:cNvPr>
          <p:cNvSpPr txBox="1"/>
          <p:nvPr/>
        </p:nvSpPr>
        <p:spPr>
          <a:xfrm>
            <a:off x="7709997" y="2690592"/>
            <a:ext cx="4056120" cy="347787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Customer Segments Analysis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Average Spending – credit card (725)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Most cc usage city – Chennai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Top 3 categories with Highest Spending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Travel (1185)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Bills (1031)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Electronics (968)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Age Group – 25-34 (22)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9C9BC2C-26DA-016D-2EE9-43F9FB0B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509" y="666174"/>
            <a:ext cx="2343477" cy="1428949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D91E7FA0-55AD-0E2F-F25C-8AAA2F5C9964}"/>
              </a:ext>
            </a:extLst>
          </p:cNvPr>
          <p:cNvSpPr/>
          <p:nvPr/>
        </p:nvSpPr>
        <p:spPr>
          <a:xfrm>
            <a:off x="8092671" y="876832"/>
            <a:ext cx="482600" cy="2969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F66324-EA72-0194-B6BE-388DC0788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5" t="5686" r="3220" b="4825"/>
          <a:stretch/>
        </p:blipFill>
        <p:spPr>
          <a:xfrm>
            <a:off x="5736657" y="1309036"/>
            <a:ext cx="4668252" cy="3965608"/>
          </a:xfrm>
          <a:prstGeom prst="rect">
            <a:avLst/>
          </a:prstGeom>
          <a:ln>
            <a:solidFill>
              <a:schemeClr val="accent5">
                <a:lumMod val="1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E5CE69-8D34-8387-4E16-E394A6606F16}"/>
              </a:ext>
            </a:extLst>
          </p:cNvPr>
          <p:cNvSpPr txBox="1"/>
          <p:nvPr/>
        </p:nvSpPr>
        <p:spPr>
          <a:xfrm>
            <a:off x="4354106" y="96251"/>
            <a:ext cx="82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Top-10</a:t>
            </a:r>
            <a:r>
              <a:rPr lang="en-US" sz="3200" dirty="0"/>
              <a:t> Highest Spending Customers Of Credit-Card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DE1BF-E573-0741-0AE5-8FC930F6AD20}"/>
              </a:ext>
            </a:extLst>
          </p:cNvPr>
          <p:cNvSpPr txBox="1"/>
          <p:nvPr/>
        </p:nvSpPr>
        <p:spPr>
          <a:xfrm>
            <a:off x="531564" y="1868624"/>
            <a:ext cx="3670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Top-10 Lowest performing Months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269B7-0B02-9408-4F8B-1D42D31B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4" y="3034945"/>
            <a:ext cx="3092526" cy="25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{51A80EB0-109D-41E9-8C4C-B6E11129C83C}tf11429527_win32</Template>
  <TotalTime>613</TotalTime>
  <Words>487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DM Sans Medium</vt:lpstr>
      <vt:lpstr>Karla</vt:lpstr>
      <vt:lpstr>Univers Condensed Light</vt:lpstr>
      <vt:lpstr>Wingdings</vt:lpstr>
      <vt:lpstr>Office Theme</vt:lpstr>
      <vt:lpstr>Mitron Bank</vt:lpstr>
      <vt:lpstr>Introduction </vt:lpstr>
      <vt:lpstr>Agenda</vt:lpstr>
      <vt:lpstr>Task</vt:lpstr>
      <vt:lpstr>Demographic classification:</vt:lpstr>
      <vt:lpstr> Average income utilisation   </vt:lpstr>
      <vt:lpstr> Spending Insights:  </vt:lpstr>
      <vt:lpstr>PowerPoint Presentation</vt:lpstr>
      <vt:lpstr> </vt:lpstr>
      <vt:lpstr>+ Feature  Recommendations</vt:lpstr>
      <vt:lpstr>How we get there​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 Naik</dc:creator>
  <cp:lastModifiedBy>Arjun Naik</cp:lastModifiedBy>
  <cp:revision>3</cp:revision>
  <dcterms:created xsi:type="dcterms:W3CDTF">2024-07-17T22:08:22Z</dcterms:created>
  <dcterms:modified xsi:type="dcterms:W3CDTF">2024-07-19T13:46:14Z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