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8" r:id="rId4"/>
    <p:sldId id="257" r:id="rId5"/>
    <p:sldId id="262" r:id="rId6"/>
    <p:sldId id="258" r:id="rId7"/>
    <p:sldId id="259" r:id="rId8"/>
    <p:sldId id="260" r:id="rId9"/>
    <p:sldId id="261" r:id="rId10"/>
    <p:sldId id="270" r:id="rId11"/>
    <p:sldId id="267" r:id="rId12"/>
    <p:sldId id="265" r:id="rId13"/>
    <p:sldId id="271" r:id="rId14"/>
    <p:sldId id="272" r:id="rId15"/>
    <p:sldId id="266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67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9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8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4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1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1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0BD30-E61A-4618-BA16-2CB83BFF6B0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-0ZNnHaVS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FEM Simulation before Fabrication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Arjun Narayanan</a:t>
            </a:r>
          </a:p>
          <a:p>
            <a:r>
              <a:rPr lang="en-US" dirty="0" smtClean="0"/>
              <a:t>Lucas Smyk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 is big – (3*</a:t>
            </a:r>
            <a:r>
              <a:rPr lang="en-US" dirty="0" err="1" smtClean="0"/>
              <a:t>numElements</a:t>
            </a:r>
            <a:r>
              <a:rPr lang="en-US" dirty="0" smtClean="0"/>
              <a:t>) x (3*</a:t>
            </a:r>
            <a:r>
              <a:rPr lang="en-US" dirty="0" err="1" smtClean="0"/>
              <a:t>numElements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Need sparse matrix representation!</a:t>
            </a:r>
          </a:p>
          <a:p>
            <a:r>
              <a:rPr lang="en-US" dirty="0" smtClean="0"/>
              <a:t>Solvers:</a:t>
            </a:r>
          </a:p>
          <a:p>
            <a:pPr lvl="1"/>
            <a:r>
              <a:rPr lang="en-US" dirty="0" smtClean="0"/>
              <a:t>Eigen dense QR decomposition –TOO MUCH SPACE AND TOO SLOW</a:t>
            </a:r>
          </a:p>
          <a:p>
            <a:pPr lvl="1"/>
            <a:r>
              <a:rPr lang="en-US" dirty="0" smtClean="0"/>
              <a:t>Eigen sparse conjugate gradient – TOO SLOW</a:t>
            </a:r>
          </a:p>
          <a:p>
            <a:pPr lvl="1"/>
            <a:r>
              <a:rPr lang="en-US" dirty="0" smtClean="0"/>
              <a:t>CUSP GPU-Assisted sparse cg solver – WORKED WELL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2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Makerbot</a:t>
            </a:r>
            <a:r>
              <a:rPr lang="en-US" dirty="0" smtClean="0"/>
              <a:t> Material Model</a:t>
            </a:r>
            <a:endParaRPr lang="en-US" dirty="0"/>
          </a:p>
        </p:txBody>
      </p:sp>
      <p:pic>
        <p:nvPicPr>
          <p:cNvPr id="1026" name="Picture 2" descr="C:\Users\Lucas\AppData\Local\Temp\WP_20140423_19_28_08_Pr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9" t="15486" r="30068" b="36166"/>
          <a:stretch/>
        </p:blipFill>
        <p:spPr bwMode="auto">
          <a:xfrm>
            <a:off x="3048000" y="3581400"/>
            <a:ext cx="3232207" cy="312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Didn’t have as much time to work on this</a:t>
            </a:r>
          </a:p>
          <a:p>
            <a:r>
              <a:rPr lang="en-US" dirty="0" smtClean="0"/>
              <a:t>Measure Young’s Modulus of brick and convert to </a:t>
            </a:r>
            <a:r>
              <a:rPr lang="en-US" dirty="0" err="1" smtClean="0"/>
              <a:t>Neohookean</a:t>
            </a:r>
            <a:r>
              <a:rPr lang="en-US" dirty="0" smtClean="0"/>
              <a:t>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Recreate cube experiment in simulation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47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FEM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Demo Video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www.youtube.com/watch?v=6-0ZNnHaVS8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2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Recreate cube 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Constructed material model: mu = 7.038*10^4, lambda = 1.056*10^5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Measured vs </a:t>
            </a:r>
            <a:r>
              <a:rPr lang="en-US" dirty="0"/>
              <a:t>s</a:t>
            </a:r>
            <a:r>
              <a:rPr lang="en-US" dirty="0" smtClean="0"/>
              <a:t>imulated data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800" dirty="0" smtClean="0"/>
              <a:t>(Simulation done with 1900 elements)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Error </a:t>
            </a:r>
            <a:r>
              <a:rPr lang="en-US" dirty="0" smtClean="0"/>
              <a:t>decreases with more </a:t>
            </a:r>
            <a:r>
              <a:rPr lang="en-US" dirty="0" smtClean="0"/>
              <a:t>force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98055"/>
              </p:ext>
            </p:extLst>
          </p:nvPr>
        </p:nvGraphicFramePr>
        <p:xfrm>
          <a:off x="342900" y="3352800"/>
          <a:ext cx="8458200" cy="2473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943459">
                <a:tc>
                  <a:txBody>
                    <a:bodyPr/>
                    <a:lstStyle/>
                    <a:p>
                      <a:r>
                        <a:rPr lang="en-US" dirty="0" smtClean="0"/>
                        <a:t>FORCE (kg)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Displacement</a:t>
                      </a:r>
                      <a:r>
                        <a:rPr lang="en-US" baseline="0" dirty="0" smtClean="0"/>
                        <a:t> of Cube (inches)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Simulated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Displacement of Cube (inches)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(% of measured)</a:t>
                      </a:r>
                      <a:endParaRPr lang="en-US" dirty="0"/>
                    </a:p>
                  </a:txBody>
                  <a:tcPr/>
                </a:tc>
              </a:tr>
              <a:tr h="382625">
                <a:tc>
                  <a:txBody>
                    <a:bodyPr/>
                    <a:lstStyle/>
                    <a:p>
                      <a:r>
                        <a:rPr lang="en-US" smtClean="0"/>
                        <a:t>0.328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34.4</a:t>
                      </a:r>
                      <a:endParaRPr lang="en-US" dirty="0"/>
                    </a:p>
                  </a:txBody>
                  <a:tcPr/>
                </a:tc>
              </a:tr>
              <a:tr h="382625">
                <a:tc>
                  <a:txBody>
                    <a:bodyPr/>
                    <a:lstStyle/>
                    <a:p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17.9</a:t>
                      </a:r>
                      <a:endParaRPr lang="en-US" dirty="0"/>
                    </a:p>
                  </a:txBody>
                  <a:tcPr/>
                </a:tc>
              </a:tr>
              <a:tr h="382625">
                <a:tc>
                  <a:txBody>
                    <a:bodyPr/>
                    <a:lstStyle/>
                    <a:p>
                      <a:r>
                        <a:rPr lang="en-US" dirty="0" smtClean="0"/>
                        <a:t>1.243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11.1</a:t>
                      </a:r>
                      <a:endParaRPr lang="en-US" dirty="0"/>
                    </a:p>
                  </a:txBody>
                  <a:tcPr/>
                </a:tc>
              </a:tr>
              <a:tr h="382625">
                <a:tc>
                  <a:txBody>
                    <a:bodyPr/>
                    <a:lstStyle/>
                    <a:p>
                      <a:r>
                        <a:rPr lang="en-US" dirty="0" smtClean="0"/>
                        <a:t>1.78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6172199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Error decreases with more force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6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FEM Simulation behaves accurately </a:t>
            </a:r>
          </a:p>
          <a:p>
            <a:r>
              <a:rPr lang="en-US" dirty="0" smtClean="0"/>
              <a:t>Constructed material model does approximate actual behavior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more objects in reality vs simulation using constructed material model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 out of time to do this</a:t>
            </a:r>
          </a:p>
          <a:p>
            <a:r>
              <a:rPr lang="en-US" dirty="0" smtClean="0"/>
              <a:t>Measure stress at which material breaks</a:t>
            </a:r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mentioned, thanks to Desai for some resources on Hexahedral elements</a:t>
            </a:r>
          </a:p>
          <a:p>
            <a:r>
              <a:rPr lang="en-US" dirty="0" smtClean="0"/>
              <a:t>“Non-linear Continuum mechanics for finite element analysis” by </a:t>
            </a:r>
            <a:r>
              <a:rPr lang="en-US" dirty="0" err="1" smtClean="0"/>
              <a:t>Bonet</a:t>
            </a:r>
            <a:r>
              <a:rPr lang="en-US" dirty="0" smtClean="0"/>
              <a:t> and Woods</a:t>
            </a:r>
          </a:p>
          <a:p>
            <a:r>
              <a:rPr lang="en-US" dirty="0" smtClean="0"/>
              <a:t>Class slides and notes for 6.S079</a:t>
            </a:r>
          </a:p>
          <a:p>
            <a:r>
              <a:rPr lang="en-US" dirty="0" smtClean="0"/>
              <a:t>SIGRAPH 2012 course “FEM </a:t>
            </a:r>
            <a:r>
              <a:rPr lang="en-US" dirty="0"/>
              <a:t>Simulation of 3D Deformable Solids: A practitioner's guide to theory, discretization and model </a:t>
            </a:r>
            <a:r>
              <a:rPr lang="en-US" dirty="0" smtClean="0"/>
              <a:t>reduction”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5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</a:t>
            </a:r>
          </a:p>
          <a:p>
            <a:r>
              <a:rPr lang="en-US" dirty="0" smtClean="0"/>
              <a:t>Simulate the behavior of elastic materials before fabrication</a:t>
            </a:r>
          </a:p>
          <a:p>
            <a:pPr marL="0" indent="0">
              <a:buNone/>
            </a:pPr>
            <a:r>
              <a:rPr lang="en-US" dirty="0" smtClean="0"/>
              <a:t>Motivation</a:t>
            </a:r>
          </a:p>
          <a:p>
            <a:r>
              <a:rPr lang="en-US" dirty="0" smtClean="0"/>
              <a:t>Because 3D printing an object is costly in time and materials, we want our material to behave correctly prior to fabrication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6095"/>
            <a:ext cx="8229600" cy="1143000"/>
          </a:xfrm>
        </p:spPr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6464"/>
            <a:ext cx="8415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Thanks to Desai Chen for resources on </a:t>
            </a:r>
            <a:r>
              <a:rPr lang="en-US" sz="2800" dirty="0" smtClean="0"/>
              <a:t>FEM theory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took the derived all formulas ourselves</a:t>
            </a:r>
            <a:endParaRPr lang="en-US" dirty="0"/>
          </a:p>
        </p:txBody>
      </p:sp>
      <p:pic>
        <p:nvPicPr>
          <p:cNvPr id="2052" name="Picture 4" descr="C:\Users\Lucas\AppData\Local\Temp\WP_20140419_16_21_00_Pro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47570"/>
            <a:ext cx="7643010" cy="430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0" y="916464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Technical Approach – Hexahedral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7305"/>
          </a:xfrm>
        </p:spPr>
        <p:txBody>
          <a:bodyPr>
            <a:normAutofit/>
          </a:bodyPr>
          <a:lstStyle/>
          <a:p>
            <a:r>
              <a:rPr lang="en-US" b="1" dirty="0" smtClean="0"/>
              <a:t>x </a:t>
            </a:r>
            <a:r>
              <a:rPr lang="en-US" dirty="0" smtClean="0"/>
              <a:t>= deformed space, </a:t>
            </a:r>
            <a:r>
              <a:rPr lang="en-US" b="1" dirty="0" smtClean="0"/>
              <a:t>X = reference space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Indirect formulation with potential energy function</a:t>
            </a:r>
          </a:p>
          <a:p>
            <a:r>
              <a:rPr lang="en-US" dirty="0" smtClean="0"/>
              <a:t>Minimize the energy in the presence of external forces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78" b="23436"/>
          <a:stretch/>
        </p:blipFill>
        <p:spPr bwMode="auto">
          <a:xfrm>
            <a:off x="4291022" y="4437505"/>
            <a:ext cx="4462242" cy="141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172454" y="4348038"/>
            <a:ext cx="4118568" cy="2057400"/>
            <a:chOff x="172454" y="4348038"/>
            <a:chExt cx="4118568" cy="2057400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54" y="4348038"/>
              <a:ext cx="1608627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781081" y="5264321"/>
              <a:ext cx="778369" cy="1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38" t="4727" r="18111" b="14991"/>
            <a:stretch/>
          </p:blipFill>
          <p:spPr bwMode="auto">
            <a:xfrm>
              <a:off x="2559450" y="4437505"/>
              <a:ext cx="1731572" cy="1821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Straight Connector 7"/>
          <p:cNvCxnSpPr/>
          <p:nvPr/>
        </p:nvCxnSpPr>
        <p:spPr>
          <a:xfrm flipV="1">
            <a:off x="0" y="1524000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638800" y="5348127"/>
            <a:ext cx="381000" cy="468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5816995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Strain Energy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Quadrature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2-point Gaussian Quadrature rule</a:t>
            </a:r>
          </a:p>
          <a:p>
            <a:r>
              <a:rPr lang="en-US" dirty="0" smtClean="0"/>
              <a:t>8 quadrature points: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96"/>
          <a:stretch/>
        </p:blipFill>
        <p:spPr bwMode="auto">
          <a:xfrm>
            <a:off x="1639957" y="3581400"/>
            <a:ext cx="669794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1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strain energy in terms of deformation gradient. Sum strain energy at each quadrature point. </a:t>
            </a:r>
          </a:p>
          <a:p>
            <a:endParaRPr lang="en-US" dirty="0"/>
          </a:p>
          <a:p>
            <a:r>
              <a:rPr lang="en-US" smtClean="0"/>
              <a:t>Derivation for </a:t>
            </a:r>
            <a:r>
              <a:rPr lang="en-US" b="1" smtClean="0"/>
              <a:t>F</a:t>
            </a:r>
            <a:r>
              <a:rPr lang="en-US" b="1" baseline="-25000" smtClean="0"/>
              <a:t>j</a:t>
            </a:r>
          </a:p>
          <a:p>
            <a:pPr lvl="1"/>
            <a:r>
              <a:rPr lang="en-US" smtClean="0"/>
              <a:t> Express shape function </a:t>
            </a:r>
          </a:p>
          <a:p>
            <a:pPr lvl="1"/>
            <a:r>
              <a:rPr lang="en-US" smtClean="0"/>
              <a:t>Take the derivative with respect to reference space coordinates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19756" r="22173" b="24929"/>
          <a:stretch/>
        </p:blipFill>
        <p:spPr bwMode="auto">
          <a:xfrm>
            <a:off x="3276600" y="3073677"/>
            <a:ext cx="3074504" cy="84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for 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j</a:t>
            </a:r>
            <a:endParaRPr lang="en-US" b="1" baseline="-25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Shape function expressed with tri-linear interpolation </a:t>
            </a:r>
          </a:p>
          <a:p>
            <a:pPr marL="0" indent="0">
              <a:buNone/>
            </a:pPr>
            <a:r>
              <a:rPr lang="en-US" dirty="0" smtClean="0"/>
              <a:t>			      (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expressed similarly)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2" b="24759"/>
          <a:stretch/>
        </p:blipFill>
        <p:spPr bwMode="auto">
          <a:xfrm>
            <a:off x="672548" y="3228155"/>
            <a:ext cx="7364896" cy="121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2362200" cy="48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72"/>
          <a:stretch/>
        </p:blipFill>
        <p:spPr bwMode="auto">
          <a:xfrm>
            <a:off x="762000" y="5181600"/>
            <a:ext cx="767442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9"/>
          <a:stretch/>
        </p:blipFill>
        <p:spPr bwMode="auto">
          <a:xfrm>
            <a:off x="8001000" y="3505200"/>
            <a:ext cx="533400" cy="48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15100" y="4180541"/>
            <a:ext cx="8371700" cy="865728"/>
            <a:chOff x="315100" y="4180541"/>
            <a:chExt cx="8371700" cy="865728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0742" r="46511" b="60616"/>
            <a:stretch/>
          </p:blipFill>
          <p:spPr bwMode="auto">
            <a:xfrm>
              <a:off x="3657600" y="4180541"/>
              <a:ext cx="269982" cy="86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01" t="10742" r="50487" b="60616"/>
            <a:stretch/>
          </p:blipFill>
          <p:spPr bwMode="auto">
            <a:xfrm>
              <a:off x="3906665" y="4180541"/>
              <a:ext cx="295048" cy="86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06" t="10742" b="60616"/>
            <a:stretch/>
          </p:blipFill>
          <p:spPr bwMode="auto">
            <a:xfrm>
              <a:off x="4260635" y="4180541"/>
              <a:ext cx="4426165" cy="86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42" r="57505" b="60616"/>
            <a:stretch/>
          </p:blipFill>
          <p:spPr bwMode="auto">
            <a:xfrm>
              <a:off x="315100" y="4180541"/>
              <a:ext cx="3288632" cy="86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846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b="1" dirty="0" smtClean="0"/>
              <a:t>F</a:t>
            </a:r>
            <a:r>
              <a:rPr lang="en-US" dirty="0" smtClean="0"/>
              <a:t> to     : Material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Neohookean</a:t>
            </a:r>
            <a:r>
              <a:rPr lang="en-US" dirty="0"/>
              <a:t> </a:t>
            </a:r>
            <a:r>
              <a:rPr lang="en-US" dirty="0" smtClean="0"/>
              <a:t>model: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4" r="16732"/>
          <a:stretch/>
        </p:blipFill>
        <p:spPr bwMode="auto">
          <a:xfrm>
            <a:off x="3581400" y="304800"/>
            <a:ext cx="463826" cy="104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95939"/>
            <a:ext cx="5715000" cy="193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Gradient Descent </a:t>
            </a:r>
          </a:p>
          <a:p>
            <a:pPr lvl="1"/>
            <a:r>
              <a:rPr lang="en-US" dirty="0" smtClean="0"/>
              <a:t>Move in direction of force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Newton’s method</a:t>
            </a:r>
          </a:p>
          <a:p>
            <a:pPr lvl="1"/>
            <a:r>
              <a:rPr lang="en-US" dirty="0" smtClean="0"/>
              <a:t>Second derivative of V = stiffness matrix K</a:t>
            </a:r>
          </a:p>
          <a:p>
            <a:pPr lvl="1"/>
            <a:r>
              <a:rPr lang="en-US" dirty="0" smtClean="0"/>
              <a:t>Solve K * </a:t>
            </a:r>
            <a:r>
              <a:rPr lang="en-US" dirty="0" err="1" smtClean="0"/>
              <a:t>deltaX</a:t>
            </a:r>
            <a:r>
              <a:rPr lang="en-US" dirty="0" smtClean="0"/>
              <a:t> = 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72372"/>
            <a:ext cx="3200400" cy="157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625315"/>
            <a:ext cx="3466483" cy="170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0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422</Words>
  <Application>Microsoft Office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FEM Simulation before Fabrication</vt:lpstr>
      <vt:lpstr>Problem and Motivation</vt:lpstr>
      <vt:lpstr>Derivation</vt:lpstr>
      <vt:lpstr>Technical Approach – Hexahedral Elements</vt:lpstr>
      <vt:lpstr>Quadrature points</vt:lpstr>
      <vt:lpstr>Technical Approach continued</vt:lpstr>
      <vt:lpstr>Derivation for Fj</vt:lpstr>
      <vt:lpstr>From F to     : Material Model</vt:lpstr>
      <vt:lpstr>Energy Minimization</vt:lpstr>
      <vt:lpstr>Newton’s Method</vt:lpstr>
      <vt:lpstr>Makerbot Material Model</vt:lpstr>
      <vt:lpstr>FEM Results</vt:lpstr>
      <vt:lpstr>Recreate cube experiment </vt:lpstr>
      <vt:lpstr>Conclusions</vt:lpstr>
      <vt:lpstr>Future Work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</dc:creator>
  <cp:lastModifiedBy>Arjun</cp:lastModifiedBy>
  <cp:revision>56</cp:revision>
  <dcterms:created xsi:type="dcterms:W3CDTF">2014-04-23T22:23:29Z</dcterms:created>
  <dcterms:modified xsi:type="dcterms:W3CDTF">2014-05-15T14:19:30Z</dcterms:modified>
</cp:coreProperties>
</file>