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76275" y="26288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267200" y="2628899"/>
            <a:ext cx="6553200" cy="2271135"/>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Trebuchet MS"/>
                <a:cs typeface="Trebuchet MS"/>
              </a:rPr>
              <a:t>Presented by : Arjun.N</a:t>
            </a:r>
          </a:p>
          <a:p>
            <a:pPr marL="12700">
              <a:lnSpc>
                <a:spcPct val="100000"/>
              </a:lnSpc>
              <a:spcBef>
                <a:spcPts val="130"/>
              </a:spcBef>
            </a:pPr>
            <a:r>
              <a:rPr lang="en-US" sz="2400" dirty="0">
                <a:latin typeface="Trebuchet MS"/>
                <a:cs typeface="Trebuchet MS"/>
              </a:rPr>
              <a:t>Nan-</a:t>
            </a:r>
            <a:r>
              <a:rPr lang="en-US" sz="2400" dirty="0" err="1">
                <a:latin typeface="Trebuchet MS"/>
                <a:cs typeface="Trebuchet MS"/>
              </a:rPr>
              <a:t>Mudhalvan</a:t>
            </a:r>
            <a:r>
              <a:rPr lang="en-US" sz="2400" dirty="0">
                <a:latin typeface="Trebuchet MS"/>
                <a:cs typeface="Trebuchet MS"/>
              </a:rPr>
              <a:t> id :421221104003</a:t>
            </a:r>
          </a:p>
          <a:p>
            <a:pPr marL="12700">
              <a:lnSpc>
                <a:spcPct val="100000"/>
              </a:lnSpc>
              <a:spcBef>
                <a:spcPts val="130"/>
              </a:spcBef>
            </a:pPr>
            <a:r>
              <a:rPr lang="en-US" sz="2400" dirty="0">
                <a:latin typeface="Trebuchet MS"/>
                <a:cs typeface="Trebuchet MS"/>
              </a:rPr>
              <a:t>college name: Karpaga vineyaga college of engineering and technology</a:t>
            </a:r>
          </a:p>
          <a:p>
            <a:pPr marL="12700">
              <a:spcBef>
                <a:spcPts val="130"/>
              </a:spcBef>
            </a:pPr>
            <a:r>
              <a:rPr lang="en-US" sz="2400" dirty="0">
                <a:latin typeface="Trebuchet MS"/>
                <a:cs typeface="Trebuchet MS"/>
              </a:rPr>
              <a:t>Title:</a:t>
            </a:r>
            <a:r>
              <a:rPr lang="en-US" sz="2400" b="0" i="0" dirty="0">
                <a:solidFill>
                  <a:schemeClr val="tx1"/>
                </a:solidFill>
                <a:effectLst/>
                <a:latin typeface="Söhne"/>
              </a:rPr>
              <a:t>Colorizing Black and White Images using GANs</a:t>
            </a:r>
            <a:endParaRPr lang="en-US" sz="2400" dirty="0">
              <a:solidFill>
                <a:schemeClr val="tx1"/>
              </a:solidFill>
            </a:endParaRPr>
          </a:p>
          <a:p>
            <a:pPr marL="12700">
              <a:lnSpc>
                <a:spcPct val="100000"/>
              </a:lnSpc>
              <a:spcBef>
                <a:spcPts val="13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CDE2B4F8-BFF3-62B0-F5B4-0C178B241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341967"/>
            <a:ext cx="7934325" cy="4257675"/>
          </a:xfrm>
          <a:prstGeom prst="rect">
            <a:avLst/>
          </a:prstGeom>
        </p:spPr>
      </p:pic>
      <p:sp>
        <p:nvSpPr>
          <p:cNvPr id="12" name="TextBox 11">
            <a:extLst>
              <a:ext uri="{FF2B5EF4-FFF2-40B4-BE49-F238E27FC236}">
                <a16:creationId xmlns:a16="http://schemas.microsoft.com/office/drawing/2014/main" id="{45E8AC72-1BDC-7CD1-7871-FA983F287E62}"/>
              </a:ext>
            </a:extLst>
          </p:cNvPr>
          <p:cNvSpPr txBox="1"/>
          <p:nvPr/>
        </p:nvSpPr>
        <p:spPr>
          <a:xfrm>
            <a:off x="1743075" y="5819775"/>
            <a:ext cx="4352925" cy="369332"/>
          </a:xfrm>
          <a:prstGeom prst="rect">
            <a:avLst/>
          </a:prstGeom>
          <a:noFill/>
        </p:spPr>
        <p:txBody>
          <a:bodyPr wrap="square" rtlCol="0">
            <a:spAutoFit/>
          </a:bodyPr>
          <a:lstStyle/>
          <a:p>
            <a:r>
              <a:rPr lang="en-US" dirty="0"/>
              <a:t>Generated Image For The Used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E7DC-7C28-D32B-A803-5CEACA109402}"/>
              </a:ext>
            </a:extLst>
          </p:cNvPr>
          <p:cNvSpPr>
            <a:spLocks noGrp="1"/>
          </p:cNvSpPr>
          <p:nvPr>
            <p:ph type="ctrTitle"/>
          </p:nvPr>
        </p:nvSpPr>
        <p:spPr>
          <a:xfrm>
            <a:off x="739774" y="291147"/>
            <a:ext cx="3756025" cy="1477328"/>
          </a:xfrm>
        </p:spPr>
        <p:txBody>
          <a:bodyPr/>
          <a:lstStyle/>
          <a:p>
            <a:r>
              <a:rPr lang="en-US" dirty="0"/>
              <a:t>CONCLUSION</a:t>
            </a:r>
          </a:p>
        </p:txBody>
      </p:sp>
      <p:sp>
        <p:nvSpPr>
          <p:cNvPr id="3" name="Subtitle 2">
            <a:extLst>
              <a:ext uri="{FF2B5EF4-FFF2-40B4-BE49-F238E27FC236}">
                <a16:creationId xmlns:a16="http://schemas.microsoft.com/office/drawing/2014/main" id="{8F395D7D-4B63-E12B-A394-85A7E28A9801}"/>
              </a:ext>
            </a:extLst>
          </p:cNvPr>
          <p:cNvSpPr>
            <a:spLocks noGrp="1"/>
          </p:cNvSpPr>
          <p:nvPr>
            <p:ph type="subTitle" idx="4"/>
          </p:nvPr>
        </p:nvSpPr>
        <p:spPr>
          <a:xfrm>
            <a:off x="914400" y="2133600"/>
            <a:ext cx="8534400" cy="1938992"/>
          </a:xfrm>
        </p:spPr>
        <p:txBody>
          <a:bodyPr/>
          <a:lstStyle/>
          <a:p>
            <a:pPr algn="l"/>
            <a:r>
              <a:rPr lang="en-US" b="1" i="0" dirty="0">
                <a:solidFill>
                  <a:schemeClr val="tx1"/>
                </a:solidFill>
                <a:effectLst/>
                <a:latin typeface="Söhne"/>
              </a:rPr>
              <a:t>Recap: </a:t>
            </a:r>
            <a:r>
              <a:rPr lang="en-US" b="0" i="0" dirty="0">
                <a:solidFill>
                  <a:schemeClr val="tx1"/>
                </a:solidFill>
                <a:effectLst/>
                <a:latin typeface="Söhne"/>
              </a:rPr>
              <a:t>Developed a GAN-based solution for automatic image colorization.</a:t>
            </a:r>
          </a:p>
          <a:p>
            <a:pPr algn="l"/>
            <a:endParaRPr lang="en-US" b="0" i="0" dirty="0">
              <a:solidFill>
                <a:schemeClr val="tx1"/>
              </a:solidFill>
              <a:effectLst/>
              <a:latin typeface="Söhne"/>
            </a:endParaRPr>
          </a:p>
          <a:p>
            <a:pPr algn="l"/>
            <a:r>
              <a:rPr lang="en-US" b="1" i="0" dirty="0">
                <a:solidFill>
                  <a:schemeClr val="tx1"/>
                </a:solidFill>
                <a:effectLst/>
                <a:latin typeface="Söhne"/>
              </a:rPr>
              <a:t>Impact: </a:t>
            </a:r>
            <a:r>
              <a:rPr lang="en-US" b="0" i="0" dirty="0">
                <a:solidFill>
                  <a:schemeClr val="tx1"/>
                </a:solidFill>
                <a:effectLst/>
                <a:latin typeface="Söhne"/>
              </a:rPr>
              <a:t>Empowers users to breathe new life into black and white images.</a:t>
            </a:r>
          </a:p>
          <a:p>
            <a:pPr algn="l"/>
            <a:endParaRPr lang="en-US" b="0" i="0" dirty="0">
              <a:solidFill>
                <a:schemeClr val="tx1"/>
              </a:solidFill>
              <a:effectLst/>
              <a:latin typeface="Söhne"/>
            </a:endParaRPr>
          </a:p>
          <a:p>
            <a:pPr algn="l"/>
            <a:r>
              <a:rPr lang="en-US" b="1" i="0" dirty="0">
                <a:solidFill>
                  <a:schemeClr val="tx1"/>
                </a:solidFill>
                <a:effectLst/>
                <a:latin typeface="Söhne"/>
              </a:rPr>
              <a:t>Future Directions: </a:t>
            </a:r>
            <a:r>
              <a:rPr lang="en-US" b="0" i="0" dirty="0">
                <a:solidFill>
                  <a:schemeClr val="tx1"/>
                </a:solidFill>
                <a:effectLst/>
                <a:latin typeface="Söhne"/>
              </a:rPr>
              <a:t>Explore advanced GAN architectures and techniques for further improving colorization quality.</a:t>
            </a:r>
          </a:p>
          <a:p>
            <a:endParaRPr lang="en-US" dirty="0">
              <a:solidFill>
                <a:schemeClr val="tx1"/>
              </a:solidFill>
            </a:endParaRPr>
          </a:p>
        </p:txBody>
      </p:sp>
    </p:spTree>
    <p:extLst>
      <p:ext uri="{BB962C8B-B14F-4D97-AF65-F5344CB8AC3E}">
        <p14:creationId xmlns:p14="http://schemas.microsoft.com/office/powerpoint/2010/main" val="259904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81000" y="49528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3A8BFE9E-1F22-651C-B989-FD75924DDB5A}"/>
              </a:ext>
            </a:extLst>
          </p:cNvPr>
          <p:cNvSpPr txBox="1"/>
          <p:nvPr/>
        </p:nvSpPr>
        <p:spPr>
          <a:xfrm>
            <a:off x="1562142" y="2386280"/>
            <a:ext cx="6773860" cy="1323439"/>
          </a:xfrm>
          <a:prstGeom prst="rect">
            <a:avLst/>
          </a:prstGeom>
          <a:noFill/>
        </p:spPr>
        <p:txBody>
          <a:bodyPr wrap="square">
            <a:spAutoFit/>
          </a:bodyPr>
          <a:lstStyle/>
          <a:p>
            <a:r>
              <a:rPr lang="en-US" sz="4000" b="0" i="0" dirty="0">
                <a:solidFill>
                  <a:schemeClr val="tx1"/>
                </a:solidFill>
                <a:effectLst/>
                <a:latin typeface="Söhne"/>
              </a:rPr>
              <a:t>Colorizing Black and White Images using GANs</a:t>
            </a:r>
            <a:endParaRPr lang="en-US" sz="4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35B5AB57-C934-D965-036A-6B9DC206B3CD}"/>
              </a:ext>
            </a:extLst>
          </p:cNvPr>
          <p:cNvSpPr txBox="1"/>
          <p:nvPr/>
        </p:nvSpPr>
        <p:spPr>
          <a:xfrm>
            <a:off x="2567476" y="1922292"/>
            <a:ext cx="6100232" cy="2554545"/>
          </a:xfrm>
          <a:prstGeom prst="rect">
            <a:avLst/>
          </a:prstGeom>
          <a:noFill/>
        </p:spPr>
        <p:txBody>
          <a:bodyPr wrap="square">
            <a:spAutoFit/>
          </a:bodyPr>
          <a:lstStyle/>
          <a:p>
            <a:pPr algn="l">
              <a:buFont typeface="Arial" panose="020B0604020202020204" pitchFamily="34" charset="0"/>
              <a:buChar char="•"/>
            </a:pPr>
            <a:r>
              <a:rPr lang="en-US" sz="2000" b="0" i="0" dirty="0">
                <a:solidFill>
                  <a:schemeClr val="tx1"/>
                </a:solidFill>
                <a:effectLst/>
                <a:latin typeface="Söhne"/>
              </a:rPr>
              <a:t>Introduction</a:t>
            </a:r>
          </a:p>
          <a:p>
            <a:pPr algn="l">
              <a:buFont typeface="Arial" panose="020B0604020202020204" pitchFamily="34" charset="0"/>
              <a:buChar char="•"/>
            </a:pPr>
            <a:r>
              <a:rPr lang="en-US" sz="2000" b="0" i="0" dirty="0">
                <a:solidFill>
                  <a:schemeClr val="tx1"/>
                </a:solidFill>
                <a:effectLst/>
                <a:latin typeface="Söhne"/>
              </a:rPr>
              <a:t>Problem Statement</a:t>
            </a:r>
          </a:p>
          <a:p>
            <a:pPr algn="l">
              <a:buFont typeface="Arial" panose="020B0604020202020204" pitchFamily="34" charset="0"/>
              <a:buChar char="•"/>
            </a:pPr>
            <a:r>
              <a:rPr lang="en-US" sz="2000" b="0" i="0" dirty="0">
                <a:solidFill>
                  <a:schemeClr val="tx1"/>
                </a:solidFill>
                <a:effectLst/>
                <a:latin typeface="Söhne"/>
              </a:rPr>
              <a:t>Project Overview</a:t>
            </a:r>
          </a:p>
          <a:p>
            <a:pPr algn="l">
              <a:buFont typeface="Arial" panose="020B0604020202020204" pitchFamily="34" charset="0"/>
              <a:buChar char="•"/>
            </a:pPr>
            <a:r>
              <a:rPr lang="en-US" sz="2000" b="0" i="0" dirty="0">
                <a:solidFill>
                  <a:schemeClr val="tx1"/>
                </a:solidFill>
                <a:effectLst/>
                <a:latin typeface="Söhne"/>
              </a:rPr>
              <a:t>End Users</a:t>
            </a:r>
          </a:p>
          <a:p>
            <a:pPr algn="l">
              <a:buFont typeface="Arial" panose="020B0604020202020204" pitchFamily="34" charset="0"/>
              <a:buChar char="•"/>
            </a:pPr>
            <a:r>
              <a:rPr lang="en-US" sz="2000" b="0" i="0" dirty="0">
                <a:solidFill>
                  <a:schemeClr val="tx1"/>
                </a:solidFill>
                <a:effectLst/>
                <a:latin typeface="Söhne"/>
              </a:rPr>
              <a:t>Solution and Value Proposition</a:t>
            </a:r>
          </a:p>
          <a:p>
            <a:pPr algn="l">
              <a:buFont typeface="Arial" panose="020B0604020202020204" pitchFamily="34" charset="0"/>
              <a:buChar char="•"/>
            </a:pPr>
            <a:r>
              <a:rPr lang="en-US" sz="2000" b="0" i="0" dirty="0">
                <a:solidFill>
                  <a:schemeClr val="tx1"/>
                </a:solidFill>
                <a:effectLst/>
                <a:latin typeface="Söhne"/>
              </a:rPr>
              <a:t>The WOW in Your Solution</a:t>
            </a:r>
          </a:p>
          <a:p>
            <a:pPr algn="l">
              <a:buFont typeface="Arial" panose="020B0604020202020204" pitchFamily="34" charset="0"/>
              <a:buChar char="•"/>
            </a:pPr>
            <a:r>
              <a:rPr lang="en-US" sz="2000" b="0" i="0" dirty="0">
                <a:solidFill>
                  <a:schemeClr val="tx1"/>
                </a:solidFill>
                <a:effectLst/>
                <a:latin typeface="Söhne"/>
              </a:rPr>
              <a:t>Modeling</a:t>
            </a:r>
          </a:p>
          <a:p>
            <a:pPr algn="l">
              <a:buFont typeface="Arial" panose="020B0604020202020204" pitchFamily="34" charset="0"/>
              <a:buChar char="•"/>
            </a:pPr>
            <a:r>
              <a:rPr lang="en-US" sz="2000" b="0" i="0" dirty="0">
                <a:solidFill>
                  <a:schemeClr val="tx1"/>
                </a:solidFill>
                <a:effectLst/>
                <a:latin typeface="Söhne"/>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97243" y="5665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C49100E-316D-734B-F0F3-063004E01948}"/>
              </a:ext>
            </a:extLst>
          </p:cNvPr>
          <p:cNvSpPr txBox="1"/>
          <p:nvPr/>
        </p:nvSpPr>
        <p:spPr>
          <a:xfrm>
            <a:off x="1066800" y="1957322"/>
            <a:ext cx="6564310" cy="3139321"/>
          </a:xfrm>
          <a:prstGeom prst="rect">
            <a:avLst/>
          </a:prstGeom>
          <a:noFill/>
        </p:spPr>
        <p:txBody>
          <a:bodyPr wrap="square">
            <a:spAutoFit/>
          </a:bodyPr>
          <a:lstStyle/>
          <a:p>
            <a:pPr algn="l"/>
            <a:r>
              <a:rPr lang="en-US" b="1" i="0" dirty="0">
                <a:solidFill>
                  <a:schemeClr val="tx1"/>
                </a:solidFill>
                <a:effectLst/>
                <a:latin typeface="Söhne"/>
              </a:rPr>
              <a:t>Problem: </a:t>
            </a:r>
            <a:r>
              <a:rPr lang="en-US" b="0" i="0" dirty="0">
                <a:solidFill>
                  <a:schemeClr val="tx1"/>
                </a:solidFill>
                <a:effectLst/>
                <a:latin typeface="Google Sans"/>
              </a:rPr>
              <a:t>Black and white photographs capture a timeless aesthetic, but often lack the vibrancy and emotional depth of color images. This project aims to leverage the power of Generative Adversarial Networks (GANs) to address this challenge and develop a robust system for colorizing black and white images.</a:t>
            </a:r>
            <a:endParaRPr lang="en-US" dirty="0">
              <a:solidFill>
                <a:schemeClr val="tx1"/>
              </a:solidFill>
            </a:endParaRPr>
          </a:p>
          <a:p>
            <a:pPr algn="l">
              <a:buFont typeface="Arial" panose="020B0604020202020204" pitchFamily="34" charset="0"/>
              <a:buChar char="•"/>
            </a:pPr>
            <a:endParaRPr lang="en-US" b="0" i="0" dirty="0">
              <a:solidFill>
                <a:srgbClr val="ECECEC"/>
              </a:solidFill>
              <a:effectLst/>
              <a:latin typeface="Söhne"/>
            </a:endParaRPr>
          </a:p>
          <a:p>
            <a:pPr algn="l"/>
            <a:r>
              <a:rPr lang="en-US" b="1" i="0" dirty="0">
                <a:solidFill>
                  <a:schemeClr val="tx1"/>
                </a:solidFill>
                <a:effectLst/>
                <a:latin typeface="Söhne"/>
              </a:rPr>
              <a:t>Challenge: </a:t>
            </a:r>
            <a:r>
              <a:rPr lang="en-US" b="0" i="0" dirty="0">
                <a:solidFill>
                  <a:schemeClr val="tx1"/>
                </a:solidFill>
                <a:effectLst/>
                <a:latin typeface="Söhne"/>
              </a:rPr>
              <a:t>How can we automatically colorize black and white images to enhance their visual appeal and realism?</a:t>
            </a:r>
          </a:p>
          <a:p>
            <a:pPr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Objective: </a:t>
            </a:r>
            <a:r>
              <a:rPr lang="en-US" b="0" i="0" dirty="0">
                <a:solidFill>
                  <a:schemeClr val="tx1"/>
                </a:solidFill>
                <a:effectLst/>
                <a:latin typeface="Söhne"/>
              </a:rPr>
              <a:t>Develop a solution using Generative Adversarial Networks (GANs) to automatically colorize black and white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358F5ABF-3C0C-07F7-329B-EE24E68D676E}"/>
              </a:ext>
            </a:extLst>
          </p:cNvPr>
          <p:cNvSpPr txBox="1"/>
          <p:nvPr/>
        </p:nvSpPr>
        <p:spPr>
          <a:xfrm>
            <a:off x="1295400" y="2362200"/>
            <a:ext cx="6629400" cy="2862322"/>
          </a:xfrm>
          <a:prstGeom prst="rect">
            <a:avLst/>
          </a:prstGeom>
          <a:noFill/>
        </p:spPr>
        <p:txBody>
          <a:bodyPr wrap="square">
            <a:spAutoFit/>
          </a:bodyPr>
          <a:lstStyle/>
          <a:p>
            <a:pPr algn="l"/>
            <a:r>
              <a:rPr lang="en-US" b="1" i="0" dirty="0">
                <a:solidFill>
                  <a:schemeClr val="tx1"/>
                </a:solidFill>
                <a:effectLst/>
                <a:latin typeface="Söhne"/>
              </a:rPr>
              <a:t>Approach: </a:t>
            </a:r>
            <a:r>
              <a:rPr lang="en-US" b="0" i="0" dirty="0">
                <a:solidFill>
                  <a:schemeClr val="tx1"/>
                </a:solidFill>
                <a:effectLst/>
                <a:latin typeface="Söhne"/>
              </a:rPr>
              <a:t>Utilize GAN architecture for image colorization.</a:t>
            </a:r>
          </a:p>
          <a:p>
            <a:pPr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Dataset: </a:t>
            </a:r>
            <a:r>
              <a:rPr lang="en-US" b="0" i="0" dirty="0">
                <a:solidFill>
                  <a:schemeClr val="tx1"/>
                </a:solidFill>
                <a:effectLst/>
                <a:latin typeface="Söhne"/>
              </a:rPr>
              <a:t>Collect a diverse dataset of black and white images paired with their corresponding color versions.</a:t>
            </a:r>
          </a:p>
          <a:p>
            <a:pPr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Training: </a:t>
            </a:r>
            <a:r>
              <a:rPr lang="en-US" b="0" i="0" dirty="0">
                <a:solidFill>
                  <a:schemeClr val="tx1"/>
                </a:solidFill>
                <a:effectLst/>
                <a:latin typeface="Söhne"/>
              </a:rPr>
              <a:t>Train the GAN model to generate realistic colorized versions of black and white input images.</a:t>
            </a:r>
          </a:p>
          <a:p>
            <a:pPr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Evaluation: </a:t>
            </a:r>
            <a:r>
              <a:rPr lang="en-US" b="0" i="0" dirty="0">
                <a:solidFill>
                  <a:schemeClr val="tx1"/>
                </a:solidFill>
                <a:effectLst/>
                <a:latin typeface="Söhne"/>
              </a:rPr>
              <a:t>Assess the quality of colorization using metrics such as color accuracy and visual inspection.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47A5B4D8-B4F5-6805-E561-C4898C37D423}"/>
              </a:ext>
            </a:extLst>
          </p:cNvPr>
          <p:cNvSpPr txBox="1"/>
          <p:nvPr/>
        </p:nvSpPr>
        <p:spPr>
          <a:xfrm>
            <a:off x="1219200" y="2337370"/>
            <a:ext cx="6100232" cy="2308324"/>
          </a:xfrm>
          <a:prstGeom prst="rect">
            <a:avLst/>
          </a:prstGeom>
          <a:noFill/>
        </p:spPr>
        <p:txBody>
          <a:bodyPr wrap="square">
            <a:spAutoFit/>
          </a:bodyPr>
          <a:lstStyle/>
          <a:p>
            <a:pPr algn="l"/>
            <a:r>
              <a:rPr lang="en-US" b="1" i="0" dirty="0">
                <a:solidFill>
                  <a:schemeClr val="tx1"/>
                </a:solidFill>
                <a:effectLst/>
                <a:latin typeface="Söhne"/>
              </a:rPr>
              <a:t>Photographers: </a:t>
            </a:r>
            <a:r>
              <a:rPr lang="en-US" b="0" i="0" dirty="0">
                <a:solidFill>
                  <a:schemeClr val="tx1"/>
                </a:solidFill>
                <a:effectLst/>
                <a:latin typeface="Söhne"/>
              </a:rPr>
              <a:t>Enhance old black and white photographs with vibrant colors.</a:t>
            </a:r>
          </a:p>
          <a:p>
            <a:pPr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Artists: </a:t>
            </a:r>
            <a:r>
              <a:rPr lang="en-US" b="0" i="0" dirty="0">
                <a:solidFill>
                  <a:schemeClr val="tx1"/>
                </a:solidFill>
                <a:effectLst/>
                <a:latin typeface="Söhne"/>
              </a:rPr>
              <a:t>Transform sketches and line drawings into colorful artworks.</a:t>
            </a:r>
          </a:p>
          <a:p>
            <a:pPr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Historians: </a:t>
            </a:r>
            <a:r>
              <a:rPr lang="en-US" b="0" i="0" dirty="0">
                <a:solidFill>
                  <a:schemeClr val="tx1"/>
                </a:solidFill>
                <a:effectLst/>
                <a:latin typeface="Söhne"/>
              </a:rPr>
              <a:t>Revive historical images by adding color, providing a fresh perspective on the past.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61E3AB7D-4C2F-6D42-3FE8-50445472D676}"/>
              </a:ext>
            </a:extLst>
          </p:cNvPr>
          <p:cNvSpPr txBox="1"/>
          <p:nvPr/>
        </p:nvSpPr>
        <p:spPr>
          <a:xfrm>
            <a:off x="3050117" y="2140572"/>
            <a:ext cx="6100232" cy="2862322"/>
          </a:xfrm>
          <a:prstGeom prst="rect">
            <a:avLst/>
          </a:prstGeom>
          <a:noFill/>
        </p:spPr>
        <p:txBody>
          <a:bodyPr wrap="square">
            <a:spAutoFit/>
          </a:bodyPr>
          <a:lstStyle/>
          <a:p>
            <a:pPr algn="l"/>
            <a:r>
              <a:rPr lang="en-US" b="1" i="0" dirty="0">
                <a:solidFill>
                  <a:schemeClr val="tx1"/>
                </a:solidFill>
                <a:effectLst/>
                <a:latin typeface="Söhne"/>
              </a:rPr>
              <a:t>Solution: </a:t>
            </a:r>
            <a:r>
              <a:rPr lang="en-US" b="0" i="0" dirty="0">
                <a:solidFill>
                  <a:schemeClr val="tx1"/>
                </a:solidFill>
                <a:effectLst/>
                <a:latin typeface="Söhne"/>
              </a:rPr>
              <a:t>Develop a GAN-based model that automatically colorizes black and white images.</a:t>
            </a:r>
          </a:p>
          <a:p>
            <a:pPr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Value Proposition:</a:t>
            </a:r>
          </a:p>
          <a:p>
            <a:pPr marL="742950" lvl="1" indent="-285750" algn="l">
              <a:buFont typeface="Arial" panose="020B0604020202020204" pitchFamily="34" charset="0"/>
              <a:buChar char="•"/>
            </a:pPr>
            <a:r>
              <a:rPr lang="en-US" b="0" i="0" dirty="0">
                <a:solidFill>
                  <a:schemeClr val="tx1"/>
                </a:solidFill>
                <a:effectLst/>
                <a:latin typeface="Söhne"/>
              </a:rPr>
              <a:t>Time-saving: Automates the labor-intensive process of manual image colorization.</a:t>
            </a:r>
          </a:p>
          <a:p>
            <a:pPr marL="742950" lvl="1" indent="-285750" algn="l">
              <a:buFont typeface="Arial" panose="020B0604020202020204" pitchFamily="34" charset="0"/>
              <a:buChar char="•"/>
            </a:pPr>
            <a:r>
              <a:rPr lang="en-US" b="0" i="0" dirty="0">
                <a:solidFill>
                  <a:schemeClr val="tx1"/>
                </a:solidFill>
                <a:effectLst/>
                <a:latin typeface="Söhne"/>
              </a:rPr>
              <a:t>Enhances creativity: Provides a tool for artistic expression and experimentation.</a:t>
            </a:r>
          </a:p>
          <a:p>
            <a:pPr marL="742950" lvl="1" indent="-285750" algn="l">
              <a:buFont typeface="Arial" panose="020B0604020202020204" pitchFamily="34" charset="0"/>
              <a:buChar char="•"/>
            </a:pPr>
            <a:r>
              <a:rPr lang="en-US" b="0" i="0" dirty="0">
                <a:solidFill>
                  <a:schemeClr val="tx1"/>
                </a:solidFill>
                <a:effectLst/>
                <a:latin typeface="Söhne"/>
              </a:rPr>
              <a:t>Preserves history: Restores and revives black and white photographs for future generations.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29DC1FF-0F03-92F3-F1FC-E956F409C3FD}"/>
              </a:ext>
            </a:extLst>
          </p:cNvPr>
          <p:cNvSpPr txBox="1"/>
          <p:nvPr/>
        </p:nvSpPr>
        <p:spPr>
          <a:xfrm>
            <a:off x="2390246" y="2551837"/>
            <a:ext cx="6100232" cy="2308324"/>
          </a:xfrm>
          <a:prstGeom prst="rect">
            <a:avLst/>
          </a:prstGeom>
          <a:noFill/>
        </p:spPr>
        <p:txBody>
          <a:bodyPr wrap="square">
            <a:spAutoFit/>
          </a:bodyPr>
          <a:lstStyle/>
          <a:p>
            <a:pPr algn="l"/>
            <a:r>
              <a:rPr lang="en-US" b="1" i="0" dirty="0">
                <a:solidFill>
                  <a:schemeClr val="tx1"/>
                </a:solidFill>
                <a:effectLst/>
                <a:latin typeface="Söhne"/>
              </a:rPr>
              <a:t>Realism: </a:t>
            </a:r>
            <a:r>
              <a:rPr lang="en-US" b="0" i="0" dirty="0">
                <a:solidFill>
                  <a:schemeClr val="tx1"/>
                </a:solidFill>
                <a:effectLst/>
                <a:latin typeface="Söhne"/>
              </a:rPr>
              <a:t>Generated colorized images closely resemble the natural colors of the original scenes.</a:t>
            </a:r>
          </a:p>
          <a:p>
            <a:pPr algn="l"/>
            <a:endParaRPr lang="en-US" b="0" i="0" dirty="0">
              <a:solidFill>
                <a:schemeClr val="tx1"/>
              </a:solidFill>
              <a:effectLst/>
              <a:latin typeface="Söhne"/>
            </a:endParaRPr>
          </a:p>
          <a:p>
            <a:pPr algn="l"/>
            <a:r>
              <a:rPr lang="en-US" b="1" i="0" dirty="0">
                <a:solidFill>
                  <a:schemeClr val="tx1"/>
                </a:solidFill>
                <a:effectLst/>
                <a:latin typeface="Söhne"/>
              </a:rPr>
              <a:t>Versatility: </a:t>
            </a:r>
            <a:r>
              <a:rPr lang="en-US" b="0" i="0" dirty="0">
                <a:solidFill>
                  <a:schemeClr val="tx1"/>
                </a:solidFill>
                <a:effectLst/>
                <a:latin typeface="Söhne"/>
              </a:rPr>
              <a:t>Works with various types of black and white images, including photographs, sketches, and illustrations.</a:t>
            </a:r>
          </a:p>
          <a:p>
            <a:pPr algn="l"/>
            <a:endParaRPr lang="en-US" b="0" i="0" dirty="0">
              <a:solidFill>
                <a:schemeClr val="tx1"/>
              </a:solidFill>
              <a:effectLst/>
              <a:latin typeface="Söhne"/>
            </a:endParaRPr>
          </a:p>
          <a:p>
            <a:pPr algn="l"/>
            <a:r>
              <a:rPr lang="en-US" b="1" i="0" dirty="0">
                <a:solidFill>
                  <a:schemeClr val="tx1"/>
                </a:solidFill>
                <a:effectLst/>
                <a:latin typeface="Söhne"/>
              </a:rPr>
              <a:t>Customization: </a:t>
            </a:r>
            <a:r>
              <a:rPr lang="en-US" b="0" i="0" dirty="0">
                <a:solidFill>
                  <a:schemeClr val="tx1"/>
                </a:solidFill>
                <a:effectLst/>
                <a:latin typeface="Söhne"/>
              </a:rPr>
              <a:t>Allows users to adjust colorization parameters to achieve desired effects.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F2840101-DFD2-FB47-27E1-67916CC2485F}"/>
              </a:ext>
            </a:extLst>
          </p:cNvPr>
          <p:cNvSpPr txBox="1"/>
          <p:nvPr/>
        </p:nvSpPr>
        <p:spPr>
          <a:xfrm>
            <a:off x="1143000" y="2042095"/>
            <a:ext cx="6100232" cy="3139321"/>
          </a:xfrm>
          <a:prstGeom prst="rect">
            <a:avLst/>
          </a:prstGeom>
          <a:noFill/>
        </p:spPr>
        <p:txBody>
          <a:bodyPr wrap="square">
            <a:spAutoFit/>
          </a:bodyPr>
          <a:lstStyle/>
          <a:p>
            <a:pPr algn="l"/>
            <a:r>
              <a:rPr lang="en-US" b="1" i="0" dirty="0">
                <a:solidFill>
                  <a:schemeClr val="tx1"/>
                </a:solidFill>
                <a:effectLst/>
                <a:latin typeface="Söhne"/>
              </a:rPr>
              <a:t>Generative Adversarial Networks (GANs):</a:t>
            </a:r>
          </a:p>
          <a:p>
            <a:pPr marL="742950" lvl="1" indent="-285750" algn="l">
              <a:buFont typeface="Arial" panose="020B0604020202020204" pitchFamily="34" charset="0"/>
              <a:buChar char="•"/>
            </a:pPr>
            <a:r>
              <a:rPr lang="en-US" b="0" i="0" dirty="0">
                <a:solidFill>
                  <a:schemeClr val="tx1"/>
                </a:solidFill>
                <a:effectLst/>
                <a:latin typeface="Söhne"/>
              </a:rPr>
              <a:t>Generator: Produces colorized versions of black and white images.</a:t>
            </a:r>
          </a:p>
          <a:p>
            <a:pPr marL="742950" lvl="1" indent="-285750" algn="l">
              <a:buFont typeface="Arial" panose="020B0604020202020204" pitchFamily="34" charset="0"/>
              <a:buChar char="•"/>
            </a:pPr>
            <a:r>
              <a:rPr lang="en-US" b="0" i="0" dirty="0">
                <a:solidFill>
                  <a:schemeClr val="tx1"/>
                </a:solidFill>
                <a:effectLst/>
                <a:latin typeface="Söhne"/>
              </a:rPr>
              <a:t>Discriminator: Distinguishes between real color images and generated colorized images.</a:t>
            </a:r>
          </a:p>
          <a:p>
            <a:pPr marL="742950" lvl="1" indent="-285750" algn="l">
              <a:buFont typeface="Arial" panose="020B0604020202020204" pitchFamily="34" charset="0"/>
              <a:buChar char="•"/>
            </a:pPr>
            <a:endParaRPr lang="en-US" b="0" i="0" dirty="0">
              <a:solidFill>
                <a:schemeClr val="tx1"/>
              </a:solidFill>
              <a:effectLst/>
              <a:latin typeface="Söhne"/>
            </a:endParaRPr>
          </a:p>
          <a:p>
            <a:pPr algn="l"/>
            <a:r>
              <a:rPr lang="en-US" b="1" i="0" dirty="0">
                <a:solidFill>
                  <a:schemeClr val="tx1"/>
                </a:solidFill>
                <a:effectLst/>
                <a:latin typeface="Söhne"/>
              </a:rPr>
              <a:t>Training Process:</a:t>
            </a:r>
          </a:p>
          <a:p>
            <a:pPr marL="742950" lvl="1" indent="-285750" algn="l">
              <a:buFont typeface="Arial" panose="020B0604020202020204" pitchFamily="34" charset="0"/>
              <a:buChar char="•"/>
            </a:pPr>
            <a:r>
              <a:rPr lang="en-US" b="0" i="0" dirty="0">
                <a:solidFill>
                  <a:schemeClr val="tx1"/>
                </a:solidFill>
                <a:effectLst/>
                <a:latin typeface="Söhne"/>
              </a:rPr>
              <a:t>Adversarial training: Generator and discriminator networks compete to improve colorization quality.</a:t>
            </a:r>
          </a:p>
          <a:p>
            <a:pPr marL="742950" lvl="1" indent="-285750" algn="l">
              <a:buFont typeface="Arial" panose="020B0604020202020204" pitchFamily="34" charset="0"/>
              <a:buChar char="•"/>
            </a:pPr>
            <a:r>
              <a:rPr lang="en-US" b="0" i="0" dirty="0">
                <a:solidFill>
                  <a:schemeClr val="tx1"/>
                </a:solidFill>
                <a:effectLst/>
                <a:latin typeface="Söhne"/>
              </a:rPr>
              <a:t>Iterative refinement: Gradually improve the generator's ability to produce realistic colorizations.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523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Google Sans</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Arjun N</cp:lastModifiedBy>
  <cp:revision>2</cp:revision>
  <dcterms:created xsi:type="dcterms:W3CDTF">2024-04-01T14:36:09Z</dcterms:created>
  <dcterms:modified xsi:type="dcterms:W3CDTF">2024-04-02T08:03:13Z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