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65" r:id="rId3"/>
    <p:sldId id="264" r:id="rId4"/>
    <p:sldId id="257" r:id="rId5"/>
    <p:sldId id="266" r:id="rId6"/>
    <p:sldId id="258" r:id="rId7"/>
    <p:sldId id="259" r:id="rId8"/>
    <p:sldId id="260" r:id="rId9"/>
    <p:sldId id="261" r:id="rId10"/>
    <p:sldId id="262" r:id="rId11"/>
    <p:sldId id="263" r:id="rId12"/>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294" autoAdjust="0"/>
    <p:restoredTop sz="94640" autoAdjust="0"/>
  </p:normalViewPr>
  <p:slideViewPr>
    <p:cSldViewPr>
      <p:cViewPr>
        <p:scale>
          <a:sx n="95" d="100"/>
          <a:sy n="95" d="100"/>
        </p:scale>
        <p:origin x="-678" y="-78"/>
      </p:cViewPr>
      <p:guideLst>
        <p:guide orient="horz" pos="2160"/>
        <p:guide pos="2880"/>
      </p:guideLst>
    </p:cSldViewPr>
  </p:slideViewPr>
  <p:outlineViewPr>
    <p:cViewPr>
      <p:scale>
        <a:sx n="33" d="100"/>
        <a:sy n="33" d="100"/>
      </p:scale>
      <p:origin x="36" y="6696"/>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B273DC77-B40E-4E89-8AE0-954B0587379C}" type="datetimeFigureOut">
              <a:rPr lang="id-ID" smtClean="0"/>
              <a:pPr/>
              <a:t>23/05/2018</a:t>
            </a:fld>
            <a:endParaRPr lang="id-ID"/>
          </a:p>
        </p:txBody>
      </p:sp>
      <p:sp>
        <p:nvSpPr>
          <p:cNvPr id="17" name="Footer Placeholder 16"/>
          <p:cNvSpPr>
            <a:spLocks noGrp="1"/>
          </p:cNvSpPr>
          <p:nvPr>
            <p:ph type="ftr" sz="quarter" idx="11"/>
          </p:nvPr>
        </p:nvSpPr>
        <p:spPr/>
        <p:txBody>
          <a:bodyPr/>
          <a:lstStyle/>
          <a:p>
            <a:endParaRPr lang="id-ID"/>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8D9746EA-71D8-4186-A5F4-9C43DCF9AC46}" type="slidenum">
              <a:rPr lang="id-ID" smtClean="0"/>
              <a:pPr/>
              <a:t>‹#›</a:t>
            </a:fld>
            <a:endParaRPr lang="id-ID"/>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273DC77-B40E-4E89-8AE0-954B0587379C}" type="datetimeFigureOut">
              <a:rPr lang="id-ID" smtClean="0"/>
              <a:pPr/>
              <a:t>23/05/2018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D9746EA-71D8-4186-A5F4-9C43DCF9AC46}" type="slidenum">
              <a:rPr lang="id-ID" smtClean="0"/>
              <a:pPr/>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273DC77-B40E-4E89-8AE0-954B0587379C}" type="datetimeFigureOut">
              <a:rPr lang="id-ID" smtClean="0"/>
              <a:pPr/>
              <a:t>23/05/2018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D9746EA-71D8-4186-A5F4-9C43DCF9AC46}" type="slidenum">
              <a:rPr lang="id-ID" smtClean="0"/>
              <a:pPr/>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B273DC77-B40E-4E89-8AE0-954B0587379C}" type="datetimeFigureOut">
              <a:rPr lang="id-ID" smtClean="0"/>
              <a:pPr/>
              <a:t>23/05/2018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D9746EA-71D8-4186-A5F4-9C43DCF9AC46}" type="slidenum">
              <a:rPr lang="id-ID" smtClean="0"/>
              <a:pPr/>
              <a:t>‹#›</a:t>
            </a:fld>
            <a:endParaRPr lang="id-ID"/>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273DC77-B40E-4E89-8AE0-954B0587379C}" type="datetimeFigureOut">
              <a:rPr lang="id-ID" smtClean="0"/>
              <a:pPr/>
              <a:t>23/05/2018</a:t>
            </a:fld>
            <a:endParaRPr lang="id-ID"/>
          </a:p>
        </p:txBody>
      </p:sp>
      <p:sp>
        <p:nvSpPr>
          <p:cNvPr id="5" name="Footer Placeholder 4"/>
          <p:cNvSpPr>
            <a:spLocks noGrp="1"/>
          </p:cNvSpPr>
          <p:nvPr>
            <p:ph type="ftr" sz="quarter" idx="11"/>
          </p:nvPr>
        </p:nvSpPr>
        <p:spPr>
          <a:xfrm>
            <a:off x="800100" y="6172200"/>
            <a:ext cx="4000500" cy="457200"/>
          </a:xfrm>
        </p:spPr>
        <p:txBody>
          <a:bodyPr/>
          <a:lstStyle/>
          <a:p>
            <a:endParaRPr lang="id-ID"/>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8D9746EA-71D8-4186-A5F4-9C43DCF9AC46}" type="slidenum">
              <a:rPr lang="id-ID" smtClean="0"/>
              <a:pPr/>
              <a:t>‹#›</a:t>
            </a:fld>
            <a:endParaRPr lang="id-ID"/>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273DC77-B40E-4E89-8AE0-954B0587379C}" type="datetimeFigureOut">
              <a:rPr lang="id-ID" smtClean="0"/>
              <a:pPr/>
              <a:t>23/05/2018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8D9746EA-71D8-4186-A5F4-9C43DCF9AC46}" type="slidenum">
              <a:rPr lang="id-ID" smtClean="0"/>
              <a:pPr/>
              <a:t>‹#›</a:t>
            </a:fld>
            <a:endParaRPr lang="id-ID"/>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B273DC77-B40E-4E89-8AE0-954B0587379C}" type="datetimeFigureOut">
              <a:rPr lang="id-ID" smtClean="0"/>
              <a:pPr/>
              <a:t>23/05/2018</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8D9746EA-71D8-4186-A5F4-9C43DCF9AC46}" type="slidenum">
              <a:rPr lang="id-ID" smtClean="0"/>
              <a:pPr/>
              <a:t>‹#›</a:t>
            </a:fld>
            <a:endParaRPr lang="id-ID"/>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273DC77-B40E-4E89-8AE0-954B0587379C}" type="datetimeFigureOut">
              <a:rPr lang="id-ID" smtClean="0"/>
              <a:pPr/>
              <a:t>23/05/2018</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8D9746EA-71D8-4186-A5F4-9C43DCF9AC46}" type="slidenum">
              <a:rPr lang="id-ID" smtClean="0"/>
              <a:pPr/>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73DC77-B40E-4E89-8AE0-954B0587379C}" type="datetimeFigureOut">
              <a:rPr lang="id-ID" smtClean="0"/>
              <a:pPr/>
              <a:t>23/05/2018</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8D9746EA-71D8-4186-A5F4-9C43DCF9AC46}" type="slidenum">
              <a:rPr lang="id-ID" smtClean="0"/>
              <a:pPr/>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273DC77-B40E-4E89-8AE0-954B0587379C}" type="datetimeFigureOut">
              <a:rPr lang="id-ID" smtClean="0"/>
              <a:pPr/>
              <a:t>23/05/2018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8D9746EA-71D8-4186-A5F4-9C43DCF9AC46}" type="slidenum">
              <a:rPr lang="id-ID" smtClean="0"/>
              <a:pPr/>
              <a:t>‹#›</a:t>
            </a:fld>
            <a:endParaRPr lang="id-ID"/>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273DC77-B40E-4E89-8AE0-954B0587379C}" type="datetimeFigureOut">
              <a:rPr lang="id-ID" smtClean="0"/>
              <a:pPr/>
              <a:t>23/05/2018</a:t>
            </a:fld>
            <a:endParaRPr lang="id-ID"/>
          </a:p>
        </p:txBody>
      </p:sp>
      <p:sp>
        <p:nvSpPr>
          <p:cNvPr id="6" name="Footer Placeholder 5"/>
          <p:cNvSpPr>
            <a:spLocks noGrp="1"/>
          </p:cNvSpPr>
          <p:nvPr>
            <p:ph type="ftr" sz="quarter" idx="11"/>
          </p:nvPr>
        </p:nvSpPr>
        <p:spPr>
          <a:xfrm>
            <a:off x="914400" y="6172200"/>
            <a:ext cx="3886200" cy="457200"/>
          </a:xfrm>
        </p:spPr>
        <p:txBody>
          <a:bodyPr/>
          <a:lstStyle/>
          <a:p>
            <a:endParaRPr lang="id-ID"/>
          </a:p>
        </p:txBody>
      </p:sp>
      <p:sp>
        <p:nvSpPr>
          <p:cNvPr id="7" name="Slide Number Placeholder 6"/>
          <p:cNvSpPr>
            <a:spLocks noGrp="1"/>
          </p:cNvSpPr>
          <p:nvPr>
            <p:ph type="sldNum" sz="quarter" idx="12"/>
          </p:nvPr>
        </p:nvSpPr>
        <p:spPr>
          <a:xfrm>
            <a:off x="146304" y="6208776"/>
            <a:ext cx="457200" cy="457200"/>
          </a:xfrm>
        </p:spPr>
        <p:txBody>
          <a:bodyPr/>
          <a:lstStyle/>
          <a:p>
            <a:fld id="{8D9746EA-71D8-4186-A5F4-9C43DCF9AC46}" type="slidenum">
              <a:rPr lang="id-ID" smtClean="0"/>
              <a:pPr/>
              <a:t>‹#›</a:t>
            </a:fld>
            <a:endParaRPr lang="id-ID"/>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B273DC77-B40E-4E89-8AE0-954B0587379C}" type="datetimeFigureOut">
              <a:rPr lang="id-ID" smtClean="0"/>
              <a:pPr/>
              <a:t>23/05/2018</a:t>
            </a:fld>
            <a:endParaRPr lang="id-ID"/>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id-ID"/>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8D9746EA-71D8-4186-A5F4-9C43DCF9AC46}" type="slidenum">
              <a:rPr lang="id-ID" smtClean="0"/>
              <a:pPr/>
              <a:t>‹#›</a:t>
            </a:fld>
            <a:endParaRPr lang="id-ID"/>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1428728" y="3571876"/>
            <a:ext cx="6400800" cy="1752600"/>
          </a:xfrm>
        </p:spPr>
        <p:txBody>
          <a:bodyPr/>
          <a:lstStyle/>
          <a:p>
            <a:r>
              <a:rPr lang="id-ID" b="1" dirty="0">
                <a:solidFill>
                  <a:schemeClr val="tx1"/>
                </a:solidFill>
              </a:rPr>
              <a:t>DENGAN </a:t>
            </a:r>
            <a:r>
              <a:rPr lang="id-ID" b="1" dirty="0" smtClean="0">
                <a:solidFill>
                  <a:schemeClr val="tx1"/>
                </a:solidFill>
              </a:rPr>
              <a:t>M</a:t>
            </a:r>
            <a:r>
              <a:rPr lang="en-US" b="1" dirty="0" smtClean="0">
                <a:solidFill>
                  <a:schemeClr val="tx1"/>
                </a:solidFill>
              </a:rPr>
              <a:t>ETODE PENERAPAN</a:t>
            </a:r>
          </a:p>
          <a:p>
            <a:r>
              <a:rPr lang="en-US" b="1" dirty="0" smtClean="0">
                <a:solidFill>
                  <a:schemeClr val="tx1"/>
                </a:solidFill>
              </a:rPr>
              <a:t>FFT</a:t>
            </a:r>
            <a:endParaRPr lang="id-ID" dirty="0">
              <a:solidFill>
                <a:schemeClr val="tx1"/>
              </a:solidFill>
            </a:endParaRPr>
          </a:p>
        </p:txBody>
      </p:sp>
      <p:sp>
        <p:nvSpPr>
          <p:cNvPr id="2" name="Title 1"/>
          <p:cNvSpPr>
            <a:spLocks noGrp="1"/>
          </p:cNvSpPr>
          <p:nvPr>
            <p:ph type="ctrTitle"/>
          </p:nvPr>
        </p:nvSpPr>
        <p:spPr>
          <a:xfrm>
            <a:off x="714348" y="1114410"/>
            <a:ext cx="7958166" cy="2243152"/>
          </a:xfrm>
        </p:spPr>
        <p:txBody>
          <a:bodyPr>
            <a:normAutofit/>
          </a:bodyPr>
          <a:lstStyle/>
          <a:p>
            <a:r>
              <a:rPr lang="id-ID" b="1" dirty="0"/>
              <a:t>PERBANDINGAN SUARA NAFAS NORMAL DAN </a:t>
            </a:r>
            <a:r>
              <a:rPr lang="id-ID" b="1" dirty="0" smtClean="0"/>
              <a:t>PENDERITA </a:t>
            </a:r>
            <a:r>
              <a:rPr lang="id-ID" b="1" dirty="0"/>
              <a:t>ASMA </a:t>
            </a:r>
            <a:endParaRPr lang="id-ID"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8662" y="357166"/>
            <a:ext cx="7772400" cy="774720"/>
          </a:xfrm>
        </p:spPr>
        <p:txBody>
          <a:bodyPr/>
          <a:lstStyle/>
          <a:p>
            <a:pPr algn="ctr"/>
            <a:r>
              <a:rPr lang="en-US" dirty="0" err="1" smtClean="0">
                <a:solidFill>
                  <a:schemeClr val="tx1"/>
                </a:solidFill>
              </a:rPr>
              <a:t>Pembahasan</a:t>
            </a:r>
            <a:r>
              <a:rPr lang="en-US" dirty="0" smtClean="0">
                <a:solidFill>
                  <a:schemeClr val="tx1"/>
                </a:solidFill>
              </a:rPr>
              <a:t> </a:t>
            </a:r>
            <a:endParaRPr lang="id-ID" dirty="0">
              <a:solidFill>
                <a:schemeClr val="tx1"/>
              </a:solidFill>
            </a:endParaRPr>
          </a:p>
        </p:txBody>
      </p:sp>
      <p:sp>
        <p:nvSpPr>
          <p:cNvPr id="3" name="Content Placeholder 2"/>
          <p:cNvSpPr>
            <a:spLocks noGrp="1"/>
          </p:cNvSpPr>
          <p:nvPr>
            <p:ph sz="quarter" idx="1"/>
          </p:nvPr>
        </p:nvSpPr>
        <p:spPr>
          <a:xfrm>
            <a:off x="357158" y="1285860"/>
            <a:ext cx="8329642" cy="5072098"/>
          </a:xfrm>
        </p:spPr>
        <p:txBody>
          <a:bodyPr>
            <a:normAutofit fontScale="70000" lnSpcReduction="20000"/>
          </a:bodyPr>
          <a:lstStyle/>
          <a:p>
            <a:pPr>
              <a:buFont typeface="Courier New" pitchFamily="49" charset="0"/>
              <a:buChar char="o"/>
            </a:pPr>
            <a:r>
              <a:rPr lang="en-US" dirty="0" err="1" smtClean="0"/>
              <a:t>Pada</a:t>
            </a:r>
            <a:r>
              <a:rPr lang="en-US" dirty="0" smtClean="0"/>
              <a:t> </a:t>
            </a:r>
            <a:r>
              <a:rPr lang="id-ID" dirty="0" smtClean="0"/>
              <a:t>Gambar </a:t>
            </a:r>
            <a:r>
              <a:rPr lang="en-US" dirty="0" smtClean="0"/>
              <a:t>1</a:t>
            </a:r>
            <a:r>
              <a:rPr lang="id-ID" dirty="0" smtClean="0"/>
              <a:t>,</a:t>
            </a:r>
            <a:r>
              <a:rPr lang="en-US" dirty="0" smtClean="0"/>
              <a:t>2</a:t>
            </a:r>
            <a:r>
              <a:rPr lang="id-ID" dirty="0" smtClean="0"/>
              <a:t>,</a:t>
            </a:r>
            <a:r>
              <a:rPr lang="en-US" dirty="0" smtClean="0"/>
              <a:t>3</a:t>
            </a:r>
            <a:r>
              <a:rPr lang="id-ID" dirty="0" smtClean="0"/>
              <a:t>, </a:t>
            </a:r>
            <a:r>
              <a:rPr lang="id-ID" dirty="0" smtClean="0"/>
              <a:t>dan </a:t>
            </a:r>
            <a:r>
              <a:rPr lang="en-US" dirty="0" smtClean="0"/>
              <a:t>4</a:t>
            </a:r>
            <a:r>
              <a:rPr lang="id-ID" dirty="0" smtClean="0"/>
              <a:t> </a:t>
            </a:r>
            <a:r>
              <a:rPr lang="id-ID" dirty="0" smtClean="0"/>
              <a:t>merupakan grafik waktu vs amplitudo </a:t>
            </a:r>
            <a:r>
              <a:rPr lang="id-ID" dirty="0" smtClean="0"/>
              <a:t>dan</a:t>
            </a:r>
            <a:endParaRPr lang="en-US" dirty="0" smtClean="0"/>
          </a:p>
          <a:p>
            <a:pPr>
              <a:buNone/>
            </a:pPr>
            <a:r>
              <a:rPr lang="en-US" dirty="0" smtClean="0"/>
              <a:t>    </a:t>
            </a:r>
            <a:r>
              <a:rPr lang="id-ID" dirty="0" smtClean="0"/>
              <a:t>frekuensi </a:t>
            </a:r>
            <a:r>
              <a:rPr lang="id-ID" dirty="0" smtClean="0"/>
              <a:t>vs amplitudo dari potongan 50 ms suara nafas normal. </a:t>
            </a:r>
            <a:endParaRPr lang="en-US" dirty="0" smtClean="0"/>
          </a:p>
          <a:p>
            <a:pPr>
              <a:buFont typeface="Courier New" pitchFamily="49" charset="0"/>
              <a:buChar char="o"/>
            </a:pPr>
            <a:r>
              <a:rPr lang="id-ID" dirty="0" smtClean="0"/>
              <a:t>Dari </a:t>
            </a:r>
            <a:r>
              <a:rPr lang="id-ID" dirty="0" smtClean="0"/>
              <a:t>hasil yang didapat potongan suara nafas normal memiliki frekuensi dominan (193.165±84.194) Hz dan memiliki rentang spektrum yang </a:t>
            </a:r>
            <a:r>
              <a:rPr lang="id-ID" dirty="0" smtClean="0"/>
              <a:t>lebar.</a:t>
            </a:r>
            <a:endParaRPr lang="en-US" dirty="0" smtClean="0"/>
          </a:p>
          <a:p>
            <a:pPr>
              <a:buFont typeface="Courier New" pitchFamily="49" charset="0"/>
              <a:buChar char="o"/>
            </a:pPr>
            <a:r>
              <a:rPr lang="id-ID" dirty="0" smtClean="0"/>
              <a:t>Terdapat </a:t>
            </a:r>
            <a:r>
              <a:rPr lang="id-ID" dirty="0" smtClean="0"/>
              <a:t>nilai frekuensi dominan 400 Hz, namun potongan suara tersebut tidak digolongkan sebagai suara wheezing karena tidak berlangsung lebih dari 250 ms sesuai dengan karakteristik dari suara wheezing [2,3,5].</a:t>
            </a:r>
          </a:p>
          <a:p>
            <a:pPr>
              <a:buNone/>
            </a:pPr>
            <a:r>
              <a:rPr lang="id-ID" dirty="0" smtClean="0"/>
              <a:t> </a:t>
            </a:r>
          </a:p>
          <a:p>
            <a:pPr>
              <a:buFont typeface="Wingdings" pitchFamily="2" charset="2"/>
              <a:buChar char="Ø"/>
            </a:pPr>
            <a:r>
              <a:rPr lang="id-ID" dirty="0" smtClean="0"/>
              <a:t>Gambar </a:t>
            </a:r>
            <a:r>
              <a:rPr lang="en-US" dirty="0" smtClean="0"/>
              <a:t>5</a:t>
            </a:r>
            <a:r>
              <a:rPr lang="id-ID" dirty="0" smtClean="0"/>
              <a:t>,</a:t>
            </a:r>
            <a:r>
              <a:rPr lang="en-US" dirty="0" smtClean="0"/>
              <a:t>6</a:t>
            </a:r>
            <a:r>
              <a:rPr lang="id-ID" dirty="0" smtClean="0"/>
              <a:t>,</a:t>
            </a:r>
            <a:r>
              <a:rPr lang="en-US" dirty="0" smtClean="0"/>
              <a:t>7</a:t>
            </a:r>
            <a:r>
              <a:rPr lang="id-ID" dirty="0" smtClean="0"/>
              <a:t>, </a:t>
            </a:r>
            <a:r>
              <a:rPr lang="id-ID" dirty="0" smtClean="0"/>
              <a:t>dan </a:t>
            </a:r>
            <a:r>
              <a:rPr lang="en-US" dirty="0" smtClean="0"/>
              <a:t>8</a:t>
            </a:r>
            <a:r>
              <a:rPr lang="id-ID" dirty="0" smtClean="0"/>
              <a:t> </a:t>
            </a:r>
            <a:r>
              <a:rPr lang="id-ID" dirty="0" smtClean="0"/>
              <a:t>merupakan grafik waktu vs amplitudo dan frekuensi vs amplitudo dari potongan 50 ms suara </a:t>
            </a:r>
            <a:r>
              <a:rPr lang="id-ID" i="1" dirty="0" smtClean="0"/>
              <a:t>wheezing</a:t>
            </a:r>
            <a:r>
              <a:rPr lang="id-ID" dirty="0" smtClean="0"/>
              <a:t> pada penderita asma. </a:t>
            </a:r>
            <a:endParaRPr lang="en-US" dirty="0" smtClean="0"/>
          </a:p>
          <a:p>
            <a:pPr>
              <a:buFont typeface="Wingdings" pitchFamily="2" charset="2"/>
              <a:buChar char="Ø"/>
            </a:pPr>
            <a:r>
              <a:rPr lang="id-ID" dirty="0" smtClean="0"/>
              <a:t>Pada </a:t>
            </a:r>
            <a:r>
              <a:rPr lang="id-ID" dirty="0" smtClean="0"/>
              <a:t>gambar </a:t>
            </a:r>
            <a:r>
              <a:rPr lang="en-US" dirty="0" smtClean="0"/>
              <a:t>5</a:t>
            </a:r>
            <a:r>
              <a:rPr lang="id-ID" dirty="0" smtClean="0"/>
              <a:t> </a:t>
            </a:r>
            <a:r>
              <a:rPr lang="id-ID" dirty="0" smtClean="0"/>
              <a:t>dan </a:t>
            </a:r>
            <a:r>
              <a:rPr lang="en-US" dirty="0" smtClean="0"/>
              <a:t>6</a:t>
            </a:r>
            <a:r>
              <a:rPr lang="id-ID" dirty="0" smtClean="0"/>
              <a:t> </a:t>
            </a:r>
            <a:r>
              <a:rPr lang="id-ID" dirty="0" smtClean="0"/>
              <a:t>potongan suara memiliki frekuensi dominan pada nilai sekitar 400 Hz, dan berlangsung selama lebih dari 100 ms. </a:t>
            </a:r>
            <a:endParaRPr lang="en-US" dirty="0" smtClean="0"/>
          </a:p>
          <a:p>
            <a:pPr>
              <a:buFont typeface="Wingdings" pitchFamily="2" charset="2"/>
              <a:buChar char="Ø"/>
            </a:pPr>
            <a:r>
              <a:rPr lang="id-ID" dirty="0" smtClean="0"/>
              <a:t>Potongan </a:t>
            </a:r>
            <a:r>
              <a:rPr lang="id-ID" dirty="0" smtClean="0"/>
              <a:t>suara tersebut digolongkan sebagai suara </a:t>
            </a:r>
            <a:r>
              <a:rPr lang="id-ID" i="1" dirty="0" smtClean="0"/>
              <a:t>wheezing</a:t>
            </a:r>
            <a:r>
              <a:rPr lang="id-ID" dirty="0" smtClean="0"/>
              <a:t>. Dari hasil yang didapat potongan </a:t>
            </a:r>
            <a:r>
              <a:rPr lang="id-ID" dirty="0" smtClean="0"/>
              <a:t>suara</a:t>
            </a:r>
            <a:r>
              <a:rPr lang="en-US" dirty="0" smtClean="0"/>
              <a:t> </a:t>
            </a:r>
            <a:r>
              <a:rPr lang="id-ID" dirty="0" smtClean="0"/>
              <a:t>nafas wheezing memiliki frekuensi dominan (303.500±107.219) Hz</a:t>
            </a:r>
            <a:r>
              <a:rPr lang="id-ID" dirty="0" smtClean="0"/>
              <a:t>.</a:t>
            </a:r>
            <a:endParaRPr lang="id-ID" dirty="0" smtClean="0"/>
          </a:p>
          <a:p>
            <a:pPr>
              <a:buFont typeface="Wingdings" pitchFamily="2" charset="2"/>
              <a:buChar char="Ø"/>
            </a:pPr>
            <a:r>
              <a:rPr lang="id-ID" dirty="0" smtClean="0"/>
              <a:t>Berdasarkan grafik waktu vs amplitudo, potongan suara nafas normal dan potongan suara nafas </a:t>
            </a:r>
            <a:r>
              <a:rPr lang="id-ID" i="1" dirty="0" smtClean="0"/>
              <a:t>wheezing</a:t>
            </a:r>
            <a:r>
              <a:rPr lang="id-ID" dirty="0" smtClean="0"/>
              <a:t> dapat terbedakan dimana gelombang suara </a:t>
            </a:r>
            <a:r>
              <a:rPr lang="id-ID" i="1" dirty="0" smtClean="0"/>
              <a:t>wheezing</a:t>
            </a:r>
            <a:r>
              <a:rPr lang="id-ID" dirty="0" smtClean="0"/>
              <a:t> berbentuk gelombang sinusoidal yang sesuai dengan ciri suara </a:t>
            </a:r>
            <a:r>
              <a:rPr lang="id-ID" i="1" dirty="0" smtClean="0"/>
              <a:t>wheezing</a:t>
            </a:r>
            <a:r>
              <a:rPr lang="id-ID" dirty="0" smtClean="0"/>
              <a:t> yaitu bersifat “musikal</a:t>
            </a:r>
            <a:r>
              <a:rPr lang="id-ID" dirty="0" smtClean="0"/>
              <a:t>”</a:t>
            </a:r>
            <a:r>
              <a:rPr lang="en-US" dirty="0" smtClean="0"/>
              <a:t> </a:t>
            </a:r>
            <a:r>
              <a:rPr lang="id-ID" b="1" dirty="0" smtClean="0"/>
              <a:t>[</a:t>
            </a:r>
            <a:r>
              <a:rPr lang="id-ID" b="1" dirty="0" smtClean="0"/>
              <a:t>5</a:t>
            </a:r>
            <a:r>
              <a:rPr lang="id-ID" b="1" dirty="0" smtClean="0"/>
              <a:t>]</a:t>
            </a:r>
            <a:r>
              <a:rPr lang="en-US" dirty="0" smtClean="0"/>
              <a:t>.</a:t>
            </a:r>
            <a:endParaRPr lang="id-ID" b="1" dirty="0" smtClean="0"/>
          </a:p>
          <a:p>
            <a:pPr>
              <a:buFont typeface="Wingdings" pitchFamily="2" charset="2"/>
              <a:buChar char="Ø"/>
            </a:pPr>
            <a:endParaRPr lang="id-ID" dirty="0" smtClean="0"/>
          </a:p>
          <a:p>
            <a:pPr>
              <a:buNone/>
            </a:pPr>
            <a:endParaRPr lang="id-ID"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sz="quarter" idx="1"/>
          </p:nvPr>
        </p:nvSpPr>
        <p:spPr/>
        <p:txBody>
          <a:bodyPr/>
          <a:lstStyle/>
          <a:p>
            <a:r>
              <a:rPr lang="id-ID" dirty="0" smtClean="0"/>
              <a:t>Suara nafas normal dan suara nafas penderita asma dapat dibedakan berdasarkan nilai frekuensi dominan yang didapatkan menggunakan metode </a:t>
            </a:r>
            <a:r>
              <a:rPr lang="id-ID" i="1" dirty="0" smtClean="0"/>
              <a:t>fast fourier</a:t>
            </a:r>
            <a:r>
              <a:rPr lang="id-ID" dirty="0" smtClean="0"/>
              <a:t> </a:t>
            </a:r>
            <a:r>
              <a:rPr lang="id-ID" i="1" dirty="0" smtClean="0"/>
              <a:t>transform</a:t>
            </a:r>
            <a:r>
              <a:rPr lang="id-ID" dirty="0" smtClean="0"/>
              <a:t>. Suara nafas normal frekuensi dominan yaitu</a:t>
            </a:r>
            <a:r>
              <a:rPr lang="id-ID" i="1" dirty="0" smtClean="0"/>
              <a:t> </a:t>
            </a:r>
            <a:r>
              <a:rPr lang="id-ID" dirty="0" smtClean="0"/>
              <a:t>(193.165±84.194) Hz dan suara </a:t>
            </a:r>
            <a:r>
              <a:rPr lang="id-ID" i="1" dirty="0" smtClean="0"/>
              <a:t>wheezing</a:t>
            </a:r>
            <a:r>
              <a:rPr lang="id-ID" dirty="0" smtClean="0"/>
              <a:t> memiliki frekuensi dominan yaitu (303.500±107.219) Hz.. Suara nafas normal dan suara nafas penderita asma juga dapat dibedakan berdasarkan visualisasi pada grafik.</a:t>
            </a:r>
          </a:p>
          <a:p>
            <a:endParaRPr lang="id-ID"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786" y="285728"/>
            <a:ext cx="7772400" cy="917596"/>
          </a:xfrm>
        </p:spPr>
        <p:txBody>
          <a:bodyPr/>
          <a:lstStyle/>
          <a:p>
            <a:pPr algn="ctr"/>
            <a:r>
              <a:rPr lang="en-US" dirty="0" err="1" smtClean="0">
                <a:solidFill>
                  <a:schemeClr val="tx1"/>
                </a:solidFill>
              </a:rPr>
              <a:t>Pernafasan</a:t>
            </a:r>
            <a:r>
              <a:rPr lang="en-US" dirty="0" smtClean="0">
                <a:solidFill>
                  <a:schemeClr val="tx1"/>
                </a:solidFill>
              </a:rPr>
              <a:t> Normal Dan Abnormal</a:t>
            </a:r>
            <a:endParaRPr lang="id-ID" dirty="0">
              <a:solidFill>
                <a:schemeClr val="tx1"/>
              </a:solidFill>
            </a:endParaRPr>
          </a:p>
        </p:txBody>
      </p:sp>
      <p:sp>
        <p:nvSpPr>
          <p:cNvPr id="3" name="Content Placeholder 2"/>
          <p:cNvSpPr>
            <a:spLocks noGrp="1"/>
          </p:cNvSpPr>
          <p:nvPr>
            <p:ph sz="quarter" idx="1"/>
          </p:nvPr>
        </p:nvSpPr>
        <p:spPr>
          <a:xfrm>
            <a:off x="285720" y="1285860"/>
            <a:ext cx="8401080" cy="5124472"/>
          </a:xfrm>
        </p:spPr>
        <p:txBody>
          <a:bodyPr>
            <a:normAutofit fontScale="92500" lnSpcReduction="20000"/>
          </a:bodyPr>
          <a:lstStyle/>
          <a:p>
            <a:r>
              <a:rPr lang="id-ID" dirty="0" smtClean="0"/>
              <a:t>Suara pernafasan normal dapat terdengar pada dada seorang yang sehat memiliki puncak frekuensi pada frekuensi di bawah 100 Hz[1], yang bercampur dengan suara otot dan suara kardiovaskular, sehingga tidak mudah dibedakan</a:t>
            </a:r>
            <a:r>
              <a:rPr lang="id-ID" dirty="0" smtClean="0"/>
              <a:t>.</a:t>
            </a:r>
            <a:endParaRPr lang="id-ID" dirty="0" smtClean="0"/>
          </a:p>
          <a:p>
            <a:r>
              <a:rPr lang="id-ID" dirty="0" smtClean="0"/>
              <a:t>Suara pernafasan abnormal dapat terdengar pada orang yang memiliki penyakit pernafasan. Suara tersebut terdengar berbeda dibandingkan suara pernafasan normal akibat adanya kelainan yang dapat meningkatkan atau mengurangi transmisi suara. Suara pernafasan abnormal memiliki rentang frekuensi antara 100 Hz hingga 2000 Hz bergantung dari jenis </a:t>
            </a:r>
            <a:r>
              <a:rPr lang="id-ID" dirty="0" smtClean="0"/>
              <a:t>kelainannya</a:t>
            </a:r>
            <a:r>
              <a:rPr lang="en-US" dirty="0" smtClean="0"/>
              <a:t> </a:t>
            </a:r>
            <a:r>
              <a:rPr lang="id-ID" b="1" dirty="0" smtClean="0"/>
              <a:t>[</a:t>
            </a:r>
            <a:r>
              <a:rPr lang="id-ID" b="1" dirty="0" smtClean="0"/>
              <a:t>2</a:t>
            </a:r>
            <a:r>
              <a:rPr lang="id-ID" b="1" dirty="0" smtClean="0"/>
              <a:t>]</a:t>
            </a:r>
            <a:r>
              <a:rPr lang="en-US" dirty="0" smtClean="0"/>
              <a:t>.</a:t>
            </a:r>
            <a:endParaRPr lang="en-US" b="1" dirty="0" smtClean="0"/>
          </a:p>
          <a:p>
            <a:r>
              <a:rPr lang="id-ID" dirty="0" smtClean="0"/>
              <a:t>Untuk dapat melakukan pendeteksian yang lebih akurat, digunakan metode analisis yang bersifat kuantitatif dan terkomputerisasi. Data hasil auskultasi akan direkam dan diolah dengan perangkat komputer, sehingga dapat digunakan untuk penggunaan jangka panjang. Data hasil auskultasi juga memiliki nilai dan karakteristik khusus sehingga dapat dibedakan satu sama lain. </a:t>
            </a:r>
            <a:r>
              <a:rPr lang="id-ID" dirty="0" smtClean="0"/>
              <a:t>metode </a:t>
            </a:r>
            <a:r>
              <a:rPr lang="id-ID" i="1" dirty="0" smtClean="0"/>
              <a:t>Fast Fourier</a:t>
            </a:r>
            <a:r>
              <a:rPr lang="id-ID" dirty="0" smtClean="0"/>
              <a:t> </a:t>
            </a:r>
            <a:r>
              <a:rPr lang="id-ID" i="1" dirty="0" smtClean="0"/>
              <a:t>Transform</a:t>
            </a:r>
            <a:r>
              <a:rPr lang="id-ID" dirty="0" smtClean="0"/>
              <a:t>.</a:t>
            </a:r>
          </a:p>
          <a:p>
            <a:endParaRPr lang="id-ID" dirty="0" smtClean="0"/>
          </a:p>
          <a:p>
            <a:endParaRPr lang="id-ID"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85728"/>
            <a:ext cx="7772400" cy="846158"/>
          </a:xfrm>
        </p:spPr>
        <p:txBody>
          <a:bodyPr>
            <a:normAutofit/>
          </a:bodyPr>
          <a:lstStyle/>
          <a:p>
            <a:pPr algn="ctr"/>
            <a:r>
              <a:rPr lang="id-ID" b="1" i="1" dirty="0" smtClean="0">
                <a:solidFill>
                  <a:schemeClr val="tx1"/>
                </a:solidFill>
              </a:rPr>
              <a:t>Wheezes</a:t>
            </a:r>
            <a:endParaRPr lang="id-ID" dirty="0">
              <a:solidFill>
                <a:schemeClr val="tx1"/>
              </a:solidFill>
            </a:endParaRPr>
          </a:p>
        </p:txBody>
      </p:sp>
      <p:sp>
        <p:nvSpPr>
          <p:cNvPr id="3" name="Content Placeholder 2"/>
          <p:cNvSpPr>
            <a:spLocks noGrp="1"/>
          </p:cNvSpPr>
          <p:nvPr>
            <p:ph sz="quarter" idx="1"/>
          </p:nvPr>
        </p:nvSpPr>
        <p:spPr>
          <a:xfrm>
            <a:off x="214282" y="1285860"/>
            <a:ext cx="8572560" cy="5572140"/>
          </a:xfrm>
        </p:spPr>
        <p:txBody>
          <a:bodyPr>
            <a:normAutofit fontScale="92500" lnSpcReduction="20000"/>
          </a:bodyPr>
          <a:lstStyle/>
          <a:p>
            <a:pPr>
              <a:buFont typeface="Courier New" pitchFamily="49" charset="0"/>
              <a:buChar char="o"/>
            </a:pPr>
            <a:r>
              <a:rPr lang="id-ID" dirty="0" smtClean="0"/>
              <a:t>Wheezes merupakan jenis suara pernafasan abnormal </a:t>
            </a:r>
            <a:r>
              <a:rPr lang="id-ID" dirty="0" smtClean="0"/>
              <a:t>yang</a:t>
            </a:r>
            <a:endParaRPr lang="en-US" dirty="0" smtClean="0"/>
          </a:p>
          <a:p>
            <a:pPr>
              <a:buNone/>
            </a:pPr>
            <a:r>
              <a:rPr lang="id-ID" dirty="0" smtClean="0"/>
              <a:t>bersifat </a:t>
            </a:r>
            <a:r>
              <a:rPr lang="id-ID" dirty="0" smtClean="0"/>
              <a:t>kontinu. </a:t>
            </a:r>
            <a:endParaRPr lang="en-US" dirty="0" smtClean="0"/>
          </a:p>
          <a:p>
            <a:pPr>
              <a:buNone/>
            </a:pPr>
            <a:r>
              <a:rPr lang="id-ID" dirty="0" smtClean="0"/>
              <a:t>Banyak </a:t>
            </a:r>
            <a:r>
              <a:rPr lang="id-ID" dirty="0" smtClean="0"/>
              <a:t>studi telah dilakukan untuk mengetahui </a:t>
            </a:r>
            <a:r>
              <a:rPr lang="id-ID" dirty="0" smtClean="0"/>
              <a:t>karakteristik</a:t>
            </a:r>
            <a:endParaRPr lang="en-US" dirty="0" smtClean="0"/>
          </a:p>
          <a:p>
            <a:pPr>
              <a:buNone/>
            </a:pPr>
            <a:r>
              <a:rPr lang="id-ID" i="1" dirty="0" smtClean="0"/>
              <a:t>wheeze</a:t>
            </a:r>
            <a:r>
              <a:rPr lang="id-ID" dirty="0" smtClean="0"/>
              <a:t>. </a:t>
            </a:r>
            <a:endParaRPr lang="en-US" dirty="0" smtClean="0"/>
          </a:p>
          <a:p>
            <a:pPr>
              <a:buFont typeface="Courier New" pitchFamily="49" charset="0"/>
              <a:buChar char="o"/>
            </a:pPr>
            <a:r>
              <a:rPr lang="id-ID" dirty="0" smtClean="0"/>
              <a:t>Komite </a:t>
            </a:r>
            <a:r>
              <a:rPr lang="id-ID" i="1" dirty="0" smtClean="0"/>
              <a:t>American Thoraic Society</a:t>
            </a:r>
            <a:r>
              <a:rPr lang="id-ID" dirty="0" smtClean="0"/>
              <a:t> mendefinisikan bahwa </a:t>
            </a:r>
            <a:r>
              <a:rPr lang="id-ID" i="1" dirty="0" smtClean="0"/>
              <a:t>wheeze</a:t>
            </a:r>
            <a:endParaRPr lang="en-US" i="1" dirty="0" smtClean="0"/>
          </a:p>
          <a:p>
            <a:pPr>
              <a:buNone/>
            </a:pPr>
            <a:r>
              <a:rPr lang="id-ID" dirty="0" smtClean="0"/>
              <a:t>memiliki</a:t>
            </a:r>
            <a:r>
              <a:rPr lang="id-ID" i="1" dirty="0" smtClean="0"/>
              <a:t> </a:t>
            </a:r>
            <a:r>
              <a:rPr lang="id-ID" i="1" dirty="0" smtClean="0"/>
              <a:t>pitch </a:t>
            </a:r>
            <a:r>
              <a:rPr lang="id-ID" dirty="0" smtClean="0"/>
              <a:t>tinggi dibandingkan suara</a:t>
            </a:r>
            <a:r>
              <a:rPr lang="id-ID" i="1" dirty="0" smtClean="0"/>
              <a:t> </a:t>
            </a:r>
            <a:r>
              <a:rPr lang="id-ID" dirty="0" smtClean="0"/>
              <a:t>pernafasan normal </a:t>
            </a:r>
            <a:r>
              <a:rPr lang="id-ID" dirty="0" smtClean="0"/>
              <a:t>dan</a:t>
            </a:r>
            <a:endParaRPr lang="en-US" dirty="0" smtClean="0"/>
          </a:p>
          <a:p>
            <a:pPr>
              <a:buNone/>
            </a:pPr>
            <a:r>
              <a:rPr lang="id-ID" dirty="0" smtClean="0"/>
              <a:t>atau lebih[3]. </a:t>
            </a:r>
            <a:endParaRPr lang="en-US" dirty="0" smtClean="0"/>
          </a:p>
          <a:p>
            <a:pPr>
              <a:buFont typeface="Courier New" pitchFamily="49" charset="0"/>
              <a:buChar char="o"/>
            </a:pPr>
            <a:r>
              <a:rPr lang="id-ID" dirty="0" smtClean="0"/>
              <a:t>Wheezes </a:t>
            </a:r>
            <a:r>
              <a:rPr lang="id-ID" dirty="0" smtClean="0"/>
              <a:t>memiliki durasi lebih dari 100 </a:t>
            </a:r>
            <a:r>
              <a:rPr lang="id-ID" dirty="0" smtClean="0"/>
              <a:t>ms</a:t>
            </a:r>
            <a:r>
              <a:rPr lang="en-US" dirty="0" smtClean="0"/>
              <a:t> </a:t>
            </a:r>
            <a:r>
              <a:rPr lang="id-ID" b="1" dirty="0" smtClean="0"/>
              <a:t>[</a:t>
            </a:r>
            <a:r>
              <a:rPr lang="id-ID" b="1" dirty="0" smtClean="0"/>
              <a:t>3]</a:t>
            </a:r>
            <a:r>
              <a:rPr lang="id-ID" dirty="0" smtClean="0"/>
              <a:t>. </a:t>
            </a:r>
            <a:endParaRPr lang="en-US" dirty="0" smtClean="0"/>
          </a:p>
          <a:p>
            <a:pPr>
              <a:buNone/>
            </a:pPr>
            <a:r>
              <a:rPr lang="id-ID" dirty="0" smtClean="0"/>
              <a:t>Pada </a:t>
            </a:r>
            <a:r>
              <a:rPr lang="id-ID" dirty="0" smtClean="0"/>
              <a:t>penderita asma </a:t>
            </a:r>
            <a:r>
              <a:rPr lang="id-ID" i="1" dirty="0" smtClean="0"/>
              <a:t>wheezes</a:t>
            </a:r>
            <a:r>
              <a:rPr lang="en-US" i="1" dirty="0" smtClean="0"/>
              <a:t> </a:t>
            </a:r>
            <a:r>
              <a:rPr lang="id-ID" dirty="0" smtClean="0"/>
              <a:t>terjadi </a:t>
            </a:r>
            <a:r>
              <a:rPr lang="id-ID" dirty="0" smtClean="0"/>
              <a:t>ketika aliran udara mengalir </a:t>
            </a:r>
            <a:r>
              <a:rPr lang="id-ID" dirty="0" smtClean="0"/>
              <a:t>melalui</a:t>
            </a:r>
            <a:endParaRPr lang="en-US" dirty="0" smtClean="0"/>
          </a:p>
          <a:p>
            <a:pPr>
              <a:buNone/>
            </a:pPr>
            <a:r>
              <a:rPr lang="id-ID" dirty="0" smtClean="0"/>
              <a:t>saluran </a:t>
            </a:r>
            <a:r>
              <a:rPr lang="id-ID" dirty="0" smtClean="0"/>
              <a:t>udara yang </a:t>
            </a:r>
            <a:r>
              <a:rPr lang="id-ID" dirty="0" smtClean="0"/>
              <a:t>menyempit.</a:t>
            </a:r>
            <a:endParaRPr lang="en-US" dirty="0" smtClean="0"/>
          </a:p>
          <a:p>
            <a:pPr>
              <a:buFont typeface="Courier New" pitchFamily="49" charset="0"/>
              <a:buChar char="o"/>
            </a:pPr>
            <a:r>
              <a:rPr lang="id-ID" dirty="0" smtClean="0"/>
              <a:t>Karena </a:t>
            </a:r>
            <a:r>
              <a:rPr lang="id-ID" i="1" dirty="0" smtClean="0"/>
              <a:t>Wheezes</a:t>
            </a:r>
            <a:r>
              <a:rPr lang="id-ID" dirty="0" smtClean="0"/>
              <a:t> memiliki nilai frekuensi yang ditetapkan sebelumnya, </a:t>
            </a:r>
            <a:r>
              <a:rPr lang="id-ID" dirty="0" smtClean="0"/>
              <a:t>maka</a:t>
            </a:r>
            <a:endParaRPr lang="en-US" dirty="0" smtClean="0"/>
          </a:p>
          <a:p>
            <a:pPr>
              <a:buFont typeface="Courier New" pitchFamily="49" charset="0"/>
              <a:buChar char="o"/>
            </a:pPr>
            <a:r>
              <a:rPr lang="id-ID" dirty="0" smtClean="0"/>
              <a:t>analisis </a:t>
            </a:r>
            <a:r>
              <a:rPr lang="id-ID" dirty="0" smtClean="0"/>
              <a:t>pada domain frekuensi dapat dilakukan unutuk mendeteksi </a:t>
            </a:r>
            <a:r>
              <a:rPr lang="id-ID" dirty="0" smtClean="0"/>
              <a:t>adanya</a:t>
            </a:r>
            <a:endParaRPr lang="en-US" dirty="0" smtClean="0"/>
          </a:p>
          <a:p>
            <a:pPr>
              <a:buNone/>
            </a:pPr>
            <a:r>
              <a:rPr lang="id-ID" i="1" dirty="0" smtClean="0"/>
              <a:t>wheezes.</a:t>
            </a:r>
            <a:endParaRPr lang="en-US" i="1" dirty="0" smtClean="0"/>
          </a:p>
          <a:p>
            <a:pPr>
              <a:buFont typeface="Courier New" pitchFamily="49" charset="0"/>
              <a:buChar char="o"/>
            </a:pPr>
            <a:r>
              <a:rPr lang="id-ID" dirty="0" smtClean="0"/>
              <a:t>berfrekuensi </a:t>
            </a:r>
            <a:r>
              <a:rPr lang="id-ID" dirty="0" smtClean="0"/>
              <a:t>dominan 400 Hz</a:t>
            </a:r>
          </a:p>
          <a:p>
            <a:pPr>
              <a:buNone/>
            </a:pPr>
            <a:endParaRPr lang="id-ID"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500042"/>
            <a:ext cx="8229600" cy="1082660"/>
          </a:xfrm>
        </p:spPr>
        <p:txBody>
          <a:bodyPr>
            <a:normAutofit fontScale="90000"/>
          </a:bodyPr>
          <a:lstStyle/>
          <a:p>
            <a:pPr algn="ctr"/>
            <a:r>
              <a:rPr lang="id-ID" b="1" i="1" dirty="0" smtClean="0"/>
              <a:t>Fast Fourier Transform</a:t>
            </a:r>
            <a:r>
              <a:rPr lang="id-ID" dirty="0" smtClean="0"/>
              <a:t/>
            </a:r>
            <a:br>
              <a:rPr lang="id-ID" dirty="0" smtClean="0"/>
            </a:br>
            <a:endParaRPr lang="id-ID" dirty="0"/>
          </a:p>
        </p:txBody>
      </p:sp>
      <p:sp>
        <p:nvSpPr>
          <p:cNvPr id="3" name="Content Placeholder 2"/>
          <p:cNvSpPr>
            <a:spLocks noGrp="1"/>
          </p:cNvSpPr>
          <p:nvPr>
            <p:ph sz="quarter" idx="1"/>
          </p:nvPr>
        </p:nvSpPr>
        <p:spPr>
          <a:xfrm>
            <a:off x="0" y="1071546"/>
            <a:ext cx="9144000" cy="5786454"/>
          </a:xfrm>
        </p:spPr>
        <p:txBody>
          <a:bodyPr>
            <a:normAutofit fontScale="77500" lnSpcReduction="20000"/>
          </a:bodyPr>
          <a:lstStyle/>
          <a:p>
            <a:pPr>
              <a:buNone/>
            </a:pPr>
            <a:r>
              <a:rPr lang="id-ID" dirty="0" smtClean="0">
                <a:solidFill>
                  <a:schemeClr val="tx1">
                    <a:lumMod val="85000"/>
                    <a:lumOff val="15000"/>
                  </a:schemeClr>
                </a:solidFill>
              </a:rPr>
              <a:t> </a:t>
            </a:r>
            <a:r>
              <a:rPr lang="en-US" dirty="0" smtClean="0">
                <a:solidFill>
                  <a:schemeClr val="tx1">
                    <a:lumMod val="85000"/>
                    <a:lumOff val="15000"/>
                  </a:schemeClr>
                </a:solidFill>
              </a:rPr>
              <a:t>  </a:t>
            </a:r>
            <a:r>
              <a:rPr lang="id-ID" sz="2100" dirty="0" smtClean="0">
                <a:solidFill>
                  <a:schemeClr val="tx1">
                    <a:lumMod val="85000"/>
                    <a:lumOff val="15000"/>
                  </a:schemeClr>
                </a:solidFill>
              </a:rPr>
              <a:t>Memahami transformasi </a:t>
            </a:r>
            <a:r>
              <a:rPr lang="id-ID" sz="2100" i="1" dirty="0" smtClean="0">
                <a:solidFill>
                  <a:schemeClr val="tx1">
                    <a:lumMod val="85000"/>
                    <a:lumOff val="15000"/>
                  </a:schemeClr>
                </a:solidFill>
              </a:rPr>
              <a:t>Fourier</a:t>
            </a:r>
            <a:r>
              <a:rPr lang="id-ID" sz="2100" dirty="0" smtClean="0">
                <a:solidFill>
                  <a:schemeClr val="tx1">
                    <a:lumMod val="85000"/>
                    <a:lumOff val="15000"/>
                  </a:schemeClr>
                </a:solidFill>
              </a:rPr>
              <a:t> sangatlah</a:t>
            </a:r>
            <a:r>
              <a:rPr lang="en-US" sz="2100" dirty="0" smtClean="0">
                <a:solidFill>
                  <a:schemeClr val="tx1">
                    <a:lumMod val="85000"/>
                    <a:lumOff val="15000"/>
                  </a:schemeClr>
                </a:solidFill>
              </a:rPr>
              <a:t> </a:t>
            </a:r>
            <a:r>
              <a:rPr lang="id-ID" sz="2100" dirty="0" smtClean="0">
                <a:solidFill>
                  <a:schemeClr val="tx1">
                    <a:lumMod val="85000"/>
                    <a:lumOff val="15000"/>
                  </a:schemeClr>
                </a:solidFill>
              </a:rPr>
              <a:t>penting dan berguna dalam analisis sinyal digital. Dalam</a:t>
            </a:r>
            <a:endParaRPr lang="en-US" sz="2100" dirty="0" smtClean="0">
              <a:solidFill>
                <a:schemeClr val="tx1">
                  <a:lumMod val="85000"/>
                  <a:lumOff val="15000"/>
                </a:schemeClr>
              </a:solidFill>
            </a:endParaRPr>
          </a:p>
          <a:p>
            <a:pPr>
              <a:buNone/>
            </a:pPr>
            <a:r>
              <a:rPr lang="en-US" sz="2100" dirty="0" smtClean="0">
                <a:solidFill>
                  <a:schemeClr val="tx1">
                    <a:lumMod val="85000"/>
                    <a:lumOff val="15000"/>
                  </a:schemeClr>
                </a:solidFill>
              </a:rPr>
              <a:t> </a:t>
            </a:r>
            <a:r>
              <a:rPr lang="en-US" sz="2100" dirty="0" smtClean="0">
                <a:solidFill>
                  <a:schemeClr val="tx1">
                    <a:lumMod val="85000"/>
                    <a:lumOff val="15000"/>
                  </a:schemeClr>
                </a:solidFill>
              </a:rPr>
              <a:t>   </a:t>
            </a:r>
            <a:r>
              <a:rPr lang="id-ID" sz="2100" dirty="0" smtClean="0">
                <a:solidFill>
                  <a:schemeClr val="tx1">
                    <a:lumMod val="85000"/>
                    <a:lumOff val="15000"/>
                  </a:schemeClr>
                </a:solidFill>
              </a:rPr>
              <a:t>transformasi </a:t>
            </a:r>
            <a:r>
              <a:rPr lang="id-ID" sz="2100" i="1" dirty="0" smtClean="0">
                <a:solidFill>
                  <a:schemeClr val="tx1">
                    <a:lumMod val="85000"/>
                    <a:lumOff val="15000"/>
                  </a:schemeClr>
                </a:solidFill>
              </a:rPr>
              <a:t>fourier</a:t>
            </a:r>
            <a:r>
              <a:rPr lang="en-US" sz="2100" i="1" dirty="0" smtClean="0">
                <a:solidFill>
                  <a:schemeClr val="tx1">
                    <a:lumMod val="85000"/>
                    <a:lumOff val="15000"/>
                  </a:schemeClr>
                </a:solidFill>
              </a:rPr>
              <a:t> </a:t>
            </a:r>
            <a:r>
              <a:rPr lang="id-ID" sz="2100" dirty="0" smtClean="0">
                <a:solidFill>
                  <a:schemeClr val="tx1">
                    <a:lumMod val="85000"/>
                    <a:lumOff val="15000"/>
                  </a:schemeClr>
                </a:solidFill>
              </a:rPr>
              <a:t>suatu sinyal akan disajikan dalam domain waktu. Transformasi sinyal dari kawasan</a:t>
            </a:r>
            <a:endParaRPr lang="en-US" sz="2100" dirty="0" smtClean="0">
              <a:solidFill>
                <a:schemeClr val="tx1">
                  <a:lumMod val="85000"/>
                  <a:lumOff val="15000"/>
                </a:schemeClr>
              </a:solidFill>
            </a:endParaRPr>
          </a:p>
          <a:p>
            <a:pPr>
              <a:buNone/>
            </a:pPr>
            <a:r>
              <a:rPr lang="en-US" sz="2100" dirty="0" smtClean="0">
                <a:solidFill>
                  <a:schemeClr val="tx1">
                    <a:lumMod val="85000"/>
                    <a:lumOff val="15000"/>
                  </a:schemeClr>
                </a:solidFill>
              </a:rPr>
              <a:t> </a:t>
            </a:r>
            <a:r>
              <a:rPr lang="en-US" sz="2100" dirty="0" smtClean="0">
                <a:solidFill>
                  <a:schemeClr val="tx1">
                    <a:lumMod val="85000"/>
                    <a:lumOff val="15000"/>
                  </a:schemeClr>
                </a:solidFill>
              </a:rPr>
              <a:t>   </a:t>
            </a:r>
            <a:r>
              <a:rPr lang="id-ID" sz="2100" dirty="0" smtClean="0">
                <a:solidFill>
                  <a:schemeClr val="tx1">
                    <a:lumMod val="85000"/>
                    <a:lumOff val="15000"/>
                  </a:schemeClr>
                </a:solidFill>
              </a:rPr>
              <a:t>waktu ke kawasan frekuensi tersebut</a:t>
            </a:r>
            <a:r>
              <a:rPr lang="en-US" sz="2100" dirty="0" smtClean="0">
                <a:solidFill>
                  <a:schemeClr val="tx1">
                    <a:lumMod val="85000"/>
                    <a:lumOff val="15000"/>
                  </a:schemeClr>
                </a:solidFill>
              </a:rPr>
              <a:t> </a:t>
            </a:r>
            <a:r>
              <a:rPr lang="id-ID" sz="2100" dirty="0" smtClean="0">
                <a:solidFill>
                  <a:schemeClr val="tx1">
                    <a:lumMod val="85000"/>
                    <a:lumOff val="15000"/>
                  </a:schemeClr>
                </a:solidFill>
              </a:rPr>
              <a:t>dirumuskan dengan:</a:t>
            </a:r>
            <a:r>
              <a:rPr lang="id-ID" sz="2100" dirty="0" smtClean="0">
                <a:solidFill>
                  <a:schemeClr val="tx1">
                    <a:lumMod val="85000"/>
                    <a:lumOff val="15000"/>
                  </a:schemeClr>
                </a:solidFill>
              </a:rPr>
              <a:t> </a:t>
            </a:r>
            <a:endParaRPr lang="en-US" sz="2100" dirty="0" smtClean="0">
              <a:solidFill>
                <a:schemeClr val="tx1">
                  <a:lumMod val="85000"/>
                  <a:lumOff val="15000"/>
                </a:schemeClr>
              </a:solidFill>
            </a:endParaRPr>
          </a:p>
          <a:p>
            <a:pPr>
              <a:buNone/>
            </a:pPr>
            <a:endParaRPr lang="en-US" dirty="0" smtClean="0">
              <a:solidFill>
                <a:schemeClr val="tx1">
                  <a:lumMod val="85000"/>
                  <a:lumOff val="15000"/>
                </a:schemeClr>
              </a:solidFill>
            </a:endParaRPr>
          </a:p>
          <a:p>
            <a:pPr>
              <a:buNone/>
            </a:pPr>
            <a:endParaRPr lang="en-US" sz="1600" dirty="0" smtClean="0">
              <a:solidFill>
                <a:schemeClr val="tx1">
                  <a:lumMod val="85000"/>
                  <a:lumOff val="15000"/>
                </a:schemeClr>
              </a:solidFill>
            </a:endParaRPr>
          </a:p>
          <a:p>
            <a:pPr>
              <a:buNone/>
            </a:pPr>
            <a:r>
              <a:rPr lang="en-US" sz="1600" dirty="0" smtClean="0">
                <a:solidFill>
                  <a:schemeClr val="tx1">
                    <a:lumMod val="85000"/>
                    <a:lumOff val="15000"/>
                  </a:schemeClr>
                </a:solidFill>
              </a:rPr>
              <a:t> </a:t>
            </a:r>
            <a:r>
              <a:rPr lang="en-US" sz="1600" dirty="0" smtClean="0">
                <a:solidFill>
                  <a:schemeClr val="tx1">
                    <a:lumMod val="85000"/>
                    <a:lumOff val="15000"/>
                  </a:schemeClr>
                </a:solidFill>
              </a:rPr>
              <a:t>       </a:t>
            </a:r>
          </a:p>
          <a:p>
            <a:pPr>
              <a:buNone/>
            </a:pPr>
            <a:r>
              <a:rPr lang="en-US" sz="2100" dirty="0" smtClean="0">
                <a:solidFill>
                  <a:schemeClr val="tx1">
                    <a:lumMod val="85000"/>
                    <a:lumOff val="15000"/>
                  </a:schemeClr>
                </a:solidFill>
              </a:rPr>
              <a:t> </a:t>
            </a:r>
            <a:r>
              <a:rPr lang="en-US" sz="2100" dirty="0" smtClean="0">
                <a:solidFill>
                  <a:schemeClr val="tx1">
                    <a:lumMod val="85000"/>
                    <a:lumOff val="15000"/>
                  </a:schemeClr>
                </a:solidFill>
              </a:rPr>
              <a:t>     X(f)  </a:t>
            </a:r>
            <a:r>
              <a:rPr lang="id-ID" sz="2100" dirty="0" smtClean="0">
                <a:solidFill>
                  <a:schemeClr val="tx1">
                    <a:lumMod val="85000"/>
                    <a:lumOff val="15000"/>
                  </a:schemeClr>
                </a:solidFill>
              </a:rPr>
              <a:t>merupakan  </a:t>
            </a:r>
            <a:r>
              <a:rPr lang="id-ID" sz="2100" dirty="0" smtClean="0">
                <a:solidFill>
                  <a:schemeClr val="tx1">
                    <a:lumMod val="85000"/>
                    <a:lumOff val="15000"/>
                  </a:schemeClr>
                </a:solidFill>
              </a:rPr>
              <a:t>spektrum  dengan  </a:t>
            </a:r>
            <a:r>
              <a:rPr lang="id-ID" sz="2100" dirty="0" smtClean="0">
                <a:solidFill>
                  <a:schemeClr val="tx1">
                    <a:lumMod val="85000"/>
                    <a:lumOff val="15000"/>
                  </a:schemeClr>
                </a:solidFill>
              </a:rPr>
              <a:t>domain</a:t>
            </a:r>
            <a:r>
              <a:rPr lang="en-US" sz="2100" dirty="0" smtClean="0">
                <a:solidFill>
                  <a:schemeClr val="tx1">
                    <a:lumMod val="85000"/>
                    <a:lumOff val="15000"/>
                  </a:schemeClr>
                </a:solidFill>
              </a:rPr>
              <a:t> </a:t>
            </a:r>
            <a:r>
              <a:rPr lang="id-ID" sz="2100" dirty="0" smtClean="0">
                <a:solidFill>
                  <a:schemeClr val="tx1">
                    <a:lumMod val="85000"/>
                    <a:lumOff val="15000"/>
                  </a:schemeClr>
                </a:solidFill>
              </a:rPr>
              <a:t>frekuensi,</a:t>
            </a:r>
            <a:r>
              <a:rPr lang="en-US" sz="2100" dirty="0" smtClean="0">
                <a:solidFill>
                  <a:schemeClr val="tx1">
                    <a:lumMod val="85000"/>
                    <a:lumOff val="15000"/>
                  </a:schemeClr>
                </a:solidFill>
              </a:rPr>
              <a:t> </a:t>
            </a:r>
            <a:r>
              <a:rPr lang="id-ID" sz="2100" dirty="0" smtClean="0">
                <a:solidFill>
                  <a:schemeClr val="tx1">
                    <a:lumMod val="85000"/>
                    <a:lumOff val="15000"/>
                  </a:schemeClr>
                </a:solidFill>
              </a:rPr>
              <a:t>sedangkan  </a:t>
            </a:r>
            <a:r>
              <a:rPr lang="id-ID" sz="2100" dirty="0" smtClean="0">
                <a:solidFill>
                  <a:schemeClr val="tx1">
                    <a:lumMod val="85000"/>
                    <a:lumOff val="15000"/>
                  </a:schemeClr>
                </a:solidFill>
              </a:rPr>
              <a:t>merupakan sinyal masukan </a:t>
            </a:r>
            <a:r>
              <a:rPr lang="id-ID" sz="2100" dirty="0" smtClean="0">
                <a:solidFill>
                  <a:schemeClr val="tx1">
                    <a:lumMod val="85000"/>
                    <a:lumOff val="15000"/>
                  </a:schemeClr>
                </a:solidFill>
              </a:rPr>
              <a:t>dalam</a:t>
            </a:r>
            <a:endParaRPr lang="en-US" sz="2100" dirty="0" smtClean="0">
              <a:solidFill>
                <a:schemeClr val="tx1">
                  <a:lumMod val="85000"/>
                  <a:lumOff val="15000"/>
                </a:schemeClr>
              </a:solidFill>
            </a:endParaRPr>
          </a:p>
          <a:p>
            <a:pPr>
              <a:buNone/>
            </a:pPr>
            <a:r>
              <a:rPr lang="en-US" sz="2100" dirty="0" smtClean="0">
                <a:solidFill>
                  <a:schemeClr val="tx1">
                    <a:lumMod val="85000"/>
                    <a:lumOff val="15000"/>
                  </a:schemeClr>
                </a:solidFill>
              </a:rPr>
              <a:t> </a:t>
            </a:r>
            <a:r>
              <a:rPr lang="en-US" sz="2100" dirty="0" smtClean="0">
                <a:solidFill>
                  <a:schemeClr val="tx1">
                    <a:lumMod val="85000"/>
                    <a:lumOff val="15000"/>
                  </a:schemeClr>
                </a:solidFill>
              </a:rPr>
              <a:t>     </a:t>
            </a:r>
            <a:r>
              <a:rPr lang="id-ID" sz="2100" dirty="0" smtClean="0">
                <a:solidFill>
                  <a:schemeClr val="tx1">
                    <a:lumMod val="85000"/>
                    <a:lumOff val="15000"/>
                  </a:schemeClr>
                </a:solidFill>
              </a:rPr>
              <a:t>domain </a:t>
            </a:r>
            <a:r>
              <a:rPr lang="id-ID" sz="2100" dirty="0" smtClean="0">
                <a:solidFill>
                  <a:schemeClr val="tx1">
                    <a:lumMod val="85000"/>
                    <a:lumOff val="15000"/>
                  </a:schemeClr>
                </a:solidFill>
              </a:rPr>
              <a:t>waktu. </a:t>
            </a:r>
            <a:r>
              <a:rPr lang="id-ID" sz="2100" i="1" dirty="0" smtClean="0">
                <a:solidFill>
                  <a:schemeClr val="tx1">
                    <a:lumMod val="85000"/>
                    <a:lumOff val="15000"/>
                  </a:schemeClr>
                </a:solidFill>
              </a:rPr>
              <a:t>t</a:t>
            </a:r>
            <a:r>
              <a:rPr lang="id-ID" sz="2100" dirty="0" smtClean="0">
                <a:solidFill>
                  <a:schemeClr val="tx1">
                    <a:lumMod val="85000"/>
                    <a:lumOff val="15000"/>
                  </a:schemeClr>
                </a:solidFill>
              </a:rPr>
              <a:t> adalah waktu, </a:t>
            </a:r>
            <a:r>
              <a:rPr lang="id-ID" sz="2100" i="1" dirty="0" smtClean="0">
                <a:solidFill>
                  <a:schemeClr val="tx1">
                    <a:lumMod val="85000"/>
                    <a:lumOff val="15000"/>
                  </a:schemeClr>
                </a:solidFill>
              </a:rPr>
              <a:t>j</a:t>
            </a:r>
            <a:r>
              <a:rPr lang="id-ID" sz="2100" dirty="0" smtClean="0">
                <a:solidFill>
                  <a:schemeClr val="tx1">
                    <a:lumMod val="85000"/>
                    <a:lumOff val="15000"/>
                  </a:schemeClr>
                </a:solidFill>
              </a:rPr>
              <a:t> adalah </a:t>
            </a:r>
            <a:r>
              <a:rPr lang="id-ID" sz="2100" dirty="0" smtClean="0">
                <a:solidFill>
                  <a:schemeClr val="tx1">
                    <a:lumMod val="85000"/>
                    <a:lumOff val="15000"/>
                  </a:schemeClr>
                </a:solidFill>
              </a:rPr>
              <a:t>bilangan</a:t>
            </a:r>
            <a:r>
              <a:rPr lang="en-US" sz="2100" dirty="0" smtClean="0">
                <a:solidFill>
                  <a:schemeClr val="tx1">
                    <a:lumMod val="85000"/>
                    <a:lumOff val="15000"/>
                  </a:schemeClr>
                </a:solidFill>
              </a:rPr>
              <a:t> </a:t>
            </a:r>
            <a:r>
              <a:rPr lang="id-ID" sz="2100" dirty="0" smtClean="0">
                <a:solidFill>
                  <a:schemeClr val="tx1">
                    <a:lumMod val="85000"/>
                    <a:lumOff val="15000"/>
                  </a:schemeClr>
                </a:solidFill>
              </a:rPr>
              <a:t>kompleks </a:t>
            </a:r>
            <a:r>
              <a:rPr lang="id-ID" sz="2100" dirty="0" smtClean="0">
                <a:solidFill>
                  <a:schemeClr val="tx1">
                    <a:lumMod val="85000"/>
                    <a:lumOff val="15000"/>
                  </a:schemeClr>
                </a:solidFill>
              </a:rPr>
              <a:t>dan  merupakan </a:t>
            </a:r>
            <a:r>
              <a:rPr lang="id-ID" sz="2100" i="1" dirty="0" smtClean="0">
                <a:solidFill>
                  <a:schemeClr val="tx1">
                    <a:lumMod val="85000"/>
                    <a:lumOff val="15000"/>
                  </a:schemeClr>
                </a:solidFill>
              </a:rPr>
              <a:t>2πf,</a:t>
            </a:r>
            <a:r>
              <a:rPr lang="id-ID" sz="2100" dirty="0" smtClean="0">
                <a:solidFill>
                  <a:schemeClr val="tx1">
                    <a:lumMod val="85000"/>
                    <a:lumOff val="15000"/>
                  </a:schemeClr>
                </a:solidFill>
              </a:rPr>
              <a:t> dimana </a:t>
            </a:r>
            <a:r>
              <a:rPr lang="id-ID" sz="2100" i="1" dirty="0" smtClean="0">
                <a:solidFill>
                  <a:schemeClr val="tx1">
                    <a:lumMod val="85000"/>
                    <a:lumOff val="15000"/>
                  </a:schemeClr>
                </a:solidFill>
              </a:rPr>
              <a:t>f</a:t>
            </a:r>
            <a:r>
              <a:rPr lang="id-ID" sz="2100" dirty="0" smtClean="0">
                <a:solidFill>
                  <a:schemeClr val="tx1">
                    <a:lumMod val="85000"/>
                    <a:lumOff val="15000"/>
                  </a:schemeClr>
                </a:solidFill>
              </a:rPr>
              <a:t> </a:t>
            </a:r>
            <a:r>
              <a:rPr lang="id-ID" sz="2100" dirty="0" smtClean="0">
                <a:solidFill>
                  <a:schemeClr val="tx1">
                    <a:lumMod val="85000"/>
                    <a:lumOff val="15000"/>
                  </a:schemeClr>
                </a:solidFill>
              </a:rPr>
              <a:t>adalah</a:t>
            </a:r>
            <a:endParaRPr lang="en-US" sz="2100" dirty="0" smtClean="0">
              <a:solidFill>
                <a:schemeClr val="tx1">
                  <a:lumMod val="85000"/>
                  <a:lumOff val="15000"/>
                </a:schemeClr>
              </a:solidFill>
            </a:endParaRPr>
          </a:p>
          <a:p>
            <a:pPr>
              <a:buNone/>
            </a:pPr>
            <a:r>
              <a:rPr lang="en-US" sz="2100" dirty="0" smtClean="0">
                <a:solidFill>
                  <a:schemeClr val="tx1">
                    <a:lumMod val="85000"/>
                    <a:lumOff val="15000"/>
                  </a:schemeClr>
                </a:solidFill>
              </a:rPr>
              <a:t>      </a:t>
            </a:r>
            <a:r>
              <a:rPr lang="id-ID" sz="2100" dirty="0" smtClean="0">
                <a:solidFill>
                  <a:schemeClr val="tx1">
                    <a:lumMod val="85000"/>
                    <a:lumOff val="15000"/>
                  </a:schemeClr>
                </a:solidFill>
              </a:rPr>
              <a:t>frekuensi.</a:t>
            </a:r>
            <a:endParaRPr lang="en-US" sz="2100" dirty="0" smtClean="0">
              <a:solidFill>
                <a:schemeClr val="tx1">
                  <a:lumMod val="85000"/>
                  <a:lumOff val="15000"/>
                </a:schemeClr>
              </a:solidFill>
            </a:endParaRPr>
          </a:p>
          <a:p>
            <a:pPr>
              <a:buNone/>
            </a:pPr>
            <a:endParaRPr lang="en-US" sz="1600" dirty="0" smtClean="0">
              <a:solidFill>
                <a:schemeClr val="tx1">
                  <a:lumMod val="85000"/>
                  <a:lumOff val="15000"/>
                </a:schemeClr>
              </a:solidFill>
            </a:endParaRPr>
          </a:p>
          <a:p>
            <a:pPr>
              <a:buNone/>
            </a:pPr>
            <a:r>
              <a:rPr lang="en-US" sz="1600" dirty="0" smtClean="0">
                <a:solidFill>
                  <a:schemeClr val="tx1">
                    <a:lumMod val="85000"/>
                    <a:lumOff val="15000"/>
                  </a:schemeClr>
                </a:solidFill>
              </a:rPr>
              <a:t> </a:t>
            </a:r>
            <a:r>
              <a:rPr lang="en-US" sz="1600" dirty="0" smtClean="0">
                <a:solidFill>
                  <a:schemeClr val="tx1">
                    <a:lumMod val="85000"/>
                    <a:lumOff val="15000"/>
                  </a:schemeClr>
                </a:solidFill>
              </a:rPr>
              <a:t>              </a:t>
            </a:r>
            <a:r>
              <a:rPr lang="id-ID" sz="2100" dirty="0" smtClean="0">
                <a:solidFill>
                  <a:schemeClr val="tx1">
                    <a:lumMod val="85000"/>
                    <a:lumOff val="15000"/>
                  </a:schemeClr>
                </a:solidFill>
              </a:rPr>
              <a:t>Persamaan </a:t>
            </a:r>
            <a:r>
              <a:rPr lang="id-ID" sz="2100" dirty="0" smtClean="0">
                <a:solidFill>
                  <a:schemeClr val="tx1">
                    <a:lumMod val="85000"/>
                    <a:lumOff val="15000"/>
                  </a:schemeClr>
                </a:solidFill>
              </a:rPr>
              <a:t>merupakan persamaan transformasi </a:t>
            </a:r>
            <a:r>
              <a:rPr lang="id-ID" sz="2100" i="1" dirty="0" smtClean="0">
                <a:solidFill>
                  <a:schemeClr val="tx1">
                    <a:lumMod val="85000"/>
                    <a:lumOff val="15000"/>
                  </a:schemeClr>
                </a:solidFill>
              </a:rPr>
              <a:t>Fourier </a:t>
            </a:r>
            <a:r>
              <a:rPr lang="id-ID" sz="2100" dirty="0" smtClean="0">
                <a:solidFill>
                  <a:schemeClr val="tx1">
                    <a:lumMod val="85000"/>
                    <a:lumOff val="15000"/>
                  </a:schemeClr>
                </a:solidFill>
              </a:rPr>
              <a:t>kontinyu. Terdapat beberapa yang berbeda dari</a:t>
            </a:r>
            <a:r>
              <a:rPr lang="id-ID" sz="2100" i="1" dirty="0" smtClean="0">
                <a:solidFill>
                  <a:schemeClr val="tx1">
                    <a:lumMod val="85000"/>
                    <a:lumOff val="15000"/>
                  </a:schemeClr>
                </a:solidFill>
              </a:rPr>
              <a:t> </a:t>
            </a:r>
            <a:r>
              <a:rPr lang="id-ID" sz="2100" dirty="0" smtClean="0">
                <a:solidFill>
                  <a:schemeClr val="tx1">
                    <a:lumMod val="85000"/>
                    <a:lumOff val="15000"/>
                  </a:schemeClr>
                </a:solidFill>
              </a:rPr>
              <a:t>transformasi </a:t>
            </a:r>
            <a:r>
              <a:rPr lang="id-ID" sz="2100" i="1" dirty="0" smtClean="0">
                <a:solidFill>
                  <a:schemeClr val="tx1">
                    <a:lumMod val="85000"/>
                    <a:lumOff val="15000"/>
                  </a:schemeClr>
                </a:solidFill>
              </a:rPr>
              <a:t>Fourier</a:t>
            </a:r>
            <a:r>
              <a:rPr lang="id-ID" sz="2100" dirty="0" smtClean="0">
                <a:solidFill>
                  <a:schemeClr val="tx1">
                    <a:lumMod val="85000"/>
                    <a:lumOff val="15000"/>
                  </a:schemeClr>
                </a:solidFill>
              </a:rPr>
              <a:t> kontinyu yaitu transformasi </a:t>
            </a:r>
            <a:r>
              <a:rPr lang="id-ID" sz="2100" i="1" dirty="0" smtClean="0">
                <a:solidFill>
                  <a:schemeClr val="tx1">
                    <a:lumMod val="85000"/>
                    <a:lumOff val="15000"/>
                  </a:schemeClr>
                </a:solidFill>
              </a:rPr>
              <a:t>Fourier</a:t>
            </a:r>
            <a:r>
              <a:rPr lang="id-ID" sz="2100" dirty="0" smtClean="0">
                <a:solidFill>
                  <a:schemeClr val="tx1">
                    <a:lumMod val="85000"/>
                    <a:lumOff val="15000"/>
                  </a:schemeClr>
                </a:solidFill>
              </a:rPr>
              <a:t> waktu pendek dan transformasi </a:t>
            </a:r>
            <a:r>
              <a:rPr lang="id-ID" sz="2100" i="1" dirty="0" smtClean="0">
                <a:solidFill>
                  <a:schemeClr val="tx1">
                    <a:lumMod val="85000"/>
                    <a:lumOff val="15000"/>
                  </a:schemeClr>
                </a:solidFill>
              </a:rPr>
              <a:t>Fourier</a:t>
            </a:r>
            <a:r>
              <a:rPr lang="id-ID" sz="2100" dirty="0" smtClean="0">
                <a:solidFill>
                  <a:schemeClr val="tx1">
                    <a:lumMod val="85000"/>
                    <a:lumOff val="15000"/>
                  </a:schemeClr>
                </a:solidFill>
              </a:rPr>
              <a:t> diskrit. Transformasi </a:t>
            </a:r>
            <a:r>
              <a:rPr lang="id-ID" sz="2100" i="1" dirty="0" smtClean="0">
                <a:solidFill>
                  <a:schemeClr val="tx1">
                    <a:lumMod val="85000"/>
                    <a:lumOff val="15000"/>
                  </a:schemeClr>
                </a:solidFill>
              </a:rPr>
              <a:t>Fourier</a:t>
            </a:r>
            <a:r>
              <a:rPr lang="id-ID" sz="2100" dirty="0" smtClean="0">
                <a:solidFill>
                  <a:schemeClr val="tx1">
                    <a:lumMod val="85000"/>
                    <a:lumOff val="15000"/>
                  </a:schemeClr>
                </a:solidFill>
              </a:rPr>
              <a:t> diskrit sangat berguna pada perhitungan komputasi, dimana integral pada transformasi </a:t>
            </a:r>
            <a:r>
              <a:rPr lang="id-ID" sz="2100" i="1" dirty="0" smtClean="0">
                <a:solidFill>
                  <a:schemeClr val="tx1">
                    <a:lumMod val="85000"/>
                    <a:lumOff val="15000"/>
                  </a:schemeClr>
                </a:solidFill>
              </a:rPr>
              <a:t>Fourier</a:t>
            </a:r>
            <a:r>
              <a:rPr lang="id-ID" sz="2100" dirty="0" smtClean="0">
                <a:solidFill>
                  <a:schemeClr val="tx1">
                    <a:lumMod val="85000"/>
                    <a:lumOff val="15000"/>
                  </a:schemeClr>
                </a:solidFill>
              </a:rPr>
              <a:t> kontinyu harus digantikan dengan sumasi numerik. Salah satu algoritma dalam menghitung transformasi </a:t>
            </a:r>
            <a:r>
              <a:rPr lang="id-ID" sz="2100" i="1" dirty="0" smtClean="0">
                <a:solidFill>
                  <a:schemeClr val="tx1">
                    <a:lumMod val="85000"/>
                    <a:lumOff val="15000"/>
                  </a:schemeClr>
                </a:solidFill>
              </a:rPr>
              <a:t>Fourier</a:t>
            </a:r>
            <a:r>
              <a:rPr lang="id-ID" sz="2100" dirty="0" smtClean="0">
                <a:solidFill>
                  <a:schemeClr val="tx1">
                    <a:lumMod val="85000"/>
                    <a:lumOff val="15000"/>
                  </a:schemeClr>
                </a:solidFill>
              </a:rPr>
              <a:t> diskrit adalah </a:t>
            </a:r>
            <a:r>
              <a:rPr lang="id-ID" sz="2100" i="1" dirty="0" smtClean="0">
                <a:solidFill>
                  <a:schemeClr val="tx1">
                    <a:lumMod val="85000"/>
                    <a:lumOff val="15000"/>
                  </a:schemeClr>
                </a:solidFill>
              </a:rPr>
              <a:t>Fast Fourier</a:t>
            </a:r>
            <a:r>
              <a:rPr lang="id-ID" sz="2100" dirty="0" smtClean="0">
                <a:solidFill>
                  <a:schemeClr val="tx1">
                    <a:lumMod val="85000"/>
                    <a:lumOff val="15000"/>
                  </a:schemeClr>
                </a:solidFill>
              </a:rPr>
              <a:t> </a:t>
            </a:r>
            <a:r>
              <a:rPr lang="id-ID" sz="2100" i="1" dirty="0" smtClean="0">
                <a:solidFill>
                  <a:schemeClr val="tx1">
                    <a:lumMod val="85000"/>
                    <a:lumOff val="15000"/>
                  </a:schemeClr>
                </a:solidFill>
              </a:rPr>
              <a:t>Transform </a:t>
            </a:r>
            <a:r>
              <a:rPr lang="id-ID" sz="2100" dirty="0" smtClean="0">
                <a:solidFill>
                  <a:schemeClr val="tx1">
                    <a:lumMod val="85000"/>
                    <a:lumOff val="15000"/>
                  </a:schemeClr>
                </a:solidFill>
              </a:rPr>
              <a:t>(FFT). FFT dapat dituliskan dalam bentuk</a:t>
            </a:r>
            <a:r>
              <a:rPr lang="id-ID" sz="2100" i="1" dirty="0" smtClean="0">
                <a:solidFill>
                  <a:schemeClr val="tx1">
                    <a:lumMod val="85000"/>
                    <a:lumOff val="15000"/>
                  </a:schemeClr>
                </a:solidFill>
              </a:rPr>
              <a:t> </a:t>
            </a:r>
            <a:r>
              <a:rPr lang="id-ID" sz="2100" dirty="0" smtClean="0">
                <a:solidFill>
                  <a:schemeClr val="tx1">
                    <a:lumMod val="85000"/>
                    <a:lumOff val="15000"/>
                  </a:schemeClr>
                </a:solidFill>
              </a:rPr>
              <a:t>sinusoidal sebagai berikut</a:t>
            </a:r>
            <a:r>
              <a:rPr lang="id-ID" sz="2100" dirty="0" smtClean="0">
                <a:solidFill>
                  <a:schemeClr val="tx1">
                    <a:lumMod val="85000"/>
                    <a:lumOff val="15000"/>
                  </a:schemeClr>
                </a:solidFill>
              </a:rPr>
              <a:t>:</a:t>
            </a:r>
            <a:endParaRPr lang="en-US" sz="2100" dirty="0" smtClean="0">
              <a:solidFill>
                <a:schemeClr val="tx1">
                  <a:lumMod val="85000"/>
                  <a:lumOff val="15000"/>
                </a:schemeClr>
              </a:solidFill>
            </a:endParaRPr>
          </a:p>
          <a:p>
            <a:pPr>
              <a:buNone/>
            </a:pPr>
            <a:r>
              <a:rPr lang="en-US" sz="2400" dirty="0" smtClean="0">
                <a:solidFill>
                  <a:schemeClr val="tx1">
                    <a:lumMod val="85000"/>
                    <a:lumOff val="15000"/>
                  </a:schemeClr>
                </a:solidFill>
              </a:rPr>
              <a:t>     </a:t>
            </a:r>
          </a:p>
          <a:p>
            <a:pPr>
              <a:buNone/>
            </a:pPr>
            <a:endParaRPr lang="en-US" sz="2400" dirty="0" smtClean="0">
              <a:solidFill>
                <a:schemeClr val="tx1">
                  <a:lumMod val="85000"/>
                  <a:lumOff val="15000"/>
                </a:schemeClr>
              </a:solidFill>
            </a:endParaRPr>
          </a:p>
          <a:p>
            <a:pPr>
              <a:buNone/>
            </a:pPr>
            <a:r>
              <a:rPr lang="en-US" sz="2400" dirty="0" smtClean="0">
                <a:solidFill>
                  <a:schemeClr val="tx1">
                    <a:lumMod val="85000"/>
                    <a:lumOff val="15000"/>
                  </a:schemeClr>
                </a:solidFill>
              </a:rPr>
              <a:t>      </a:t>
            </a:r>
          </a:p>
          <a:p>
            <a:pPr>
              <a:buNone/>
            </a:pPr>
            <a:r>
              <a:rPr lang="en-US" sz="2400" dirty="0" smtClean="0">
                <a:solidFill>
                  <a:schemeClr val="tx1">
                    <a:lumMod val="85000"/>
                    <a:lumOff val="15000"/>
                  </a:schemeClr>
                </a:solidFill>
              </a:rPr>
              <a:t>  </a:t>
            </a:r>
            <a:r>
              <a:rPr lang="id-ID" sz="2100" dirty="0" smtClean="0">
                <a:solidFill>
                  <a:schemeClr val="tx1">
                    <a:lumMod val="85000"/>
                    <a:lumOff val="15000"/>
                  </a:schemeClr>
                </a:solidFill>
              </a:rPr>
              <a:t>Dimana  </a:t>
            </a:r>
            <a:r>
              <a:rPr lang="en-US" sz="2100" dirty="0" smtClean="0">
                <a:solidFill>
                  <a:schemeClr val="tx1">
                    <a:lumMod val="85000"/>
                    <a:lumOff val="15000"/>
                  </a:schemeClr>
                </a:solidFill>
              </a:rPr>
              <a:t>x(n) </a:t>
            </a:r>
            <a:r>
              <a:rPr lang="id-ID" sz="2100" dirty="0" smtClean="0">
                <a:solidFill>
                  <a:schemeClr val="tx1">
                    <a:lumMod val="85000"/>
                    <a:lumOff val="15000"/>
                  </a:schemeClr>
                </a:solidFill>
              </a:rPr>
              <a:t>adalah </a:t>
            </a:r>
            <a:r>
              <a:rPr lang="id-ID" sz="2100" dirty="0" smtClean="0">
                <a:solidFill>
                  <a:schemeClr val="tx1">
                    <a:lumMod val="85000"/>
                    <a:lumOff val="15000"/>
                  </a:schemeClr>
                </a:solidFill>
              </a:rPr>
              <a:t>koefisien sinus dan cosinus pada </a:t>
            </a:r>
            <a:r>
              <a:rPr lang="en-US" sz="2100" dirty="0" smtClean="0">
                <a:solidFill>
                  <a:schemeClr val="tx1">
                    <a:lumMod val="85000"/>
                    <a:lumOff val="15000"/>
                  </a:schemeClr>
                </a:solidFill>
              </a:rPr>
              <a:t> </a:t>
            </a:r>
            <a:r>
              <a:rPr lang="en-US" sz="2100" dirty="0" smtClean="0">
                <a:solidFill>
                  <a:schemeClr val="tx1">
                    <a:lumMod val="85000"/>
                    <a:lumOff val="15000"/>
                  </a:schemeClr>
                </a:solidFill>
              </a:rPr>
              <a:t>       </a:t>
            </a:r>
            <a:r>
              <a:rPr lang="id-ID" sz="2100" dirty="0" smtClean="0">
                <a:solidFill>
                  <a:schemeClr val="tx1">
                    <a:lumMod val="85000"/>
                    <a:lumOff val="15000"/>
                  </a:schemeClr>
                </a:solidFill>
              </a:rPr>
              <a:t>, </a:t>
            </a:r>
            <a:r>
              <a:rPr lang="id-ID" sz="2100" i="1" dirty="0" smtClean="0">
                <a:solidFill>
                  <a:schemeClr val="tx1">
                    <a:lumMod val="85000"/>
                    <a:lumOff val="15000"/>
                  </a:schemeClr>
                </a:solidFill>
              </a:rPr>
              <a:t>k</a:t>
            </a:r>
            <a:r>
              <a:rPr lang="id-ID" sz="2100" dirty="0" smtClean="0">
                <a:solidFill>
                  <a:schemeClr val="tx1">
                    <a:lumMod val="85000"/>
                    <a:lumOff val="15000"/>
                  </a:schemeClr>
                </a:solidFill>
              </a:rPr>
              <a:t> adalah indeks dari</a:t>
            </a:r>
            <a:r>
              <a:rPr lang="en-US" sz="2100" dirty="0" smtClean="0">
                <a:solidFill>
                  <a:schemeClr val="tx1">
                    <a:lumMod val="85000"/>
                    <a:lumOff val="15000"/>
                  </a:schemeClr>
                </a:solidFill>
              </a:rPr>
              <a:t> </a:t>
            </a:r>
            <a:r>
              <a:rPr lang="id-ID" sz="2100" dirty="0" smtClean="0">
                <a:solidFill>
                  <a:schemeClr val="tx1">
                    <a:lumMod val="85000"/>
                    <a:lumOff val="15000"/>
                  </a:schemeClr>
                </a:solidFill>
              </a:rPr>
              <a:t>frekuensi pada frekuensi ke</a:t>
            </a:r>
            <a:endParaRPr lang="en-US" sz="2100" dirty="0" smtClean="0">
              <a:solidFill>
                <a:schemeClr val="tx1">
                  <a:lumMod val="85000"/>
                  <a:lumOff val="15000"/>
                </a:schemeClr>
              </a:solidFill>
            </a:endParaRPr>
          </a:p>
          <a:p>
            <a:pPr>
              <a:buNone/>
            </a:pPr>
            <a:r>
              <a:rPr lang="en-US" sz="2100" i="1" dirty="0" smtClean="0">
                <a:solidFill>
                  <a:schemeClr val="tx1">
                    <a:lumMod val="85000"/>
                    <a:lumOff val="15000"/>
                  </a:schemeClr>
                </a:solidFill>
              </a:rPr>
              <a:t> </a:t>
            </a:r>
            <a:r>
              <a:rPr lang="en-US" sz="2100" i="1" dirty="0" smtClean="0">
                <a:solidFill>
                  <a:schemeClr val="tx1">
                    <a:lumMod val="85000"/>
                    <a:lumOff val="15000"/>
                  </a:schemeClr>
                </a:solidFill>
              </a:rPr>
              <a:t>  </a:t>
            </a:r>
            <a:r>
              <a:rPr lang="id-ID" sz="2100" i="1" dirty="0" smtClean="0">
                <a:solidFill>
                  <a:schemeClr val="tx1">
                    <a:lumMod val="85000"/>
                    <a:lumOff val="15000"/>
                  </a:schemeClr>
                </a:solidFill>
              </a:rPr>
              <a:t>N</a:t>
            </a:r>
            <a:r>
              <a:rPr lang="en-US" sz="2100" i="1" dirty="0" smtClean="0">
                <a:solidFill>
                  <a:schemeClr val="tx1">
                    <a:lumMod val="85000"/>
                    <a:lumOff val="15000"/>
                  </a:schemeClr>
                </a:solidFill>
              </a:rPr>
              <a:t> </a:t>
            </a:r>
            <a:r>
              <a:rPr lang="id-ID" sz="2100" dirty="0" smtClean="0">
                <a:solidFill>
                  <a:schemeClr val="tx1">
                    <a:lumMod val="85000"/>
                    <a:lumOff val="15000"/>
                  </a:schemeClr>
                </a:solidFill>
              </a:rPr>
              <a:t>dan  </a:t>
            </a:r>
            <a:r>
              <a:rPr lang="id-ID" sz="2100" i="1" dirty="0" smtClean="0">
                <a:solidFill>
                  <a:schemeClr val="tx1">
                    <a:lumMod val="85000"/>
                    <a:lumOff val="15000"/>
                  </a:schemeClr>
                </a:solidFill>
              </a:rPr>
              <a:t>n</a:t>
            </a:r>
            <a:r>
              <a:rPr lang="en-US" sz="2100" i="1" dirty="0" smtClean="0">
                <a:solidFill>
                  <a:schemeClr val="tx1">
                    <a:lumMod val="85000"/>
                    <a:lumOff val="15000"/>
                  </a:schemeClr>
                </a:solidFill>
              </a:rPr>
              <a:t> </a:t>
            </a:r>
            <a:r>
              <a:rPr lang="id-ID" sz="2100" dirty="0" smtClean="0">
                <a:solidFill>
                  <a:schemeClr val="tx1">
                    <a:lumMod val="85000"/>
                    <a:lumOff val="15000"/>
                  </a:schemeClr>
                </a:solidFill>
              </a:rPr>
              <a:t>adalah  indeks  waktu.</a:t>
            </a:r>
            <a:r>
              <a:rPr lang="en-US" sz="2100" dirty="0" smtClean="0">
                <a:solidFill>
                  <a:schemeClr val="tx1">
                    <a:lumMod val="85000"/>
                    <a:lumOff val="15000"/>
                  </a:schemeClr>
                </a:solidFill>
              </a:rPr>
              <a:t>          </a:t>
            </a:r>
            <a:r>
              <a:rPr lang="id-ID" sz="2100" dirty="0" smtClean="0">
                <a:solidFill>
                  <a:schemeClr val="tx1">
                    <a:lumMod val="85000"/>
                    <a:lumOff val="15000"/>
                  </a:schemeClr>
                </a:solidFill>
              </a:rPr>
              <a:t>adalah  nilai  dar</a:t>
            </a:r>
            <a:r>
              <a:rPr lang="en-US" sz="2100" dirty="0" err="1" smtClean="0">
                <a:solidFill>
                  <a:schemeClr val="tx1">
                    <a:lumMod val="85000"/>
                    <a:lumOff val="15000"/>
                  </a:schemeClr>
                </a:solidFill>
              </a:rPr>
              <a:t>i</a:t>
            </a:r>
            <a:r>
              <a:rPr lang="en-US" sz="2100" dirty="0" smtClean="0">
                <a:solidFill>
                  <a:schemeClr val="tx1">
                    <a:lumMod val="85000"/>
                    <a:lumOff val="15000"/>
                  </a:schemeClr>
                </a:solidFill>
              </a:rPr>
              <a:t> s</a:t>
            </a:r>
            <a:r>
              <a:rPr lang="id-ID" sz="2100" dirty="0" smtClean="0">
                <a:solidFill>
                  <a:schemeClr val="tx1">
                    <a:lumMod val="85000"/>
                    <a:lumOff val="15000"/>
                  </a:schemeClr>
                </a:solidFill>
              </a:rPr>
              <a:t>pektrum ke-</a:t>
            </a:r>
            <a:r>
              <a:rPr lang="id-ID" sz="2100" i="1" dirty="0" smtClean="0">
                <a:solidFill>
                  <a:schemeClr val="tx1">
                    <a:lumMod val="85000"/>
                    <a:lumOff val="15000"/>
                  </a:schemeClr>
                </a:solidFill>
              </a:rPr>
              <a:t>k</a:t>
            </a:r>
            <a:r>
              <a:rPr lang="id-ID" sz="2100" dirty="0" smtClean="0">
                <a:solidFill>
                  <a:schemeClr val="tx1">
                    <a:lumMod val="85000"/>
                    <a:lumOff val="15000"/>
                  </a:schemeClr>
                </a:solidFill>
              </a:rPr>
              <a:t> (domain frekuensi).</a:t>
            </a:r>
            <a:r>
              <a:rPr lang="en-US" sz="2100" dirty="0" smtClean="0">
                <a:solidFill>
                  <a:schemeClr val="tx1">
                    <a:lumMod val="85000"/>
                    <a:lumOff val="15000"/>
                  </a:schemeClr>
                </a:solidFill>
              </a:rPr>
              <a:t> x(n)</a:t>
            </a:r>
            <a:r>
              <a:rPr lang="id-ID" sz="2100" dirty="0" smtClean="0">
                <a:solidFill>
                  <a:schemeClr val="tx1">
                    <a:lumMod val="85000"/>
                    <a:lumOff val="15000"/>
                  </a:schemeClr>
                </a:solidFill>
              </a:rPr>
              <a:t> adalah nilai</a:t>
            </a:r>
            <a:endParaRPr lang="en-US" sz="2100" dirty="0" smtClean="0">
              <a:solidFill>
                <a:schemeClr val="tx1">
                  <a:lumMod val="85000"/>
                  <a:lumOff val="15000"/>
                </a:schemeClr>
              </a:solidFill>
            </a:endParaRPr>
          </a:p>
          <a:p>
            <a:pPr>
              <a:buNone/>
            </a:pPr>
            <a:r>
              <a:rPr lang="en-US" sz="2100" dirty="0" smtClean="0">
                <a:solidFill>
                  <a:schemeClr val="tx1">
                    <a:lumMod val="85000"/>
                    <a:lumOff val="15000"/>
                  </a:schemeClr>
                </a:solidFill>
              </a:rPr>
              <a:t> </a:t>
            </a:r>
            <a:r>
              <a:rPr lang="en-US" sz="2100" dirty="0" smtClean="0">
                <a:solidFill>
                  <a:schemeClr val="tx1">
                    <a:lumMod val="85000"/>
                    <a:lumOff val="15000"/>
                  </a:schemeClr>
                </a:solidFill>
              </a:rPr>
              <a:t>  </a:t>
            </a:r>
            <a:r>
              <a:rPr lang="id-ID" sz="2100" dirty="0" smtClean="0">
                <a:solidFill>
                  <a:schemeClr val="tx1">
                    <a:lumMod val="85000"/>
                    <a:lumOff val="15000"/>
                  </a:schemeClr>
                </a:solidFill>
              </a:rPr>
              <a:t>sinyal pada domain waktu.</a:t>
            </a:r>
          </a:p>
          <a:p>
            <a:pPr>
              <a:buNone/>
            </a:pPr>
            <a:endParaRPr lang="en-US" sz="2300" dirty="0" smtClean="0">
              <a:solidFill>
                <a:schemeClr val="tx1">
                  <a:lumMod val="85000"/>
                  <a:lumOff val="15000"/>
                </a:schemeClr>
              </a:solidFill>
            </a:endParaRPr>
          </a:p>
          <a:p>
            <a:pPr>
              <a:buNone/>
            </a:pPr>
            <a:endParaRPr lang="en-US" sz="2300" dirty="0" smtClean="0">
              <a:solidFill>
                <a:schemeClr val="tx1">
                  <a:lumMod val="85000"/>
                  <a:lumOff val="15000"/>
                </a:schemeClr>
              </a:solidFill>
            </a:endParaRPr>
          </a:p>
          <a:p>
            <a:pPr>
              <a:buNone/>
            </a:pPr>
            <a:endParaRPr lang="id-ID" sz="2300" dirty="0" smtClean="0">
              <a:solidFill>
                <a:schemeClr val="tx1">
                  <a:lumMod val="85000"/>
                  <a:lumOff val="15000"/>
                </a:schemeClr>
              </a:solidFill>
            </a:endParaRPr>
          </a:p>
          <a:p>
            <a:pPr>
              <a:buNone/>
            </a:pPr>
            <a:endParaRPr lang="id-ID" dirty="0">
              <a:solidFill>
                <a:schemeClr val="tx1">
                  <a:lumMod val="85000"/>
                  <a:lumOff val="15000"/>
                </a:schemeClr>
              </a:solidFill>
            </a:endParaRPr>
          </a:p>
        </p:txBody>
      </p:sp>
      <p:sp>
        <p:nvSpPr>
          <p:cNvPr id="4" name="object 13"/>
          <p:cNvSpPr/>
          <p:nvPr/>
        </p:nvSpPr>
        <p:spPr>
          <a:xfrm>
            <a:off x="714348" y="1928802"/>
            <a:ext cx="2000264" cy="857256"/>
          </a:xfrm>
          <a:prstGeom prst="rect">
            <a:avLst/>
          </a:prstGeom>
          <a:blipFill>
            <a:blip r:embed="rId2" cstate="print"/>
            <a:stretch>
              <a:fillRect/>
            </a:stretch>
          </a:blipFill>
        </p:spPr>
        <p:txBody>
          <a:bodyPr wrap="square" lIns="0" tIns="0" rIns="0" bIns="0" rtlCol="0"/>
          <a:lstStyle/>
          <a:p>
            <a:endParaRPr/>
          </a:p>
        </p:txBody>
      </p:sp>
      <p:sp>
        <p:nvSpPr>
          <p:cNvPr id="5" name="object 23"/>
          <p:cNvSpPr/>
          <p:nvPr/>
        </p:nvSpPr>
        <p:spPr>
          <a:xfrm>
            <a:off x="571472" y="5000636"/>
            <a:ext cx="2761616" cy="500066"/>
          </a:xfrm>
          <a:prstGeom prst="rect">
            <a:avLst/>
          </a:prstGeom>
          <a:blipFill>
            <a:blip r:embed="rId3" cstate="print"/>
            <a:stretch>
              <a:fillRect/>
            </a:stretch>
          </a:blipFill>
        </p:spPr>
        <p:txBody>
          <a:bodyPr wrap="square" lIns="0" tIns="0" rIns="0" bIns="0" rtlCol="0"/>
          <a:lstStyle/>
          <a:p>
            <a:endParaRPr/>
          </a:p>
        </p:txBody>
      </p:sp>
      <p:pic>
        <p:nvPicPr>
          <p:cNvPr id="9" name="Picture 3"/>
          <p:cNvPicPr>
            <a:picLocks noChangeAspect="1" noChangeArrowheads="1"/>
          </p:cNvPicPr>
          <p:nvPr/>
        </p:nvPicPr>
        <p:blipFill>
          <a:blip r:embed="rId4"/>
          <a:srcRect/>
          <a:stretch>
            <a:fillRect/>
          </a:stretch>
        </p:blipFill>
        <p:spPr bwMode="auto">
          <a:xfrm>
            <a:off x="4057649" y="5695968"/>
            <a:ext cx="371475" cy="304800"/>
          </a:xfrm>
          <a:prstGeom prst="rect">
            <a:avLst/>
          </a:prstGeom>
          <a:noFill/>
          <a:ln w="9525">
            <a:noFill/>
            <a:miter lim="800000"/>
            <a:headEnd/>
            <a:tailEnd/>
          </a:ln>
          <a:effectLst/>
        </p:spPr>
      </p:pic>
      <p:pic>
        <p:nvPicPr>
          <p:cNvPr id="10" name="Picture 4"/>
          <p:cNvPicPr>
            <a:picLocks noChangeAspect="1" noChangeArrowheads="1"/>
          </p:cNvPicPr>
          <p:nvPr/>
        </p:nvPicPr>
        <p:blipFill>
          <a:blip r:embed="rId5"/>
          <a:srcRect/>
          <a:stretch>
            <a:fillRect/>
          </a:stretch>
        </p:blipFill>
        <p:spPr bwMode="auto">
          <a:xfrm>
            <a:off x="2500298" y="5987477"/>
            <a:ext cx="428628" cy="299043"/>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Metodologi</a:t>
            </a:r>
            <a:r>
              <a:rPr lang="en-US" b="1" dirty="0" smtClean="0"/>
              <a:t> </a:t>
            </a:r>
            <a:r>
              <a:rPr lang="en-US" b="1" dirty="0" err="1" smtClean="0"/>
              <a:t>Akuisisi</a:t>
            </a:r>
            <a:r>
              <a:rPr lang="en-US" b="1" dirty="0" smtClean="0"/>
              <a:t> data</a:t>
            </a:r>
            <a:endParaRPr lang="id-ID" dirty="0"/>
          </a:p>
        </p:txBody>
      </p:sp>
      <p:sp>
        <p:nvSpPr>
          <p:cNvPr id="3" name="Content Placeholder 2"/>
          <p:cNvSpPr>
            <a:spLocks noGrp="1"/>
          </p:cNvSpPr>
          <p:nvPr>
            <p:ph sz="quarter" idx="1"/>
          </p:nvPr>
        </p:nvSpPr>
        <p:spPr>
          <a:xfrm>
            <a:off x="142844" y="1447800"/>
            <a:ext cx="8858312" cy="5195910"/>
          </a:xfrm>
        </p:spPr>
        <p:txBody>
          <a:bodyPr>
            <a:normAutofit lnSpcReduction="10000"/>
          </a:bodyPr>
          <a:lstStyle/>
          <a:p>
            <a:pPr>
              <a:buNone/>
            </a:pPr>
            <a:r>
              <a:rPr lang="id-ID" dirty="0" smtClean="0"/>
              <a:t>Akuisisi</a:t>
            </a:r>
            <a:r>
              <a:rPr lang="en-US" dirty="0" smtClean="0"/>
              <a:t> </a:t>
            </a:r>
            <a:r>
              <a:rPr lang="id-ID" dirty="0" smtClean="0"/>
              <a:t>data</a:t>
            </a:r>
            <a:r>
              <a:rPr lang="en-US" dirty="0" smtClean="0"/>
              <a:t> (</a:t>
            </a:r>
            <a:r>
              <a:rPr lang="en-US" dirty="0" err="1" smtClean="0"/>
              <a:t>pengambilan</a:t>
            </a:r>
            <a:r>
              <a:rPr lang="en-US" dirty="0" smtClean="0"/>
              <a:t> </a:t>
            </a:r>
            <a:r>
              <a:rPr lang="en-US" dirty="0" err="1" smtClean="0"/>
              <a:t>informasi</a:t>
            </a:r>
            <a:r>
              <a:rPr lang="en-US" dirty="0" smtClean="0"/>
              <a:t>) </a:t>
            </a:r>
            <a:r>
              <a:rPr lang="id-ID" dirty="0" smtClean="0"/>
              <a:t>dilakukan</a:t>
            </a:r>
            <a:r>
              <a:rPr lang="en-US" dirty="0" smtClean="0"/>
              <a:t> </a:t>
            </a:r>
            <a:r>
              <a:rPr lang="id-ID" dirty="0" smtClean="0"/>
              <a:t>dengan</a:t>
            </a:r>
            <a:r>
              <a:rPr lang="en-US" dirty="0" smtClean="0"/>
              <a:t> </a:t>
            </a:r>
            <a:r>
              <a:rPr lang="id-ID" dirty="0" smtClean="0"/>
              <a:t>stetoskop</a:t>
            </a:r>
            <a:endParaRPr lang="en-US" dirty="0" smtClean="0"/>
          </a:p>
          <a:p>
            <a:pPr>
              <a:buNone/>
            </a:pPr>
            <a:r>
              <a:rPr lang="id-ID" dirty="0" smtClean="0"/>
              <a:t>elektronik.</a:t>
            </a:r>
            <a:endParaRPr lang="id-ID" dirty="0" smtClean="0"/>
          </a:p>
          <a:p>
            <a:pPr>
              <a:buNone/>
            </a:pPr>
            <a:r>
              <a:rPr lang="id-ID" dirty="0" smtClean="0"/>
              <a:t>Didesain dengan mengambil bagian </a:t>
            </a:r>
            <a:r>
              <a:rPr lang="id-ID" i="1" dirty="0" smtClean="0"/>
              <a:t>chestpiece</a:t>
            </a:r>
            <a:r>
              <a:rPr lang="id-ID" dirty="0" smtClean="0"/>
              <a:t> dan </a:t>
            </a:r>
            <a:r>
              <a:rPr lang="id-ID" i="1" dirty="0" smtClean="0"/>
              <a:t>tube</a:t>
            </a:r>
            <a:r>
              <a:rPr lang="en-US" i="1" dirty="0" smtClean="0"/>
              <a:t> </a:t>
            </a:r>
            <a:r>
              <a:rPr lang="id-ID" dirty="0" smtClean="0"/>
              <a:t>dari</a:t>
            </a:r>
            <a:r>
              <a:rPr lang="en-US" dirty="0" smtClean="0"/>
              <a:t> </a:t>
            </a:r>
            <a:r>
              <a:rPr lang="id-ID" dirty="0" smtClean="0"/>
              <a:t>stetoskop.</a:t>
            </a:r>
            <a:endParaRPr lang="en-US" dirty="0" smtClean="0"/>
          </a:p>
          <a:p>
            <a:pPr>
              <a:buNone/>
            </a:pPr>
            <a:r>
              <a:rPr lang="id-ID" dirty="0" smtClean="0"/>
              <a:t>Pada</a:t>
            </a:r>
            <a:r>
              <a:rPr lang="en-US" dirty="0" smtClean="0"/>
              <a:t> </a:t>
            </a:r>
            <a:r>
              <a:rPr lang="id-ID" dirty="0" smtClean="0"/>
              <a:t>bagian</a:t>
            </a:r>
            <a:r>
              <a:rPr lang="en-US" dirty="0" smtClean="0"/>
              <a:t> </a:t>
            </a:r>
            <a:r>
              <a:rPr lang="id-ID" dirty="0" smtClean="0"/>
              <a:t>ujung</a:t>
            </a:r>
            <a:r>
              <a:rPr lang="en-US" dirty="0" smtClean="0"/>
              <a:t> </a:t>
            </a:r>
            <a:r>
              <a:rPr lang="id-ID" i="1" dirty="0" smtClean="0"/>
              <a:t>tube</a:t>
            </a:r>
            <a:r>
              <a:rPr lang="en-US" i="1" dirty="0" smtClean="0"/>
              <a:t> </a:t>
            </a:r>
            <a:r>
              <a:rPr lang="id-ID" dirty="0" smtClean="0"/>
              <a:t>terhubung</a:t>
            </a:r>
            <a:r>
              <a:rPr lang="en-US" dirty="0" smtClean="0"/>
              <a:t> </a:t>
            </a:r>
            <a:r>
              <a:rPr lang="id-ID" dirty="0" smtClean="0"/>
              <a:t>dengan</a:t>
            </a:r>
            <a:r>
              <a:rPr lang="en-US" dirty="0" smtClean="0"/>
              <a:t> </a:t>
            </a:r>
            <a:r>
              <a:rPr lang="id-ID" dirty="0" smtClean="0"/>
              <a:t>mikrofon</a:t>
            </a:r>
            <a:r>
              <a:rPr lang="en-US" dirty="0" smtClean="0"/>
              <a:t> </a:t>
            </a:r>
            <a:r>
              <a:rPr lang="id-ID" dirty="0" smtClean="0"/>
              <a:t>kondenser.</a:t>
            </a:r>
            <a:r>
              <a:rPr lang="en-US" dirty="0" smtClean="0"/>
              <a:t> </a:t>
            </a:r>
          </a:p>
          <a:p>
            <a:pPr>
              <a:buNone/>
            </a:pPr>
            <a:r>
              <a:rPr lang="id-ID" dirty="0" smtClean="0"/>
              <a:t>Mikrofon</a:t>
            </a:r>
            <a:r>
              <a:rPr lang="en-US" dirty="0" smtClean="0"/>
              <a:t> </a:t>
            </a:r>
            <a:r>
              <a:rPr lang="id-ID" dirty="0" smtClean="0"/>
              <a:t>kondenser</a:t>
            </a:r>
            <a:r>
              <a:rPr lang="en-US" dirty="0" smtClean="0"/>
              <a:t> </a:t>
            </a:r>
            <a:r>
              <a:rPr lang="en-US" dirty="0" smtClean="0"/>
              <a:t>d</a:t>
            </a:r>
            <a:r>
              <a:rPr lang="id-ID" dirty="0" smtClean="0"/>
              <a:t>ihubungkan</a:t>
            </a:r>
            <a:r>
              <a:rPr lang="en-US" dirty="0" smtClean="0"/>
              <a:t> </a:t>
            </a:r>
            <a:r>
              <a:rPr lang="id-ID" dirty="0" smtClean="0"/>
              <a:t>dengan</a:t>
            </a:r>
            <a:r>
              <a:rPr lang="en-US" dirty="0" smtClean="0"/>
              <a:t> </a:t>
            </a:r>
            <a:r>
              <a:rPr lang="id-ID" dirty="0" smtClean="0"/>
              <a:t>kabel</a:t>
            </a:r>
            <a:r>
              <a:rPr lang="en-US" dirty="0" smtClean="0"/>
              <a:t> </a:t>
            </a:r>
            <a:r>
              <a:rPr lang="id-ID" dirty="0" smtClean="0"/>
              <a:t>ber-</a:t>
            </a:r>
            <a:r>
              <a:rPr lang="id-ID" i="1" dirty="0" smtClean="0"/>
              <a:t>jack</a:t>
            </a:r>
            <a:r>
              <a:rPr lang="en-US" i="1" dirty="0" smtClean="0"/>
              <a:t> </a:t>
            </a:r>
            <a:r>
              <a:rPr lang="id-ID" dirty="0" smtClean="0"/>
              <a:t>3,5</a:t>
            </a:r>
            <a:r>
              <a:rPr lang="en-US" dirty="0" smtClean="0"/>
              <a:t> </a:t>
            </a:r>
            <a:r>
              <a:rPr lang="id-ID" dirty="0" smtClean="0"/>
              <a:t>mm</a:t>
            </a:r>
            <a:r>
              <a:rPr lang="en-US" dirty="0" smtClean="0"/>
              <a:t> </a:t>
            </a:r>
            <a:r>
              <a:rPr lang="id-ID" dirty="0" smtClean="0"/>
              <a:t>yang</a:t>
            </a:r>
            <a:endParaRPr lang="id-ID" dirty="0" smtClean="0"/>
          </a:p>
          <a:p>
            <a:pPr>
              <a:buNone/>
            </a:pPr>
            <a:r>
              <a:rPr lang="id-ID" dirty="0" smtClean="0"/>
              <a:t>kompatibel  dengan  perangkat  komputer.  Alat  berkerja</a:t>
            </a:r>
          </a:p>
          <a:p>
            <a:pPr>
              <a:buNone/>
            </a:pPr>
            <a:r>
              <a:rPr lang="id-ID" dirty="0" smtClean="0"/>
              <a:t>Data yang dikumpulkan berupa sampel suara nafas normal dan </a:t>
            </a:r>
            <a:r>
              <a:rPr lang="id-ID" dirty="0" smtClean="0"/>
              <a:t>sampel</a:t>
            </a:r>
            <a:endParaRPr lang="en-US" dirty="0" smtClean="0"/>
          </a:p>
          <a:p>
            <a:pPr>
              <a:buNone/>
            </a:pPr>
            <a:r>
              <a:rPr lang="id-ID" dirty="0" smtClean="0"/>
              <a:t>suara </a:t>
            </a:r>
            <a:r>
              <a:rPr lang="id-ID" dirty="0" smtClean="0"/>
              <a:t>nafas penderita asma, dengan masing – masing berdurasi 10 </a:t>
            </a:r>
            <a:r>
              <a:rPr lang="id-ID" dirty="0" smtClean="0"/>
              <a:t>sekon.</a:t>
            </a:r>
            <a:endParaRPr lang="en-US" dirty="0" smtClean="0"/>
          </a:p>
          <a:p>
            <a:pPr>
              <a:buNone/>
            </a:pPr>
            <a:r>
              <a:rPr lang="id-ID" dirty="0" smtClean="0"/>
              <a:t>Sampel </a:t>
            </a:r>
            <a:r>
              <a:rPr lang="id-ID" dirty="0" smtClean="0"/>
              <a:t>suara disimpan dalam format .wav. Karena tidak semua </a:t>
            </a:r>
            <a:r>
              <a:rPr lang="id-ID" dirty="0" smtClean="0"/>
              <a:t>data</a:t>
            </a:r>
            <a:endParaRPr lang="en-US" dirty="0" smtClean="0"/>
          </a:p>
          <a:p>
            <a:pPr>
              <a:buNone/>
            </a:pPr>
            <a:r>
              <a:rPr lang="id-ID" dirty="0" smtClean="0"/>
              <a:t>dapat </a:t>
            </a:r>
            <a:r>
              <a:rPr lang="id-ID" dirty="0" smtClean="0"/>
              <a:t>diambil secara </a:t>
            </a:r>
            <a:r>
              <a:rPr lang="id-ID" i="1" dirty="0" smtClean="0"/>
              <a:t>real</a:t>
            </a:r>
            <a:r>
              <a:rPr lang="id-ID" dirty="0" smtClean="0"/>
              <a:t>, maka digunakan juga sampel suara </a:t>
            </a:r>
            <a:r>
              <a:rPr lang="id-ID" dirty="0" smtClean="0"/>
              <a:t>dari</a:t>
            </a:r>
            <a:endParaRPr lang="en-US" dirty="0" smtClean="0"/>
          </a:p>
          <a:p>
            <a:pPr>
              <a:buNone/>
            </a:pPr>
            <a:r>
              <a:rPr lang="id-ID" i="1" dirty="0" smtClean="0"/>
              <a:t>repository</a:t>
            </a:r>
            <a:endParaRPr lang="id-ID"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id-ID" b="1" dirty="0" smtClean="0"/>
              <a:t>Pengolahan Sinyal</a:t>
            </a:r>
            <a:r>
              <a:rPr lang="id-ID" dirty="0" smtClean="0"/>
              <a:t/>
            </a:r>
            <a:br>
              <a:rPr lang="id-ID" dirty="0" smtClean="0"/>
            </a:br>
            <a:endParaRPr lang="id-ID" dirty="0"/>
          </a:p>
        </p:txBody>
      </p:sp>
      <p:sp>
        <p:nvSpPr>
          <p:cNvPr id="8" name="Content Placeholder 7"/>
          <p:cNvSpPr>
            <a:spLocks noGrp="1"/>
          </p:cNvSpPr>
          <p:nvPr>
            <p:ph sz="quarter" idx="1"/>
          </p:nvPr>
        </p:nvSpPr>
        <p:spPr>
          <a:xfrm>
            <a:off x="428596" y="1071546"/>
            <a:ext cx="8215370" cy="5214974"/>
          </a:xfrm>
        </p:spPr>
        <p:txBody>
          <a:bodyPr>
            <a:normAutofit/>
          </a:bodyPr>
          <a:lstStyle/>
          <a:p>
            <a:pPr>
              <a:buNone/>
            </a:pPr>
            <a:r>
              <a:rPr lang="id-ID" sz="2000" dirty="0" smtClean="0"/>
              <a:t>Pengolahan yang dilakukan terbagi menjadi, pengolahan </a:t>
            </a:r>
            <a:r>
              <a:rPr lang="id-ID" sz="2000" dirty="0" smtClean="0"/>
              <a:t>awal,</a:t>
            </a:r>
            <a:endParaRPr lang="en-US" sz="2000" dirty="0" smtClean="0"/>
          </a:p>
          <a:p>
            <a:pPr>
              <a:buNone/>
            </a:pPr>
            <a:r>
              <a:rPr lang="id-ID" sz="2000" dirty="0" smtClean="0"/>
              <a:t>FFT</a:t>
            </a:r>
            <a:r>
              <a:rPr lang="id-ID" sz="2000" dirty="0" smtClean="0"/>
              <a:t>, dan ekstraksi ciri. Pengolahan awal berupa </a:t>
            </a:r>
            <a:r>
              <a:rPr lang="id-ID" sz="2000" dirty="0" smtClean="0"/>
              <a:t>pemberian</a:t>
            </a:r>
            <a:endParaRPr lang="en-US" sz="2000" dirty="0" smtClean="0"/>
          </a:p>
          <a:p>
            <a:pPr>
              <a:buNone/>
            </a:pPr>
            <a:r>
              <a:rPr lang="id-ID" sz="2000" dirty="0" smtClean="0"/>
              <a:t>filter </a:t>
            </a:r>
            <a:r>
              <a:rPr lang="id-ID" sz="2000" i="1" dirty="0" smtClean="0"/>
              <a:t>lowpass</a:t>
            </a:r>
            <a:r>
              <a:rPr lang="id-ID" sz="2000" dirty="0" smtClean="0"/>
              <a:t> pada frekuensi 2000 Hz dan filter </a:t>
            </a:r>
            <a:r>
              <a:rPr lang="id-ID" sz="2000" i="1" dirty="0" smtClean="0"/>
              <a:t>highpass</a:t>
            </a:r>
            <a:r>
              <a:rPr lang="id-ID" sz="2000" dirty="0" smtClean="0"/>
              <a:t> </a:t>
            </a:r>
            <a:r>
              <a:rPr lang="id-ID" sz="2000" dirty="0" smtClean="0"/>
              <a:t>pada</a:t>
            </a:r>
            <a:endParaRPr lang="en-US" sz="2000" dirty="0" smtClean="0"/>
          </a:p>
          <a:p>
            <a:pPr>
              <a:buNone/>
            </a:pPr>
            <a:r>
              <a:rPr lang="id-ID" sz="2000" dirty="0" smtClean="0"/>
              <a:t>frekuensi </a:t>
            </a:r>
            <a:r>
              <a:rPr lang="id-ID" sz="2000" dirty="0" smtClean="0"/>
              <a:t>100 Hz untuk menghilangkan suara jantung, </a:t>
            </a:r>
            <a:r>
              <a:rPr lang="id-ID" sz="2000" dirty="0" smtClean="0"/>
              <a:t>suara</a:t>
            </a:r>
            <a:endParaRPr lang="en-US" sz="2000" dirty="0" smtClean="0"/>
          </a:p>
          <a:p>
            <a:pPr>
              <a:buNone/>
            </a:pPr>
            <a:r>
              <a:rPr lang="id-ID" sz="2000" dirty="0" smtClean="0"/>
              <a:t>otot-otot </a:t>
            </a:r>
            <a:r>
              <a:rPr lang="id-ID" sz="2000" dirty="0" smtClean="0"/>
              <a:t>dan suara ambien. Pengolahan sinyal dilakukan </a:t>
            </a:r>
            <a:r>
              <a:rPr lang="id-ID" sz="2000" dirty="0" smtClean="0"/>
              <a:t>pada</a:t>
            </a:r>
            <a:endParaRPr lang="en-US" sz="2000" dirty="0" smtClean="0"/>
          </a:p>
          <a:p>
            <a:pPr>
              <a:buNone/>
            </a:pPr>
            <a:r>
              <a:rPr lang="id-ID" sz="2000" i="1" dirty="0" smtClean="0"/>
              <a:t>frame</a:t>
            </a:r>
            <a:r>
              <a:rPr lang="id-ID" sz="2000" dirty="0" smtClean="0"/>
              <a:t> </a:t>
            </a:r>
            <a:r>
              <a:rPr lang="id-ID" sz="2000" dirty="0" smtClean="0"/>
              <a:t>kecil berukuran 50 ms dengan pergeseran antar </a:t>
            </a:r>
            <a:r>
              <a:rPr lang="id-ID" sz="2000" i="1" dirty="0" smtClean="0"/>
              <a:t>frame</a:t>
            </a:r>
            <a:endParaRPr lang="en-US" sz="2000" i="1" dirty="0" smtClean="0"/>
          </a:p>
          <a:p>
            <a:pPr>
              <a:buNone/>
            </a:pPr>
            <a:r>
              <a:rPr lang="id-ID" sz="2000" dirty="0" smtClean="0"/>
              <a:t>adalah </a:t>
            </a:r>
            <a:r>
              <a:rPr lang="id-ID" sz="2000" dirty="0" smtClean="0"/>
              <a:t>20 ms.</a:t>
            </a:r>
          </a:p>
          <a:p>
            <a:pPr>
              <a:buNone/>
            </a:pPr>
            <a:r>
              <a:rPr lang="id-ID" sz="2000" dirty="0" smtClean="0"/>
              <a:t> </a:t>
            </a:r>
          </a:p>
          <a:p>
            <a:pPr>
              <a:buNone/>
            </a:pPr>
            <a:r>
              <a:rPr lang="id-ID" sz="2000" dirty="0" smtClean="0"/>
              <a:t>FFT dilakukan pada masing – masing frame. Hasil dari </a:t>
            </a:r>
            <a:r>
              <a:rPr lang="id-ID" sz="2000" dirty="0" smtClean="0"/>
              <a:t>FFT</a:t>
            </a:r>
            <a:endParaRPr lang="en-US" sz="2000" dirty="0" smtClean="0"/>
          </a:p>
          <a:p>
            <a:pPr>
              <a:buNone/>
            </a:pPr>
            <a:r>
              <a:rPr lang="id-ID" sz="2000" dirty="0" smtClean="0"/>
              <a:t>ditampilkan </a:t>
            </a:r>
            <a:r>
              <a:rPr lang="id-ID" sz="2000" dirty="0" smtClean="0"/>
              <a:t>dalam bentuk grafik. Ditampilkan juga </a:t>
            </a:r>
            <a:r>
              <a:rPr lang="id-ID" sz="2000" dirty="0" smtClean="0"/>
              <a:t>frekuensi</a:t>
            </a:r>
            <a:endParaRPr lang="en-US" sz="2000" dirty="0" smtClean="0"/>
          </a:p>
          <a:p>
            <a:pPr>
              <a:buNone/>
            </a:pPr>
            <a:r>
              <a:rPr lang="id-ID" sz="2000" dirty="0" smtClean="0"/>
              <a:t>dominan </a:t>
            </a:r>
            <a:r>
              <a:rPr lang="id-ID" sz="2000" dirty="0" smtClean="0"/>
              <a:t>dari masing-masing potongan suara.</a:t>
            </a:r>
          </a:p>
          <a:p>
            <a:pPr>
              <a:buNone/>
            </a:pPr>
            <a:endParaRPr lang="id-ID"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786" y="357166"/>
            <a:ext cx="7772400" cy="928686"/>
          </a:xfrm>
        </p:spPr>
        <p:txBody>
          <a:bodyPr/>
          <a:lstStyle/>
          <a:p>
            <a:pPr algn="ctr"/>
            <a:r>
              <a:rPr lang="id-ID" b="1" dirty="0" smtClean="0"/>
              <a:t> Hasil</a:t>
            </a:r>
            <a:r>
              <a:rPr lang="en-US" b="1" dirty="0" smtClean="0"/>
              <a:t> Plot </a:t>
            </a:r>
            <a:r>
              <a:rPr lang="en-US" b="1" dirty="0" err="1" smtClean="0"/>
              <a:t>Grafik</a:t>
            </a:r>
            <a:endParaRPr lang="id-ID" dirty="0"/>
          </a:p>
        </p:txBody>
      </p:sp>
      <p:sp>
        <p:nvSpPr>
          <p:cNvPr id="3" name="Content Placeholder 2"/>
          <p:cNvSpPr>
            <a:spLocks noGrp="1"/>
          </p:cNvSpPr>
          <p:nvPr>
            <p:ph sz="quarter" idx="1"/>
          </p:nvPr>
        </p:nvSpPr>
        <p:spPr>
          <a:xfrm>
            <a:off x="0" y="1214422"/>
            <a:ext cx="9144000" cy="5643578"/>
          </a:xfrm>
        </p:spPr>
        <p:txBody>
          <a:bodyPr>
            <a:normAutofit lnSpcReduction="10000"/>
          </a:bodyPr>
          <a:lstStyle/>
          <a:p>
            <a:pPr>
              <a:buNone/>
            </a:pPr>
            <a:r>
              <a:rPr lang="en-US" sz="1600" dirty="0" smtClean="0"/>
              <a:t>         </a:t>
            </a:r>
          </a:p>
          <a:p>
            <a:pPr>
              <a:buNone/>
            </a:pPr>
            <a:r>
              <a:rPr lang="en-US" sz="1600" dirty="0" smtClean="0"/>
              <a:t>          </a:t>
            </a:r>
            <a:r>
              <a:rPr lang="id-ID" sz="1600" dirty="0" smtClean="0"/>
              <a:t>Dari </a:t>
            </a:r>
            <a:r>
              <a:rPr lang="id-ID" sz="1600" dirty="0" smtClean="0"/>
              <a:t>masing–masing sampel suara </a:t>
            </a:r>
            <a:r>
              <a:rPr lang="id-ID" sz="1600" dirty="0" smtClean="0"/>
              <a:t>didapatkan</a:t>
            </a:r>
            <a:r>
              <a:rPr lang="en-US" sz="1600" dirty="0" smtClean="0"/>
              <a:t> </a:t>
            </a:r>
            <a:r>
              <a:rPr lang="id-ID" sz="1600" dirty="0" smtClean="0"/>
              <a:t>hasil </a:t>
            </a:r>
            <a:r>
              <a:rPr lang="id-ID" sz="1600" dirty="0" smtClean="0"/>
              <a:t>berupa grafik frekuensi terhadap </a:t>
            </a:r>
            <a:r>
              <a:rPr lang="id-ID" sz="1600" dirty="0" smtClean="0"/>
              <a:t>intensitas.</a:t>
            </a:r>
            <a:endParaRPr lang="en-US" sz="1600" dirty="0" smtClean="0"/>
          </a:p>
          <a:p>
            <a:pPr>
              <a:buNone/>
            </a:pPr>
            <a:r>
              <a:rPr lang="en-US" sz="1600" dirty="0" smtClean="0"/>
              <a:t>          </a:t>
            </a:r>
            <a:r>
              <a:rPr lang="id-ID" sz="1600" dirty="0" smtClean="0"/>
              <a:t>Didapat </a:t>
            </a:r>
            <a:r>
              <a:rPr lang="id-ID" sz="1600" dirty="0" smtClean="0"/>
              <a:t>1177 potongan suara nafas normal, </a:t>
            </a:r>
            <a:r>
              <a:rPr lang="id-ID" sz="1600" dirty="0" smtClean="0"/>
              <a:t>dan</a:t>
            </a:r>
            <a:r>
              <a:rPr lang="en-US" sz="1600" dirty="0" smtClean="0"/>
              <a:t> </a:t>
            </a:r>
            <a:r>
              <a:rPr lang="id-ID" sz="1600" dirty="0" smtClean="0"/>
              <a:t>322 </a:t>
            </a:r>
            <a:r>
              <a:rPr lang="id-ID" sz="1600" dirty="0" smtClean="0"/>
              <a:t>potongan suara nafas </a:t>
            </a:r>
            <a:r>
              <a:rPr lang="id-ID" sz="1600" i="1" dirty="0" smtClean="0"/>
              <a:t>wheezing</a:t>
            </a:r>
            <a:r>
              <a:rPr lang="id-ID" sz="1600" dirty="0" smtClean="0"/>
              <a:t>. </a:t>
            </a:r>
            <a:endParaRPr lang="en-US" sz="1600" dirty="0" smtClean="0"/>
          </a:p>
          <a:p>
            <a:pPr>
              <a:buNone/>
            </a:pPr>
            <a:r>
              <a:rPr lang="en-US" sz="1600" dirty="0" smtClean="0"/>
              <a:t>	    </a:t>
            </a:r>
            <a:r>
              <a:rPr lang="id-ID" sz="1600" dirty="0" smtClean="0"/>
              <a:t>Plot grafik</a:t>
            </a:r>
            <a:r>
              <a:rPr lang="en-US" sz="1600" dirty="0" smtClean="0"/>
              <a:t> </a:t>
            </a:r>
            <a:r>
              <a:rPr lang="id-ID" sz="1600" dirty="0" smtClean="0"/>
              <a:t>dihasilkan </a:t>
            </a:r>
            <a:r>
              <a:rPr lang="id-ID" sz="1600" dirty="0" smtClean="0"/>
              <a:t>dari masing– masing potongan suara.</a:t>
            </a:r>
          </a:p>
          <a:p>
            <a:pPr>
              <a:buNone/>
            </a:pPr>
            <a:endParaRPr lang="en-US" sz="1600" dirty="0" smtClean="0"/>
          </a:p>
          <a:p>
            <a:pPr>
              <a:buNone/>
            </a:pPr>
            <a:endParaRPr lang="en-US" sz="1600" dirty="0" smtClean="0"/>
          </a:p>
          <a:p>
            <a:pPr>
              <a:buNone/>
            </a:pPr>
            <a:endParaRPr lang="en-US" sz="1600" dirty="0" smtClean="0"/>
          </a:p>
          <a:p>
            <a:pPr>
              <a:buNone/>
            </a:pPr>
            <a:endParaRPr lang="en-US" sz="1600" dirty="0" smtClean="0"/>
          </a:p>
          <a:p>
            <a:pPr>
              <a:buNone/>
            </a:pPr>
            <a:r>
              <a:rPr lang="en-US" sz="1200" dirty="0" smtClean="0"/>
              <a:t>        </a:t>
            </a:r>
          </a:p>
          <a:p>
            <a:pPr>
              <a:buNone/>
            </a:pPr>
            <a:r>
              <a:rPr lang="en-US" sz="1200" dirty="0" smtClean="0"/>
              <a:t>	       </a:t>
            </a:r>
          </a:p>
          <a:p>
            <a:pPr>
              <a:buNone/>
            </a:pPr>
            <a:endParaRPr lang="en-US" sz="1200" dirty="0" smtClean="0"/>
          </a:p>
          <a:p>
            <a:pPr>
              <a:buNone/>
            </a:pPr>
            <a:endParaRPr lang="en-US" sz="1200" dirty="0" smtClean="0"/>
          </a:p>
          <a:p>
            <a:pPr>
              <a:buNone/>
            </a:pPr>
            <a:endParaRPr lang="en-US" sz="1200" dirty="0" smtClean="0"/>
          </a:p>
          <a:p>
            <a:pPr>
              <a:buNone/>
            </a:pPr>
            <a:endParaRPr lang="en-US" sz="1200" dirty="0" smtClean="0"/>
          </a:p>
          <a:p>
            <a:pPr>
              <a:buNone/>
            </a:pPr>
            <a:endParaRPr lang="en-US" sz="1200" dirty="0" smtClean="0"/>
          </a:p>
          <a:p>
            <a:pPr>
              <a:buNone/>
            </a:pPr>
            <a:endParaRPr lang="en-US" sz="1200" dirty="0" smtClean="0"/>
          </a:p>
          <a:p>
            <a:pPr>
              <a:buNone/>
            </a:pPr>
            <a:endParaRPr lang="en-US" sz="1200" dirty="0" smtClean="0"/>
          </a:p>
          <a:p>
            <a:pPr>
              <a:buNone/>
            </a:pPr>
            <a:endParaRPr lang="en-US" sz="1200" dirty="0" smtClean="0"/>
          </a:p>
          <a:p>
            <a:pPr>
              <a:buNone/>
            </a:pPr>
            <a:r>
              <a:rPr lang="en-US" sz="1200" dirty="0" smtClean="0"/>
              <a:t>	  </a:t>
            </a:r>
            <a:r>
              <a:rPr lang="id-ID" sz="1200" b="1" dirty="0" smtClean="0"/>
              <a:t>Gambar </a:t>
            </a:r>
            <a:r>
              <a:rPr lang="en-US" sz="1200" b="1" dirty="0" smtClean="0"/>
              <a:t>1</a:t>
            </a:r>
            <a:r>
              <a:rPr lang="id-ID" sz="1200" b="1" dirty="0" smtClean="0"/>
              <a:t>. </a:t>
            </a:r>
            <a:r>
              <a:rPr lang="en-US" sz="1200" dirty="0" smtClean="0"/>
              <a:t> </a:t>
            </a:r>
            <a:r>
              <a:rPr lang="id-ID" sz="1200" dirty="0" smtClean="0"/>
              <a:t>Grafik waktu vs amplitudo dan frekuensi vs</a:t>
            </a:r>
            <a:r>
              <a:rPr lang="en-US" sz="1200" dirty="0" smtClean="0"/>
              <a:t> </a:t>
            </a:r>
            <a:r>
              <a:rPr lang="en-US" sz="1200" dirty="0" smtClean="0"/>
              <a:t>                         </a:t>
            </a:r>
            <a:r>
              <a:rPr lang="id-ID" sz="1200" b="1" dirty="0" smtClean="0"/>
              <a:t>Gambar </a:t>
            </a:r>
            <a:r>
              <a:rPr lang="en-US" sz="1200" b="1" dirty="0" smtClean="0"/>
              <a:t>2</a:t>
            </a:r>
            <a:r>
              <a:rPr lang="id-ID" sz="1200" b="1" dirty="0" smtClean="0"/>
              <a:t>.  </a:t>
            </a:r>
            <a:r>
              <a:rPr lang="id-ID" sz="1200" dirty="0" smtClean="0"/>
              <a:t>Grafik waktu vs amplitudo dan frekuensi vs</a:t>
            </a:r>
          </a:p>
          <a:p>
            <a:pPr>
              <a:buNone/>
            </a:pPr>
            <a:r>
              <a:rPr lang="id-ID" sz="1200" dirty="0" smtClean="0"/>
              <a:t> </a:t>
            </a:r>
            <a:r>
              <a:rPr lang="en-US" sz="1200" dirty="0" smtClean="0"/>
              <a:t>	                     </a:t>
            </a:r>
            <a:r>
              <a:rPr lang="id-ID" sz="1200" dirty="0" smtClean="0"/>
              <a:t>amplitudo dari potongan 50 ms suara nafas normal</a:t>
            </a:r>
            <a:r>
              <a:rPr lang="en-US" sz="1200" dirty="0" smtClean="0"/>
              <a:t> </a:t>
            </a:r>
            <a:r>
              <a:rPr lang="en-US" sz="1200" dirty="0" smtClean="0"/>
              <a:t>                                    </a:t>
            </a:r>
            <a:r>
              <a:rPr lang="id-ID" sz="1200" dirty="0" smtClean="0"/>
              <a:t>amplitudo dari potongan 50 ms suara nafas normal</a:t>
            </a:r>
          </a:p>
          <a:p>
            <a:pPr>
              <a:buNone/>
            </a:pPr>
            <a:endParaRPr lang="en-US" sz="1200" dirty="0" smtClean="0"/>
          </a:p>
        </p:txBody>
      </p:sp>
      <p:pic>
        <p:nvPicPr>
          <p:cNvPr id="3076" name="Picture 4"/>
          <p:cNvPicPr>
            <a:picLocks noChangeAspect="1" noChangeArrowheads="1"/>
          </p:cNvPicPr>
          <p:nvPr/>
        </p:nvPicPr>
        <p:blipFill>
          <a:blip r:embed="rId2"/>
          <a:srcRect/>
          <a:stretch>
            <a:fillRect/>
          </a:stretch>
        </p:blipFill>
        <p:spPr bwMode="auto">
          <a:xfrm>
            <a:off x="357158" y="2571744"/>
            <a:ext cx="3869299" cy="1571636"/>
          </a:xfrm>
          <a:prstGeom prst="rect">
            <a:avLst/>
          </a:prstGeom>
          <a:noFill/>
          <a:ln w="9525">
            <a:noFill/>
            <a:miter lim="800000"/>
            <a:headEnd/>
            <a:tailEnd/>
          </a:ln>
          <a:effectLst/>
        </p:spPr>
      </p:pic>
      <p:pic>
        <p:nvPicPr>
          <p:cNvPr id="3077" name="Picture 5"/>
          <p:cNvPicPr>
            <a:picLocks noChangeAspect="1" noChangeArrowheads="1"/>
          </p:cNvPicPr>
          <p:nvPr/>
        </p:nvPicPr>
        <p:blipFill>
          <a:blip r:embed="rId3"/>
          <a:srcRect/>
          <a:stretch>
            <a:fillRect/>
          </a:stretch>
        </p:blipFill>
        <p:spPr bwMode="auto">
          <a:xfrm>
            <a:off x="4071934" y="2571744"/>
            <a:ext cx="3975525" cy="1500198"/>
          </a:xfrm>
          <a:prstGeom prst="rect">
            <a:avLst/>
          </a:prstGeom>
          <a:noFill/>
          <a:ln w="9525">
            <a:noFill/>
            <a:miter lim="800000"/>
            <a:headEnd/>
            <a:tailEnd/>
          </a:ln>
          <a:effectLst/>
        </p:spPr>
      </p:pic>
      <p:pic>
        <p:nvPicPr>
          <p:cNvPr id="3078" name="Picture 6"/>
          <p:cNvPicPr>
            <a:picLocks noChangeAspect="1" noChangeArrowheads="1"/>
          </p:cNvPicPr>
          <p:nvPr/>
        </p:nvPicPr>
        <p:blipFill>
          <a:blip r:embed="rId4"/>
          <a:srcRect/>
          <a:stretch>
            <a:fillRect/>
          </a:stretch>
        </p:blipFill>
        <p:spPr bwMode="auto">
          <a:xfrm>
            <a:off x="357158" y="4357694"/>
            <a:ext cx="3736979" cy="1500198"/>
          </a:xfrm>
          <a:prstGeom prst="rect">
            <a:avLst/>
          </a:prstGeom>
          <a:noFill/>
          <a:ln w="9525">
            <a:noFill/>
            <a:miter lim="800000"/>
            <a:headEnd/>
            <a:tailEnd/>
          </a:ln>
          <a:effectLst/>
        </p:spPr>
      </p:pic>
      <p:pic>
        <p:nvPicPr>
          <p:cNvPr id="3079" name="Picture 7"/>
          <p:cNvPicPr>
            <a:picLocks noChangeAspect="1" noChangeArrowheads="1"/>
          </p:cNvPicPr>
          <p:nvPr/>
        </p:nvPicPr>
        <p:blipFill>
          <a:blip r:embed="rId5"/>
          <a:srcRect/>
          <a:stretch>
            <a:fillRect/>
          </a:stretch>
        </p:blipFill>
        <p:spPr bwMode="auto">
          <a:xfrm>
            <a:off x="4057928" y="4429132"/>
            <a:ext cx="4109766" cy="1285884"/>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1" name="Picture 5"/>
          <p:cNvPicPr>
            <a:picLocks noGrp="1" noChangeAspect="1" noChangeArrowheads="1"/>
          </p:cNvPicPr>
          <p:nvPr>
            <p:ph idx="4294967295"/>
          </p:nvPr>
        </p:nvPicPr>
        <p:blipFill>
          <a:blip r:embed="rId2"/>
          <a:srcRect/>
          <a:stretch>
            <a:fillRect/>
          </a:stretch>
        </p:blipFill>
        <p:spPr bwMode="auto">
          <a:xfrm>
            <a:off x="785786" y="1928802"/>
            <a:ext cx="3429002" cy="1071563"/>
          </a:xfrm>
          <a:prstGeom prst="rect">
            <a:avLst/>
          </a:prstGeom>
          <a:noFill/>
          <a:ln w="9525">
            <a:noFill/>
            <a:miter lim="800000"/>
            <a:headEnd/>
            <a:tailEnd/>
          </a:ln>
          <a:effectLst/>
        </p:spPr>
      </p:pic>
      <p:sp>
        <p:nvSpPr>
          <p:cNvPr id="2" name="Title 1"/>
          <p:cNvSpPr>
            <a:spLocks noGrp="1"/>
          </p:cNvSpPr>
          <p:nvPr>
            <p:ph type="title" idx="4294967295"/>
          </p:nvPr>
        </p:nvSpPr>
        <p:spPr>
          <a:xfrm>
            <a:off x="0" y="142875"/>
            <a:ext cx="8943975" cy="703263"/>
          </a:xfrm>
        </p:spPr>
        <p:txBody>
          <a:bodyPr>
            <a:normAutofit fontScale="90000"/>
          </a:bodyPr>
          <a:lstStyle/>
          <a:p>
            <a:pPr algn="ctr"/>
            <a:r>
              <a:rPr lang="id-ID" b="1" dirty="0" smtClean="0"/>
              <a:t> Hasil</a:t>
            </a:r>
            <a:r>
              <a:rPr lang="en-US" b="1" dirty="0" smtClean="0"/>
              <a:t> Plot </a:t>
            </a:r>
            <a:r>
              <a:rPr lang="en-US" b="1" dirty="0" err="1" smtClean="0"/>
              <a:t>Grafik</a:t>
            </a:r>
            <a:endParaRPr lang="id-ID" dirty="0"/>
          </a:p>
        </p:txBody>
      </p:sp>
      <p:pic>
        <p:nvPicPr>
          <p:cNvPr id="4100" name="Picture 4"/>
          <p:cNvPicPr>
            <a:picLocks noChangeAspect="1" noChangeArrowheads="1"/>
          </p:cNvPicPr>
          <p:nvPr/>
        </p:nvPicPr>
        <p:blipFill>
          <a:blip r:embed="rId3"/>
          <a:srcRect/>
          <a:stretch>
            <a:fillRect/>
          </a:stretch>
        </p:blipFill>
        <p:spPr bwMode="auto">
          <a:xfrm>
            <a:off x="714348" y="1000108"/>
            <a:ext cx="3429024" cy="928694"/>
          </a:xfrm>
          <a:prstGeom prst="rect">
            <a:avLst/>
          </a:prstGeom>
          <a:noFill/>
          <a:ln w="9525">
            <a:noFill/>
            <a:miter lim="800000"/>
            <a:headEnd/>
            <a:tailEnd/>
          </a:ln>
          <a:effectLst/>
        </p:spPr>
      </p:pic>
      <p:pic>
        <p:nvPicPr>
          <p:cNvPr id="4102" name="Picture 6"/>
          <p:cNvPicPr>
            <a:picLocks noChangeAspect="1" noChangeArrowheads="1"/>
          </p:cNvPicPr>
          <p:nvPr/>
        </p:nvPicPr>
        <p:blipFill>
          <a:blip r:embed="rId4"/>
          <a:srcRect/>
          <a:stretch>
            <a:fillRect/>
          </a:stretch>
        </p:blipFill>
        <p:spPr bwMode="auto">
          <a:xfrm>
            <a:off x="4857752" y="1000107"/>
            <a:ext cx="3544160" cy="1093613"/>
          </a:xfrm>
          <a:prstGeom prst="rect">
            <a:avLst/>
          </a:prstGeom>
          <a:noFill/>
          <a:ln w="9525">
            <a:noFill/>
            <a:miter lim="800000"/>
            <a:headEnd/>
            <a:tailEnd/>
          </a:ln>
          <a:effectLst/>
        </p:spPr>
      </p:pic>
      <p:pic>
        <p:nvPicPr>
          <p:cNvPr id="4103" name="Picture 7"/>
          <p:cNvPicPr>
            <a:picLocks noChangeAspect="1" noChangeArrowheads="1"/>
          </p:cNvPicPr>
          <p:nvPr/>
        </p:nvPicPr>
        <p:blipFill>
          <a:blip r:embed="rId5"/>
          <a:srcRect/>
          <a:stretch>
            <a:fillRect/>
          </a:stretch>
        </p:blipFill>
        <p:spPr bwMode="auto">
          <a:xfrm>
            <a:off x="4857752" y="2071678"/>
            <a:ext cx="3439522" cy="1000132"/>
          </a:xfrm>
          <a:prstGeom prst="rect">
            <a:avLst/>
          </a:prstGeom>
          <a:noFill/>
          <a:ln w="9525">
            <a:noFill/>
            <a:miter lim="800000"/>
            <a:headEnd/>
            <a:tailEnd/>
          </a:ln>
          <a:effectLst/>
        </p:spPr>
      </p:pic>
      <p:sp>
        <p:nvSpPr>
          <p:cNvPr id="12" name="TextBox 11"/>
          <p:cNvSpPr txBox="1"/>
          <p:nvPr/>
        </p:nvSpPr>
        <p:spPr>
          <a:xfrm>
            <a:off x="428596" y="3214686"/>
            <a:ext cx="9144000" cy="553998"/>
          </a:xfrm>
          <a:prstGeom prst="rect">
            <a:avLst/>
          </a:prstGeom>
          <a:noFill/>
        </p:spPr>
        <p:txBody>
          <a:bodyPr wrap="square" rtlCol="0">
            <a:spAutoFit/>
          </a:bodyPr>
          <a:lstStyle/>
          <a:p>
            <a:r>
              <a:rPr lang="en-US" sz="1000" dirty="0" smtClean="0"/>
              <a:t> </a:t>
            </a:r>
            <a:r>
              <a:rPr lang="en-US" sz="1000" dirty="0" smtClean="0"/>
              <a:t>              </a:t>
            </a:r>
            <a:r>
              <a:rPr lang="id-ID" sz="1000" b="1" dirty="0" smtClean="0"/>
              <a:t>Gambar </a:t>
            </a:r>
            <a:r>
              <a:rPr lang="en-US" sz="1000" b="1" dirty="0" smtClean="0"/>
              <a:t>3</a:t>
            </a:r>
            <a:r>
              <a:rPr lang="id-ID" sz="1000" b="1" dirty="0" smtClean="0"/>
              <a:t>. </a:t>
            </a:r>
            <a:r>
              <a:rPr lang="en-US" sz="1000" dirty="0" smtClean="0"/>
              <a:t>   </a:t>
            </a:r>
            <a:r>
              <a:rPr lang="id-ID" sz="1000" dirty="0" smtClean="0"/>
              <a:t>Grafik </a:t>
            </a:r>
            <a:r>
              <a:rPr lang="id-ID" sz="1000" dirty="0" smtClean="0"/>
              <a:t>waktu vs amplitudo </a:t>
            </a:r>
            <a:r>
              <a:rPr lang="id-ID" sz="1000" dirty="0" smtClean="0"/>
              <a:t>dan</a:t>
            </a:r>
            <a:r>
              <a:rPr lang="en-US" sz="1000" dirty="0" smtClean="0"/>
              <a:t> </a:t>
            </a:r>
            <a:r>
              <a:rPr lang="en-US" sz="1000" dirty="0" err="1" smtClean="0"/>
              <a:t>frekuensi</a:t>
            </a:r>
            <a:r>
              <a:rPr lang="en-US" sz="1000" dirty="0" smtClean="0"/>
              <a:t> </a:t>
            </a:r>
            <a:r>
              <a:rPr lang="en-US" sz="1000" dirty="0" err="1" smtClean="0"/>
              <a:t>vs</a:t>
            </a:r>
            <a:r>
              <a:rPr lang="en-US" sz="1000" dirty="0" smtClean="0"/>
              <a:t> </a:t>
            </a:r>
            <a:r>
              <a:rPr lang="id-ID" sz="1000" dirty="0" smtClean="0"/>
              <a:t>amplitudo dari potongan</a:t>
            </a:r>
            <a:r>
              <a:rPr lang="en-US" sz="1000" dirty="0" smtClean="0"/>
              <a:t>          </a:t>
            </a:r>
            <a:r>
              <a:rPr lang="id-ID" sz="1000" b="1" dirty="0" smtClean="0"/>
              <a:t>Gambar </a:t>
            </a:r>
            <a:r>
              <a:rPr lang="en-US" sz="1000" b="1" dirty="0" smtClean="0"/>
              <a:t>5</a:t>
            </a:r>
            <a:r>
              <a:rPr lang="id-ID" sz="1000" b="1" dirty="0" smtClean="0"/>
              <a:t>. </a:t>
            </a:r>
            <a:r>
              <a:rPr lang="en-US" sz="1000" dirty="0" smtClean="0"/>
              <a:t>  </a:t>
            </a:r>
            <a:r>
              <a:rPr lang="en-US" sz="1000" dirty="0" err="1" smtClean="0"/>
              <a:t>Grafik</a:t>
            </a:r>
            <a:r>
              <a:rPr lang="en-US" sz="1000" dirty="0" smtClean="0"/>
              <a:t> </a:t>
            </a:r>
            <a:r>
              <a:rPr lang="en-US" sz="1000" dirty="0" err="1" smtClean="0"/>
              <a:t>waktu</a:t>
            </a:r>
            <a:r>
              <a:rPr lang="en-US" sz="1000" dirty="0" smtClean="0"/>
              <a:t> </a:t>
            </a:r>
            <a:r>
              <a:rPr lang="en-US" sz="1000" dirty="0" err="1" smtClean="0"/>
              <a:t>vs</a:t>
            </a:r>
            <a:r>
              <a:rPr lang="en-US" sz="1000" dirty="0" smtClean="0"/>
              <a:t> </a:t>
            </a:r>
            <a:r>
              <a:rPr lang="en-US" sz="1000" dirty="0" err="1" smtClean="0"/>
              <a:t>amplitudo</a:t>
            </a:r>
            <a:r>
              <a:rPr lang="en-US" sz="1000" dirty="0" smtClean="0"/>
              <a:t> </a:t>
            </a:r>
            <a:r>
              <a:rPr lang="en-US" sz="1000" dirty="0" err="1" smtClean="0"/>
              <a:t>dan</a:t>
            </a:r>
            <a:r>
              <a:rPr lang="en-US" sz="1000" dirty="0" smtClean="0"/>
              <a:t> </a:t>
            </a:r>
            <a:r>
              <a:rPr lang="en-US" sz="1000" dirty="0" err="1" smtClean="0"/>
              <a:t>frekuensi</a:t>
            </a:r>
            <a:r>
              <a:rPr lang="en-US" sz="1000" dirty="0" smtClean="0"/>
              <a:t> </a:t>
            </a:r>
            <a:r>
              <a:rPr lang="en-US" sz="1000" dirty="0" err="1" smtClean="0"/>
              <a:t>vs</a:t>
            </a:r>
            <a:r>
              <a:rPr lang="en-US" sz="1000" dirty="0" smtClean="0"/>
              <a:t> </a:t>
            </a:r>
            <a:r>
              <a:rPr lang="en-US" sz="1000" dirty="0" err="1" smtClean="0"/>
              <a:t>amplitudo</a:t>
            </a:r>
            <a:r>
              <a:rPr lang="en-US" sz="1000" dirty="0" smtClean="0"/>
              <a:t> </a:t>
            </a:r>
            <a:r>
              <a:rPr lang="en-US" sz="1000" dirty="0" err="1" smtClean="0"/>
              <a:t>dari</a:t>
            </a:r>
            <a:r>
              <a:rPr lang="en-US" sz="1000" dirty="0" smtClean="0"/>
              <a:t> </a:t>
            </a:r>
            <a:r>
              <a:rPr lang="en-US" sz="1000" dirty="0" err="1" smtClean="0"/>
              <a:t>potongan</a:t>
            </a:r>
            <a:endParaRPr lang="en-US" sz="1000" dirty="0" smtClean="0"/>
          </a:p>
          <a:p>
            <a:r>
              <a:rPr lang="en-US" sz="1000" dirty="0" smtClean="0"/>
              <a:t>                50 ms </a:t>
            </a:r>
            <a:r>
              <a:rPr lang="en-US" sz="1000" dirty="0" err="1" smtClean="0"/>
              <a:t>suara</a:t>
            </a:r>
            <a:r>
              <a:rPr lang="en-US" sz="1000" dirty="0" smtClean="0"/>
              <a:t> </a:t>
            </a:r>
            <a:r>
              <a:rPr lang="en-US" sz="1000" dirty="0" err="1" smtClean="0"/>
              <a:t>nafas</a:t>
            </a:r>
            <a:r>
              <a:rPr lang="en-US" sz="1000" dirty="0" smtClean="0"/>
              <a:t> normal			                                                     50 ms </a:t>
            </a:r>
            <a:r>
              <a:rPr lang="en-US" sz="1000" dirty="0" err="1" smtClean="0"/>
              <a:t>suara</a:t>
            </a:r>
            <a:r>
              <a:rPr lang="en-US" sz="1000" dirty="0" smtClean="0"/>
              <a:t> </a:t>
            </a:r>
            <a:r>
              <a:rPr lang="id-ID" sz="1000" i="1" dirty="0" smtClean="0"/>
              <a:t>wheezing</a:t>
            </a:r>
            <a:r>
              <a:rPr lang="en-US" sz="1000" i="1" dirty="0" smtClean="0"/>
              <a:t> </a:t>
            </a:r>
            <a:r>
              <a:rPr lang="en-US" sz="1000" dirty="0" err="1" smtClean="0"/>
              <a:t>pada</a:t>
            </a:r>
            <a:r>
              <a:rPr lang="en-US" sz="1000" dirty="0" smtClean="0"/>
              <a:t> </a:t>
            </a:r>
            <a:r>
              <a:rPr lang="en-US" sz="1000" dirty="0" err="1" smtClean="0"/>
              <a:t>penderita</a:t>
            </a:r>
            <a:r>
              <a:rPr lang="en-US" sz="1000" dirty="0" smtClean="0"/>
              <a:t> </a:t>
            </a:r>
            <a:r>
              <a:rPr lang="en-US" sz="1000" dirty="0" err="1" smtClean="0"/>
              <a:t>nafas</a:t>
            </a:r>
            <a:r>
              <a:rPr lang="en-US" sz="1000" dirty="0" smtClean="0"/>
              <a:t> </a:t>
            </a:r>
            <a:r>
              <a:rPr lang="en-US" sz="1000" dirty="0" err="1" smtClean="0"/>
              <a:t>asma</a:t>
            </a:r>
            <a:endParaRPr lang="id-ID" sz="1000" dirty="0" smtClean="0"/>
          </a:p>
          <a:p>
            <a:endParaRPr lang="id-ID" sz="1000" dirty="0"/>
          </a:p>
        </p:txBody>
      </p:sp>
      <p:pic>
        <p:nvPicPr>
          <p:cNvPr id="4105" name="Picture 9"/>
          <p:cNvPicPr>
            <a:picLocks noChangeAspect="1" noChangeArrowheads="1"/>
          </p:cNvPicPr>
          <p:nvPr/>
        </p:nvPicPr>
        <p:blipFill>
          <a:blip r:embed="rId6"/>
          <a:srcRect/>
          <a:stretch>
            <a:fillRect/>
          </a:stretch>
        </p:blipFill>
        <p:spPr bwMode="auto">
          <a:xfrm>
            <a:off x="857224" y="3652848"/>
            <a:ext cx="3228975" cy="1276350"/>
          </a:xfrm>
          <a:prstGeom prst="rect">
            <a:avLst/>
          </a:prstGeom>
          <a:noFill/>
          <a:ln w="9525">
            <a:noFill/>
            <a:miter lim="800000"/>
            <a:headEnd/>
            <a:tailEnd/>
          </a:ln>
          <a:effectLst/>
        </p:spPr>
      </p:pic>
      <p:pic>
        <p:nvPicPr>
          <p:cNvPr id="4106" name="Picture 10"/>
          <p:cNvPicPr>
            <a:picLocks noChangeAspect="1" noChangeArrowheads="1"/>
          </p:cNvPicPr>
          <p:nvPr/>
        </p:nvPicPr>
        <p:blipFill>
          <a:blip r:embed="rId7"/>
          <a:srcRect/>
          <a:stretch>
            <a:fillRect/>
          </a:stretch>
        </p:blipFill>
        <p:spPr bwMode="auto">
          <a:xfrm>
            <a:off x="928662" y="4857760"/>
            <a:ext cx="3214710" cy="1295400"/>
          </a:xfrm>
          <a:prstGeom prst="rect">
            <a:avLst/>
          </a:prstGeom>
          <a:noFill/>
          <a:ln w="9525">
            <a:noFill/>
            <a:miter lim="800000"/>
            <a:headEnd/>
            <a:tailEnd/>
          </a:ln>
          <a:effectLst/>
        </p:spPr>
      </p:pic>
      <p:pic>
        <p:nvPicPr>
          <p:cNvPr id="4107" name="Picture 11"/>
          <p:cNvPicPr>
            <a:picLocks noChangeAspect="1" noChangeArrowheads="1"/>
          </p:cNvPicPr>
          <p:nvPr/>
        </p:nvPicPr>
        <p:blipFill>
          <a:blip r:embed="rId8"/>
          <a:srcRect/>
          <a:stretch>
            <a:fillRect/>
          </a:stretch>
        </p:blipFill>
        <p:spPr bwMode="auto">
          <a:xfrm>
            <a:off x="5000628" y="3643314"/>
            <a:ext cx="3286148" cy="1273012"/>
          </a:xfrm>
          <a:prstGeom prst="rect">
            <a:avLst/>
          </a:prstGeom>
          <a:noFill/>
          <a:ln w="9525">
            <a:noFill/>
            <a:miter lim="800000"/>
            <a:headEnd/>
            <a:tailEnd/>
          </a:ln>
          <a:effectLst/>
        </p:spPr>
      </p:pic>
      <p:pic>
        <p:nvPicPr>
          <p:cNvPr id="4108" name="Picture 12"/>
          <p:cNvPicPr>
            <a:picLocks noChangeAspect="1" noChangeArrowheads="1"/>
          </p:cNvPicPr>
          <p:nvPr/>
        </p:nvPicPr>
        <p:blipFill>
          <a:blip r:embed="rId9"/>
          <a:srcRect/>
          <a:stretch>
            <a:fillRect/>
          </a:stretch>
        </p:blipFill>
        <p:spPr bwMode="auto">
          <a:xfrm>
            <a:off x="4967313" y="4957782"/>
            <a:ext cx="3248025" cy="1257300"/>
          </a:xfrm>
          <a:prstGeom prst="rect">
            <a:avLst/>
          </a:prstGeom>
          <a:noFill/>
          <a:ln w="9525">
            <a:noFill/>
            <a:miter lim="800000"/>
            <a:headEnd/>
            <a:tailEnd/>
          </a:ln>
          <a:effectLst/>
        </p:spPr>
      </p:pic>
      <p:sp>
        <p:nvSpPr>
          <p:cNvPr id="17" name="TextBox 16"/>
          <p:cNvSpPr txBox="1"/>
          <p:nvPr/>
        </p:nvSpPr>
        <p:spPr>
          <a:xfrm>
            <a:off x="142844" y="6232588"/>
            <a:ext cx="8929718" cy="553998"/>
          </a:xfrm>
          <a:prstGeom prst="rect">
            <a:avLst/>
          </a:prstGeom>
          <a:noFill/>
        </p:spPr>
        <p:txBody>
          <a:bodyPr wrap="square" rtlCol="0">
            <a:spAutoFit/>
          </a:bodyPr>
          <a:lstStyle/>
          <a:p>
            <a:r>
              <a:rPr lang="en-US" sz="1000" dirty="0" smtClean="0"/>
              <a:t> </a:t>
            </a:r>
            <a:r>
              <a:rPr lang="en-US" sz="1000" dirty="0" smtClean="0"/>
              <a:t>     </a:t>
            </a:r>
            <a:r>
              <a:rPr lang="id-ID" sz="1000" b="1" dirty="0" smtClean="0"/>
              <a:t>Gambar </a:t>
            </a:r>
            <a:r>
              <a:rPr lang="en-US" sz="1000" b="1" dirty="0" smtClean="0"/>
              <a:t>4</a:t>
            </a:r>
            <a:r>
              <a:rPr lang="id-ID" sz="1000" b="1" dirty="0" smtClean="0"/>
              <a:t>. </a:t>
            </a:r>
            <a:r>
              <a:rPr lang="id-ID" sz="1000" dirty="0" smtClean="0"/>
              <a:t>Grafik </a:t>
            </a:r>
            <a:r>
              <a:rPr lang="id-ID" sz="1000" dirty="0" smtClean="0"/>
              <a:t>waktu vs amplitudo </a:t>
            </a:r>
            <a:r>
              <a:rPr lang="id-ID" sz="1000" dirty="0" smtClean="0"/>
              <a:t>dan</a:t>
            </a:r>
            <a:r>
              <a:rPr lang="en-US" sz="1000" dirty="0" smtClean="0"/>
              <a:t> </a:t>
            </a:r>
            <a:r>
              <a:rPr lang="en-US" sz="1000" dirty="0" err="1" smtClean="0"/>
              <a:t>frekuensi</a:t>
            </a:r>
            <a:r>
              <a:rPr lang="en-US" sz="1000" dirty="0" smtClean="0"/>
              <a:t> </a:t>
            </a:r>
            <a:r>
              <a:rPr lang="en-US" sz="1000" dirty="0" err="1" smtClean="0"/>
              <a:t>vs</a:t>
            </a:r>
            <a:r>
              <a:rPr lang="en-US" sz="1000" dirty="0" smtClean="0"/>
              <a:t> </a:t>
            </a:r>
            <a:r>
              <a:rPr lang="id-ID" sz="1000" dirty="0" smtClean="0"/>
              <a:t>amplitudo dari potongan</a:t>
            </a:r>
            <a:r>
              <a:rPr lang="en-US" sz="1000" dirty="0" smtClean="0"/>
              <a:t>                      </a:t>
            </a:r>
            <a:r>
              <a:rPr lang="en-US" sz="1000" dirty="0" smtClean="0"/>
              <a:t> </a:t>
            </a:r>
            <a:r>
              <a:rPr lang="id-ID" sz="1000" b="1" dirty="0" smtClean="0"/>
              <a:t>Gambar </a:t>
            </a:r>
            <a:r>
              <a:rPr lang="en-US" sz="1000" b="1" dirty="0" smtClean="0"/>
              <a:t>6</a:t>
            </a:r>
            <a:r>
              <a:rPr lang="id-ID" sz="1000" b="1" dirty="0" smtClean="0"/>
              <a:t>. </a:t>
            </a:r>
            <a:r>
              <a:rPr lang="en-US" sz="1000" dirty="0" err="1" smtClean="0"/>
              <a:t>Grafik</a:t>
            </a:r>
            <a:r>
              <a:rPr lang="en-US" sz="1000" dirty="0" smtClean="0"/>
              <a:t> </a:t>
            </a:r>
            <a:r>
              <a:rPr lang="en-US" sz="1000" dirty="0" err="1" smtClean="0"/>
              <a:t>waktu</a:t>
            </a:r>
            <a:r>
              <a:rPr lang="en-US" sz="1000" dirty="0" smtClean="0"/>
              <a:t> </a:t>
            </a:r>
            <a:r>
              <a:rPr lang="en-US" sz="1000" dirty="0" err="1" smtClean="0"/>
              <a:t>vs</a:t>
            </a:r>
            <a:r>
              <a:rPr lang="en-US" sz="1000" dirty="0" smtClean="0"/>
              <a:t> </a:t>
            </a:r>
            <a:r>
              <a:rPr lang="en-US" sz="1000" dirty="0" err="1" smtClean="0"/>
              <a:t>amplitudo</a:t>
            </a:r>
            <a:r>
              <a:rPr lang="en-US" sz="1000" dirty="0" smtClean="0"/>
              <a:t> </a:t>
            </a:r>
            <a:r>
              <a:rPr lang="en-US" sz="1000" dirty="0" err="1" smtClean="0"/>
              <a:t>dan</a:t>
            </a:r>
            <a:r>
              <a:rPr lang="en-US" sz="1000" dirty="0" smtClean="0"/>
              <a:t> </a:t>
            </a:r>
            <a:r>
              <a:rPr lang="en-US" sz="1000" dirty="0" err="1" smtClean="0"/>
              <a:t>frekuensi</a:t>
            </a:r>
            <a:r>
              <a:rPr lang="en-US" sz="1000" dirty="0" smtClean="0"/>
              <a:t> </a:t>
            </a:r>
            <a:r>
              <a:rPr lang="en-US" sz="1000" dirty="0" err="1" smtClean="0"/>
              <a:t>vs</a:t>
            </a:r>
            <a:r>
              <a:rPr lang="en-US" sz="1000" dirty="0" smtClean="0"/>
              <a:t> </a:t>
            </a:r>
            <a:r>
              <a:rPr lang="en-US" sz="1000" dirty="0" err="1" smtClean="0"/>
              <a:t>amplitudo</a:t>
            </a:r>
            <a:r>
              <a:rPr lang="en-US" sz="1000" dirty="0" smtClean="0"/>
              <a:t> </a:t>
            </a:r>
            <a:r>
              <a:rPr lang="en-US" sz="1000" dirty="0" err="1" smtClean="0"/>
              <a:t>dari</a:t>
            </a:r>
            <a:r>
              <a:rPr lang="en-US" sz="1000" dirty="0" smtClean="0"/>
              <a:t> </a:t>
            </a:r>
            <a:r>
              <a:rPr lang="en-US" sz="1000" dirty="0" err="1" smtClean="0"/>
              <a:t>potongan</a:t>
            </a:r>
            <a:endParaRPr lang="en-US" sz="1000" dirty="0" smtClean="0"/>
          </a:p>
          <a:p>
            <a:r>
              <a:rPr lang="en-US" sz="1000" dirty="0" smtClean="0"/>
              <a:t>                          50 ms </a:t>
            </a:r>
            <a:r>
              <a:rPr lang="en-US" sz="1000" dirty="0" err="1" smtClean="0"/>
              <a:t>suara</a:t>
            </a:r>
            <a:r>
              <a:rPr lang="en-US" sz="1000" dirty="0" smtClean="0"/>
              <a:t> </a:t>
            </a:r>
            <a:r>
              <a:rPr lang="en-US" sz="1000" dirty="0" err="1" smtClean="0"/>
              <a:t>nafas</a:t>
            </a:r>
            <a:r>
              <a:rPr lang="en-US" sz="1000" dirty="0" smtClean="0"/>
              <a:t> normal			                 50 ms </a:t>
            </a:r>
            <a:r>
              <a:rPr lang="en-US" sz="1000" dirty="0" err="1" smtClean="0"/>
              <a:t>suara</a:t>
            </a:r>
            <a:r>
              <a:rPr lang="en-US" sz="1000" dirty="0" smtClean="0"/>
              <a:t> </a:t>
            </a:r>
            <a:r>
              <a:rPr lang="id-ID" sz="1000" i="1" dirty="0" smtClean="0"/>
              <a:t>wheezing</a:t>
            </a:r>
            <a:r>
              <a:rPr lang="en-US" sz="1000" i="1" dirty="0" smtClean="0"/>
              <a:t> </a:t>
            </a:r>
            <a:r>
              <a:rPr lang="en-US" sz="1000" dirty="0" err="1" smtClean="0"/>
              <a:t>pada</a:t>
            </a:r>
            <a:r>
              <a:rPr lang="en-US" sz="1000" dirty="0" smtClean="0"/>
              <a:t> </a:t>
            </a:r>
            <a:r>
              <a:rPr lang="en-US" sz="1000" dirty="0" err="1" smtClean="0"/>
              <a:t>penderita</a:t>
            </a:r>
            <a:r>
              <a:rPr lang="en-US" sz="1000" dirty="0" smtClean="0"/>
              <a:t> </a:t>
            </a:r>
            <a:r>
              <a:rPr lang="en-US" sz="1000" dirty="0" err="1" smtClean="0"/>
              <a:t>nafas</a:t>
            </a:r>
            <a:r>
              <a:rPr lang="en-US" sz="1000" dirty="0" smtClean="0"/>
              <a:t> </a:t>
            </a:r>
            <a:r>
              <a:rPr lang="en-US" sz="1000" dirty="0" err="1" smtClean="0"/>
              <a:t>asma</a:t>
            </a:r>
            <a:endParaRPr lang="id-ID" sz="1000" dirty="0" smtClean="0"/>
          </a:p>
          <a:p>
            <a:endParaRPr lang="id-ID" sz="1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b="1" dirty="0" smtClean="0"/>
              <a:t> Hasil</a:t>
            </a:r>
            <a:r>
              <a:rPr lang="en-US" b="1" dirty="0" smtClean="0"/>
              <a:t> Plot </a:t>
            </a:r>
            <a:r>
              <a:rPr lang="en-US" b="1" dirty="0" err="1" smtClean="0"/>
              <a:t>Grafik</a:t>
            </a:r>
            <a:endParaRPr lang="id-ID" dirty="0"/>
          </a:p>
        </p:txBody>
      </p:sp>
      <p:sp>
        <p:nvSpPr>
          <p:cNvPr id="3" name="Content Placeholder 2"/>
          <p:cNvSpPr>
            <a:spLocks noGrp="1"/>
          </p:cNvSpPr>
          <p:nvPr>
            <p:ph sz="quarter" idx="1"/>
          </p:nvPr>
        </p:nvSpPr>
        <p:spPr>
          <a:xfrm>
            <a:off x="-71470" y="5429264"/>
            <a:ext cx="9144000" cy="642942"/>
          </a:xfrm>
        </p:spPr>
        <p:txBody>
          <a:bodyPr>
            <a:noAutofit/>
          </a:bodyPr>
          <a:lstStyle/>
          <a:p>
            <a:pPr>
              <a:buNone/>
            </a:pPr>
            <a:r>
              <a:rPr lang="en-US" sz="1100" dirty="0" smtClean="0"/>
              <a:t> </a:t>
            </a:r>
            <a:r>
              <a:rPr lang="en-US" sz="1100" dirty="0" smtClean="0"/>
              <a:t>                   </a:t>
            </a:r>
            <a:r>
              <a:rPr lang="id-ID" sz="1100" b="1" dirty="0" smtClean="0"/>
              <a:t>Gambar </a:t>
            </a:r>
            <a:r>
              <a:rPr lang="en-US" sz="1100" b="1" dirty="0" smtClean="0"/>
              <a:t>7</a:t>
            </a:r>
            <a:r>
              <a:rPr lang="id-ID" sz="1100" b="1" dirty="0" smtClean="0"/>
              <a:t>. </a:t>
            </a:r>
            <a:r>
              <a:rPr lang="id-ID" sz="1100" dirty="0" smtClean="0"/>
              <a:t>Grafik </a:t>
            </a:r>
            <a:r>
              <a:rPr lang="id-ID" sz="1100" dirty="0" smtClean="0"/>
              <a:t>waktu vs amplitudo dan frekuensi </a:t>
            </a:r>
            <a:r>
              <a:rPr lang="en-US" sz="1100" dirty="0" smtClean="0"/>
              <a:t> </a:t>
            </a:r>
            <a:r>
              <a:rPr lang="id-ID" sz="1100" dirty="0" smtClean="0"/>
              <a:t>vs</a:t>
            </a:r>
            <a:r>
              <a:rPr lang="id-ID" sz="1100" b="1" dirty="0" smtClean="0"/>
              <a:t> </a:t>
            </a:r>
            <a:r>
              <a:rPr lang="id-ID" sz="1100" dirty="0" smtClean="0"/>
              <a:t>amplitudo </a:t>
            </a:r>
            <a:r>
              <a:rPr lang="id-ID" sz="1100" dirty="0" smtClean="0"/>
              <a:t>dari</a:t>
            </a:r>
            <a:r>
              <a:rPr lang="en-US" sz="1100" dirty="0" smtClean="0"/>
              <a:t>	         </a:t>
            </a:r>
            <a:r>
              <a:rPr lang="id-ID" sz="1100" b="1" dirty="0" smtClean="0"/>
              <a:t>Gambar </a:t>
            </a:r>
            <a:r>
              <a:rPr lang="en-US" sz="1100" b="1" dirty="0" smtClean="0"/>
              <a:t>8</a:t>
            </a:r>
            <a:r>
              <a:rPr lang="id-ID" sz="1100" b="1" dirty="0" smtClean="0"/>
              <a:t>. </a:t>
            </a:r>
            <a:r>
              <a:rPr lang="en-US" sz="1100" b="1" dirty="0" smtClean="0"/>
              <a:t> </a:t>
            </a:r>
            <a:r>
              <a:rPr lang="id-ID" sz="1100" dirty="0" smtClean="0"/>
              <a:t>Grafik </a:t>
            </a:r>
            <a:r>
              <a:rPr lang="id-ID" sz="1100" dirty="0" smtClean="0"/>
              <a:t>waktu vs amplitudo dan frekuensi </a:t>
            </a:r>
            <a:r>
              <a:rPr lang="en-US" sz="1100" dirty="0" smtClean="0"/>
              <a:t> </a:t>
            </a:r>
            <a:r>
              <a:rPr lang="id-ID" sz="1100" dirty="0" smtClean="0"/>
              <a:t>vs</a:t>
            </a:r>
            <a:r>
              <a:rPr lang="en-US" sz="1100" dirty="0" smtClean="0"/>
              <a:t> </a:t>
            </a:r>
            <a:r>
              <a:rPr lang="id-ID" sz="1100" dirty="0" smtClean="0"/>
              <a:t>amplitudo dari</a:t>
            </a:r>
            <a:endParaRPr lang="en-US" sz="1100" dirty="0" smtClean="0"/>
          </a:p>
          <a:p>
            <a:pPr>
              <a:buNone/>
            </a:pPr>
            <a:r>
              <a:rPr lang="en-US" sz="1100" dirty="0" smtClean="0"/>
              <a:t>                                        </a:t>
            </a:r>
            <a:r>
              <a:rPr lang="id-ID" sz="1100" dirty="0" smtClean="0"/>
              <a:t>potongan </a:t>
            </a:r>
            <a:r>
              <a:rPr lang="id-ID" sz="1100" dirty="0" smtClean="0"/>
              <a:t>50 ms suara </a:t>
            </a:r>
            <a:r>
              <a:rPr lang="id-ID" sz="1100" i="1" dirty="0" smtClean="0"/>
              <a:t>wheezing</a:t>
            </a:r>
            <a:r>
              <a:rPr lang="id-ID" sz="1100" dirty="0" smtClean="0"/>
              <a:t> pada </a:t>
            </a:r>
            <a:r>
              <a:rPr lang="en-US" sz="1100" dirty="0" err="1" smtClean="0"/>
              <a:t>Penderita</a:t>
            </a:r>
            <a:r>
              <a:rPr lang="en-US" sz="1100" dirty="0" smtClean="0"/>
              <a:t> </a:t>
            </a:r>
            <a:r>
              <a:rPr lang="en-US" sz="1100" dirty="0" err="1" smtClean="0"/>
              <a:t>asma</a:t>
            </a:r>
            <a:r>
              <a:rPr lang="en-US" sz="1100" dirty="0" smtClean="0"/>
              <a:t>	                              </a:t>
            </a:r>
            <a:r>
              <a:rPr lang="id-ID" sz="1100" dirty="0" smtClean="0"/>
              <a:t>potongan 50 ms suara </a:t>
            </a:r>
            <a:r>
              <a:rPr lang="id-ID" sz="1100" i="1" dirty="0" smtClean="0"/>
              <a:t>wheezing</a:t>
            </a:r>
            <a:r>
              <a:rPr lang="id-ID" sz="1100" dirty="0" smtClean="0"/>
              <a:t> pada </a:t>
            </a:r>
            <a:r>
              <a:rPr lang="en-US" sz="1100" dirty="0" err="1" smtClean="0"/>
              <a:t>Penderita</a:t>
            </a:r>
            <a:r>
              <a:rPr lang="en-US" sz="1100" dirty="0" smtClean="0"/>
              <a:t> </a:t>
            </a:r>
            <a:r>
              <a:rPr lang="en-US" sz="1100" dirty="0" err="1" smtClean="0"/>
              <a:t>asma</a:t>
            </a:r>
            <a:endParaRPr lang="id-ID" sz="1100" dirty="0" smtClean="0"/>
          </a:p>
        </p:txBody>
      </p:sp>
      <p:pic>
        <p:nvPicPr>
          <p:cNvPr id="18434" name="Picture 2"/>
          <p:cNvPicPr>
            <a:picLocks noChangeAspect="1" noChangeArrowheads="1"/>
          </p:cNvPicPr>
          <p:nvPr/>
        </p:nvPicPr>
        <p:blipFill>
          <a:blip r:embed="rId2"/>
          <a:srcRect/>
          <a:stretch>
            <a:fillRect/>
          </a:stretch>
        </p:blipFill>
        <p:spPr bwMode="auto">
          <a:xfrm>
            <a:off x="571472" y="1714488"/>
            <a:ext cx="3714776" cy="1724025"/>
          </a:xfrm>
          <a:prstGeom prst="rect">
            <a:avLst/>
          </a:prstGeom>
          <a:noFill/>
          <a:ln w="9525">
            <a:noFill/>
            <a:miter lim="800000"/>
            <a:headEnd/>
            <a:tailEnd/>
          </a:ln>
          <a:effectLst/>
        </p:spPr>
      </p:pic>
      <p:pic>
        <p:nvPicPr>
          <p:cNvPr id="18435" name="Picture 3"/>
          <p:cNvPicPr>
            <a:picLocks noChangeAspect="1" noChangeArrowheads="1"/>
          </p:cNvPicPr>
          <p:nvPr/>
        </p:nvPicPr>
        <p:blipFill>
          <a:blip r:embed="rId3"/>
          <a:srcRect/>
          <a:stretch>
            <a:fillRect/>
          </a:stretch>
        </p:blipFill>
        <p:spPr bwMode="auto">
          <a:xfrm>
            <a:off x="576266" y="3567125"/>
            <a:ext cx="3709982" cy="1647825"/>
          </a:xfrm>
          <a:prstGeom prst="rect">
            <a:avLst/>
          </a:prstGeom>
          <a:noFill/>
          <a:ln w="9525">
            <a:noFill/>
            <a:miter lim="800000"/>
            <a:headEnd/>
            <a:tailEnd/>
          </a:ln>
          <a:effectLst/>
        </p:spPr>
      </p:pic>
      <p:pic>
        <p:nvPicPr>
          <p:cNvPr id="18436" name="Picture 4"/>
          <p:cNvPicPr>
            <a:picLocks noChangeAspect="1" noChangeArrowheads="1"/>
          </p:cNvPicPr>
          <p:nvPr/>
        </p:nvPicPr>
        <p:blipFill>
          <a:blip r:embed="rId4"/>
          <a:srcRect/>
          <a:stretch>
            <a:fillRect/>
          </a:stretch>
        </p:blipFill>
        <p:spPr bwMode="auto">
          <a:xfrm>
            <a:off x="4643438" y="1785926"/>
            <a:ext cx="3929090" cy="1523524"/>
          </a:xfrm>
          <a:prstGeom prst="rect">
            <a:avLst/>
          </a:prstGeom>
          <a:noFill/>
          <a:ln w="9525">
            <a:noFill/>
            <a:miter lim="800000"/>
            <a:headEnd/>
            <a:tailEnd/>
          </a:ln>
          <a:effectLst/>
        </p:spPr>
      </p:pic>
      <p:pic>
        <p:nvPicPr>
          <p:cNvPr id="18437" name="Picture 5"/>
          <p:cNvPicPr>
            <a:picLocks noChangeAspect="1" noChangeArrowheads="1"/>
          </p:cNvPicPr>
          <p:nvPr/>
        </p:nvPicPr>
        <p:blipFill>
          <a:blip r:embed="rId5"/>
          <a:srcRect/>
          <a:stretch>
            <a:fillRect/>
          </a:stretch>
        </p:blipFill>
        <p:spPr bwMode="auto">
          <a:xfrm>
            <a:off x="4572032" y="3590935"/>
            <a:ext cx="3929058" cy="155257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233</TotalTime>
  <Words>671</Words>
  <Application>Microsoft Office PowerPoint</Application>
  <PresentationFormat>On-screen Show (4:3)</PresentationFormat>
  <Paragraphs>106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Equity</vt:lpstr>
      <vt:lpstr>PERBANDINGAN SUARA NAFAS NORMAL DAN PENDERITA ASMA </vt:lpstr>
      <vt:lpstr>Pernafasan Normal Dan Abnormal</vt:lpstr>
      <vt:lpstr>Wheezes</vt:lpstr>
      <vt:lpstr>Fast Fourier Transform </vt:lpstr>
      <vt:lpstr>Metodologi Akuisisi data</vt:lpstr>
      <vt:lpstr>Pengolahan Sinyal </vt:lpstr>
      <vt:lpstr> Hasil Plot Grafik</vt:lpstr>
      <vt:lpstr> Hasil Plot Grafik</vt:lpstr>
      <vt:lpstr> Hasil Plot Grafik</vt:lpstr>
      <vt:lpstr>Pembahasan </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PERBANDINGAN SUARA NAFAS NORMAL DAN PEN DERITA ASMA</dc:title>
  <dc:creator>Diah</dc:creator>
  <cp:lastModifiedBy>Diah</cp:lastModifiedBy>
  <cp:revision>24</cp:revision>
  <dcterms:created xsi:type="dcterms:W3CDTF">2018-05-22T19:30:58Z</dcterms:created>
  <dcterms:modified xsi:type="dcterms:W3CDTF">2018-05-22T23:42:25Z</dcterms:modified>
</cp:coreProperties>
</file>