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Forecast vs Actual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Forecast</c:v>
                </c:pt>
              </c:strCache>
            </c:strRef>
          </c:tx>
          <c:spPr>
            <a:solidFill>
              <a:schemeClr val="accent1"/>
            </a:solidFill>
            <a:ln>
              <a:noFill/>
            </a:ln>
            <a:effectLst/>
          </c:spPr>
          <c:invertIfNegative val="0"/>
          <c:cat>
            <c:strRef>
              <c:f>Sheet2!$A$2:$A$14</c:f>
              <c:strCache>
                <c:ptCount val="13"/>
                <c:pt idx="0">
                  <c:v>VIGIX</c:v>
                </c:pt>
                <c:pt idx="1">
                  <c:v>SWPPX</c:v>
                </c:pt>
                <c:pt idx="2">
                  <c:v>RFNGX</c:v>
                </c:pt>
                <c:pt idx="3">
                  <c:v>VASVX</c:v>
                </c:pt>
                <c:pt idx="4">
                  <c:v>VSCIX</c:v>
                </c:pt>
                <c:pt idx="5">
                  <c:v>CSRIX</c:v>
                </c:pt>
                <c:pt idx="6">
                  <c:v>SWISX</c:v>
                </c:pt>
                <c:pt idx="7">
                  <c:v>RERGX</c:v>
                </c:pt>
                <c:pt idx="8">
                  <c:v>DFEMX</c:v>
                </c:pt>
                <c:pt idx="9">
                  <c:v>DEMSX</c:v>
                </c:pt>
                <c:pt idx="10">
                  <c:v>LSBDX</c:v>
                </c:pt>
                <c:pt idx="11">
                  <c:v>VBTIX</c:v>
                </c:pt>
                <c:pt idx="12">
                  <c:v>VIPSX</c:v>
                </c:pt>
              </c:strCache>
            </c:strRef>
          </c:cat>
          <c:val>
            <c:numRef>
              <c:f>Sheet2!$B$2:$B$14</c:f>
              <c:numCache>
                <c:formatCode>0.00</c:formatCode>
                <c:ptCount val="13"/>
                <c:pt idx="0">
                  <c:v>-1.8896791986000001</c:v>
                </c:pt>
                <c:pt idx="1">
                  <c:v>-0.88010704549999996</c:v>
                </c:pt>
                <c:pt idx="2">
                  <c:v>-1.7951274369000001</c:v>
                </c:pt>
                <c:pt idx="3">
                  <c:v>-0.93526872169999997</c:v>
                </c:pt>
                <c:pt idx="4">
                  <c:v>-2.1071728380999999</c:v>
                </c:pt>
                <c:pt idx="5">
                  <c:v>-0.9352122651</c:v>
                </c:pt>
                <c:pt idx="6">
                  <c:v>-0.1291618024</c:v>
                </c:pt>
                <c:pt idx="7">
                  <c:v>0</c:v>
                </c:pt>
                <c:pt idx="8">
                  <c:v>0</c:v>
                </c:pt>
                <c:pt idx="9">
                  <c:v>0</c:v>
                </c:pt>
                <c:pt idx="10">
                  <c:v>-2.3657389999999999E-4</c:v>
                </c:pt>
                <c:pt idx="11">
                  <c:v>-4.9729523300000002E-2</c:v>
                </c:pt>
                <c:pt idx="12">
                  <c:v>-9.0116600000000001E-4</c:v>
                </c:pt>
              </c:numCache>
            </c:numRef>
          </c:val>
        </c:ser>
        <c:ser>
          <c:idx val="1"/>
          <c:order val="1"/>
          <c:tx>
            <c:strRef>
              <c:f>Sheet2!$C$1</c:f>
              <c:strCache>
                <c:ptCount val="1"/>
                <c:pt idx="0">
                  <c:v>Actual</c:v>
                </c:pt>
              </c:strCache>
            </c:strRef>
          </c:tx>
          <c:spPr>
            <a:solidFill>
              <a:schemeClr val="accent2"/>
            </a:solidFill>
            <a:ln>
              <a:noFill/>
            </a:ln>
            <a:effectLst/>
          </c:spPr>
          <c:invertIfNegative val="0"/>
          <c:cat>
            <c:strRef>
              <c:f>Sheet2!$A$2:$A$14</c:f>
              <c:strCache>
                <c:ptCount val="13"/>
                <c:pt idx="0">
                  <c:v>VIGIX</c:v>
                </c:pt>
                <c:pt idx="1">
                  <c:v>SWPPX</c:v>
                </c:pt>
                <c:pt idx="2">
                  <c:v>RFNGX</c:v>
                </c:pt>
                <c:pt idx="3">
                  <c:v>VASVX</c:v>
                </c:pt>
                <c:pt idx="4">
                  <c:v>VSCIX</c:v>
                </c:pt>
                <c:pt idx="5">
                  <c:v>CSRIX</c:v>
                </c:pt>
                <c:pt idx="6">
                  <c:v>SWISX</c:v>
                </c:pt>
                <c:pt idx="7">
                  <c:v>RERGX</c:v>
                </c:pt>
                <c:pt idx="8">
                  <c:v>DFEMX</c:v>
                </c:pt>
                <c:pt idx="9">
                  <c:v>DEMSX</c:v>
                </c:pt>
                <c:pt idx="10">
                  <c:v>LSBDX</c:v>
                </c:pt>
                <c:pt idx="11">
                  <c:v>VBTIX</c:v>
                </c:pt>
                <c:pt idx="12">
                  <c:v>VIPSX</c:v>
                </c:pt>
              </c:strCache>
            </c:strRef>
          </c:cat>
          <c:val>
            <c:numRef>
              <c:f>Sheet2!$C$2:$C$14</c:f>
              <c:numCache>
                <c:formatCode>0.00</c:formatCode>
                <c:ptCount val="13"/>
                <c:pt idx="0">
                  <c:v>-4.82</c:v>
                </c:pt>
                <c:pt idx="1">
                  <c:v>-1.790001</c:v>
                </c:pt>
                <c:pt idx="2">
                  <c:v>-3.0599970000000001</c:v>
                </c:pt>
                <c:pt idx="3">
                  <c:v>-1.32</c:v>
                </c:pt>
                <c:pt idx="4">
                  <c:v>-1.68</c:v>
                </c:pt>
                <c:pt idx="5">
                  <c:v>-0.19000300000000001</c:v>
                </c:pt>
                <c:pt idx="6">
                  <c:v>-1.230002</c:v>
                </c:pt>
                <c:pt idx="7">
                  <c:v>-4.0099980000000004</c:v>
                </c:pt>
                <c:pt idx="8">
                  <c:v>-2.74</c:v>
                </c:pt>
                <c:pt idx="9">
                  <c:v>-2.609998</c:v>
                </c:pt>
                <c:pt idx="10">
                  <c:v>-0.34</c:v>
                </c:pt>
                <c:pt idx="11">
                  <c:v>-0.03</c:v>
                </c:pt>
                <c:pt idx="12">
                  <c:v>-0.14000000000000001</c:v>
                </c:pt>
              </c:numCache>
            </c:numRef>
          </c:val>
        </c:ser>
        <c:dLbls>
          <c:showLegendKey val="0"/>
          <c:showVal val="0"/>
          <c:showCatName val="0"/>
          <c:showSerName val="0"/>
          <c:showPercent val="0"/>
          <c:showBubbleSize val="0"/>
        </c:dLbls>
        <c:gapWidth val="219"/>
        <c:overlap val="-27"/>
        <c:axId val="474465528"/>
        <c:axId val="474462000"/>
      </c:barChart>
      <c:catAx>
        <c:axId val="474465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462000"/>
        <c:crosses val="autoZero"/>
        <c:auto val="1"/>
        <c:lblAlgn val="ctr"/>
        <c:lblOffset val="100"/>
        <c:noMultiLvlLbl val="0"/>
      </c:catAx>
      <c:valAx>
        <c:axId val="4744620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465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8D5B6F2-D8EE-4A73-AD6D-BC4CEDC66D27}" type="datetimeFigureOut">
              <a:rPr lang="en-US" smtClean="0"/>
              <a:t>5/12/2017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9DAC5E6-C122-4782-914F-D741285C9AD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850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DAC5E6-C122-4782-914F-D741285C9AD8}" type="slidenum">
              <a:rPr lang="en-US" smtClean="0"/>
              <a:t>‹#›</a:t>
            </a:fld>
            <a:endParaRPr lang="en-US" dirty="0"/>
          </a:p>
        </p:txBody>
      </p:sp>
    </p:spTree>
    <p:extLst>
      <p:ext uri="{BB962C8B-B14F-4D97-AF65-F5344CB8AC3E}">
        <p14:creationId xmlns:p14="http://schemas.microsoft.com/office/powerpoint/2010/main" val="199974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DAC5E6-C122-4782-914F-D741285C9AD8}"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5732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DAC5E6-C122-4782-914F-D741285C9AD8}"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776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DAC5E6-C122-4782-914F-D741285C9AD8}" type="slidenum">
              <a:rPr lang="en-US" smtClean="0"/>
              <a:t>‹#›</a:t>
            </a:fld>
            <a:endParaRPr lang="en-US" dirty="0"/>
          </a:p>
        </p:txBody>
      </p:sp>
    </p:spTree>
    <p:extLst>
      <p:ext uri="{BB962C8B-B14F-4D97-AF65-F5344CB8AC3E}">
        <p14:creationId xmlns:p14="http://schemas.microsoft.com/office/powerpoint/2010/main" val="3249424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DAC5E6-C122-4782-914F-D741285C9AD8}"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0213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DAC5E6-C122-4782-914F-D741285C9AD8}"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0827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DAC5E6-C122-4782-914F-D741285C9AD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1096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DAC5E6-C122-4782-914F-D741285C9AD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21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DAC5E6-C122-4782-914F-D741285C9AD8}" type="slidenum">
              <a:rPr lang="en-US" smtClean="0"/>
              <a:t>‹#›</a:t>
            </a:fld>
            <a:endParaRPr lang="en-US" dirty="0"/>
          </a:p>
        </p:txBody>
      </p:sp>
    </p:spTree>
    <p:extLst>
      <p:ext uri="{BB962C8B-B14F-4D97-AF65-F5344CB8AC3E}">
        <p14:creationId xmlns:p14="http://schemas.microsoft.com/office/powerpoint/2010/main" val="21826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DAC5E6-C122-4782-914F-D741285C9AD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418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DAC5E6-C122-4782-914F-D741285C9AD8}" type="slidenum">
              <a:rPr lang="en-US" smtClean="0"/>
              <a:t>‹#›</a:t>
            </a:fld>
            <a:endParaRPr lang="en-US" dirty="0"/>
          </a:p>
        </p:txBody>
      </p:sp>
    </p:spTree>
    <p:extLst>
      <p:ext uri="{BB962C8B-B14F-4D97-AF65-F5344CB8AC3E}">
        <p14:creationId xmlns:p14="http://schemas.microsoft.com/office/powerpoint/2010/main" val="227833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DAC5E6-C122-4782-914F-D741285C9AD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00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DAC5E6-C122-4782-914F-D741285C9AD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7126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DAC5E6-C122-4782-914F-D741285C9AD8}" type="slidenum">
              <a:rPr lang="en-US" smtClean="0"/>
              <a:t>‹#›</a:t>
            </a:fld>
            <a:endParaRPr lang="en-US" dirty="0"/>
          </a:p>
        </p:txBody>
      </p:sp>
    </p:spTree>
    <p:extLst>
      <p:ext uri="{BB962C8B-B14F-4D97-AF65-F5344CB8AC3E}">
        <p14:creationId xmlns:p14="http://schemas.microsoft.com/office/powerpoint/2010/main" val="306696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DAC5E6-C122-4782-914F-D741285C9AD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692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5B6F2-D8EE-4A73-AD6D-BC4CEDC66D27}" type="datetimeFigureOut">
              <a:rPr lang="en-US" smtClean="0"/>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DAC5E6-C122-4782-914F-D741285C9AD8}" type="slidenum">
              <a:rPr lang="en-US" smtClean="0"/>
              <a:t>‹#›</a:t>
            </a:fld>
            <a:endParaRPr lang="en-US" dirty="0"/>
          </a:p>
        </p:txBody>
      </p:sp>
    </p:spTree>
    <p:extLst>
      <p:ext uri="{BB962C8B-B14F-4D97-AF65-F5344CB8AC3E}">
        <p14:creationId xmlns:p14="http://schemas.microsoft.com/office/powerpoint/2010/main" val="2019647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D5B6F2-D8EE-4A73-AD6D-BC4CEDC66D27}" type="datetimeFigureOut">
              <a:rPr lang="en-US" smtClean="0"/>
              <a:t>5/12/2017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DAC5E6-C122-4782-914F-D741285C9AD8}" type="slidenum">
              <a:rPr lang="en-US" smtClean="0"/>
              <a:t>‹#›</a:t>
            </a:fld>
            <a:endParaRPr lang="en-US" dirty="0"/>
          </a:p>
        </p:txBody>
      </p:sp>
    </p:spTree>
    <p:extLst>
      <p:ext uri="{BB962C8B-B14F-4D97-AF65-F5344CB8AC3E}">
        <p14:creationId xmlns:p14="http://schemas.microsoft.com/office/powerpoint/2010/main" val="1366832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Student: Arjun Panikar	</a:t>
            </a:r>
          </a:p>
          <a:p>
            <a:pPr algn="l"/>
            <a:r>
              <a:rPr lang="en-US" dirty="0" smtClean="0"/>
              <a:t>Mentor: Neal Fultz</a:t>
            </a:r>
            <a:endParaRPr lang="en-US" dirty="0"/>
          </a:p>
        </p:txBody>
      </p:sp>
      <p:sp>
        <p:nvSpPr>
          <p:cNvPr id="4" name="Rectangle 1"/>
          <p:cNvSpPr>
            <a:spLocks noGrp="1" noChangeArrowheads="1"/>
          </p:cNvSpPr>
          <p:nvPr>
            <p:ph type="ctrTitle"/>
          </p:nvPr>
        </p:nvSpPr>
        <p:spPr bwMode="auto">
          <a:xfrm>
            <a:off x="3208030" y="2213399"/>
            <a:ext cx="57844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smtClean="0">
                <a:ln>
                  <a:noFill/>
                </a:ln>
                <a:solidFill>
                  <a:srgbClr val="595959"/>
                </a:solidFill>
                <a:effectLst/>
                <a:latin typeface="Calibri Light" panose="020F0302020204030204" pitchFamily="34" charset="0"/>
                <a:ea typeface="Times New Roman" panose="02020603050405020304" pitchFamily="18" charset="0"/>
                <a:cs typeface="Times New Roman" panose="02020603050405020304" pitchFamily="18" charset="0"/>
              </a:rPr>
              <a:t>401K Fund Forecasting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65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Vanguard Small-Cap Index Fund Institutional Shares (VSCIX)</a:t>
            </a:r>
            <a:r>
              <a:rPr lang="en-US" dirty="0"/>
              <a:t/>
            </a:r>
            <a:br>
              <a:rPr lang="en-US" dirty="0"/>
            </a:b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a:t>With very low expenses and a focus on smaller companies, the Vanguard Small Cap Index fund is a great long-term building block for investor's portfolios. As of April 07, 2017, the Vanguard Small Cap Index fund has assets totaling almost $74.74 billion invested in 1,439.00 different holdings. Its portfolio consists primarily of small-sized companies and tracks the CRSP US Small Cap index, an index designed to include firms with market capitalizations in the bottom 2-15 percent of the overall market. Some of its largest holdings are in the financial, consumer goods and industrial sector. The fund’s top holdings include Salix Pharmaceuticals, Foot Locker, Harman International Industries, Cooper Cos. and Gannett Co.</a:t>
            </a:r>
          </a:p>
          <a:p>
            <a:endParaRPr lang="en-US" dirty="0"/>
          </a:p>
        </p:txBody>
      </p:sp>
      <p:pic>
        <p:nvPicPr>
          <p:cNvPr id="5" name="Content Placeholder 4"/>
          <p:cNvPicPr>
            <a:picLocks noGrp="1"/>
          </p:cNvPicPr>
          <p:nvPr>
            <p:ph idx="1"/>
          </p:nvPr>
        </p:nvPicPr>
        <p:blipFill>
          <a:blip r:embed="rId2"/>
          <a:stretch>
            <a:fillRect/>
          </a:stretch>
        </p:blipFill>
        <p:spPr>
          <a:xfrm>
            <a:off x="5418138" y="1137501"/>
            <a:ext cx="5470525" cy="4582999"/>
          </a:xfrm>
          <a:prstGeom prst="rect">
            <a:avLst/>
          </a:prstGeom>
        </p:spPr>
      </p:pic>
    </p:spTree>
    <p:extLst>
      <p:ext uri="{BB962C8B-B14F-4D97-AF65-F5344CB8AC3E}">
        <p14:creationId xmlns:p14="http://schemas.microsoft.com/office/powerpoint/2010/main" val="214009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Cohen &amp; Steers Institutional Realty Shares (CSRIX)</a:t>
            </a:r>
            <a:r>
              <a:rPr lang="en-US" dirty="0"/>
              <a:t/>
            </a:r>
            <a:br>
              <a:rPr lang="en-US" dirty="0"/>
            </a:b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a:t>The investment seeks total return through investment in real estate securities. The fund invests at least 80%, and normally substantially all, of its total assets in common stocks and other equity securities issued by real estate companies. It may invest up to 20% of its total assets in securities of foreign issuers (including emerging market issuers) which meet the same criteria for investment as domestic companies, including investments in such companies in the form of American Depositary Receipts ("ADRs"), Global Depositary Receipts ("GDRs") and European Depositary Receipts ("EDRs"). The fund is non-diversified.</a:t>
            </a:r>
          </a:p>
          <a:p>
            <a:endParaRPr lang="en-US" dirty="0"/>
          </a:p>
        </p:txBody>
      </p:sp>
      <p:pic>
        <p:nvPicPr>
          <p:cNvPr id="5" name="Content Placeholder 4"/>
          <p:cNvPicPr>
            <a:picLocks noGrp="1"/>
          </p:cNvPicPr>
          <p:nvPr>
            <p:ph idx="1"/>
          </p:nvPr>
        </p:nvPicPr>
        <p:blipFill>
          <a:blip r:embed="rId2"/>
          <a:stretch>
            <a:fillRect/>
          </a:stretch>
        </p:blipFill>
        <p:spPr>
          <a:xfrm>
            <a:off x="5418138" y="1263744"/>
            <a:ext cx="5470525" cy="4330513"/>
          </a:xfrm>
          <a:prstGeom prst="rect">
            <a:avLst/>
          </a:prstGeom>
        </p:spPr>
      </p:pic>
    </p:spTree>
    <p:extLst>
      <p:ext uri="{BB962C8B-B14F-4D97-AF65-F5344CB8AC3E}">
        <p14:creationId xmlns:p14="http://schemas.microsoft.com/office/powerpoint/2010/main" val="367885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Schwab International Index Fund (SWISX)</a:t>
            </a:r>
            <a:r>
              <a:rPr lang="en-US" dirty="0"/>
              <a:t/>
            </a:r>
            <a:br>
              <a:rPr lang="en-US" dirty="0"/>
            </a:b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a:t>The investment seeks to track the performance of a benchmark index that measures the total return of large, publicly traded non-U.S. companies from countries with developed equity markets outside of the United States. The fund generally invests at least 80% of its net assets in stocks that are included in the MSCI EAFE Index. It may invest in derivatives, principally futures contracts, and lend its securities to minimize the gap in performance that naturally exists between any index fund and its corresponding index. The fund may concentrate its investments in an industry or group of industries to the extent that its comparative index is also so concentrated.</a:t>
            </a:r>
          </a:p>
          <a:p>
            <a:endParaRPr lang="en-US" dirty="0"/>
          </a:p>
        </p:txBody>
      </p:sp>
      <p:pic>
        <p:nvPicPr>
          <p:cNvPr id="5" name="Content Placeholder 4"/>
          <p:cNvPicPr>
            <a:picLocks noGrp="1"/>
          </p:cNvPicPr>
          <p:nvPr>
            <p:ph idx="1"/>
          </p:nvPr>
        </p:nvPicPr>
        <p:blipFill>
          <a:blip r:embed="rId2"/>
          <a:stretch>
            <a:fillRect/>
          </a:stretch>
        </p:blipFill>
        <p:spPr>
          <a:xfrm>
            <a:off x="5418138" y="1262304"/>
            <a:ext cx="5470525" cy="4333393"/>
          </a:xfrm>
          <a:prstGeom prst="rect">
            <a:avLst/>
          </a:prstGeom>
        </p:spPr>
      </p:pic>
    </p:spTree>
    <p:extLst>
      <p:ext uri="{BB962C8B-B14F-4D97-AF65-F5344CB8AC3E}">
        <p14:creationId xmlns:p14="http://schemas.microsoft.com/office/powerpoint/2010/main" val="351323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American Funds EuroPacific Growth Fund Class R-6 (RERGX)</a:t>
            </a:r>
            <a:r>
              <a:rPr lang="en-US" dirty="0"/>
              <a:t/>
            </a:r>
            <a:br>
              <a:rPr lang="en-US" dirty="0"/>
            </a:br>
            <a:endParaRPr lang="en-US" dirty="0"/>
          </a:p>
        </p:txBody>
      </p:sp>
      <p:sp>
        <p:nvSpPr>
          <p:cNvPr id="4" name="Text Placeholder 3"/>
          <p:cNvSpPr>
            <a:spLocks noGrp="1"/>
          </p:cNvSpPr>
          <p:nvPr>
            <p:ph type="body" sz="half" idx="2"/>
          </p:nvPr>
        </p:nvSpPr>
        <p:spPr/>
        <p:txBody>
          <a:bodyPr>
            <a:normAutofit fontScale="70000" lnSpcReduction="20000"/>
          </a:bodyPr>
          <a:lstStyle/>
          <a:p>
            <a:r>
              <a:rPr lang="en-US" dirty="0"/>
              <a:t>The American Funds EuroPacific Growth Fund, the largest international fund, has a long history of investing in a diverse set of markets. As of April 07, 2017, the fund has assets totaling $132.31 billion. Its portfolio consists mostly of a blend of large-company growth and value stocks in Europe and the Pacific Basin. The fund had a banner year in 2009 but had a slow start in 2010. Emerging Markets make up about 20 percent of the portfolio as of the end of the first quarter. As the name suggests, the fund is well-diversified throughout Europe and Asia among developed and developing countries with more than 300 holdings. The fund has returned 13.10 percent over the past year and 2.17 percent over the past three years. Historically, the fund has a record of steady gains. Since its 1984 inception, the fund has weathered several overseas financial market storms. The fund has returned 6.64 percent over the past five years and 3.51 percent over the past decade.</a:t>
            </a:r>
          </a:p>
          <a:p>
            <a:endParaRPr lang="en-US" dirty="0"/>
          </a:p>
        </p:txBody>
      </p:sp>
      <p:pic>
        <p:nvPicPr>
          <p:cNvPr id="5" name="Content Placeholder 4"/>
          <p:cNvPicPr>
            <a:picLocks noGrp="1"/>
          </p:cNvPicPr>
          <p:nvPr>
            <p:ph idx="1"/>
          </p:nvPr>
        </p:nvPicPr>
        <p:blipFill>
          <a:blip r:embed="rId2"/>
          <a:stretch>
            <a:fillRect/>
          </a:stretch>
        </p:blipFill>
        <p:spPr>
          <a:xfrm>
            <a:off x="5418138" y="1099965"/>
            <a:ext cx="5470525" cy="4658070"/>
          </a:xfrm>
          <a:prstGeom prst="rect">
            <a:avLst/>
          </a:prstGeom>
        </p:spPr>
      </p:pic>
    </p:spTree>
    <p:extLst>
      <p:ext uri="{BB962C8B-B14F-4D97-AF65-F5344CB8AC3E}">
        <p14:creationId xmlns:p14="http://schemas.microsoft.com/office/powerpoint/2010/main" val="1542372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DFA Emerging Markets Portfolio Institutional Class (DFEMX)</a:t>
            </a:r>
            <a:r>
              <a:rPr lang="en-US" dirty="0"/>
              <a:t/>
            </a:r>
            <a:br>
              <a:rPr lang="en-US" dirty="0"/>
            </a:br>
            <a:endParaRPr lang="en-US" dirty="0"/>
          </a:p>
        </p:txBody>
      </p:sp>
      <p:sp>
        <p:nvSpPr>
          <p:cNvPr id="4" name="Text Placeholder 3"/>
          <p:cNvSpPr>
            <a:spLocks noGrp="1"/>
          </p:cNvSpPr>
          <p:nvPr>
            <p:ph type="body" sz="half" idx="2"/>
          </p:nvPr>
        </p:nvSpPr>
        <p:spPr/>
        <p:txBody>
          <a:bodyPr>
            <a:normAutofit fontScale="92500" lnSpcReduction="20000"/>
          </a:bodyPr>
          <a:lstStyle/>
          <a:p>
            <a:r>
              <a:rPr lang="en-US" dirty="0"/>
              <a:t>DFA Emerging Markets I fund isn’t trying to beat the market. Like other funds offered by Dimensional Fund Advisors, this one seeks to instead provide investors with concentrated exposure to a particular area of the market—in this case large-cap emerging market stocks. As of April 07, 2017, the fund has assets totaling almost $5.58 billion invested in 1,099.00 different holdings. Its portfolio consists primarily of the largest companies in the emerging markets and is closely aligned with the MSCI Emerging Markets Index.</a:t>
            </a:r>
          </a:p>
          <a:p>
            <a:endParaRPr lang="en-US" dirty="0"/>
          </a:p>
        </p:txBody>
      </p:sp>
      <p:pic>
        <p:nvPicPr>
          <p:cNvPr id="5" name="Content Placeholder 4"/>
          <p:cNvPicPr>
            <a:picLocks noGrp="1"/>
          </p:cNvPicPr>
          <p:nvPr>
            <p:ph idx="1"/>
          </p:nvPr>
        </p:nvPicPr>
        <p:blipFill>
          <a:blip r:embed="rId2"/>
          <a:stretch>
            <a:fillRect/>
          </a:stretch>
        </p:blipFill>
        <p:spPr>
          <a:xfrm>
            <a:off x="5418138" y="1045304"/>
            <a:ext cx="5470525" cy="4767392"/>
          </a:xfrm>
          <a:prstGeom prst="rect">
            <a:avLst/>
          </a:prstGeom>
        </p:spPr>
      </p:pic>
    </p:spTree>
    <p:extLst>
      <p:ext uri="{BB962C8B-B14F-4D97-AF65-F5344CB8AC3E}">
        <p14:creationId xmlns:p14="http://schemas.microsoft.com/office/powerpoint/2010/main" val="3377905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DFA Emerging Markets Small Cap Portfolio Institutional Class (DEMSX)</a:t>
            </a:r>
            <a:r>
              <a:rPr lang="en-US" dirty="0"/>
              <a:t/>
            </a:r>
            <a:br>
              <a:rPr lang="en-US" dirty="0"/>
            </a:b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a:t>The investment seeks long-term capital appreciation. The Portfolio is a Feeder Portfolio and pursues its objective by investing substantially all of its assets in its corresponding master fund, the Emerging Markets Small Cap Series (the "Emerging Markets Small Cap Series") of the DFA Investment Trust Company (the "Trust"), which has the same investment objective and policies as the Portfolio. As a non-fundamental policy, under normal circumstances, the Emerging Markets Small Cap Series will invest at least 80% of its net assets in emerging market investments that are designated in the Prospectus as Approved Market securities of small companies.</a:t>
            </a:r>
          </a:p>
          <a:p>
            <a:endParaRPr lang="en-US" dirty="0"/>
          </a:p>
        </p:txBody>
      </p:sp>
      <p:pic>
        <p:nvPicPr>
          <p:cNvPr id="5" name="Content Placeholder 4"/>
          <p:cNvPicPr>
            <a:picLocks noGrp="1"/>
          </p:cNvPicPr>
          <p:nvPr>
            <p:ph idx="1"/>
          </p:nvPr>
        </p:nvPicPr>
        <p:blipFill>
          <a:blip r:embed="rId2"/>
          <a:stretch>
            <a:fillRect/>
          </a:stretch>
        </p:blipFill>
        <p:spPr>
          <a:xfrm>
            <a:off x="5418138" y="1035646"/>
            <a:ext cx="5470525" cy="4786709"/>
          </a:xfrm>
          <a:prstGeom prst="rect">
            <a:avLst/>
          </a:prstGeom>
        </p:spPr>
      </p:pic>
    </p:spTree>
    <p:extLst>
      <p:ext uri="{BB962C8B-B14F-4D97-AF65-F5344CB8AC3E}">
        <p14:creationId xmlns:p14="http://schemas.microsoft.com/office/powerpoint/2010/main" val="370313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Loomis Sayles Bond Fund Institutional Class (LSBDX)</a:t>
            </a:r>
            <a:r>
              <a:rPr lang="en-US" dirty="0"/>
              <a:t/>
            </a:r>
            <a:br>
              <a:rPr lang="en-US" dirty="0"/>
            </a:br>
            <a:endParaRPr lang="en-US" dirty="0"/>
          </a:p>
        </p:txBody>
      </p:sp>
      <p:sp>
        <p:nvSpPr>
          <p:cNvPr id="4" name="Text Placeholder 3"/>
          <p:cNvSpPr>
            <a:spLocks noGrp="1"/>
          </p:cNvSpPr>
          <p:nvPr>
            <p:ph type="body" sz="half" idx="2"/>
          </p:nvPr>
        </p:nvSpPr>
        <p:spPr/>
        <p:txBody>
          <a:bodyPr>
            <a:normAutofit fontScale="92500" lnSpcReduction="10000"/>
          </a:bodyPr>
          <a:lstStyle/>
          <a:p>
            <a:r>
              <a:rPr lang="en-US" dirty="0"/>
              <a:t>The Loomis Sayles Bond fund is heavy on the corporate bond side but offers some flexibility within lower grade names and even equities. As of April 07, 2017, the fund has assets totaling almost $13.82 billion invested in 458.00 different holdings. Its portfolio consists primarily of fixed income securities but also below-investment-grade bonds and stocks. Nearly 70 percent of the fund is invested in the U.S. and nearly 12 percent invested in Canada.</a:t>
            </a:r>
          </a:p>
          <a:p>
            <a:endParaRPr lang="en-US" dirty="0"/>
          </a:p>
        </p:txBody>
      </p:sp>
      <p:pic>
        <p:nvPicPr>
          <p:cNvPr id="5" name="Content Placeholder 4"/>
          <p:cNvPicPr>
            <a:picLocks noGrp="1"/>
          </p:cNvPicPr>
          <p:nvPr>
            <p:ph idx="1"/>
          </p:nvPr>
        </p:nvPicPr>
        <p:blipFill>
          <a:blip r:embed="rId2"/>
          <a:stretch>
            <a:fillRect/>
          </a:stretch>
        </p:blipFill>
        <p:spPr>
          <a:xfrm>
            <a:off x="5418138" y="1243095"/>
            <a:ext cx="5470525" cy="4371810"/>
          </a:xfrm>
          <a:prstGeom prst="rect">
            <a:avLst/>
          </a:prstGeom>
        </p:spPr>
      </p:pic>
    </p:spTree>
    <p:extLst>
      <p:ext uri="{BB962C8B-B14F-4D97-AF65-F5344CB8AC3E}">
        <p14:creationId xmlns:p14="http://schemas.microsoft.com/office/powerpoint/2010/main" val="3836861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Vanguard Total Bond Market Index Fund Institutional Shares (VBTIX)</a:t>
            </a:r>
            <a:r>
              <a:rPr lang="en-US" dirty="0"/>
              <a:t/>
            </a:r>
            <a:br>
              <a:rPr lang="en-US" dirty="0"/>
            </a:br>
            <a:endParaRPr lang="en-US" dirty="0"/>
          </a:p>
        </p:txBody>
      </p:sp>
      <p:sp>
        <p:nvSpPr>
          <p:cNvPr id="4" name="Text Placeholder 3"/>
          <p:cNvSpPr>
            <a:spLocks noGrp="1"/>
          </p:cNvSpPr>
          <p:nvPr>
            <p:ph type="body" sz="half" idx="2"/>
          </p:nvPr>
        </p:nvSpPr>
        <p:spPr/>
        <p:txBody>
          <a:bodyPr>
            <a:normAutofit fontScale="92500" lnSpcReduction="10000"/>
          </a:bodyPr>
          <a:lstStyle/>
          <a:p>
            <a:r>
              <a:rPr lang="en-US" dirty="0"/>
              <a:t>The Vanguard Total Bond Market Index fund holds higher quality investment-grade bonds, both corporate and government, with U.S. government debt making up </a:t>
            </a:r>
            <a:r>
              <a:rPr lang="en-US" dirty="0" smtClean="0"/>
              <a:t>the majority </a:t>
            </a:r>
            <a:r>
              <a:rPr lang="en-US" dirty="0"/>
              <a:t>of assets in the portfolio. It's a broad-market bond fund and is used as a core fixed-income holding for a wide range of investors. Because the fund invests in all segments and maturities of the fixed income market, this is considered a core bond holding for investors.</a:t>
            </a:r>
          </a:p>
          <a:p>
            <a:endParaRPr lang="en-US" dirty="0"/>
          </a:p>
        </p:txBody>
      </p:sp>
      <p:pic>
        <p:nvPicPr>
          <p:cNvPr id="5" name="Content Placeholder 4"/>
          <p:cNvPicPr>
            <a:picLocks noGrp="1"/>
          </p:cNvPicPr>
          <p:nvPr>
            <p:ph idx="1"/>
          </p:nvPr>
        </p:nvPicPr>
        <p:blipFill>
          <a:blip r:embed="rId2"/>
          <a:stretch>
            <a:fillRect/>
          </a:stretch>
        </p:blipFill>
        <p:spPr>
          <a:xfrm>
            <a:off x="5418138" y="1243868"/>
            <a:ext cx="5470525" cy="4370264"/>
          </a:xfrm>
          <a:prstGeom prst="rect">
            <a:avLst/>
          </a:prstGeom>
        </p:spPr>
      </p:pic>
    </p:spTree>
    <p:extLst>
      <p:ext uri="{BB962C8B-B14F-4D97-AF65-F5344CB8AC3E}">
        <p14:creationId xmlns:p14="http://schemas.microsoft.com/office/powerpoint/2010/main" val="1622084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Vanguard Inflation-Protected Securities Fund Investor Shares (VIPSX)</a:t>
            </a:r>
            <a:r>
              <a:rPr lang="en-US" dirty="0"/>
              <a:t/>
            </a:r>
            <a:br>
              <a:rPr lang="en-US" dirty="0"/>
            </a:b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a:t>A strict approach to inflation protection and low fees is a strategy that keeps this fund working well for investors, though interest rate changes remain this fund’s foil.</a:t>
            </a:r>
            <a:br>
              <a:rPr lang="en-US" dirty="0"/>
            </a:br>
            <a:r>
              <a:rPr lang="en-US" dirty="0"/>
              <a:t>As of April 07, 2017, the fund has assets totaling almost $26.83 billion invested in 37.00 different holdings. The fund exclusively invests in TIPS (Treasury-inflation protected securities), and doesn't veer into more credit-sensitive areas such as mortgage debt or emerging-market debt like some of its peers. This, of course can be beneficial when the markets don't favor those riskier sectors, but the fund can underperform its peers when assets outside its narrow focus perform well. The fund has returned 1.32 percent over the past year and 1.94 percent over the past three years.</a:t>
            </a:r>
          </a:p>
          <a:p>
            <a:endParaRPr lang="en-US" dirty="0"/>
          </a:p>
        </p:txBody>
      </p:sp>
      <p:pic>
        <p:nvPicPr>
          <p:cNvPr id="5" name="Content Placeholder 4"/>
          <p:cNvPicPr>
            <a:picLocks noGrp="1"/>
          </p:cNvPicPr>
          <p:nvPr>
            <p:ph idx="1"/>
          </p:nvPr>
        </p:nvPicPr>
        <p:blipFill>
          <a:blip r:embed="rId2"/>
          <a:stretch>
            <a:fillRect/>
          </a:stretch>
        </p:blipFill>
        <p:spPr>
          <a:xfrm>
            <a:off x="5418138" y="1072467"/>
            <a:ext cx="5470525" cy="4713067"/>
          </a:xfrm>
          <a:prstGeom prst="rect">
            <a:avLst/>
          </a:prstGeom>
        </p:spPr>
      </p:pic>
    </p:spTree>
    <p:extLst>
      <p:ext uri="{BB962C8B-B14F-4D97-AF65-F5344CB8AC3E}">
        <p14:creationId xmlns:p14="http://schemas.microsoft.com/office/powerpoint/2010/main" val="553496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240971" y="656091"/>
            <a:ext cx="9601200" cy="556889"/>
          </a:xfrm>
        </p:spPr>
        <p:txBody>
          <a:bodyPr>
            <a:normAutofit fontScale="90000"/>
          </a:bodyPr>
          <a:lstStyle/>
          <a:p>
            <a:r>
              <a:rPr lang="en-US" dirty="0" smtClean="0"/>
              <a:t>Base Data Set</a:t>
            </a:r>
            <a:endParaRPr lang="en-US" dirty="0"/>
          </a:p>
        </p:txBody>
      </p:sp>
      <p:sp>
        <p:nvSpPr>
          <p:cNvPr id="6" name="Content Placeholder 5"/>
          <p:cNvSpPr>
            <a:spLocks noGrp="1"/>
          </p:cNvSpPr>
          <p:nvPr>
            <p:ph idx="4294967295"/>
          </p:nvPr>
        </p:nvSpPr>
        <p:spPr>
          <a:xfrm>
            <a:off x="774440" y="1147666"/>
            <a:ext cx="10599575" cy="4870579"/>
          </a:xfrm>
        </p:spPr>
        <p:txBody>
          <a:bodyPr>
            <a:noAutofit/>
          </a:bodyPr>
          <a:lstStyle/>
          <a:p>
            <a:r>
              <a:rPr lang="en-US" sz="1600" dirty="0" smtClean="0"/>
              <a:t>Quandl provided base data set with following data elements</a:t>
            </a:r>
          </a:p>
          <a:p>
            <a:pPr lvl="1"/>
            <a:r>
              <a:rPr lang="en-US" sz="1600" dirty="0"/>
              <a:t>Date – Date of record</a:t>
            </a:r>
          </a:p>
          <a:p>
            <a:pPr lvl="1"/>
            <a:r>
              <a:rPr lang="en-US" sz="1600" dirty="0"/>
              <a:t>Adjusted Close – Day end price of the 401K fund</a:t>
            </a:r>
          </a:p>
          <a:p>
            <a:pPr lvl="1"/>
            <a:r>
              <a:rPr lang="en-US" sz="1600" dirty="0"/>
              <a:t>Ticker – Ticker </a:t>
            </a:r>
            <a:r>
              <a:rPr lang="en-US" sz="1600" dirty="0" smtClean="0"/>
              <a:t>symbol</a:t>
            </a:r>
            <a:endParaRPr lang="en-US" sz="1600" dirty="0"/>
          </a:p>
          <a:p>
            <a:pPr marL="288925" lvl="1"/>
            <a:r>
              <a:rPr lang="en-US" sz="1600" dirty="0" smtClean="0"/>
              <a:t>R Libraries used</a:t>
            </a:r>
          </a:p>
          <a:p>
            <a:pPr marL="746125" lvl="2"/>
            <a:r>
              <a:rPr lang="en-US" sz="1600" dirty="0" smtClean="0"/>
              <a:t>Quandl</a:t>
            </a:r>
            <a:endParaRPr lang="en-US" sz="1600" dirty="0"/>
          </a:p>
          <a:p>
            <a:pPr marL="746125" lvl="2"/>
            <a:r>
              <a:rPr lang="en-US" sz="1600" dirty="0" smtClean="0"/>
              <a:t>ggplot2</a:t>
            </a:r>
            <a:endParaRPr lang="en-US" sz="1600" dirty="0"/>
          </a:p>
          <a:p>
            <a:pPr marL="746125" lvl="2"/>
            <a:r>
              <a:rPr lang="en-US" sz="1600" dirty="0" smtClean="0"/>
              <a:t>quantmod</a:t>
            </a:r>
            <a:endParaRPr lang="en-US" sz="1600" dirty="0"/>
          </a:p>
          <a:p>
            <a:pPr marL="746125" lvl="2"/>
            <a:r>
              <a:rPr lang="en-US" sz="1600" dirty="0" smtClean="0"/>
              <a:t>lubridate</a:t>
            </a:r>
            <a:endParaRPr lang="en-US" sz="1600" dirty="0"/>
          </a:p>
          <a:p>
            <a:pPr marL="746125" lvl="2"/>
            <a:r>
              <a:rPr lang="en-US" sz="1600" dirty="0" smtClean="0"/>
              <a:t>dplyr</a:t>
            </a:r>
            <a:endParaRPr lang="en-US" sz="1600" dirty="0"/>
          </a:p>
          <a:p>
            <a:pPr marL="746125" lvl="2"/>
            <a:r>
              <a:rPr lang="en-US" sz="1600" dirty="0" smtClean="0"/>
              <a:t>data.table</a:t>
            </a:r>
            <a:endParaRPr lang="en-US" sz="1600" dirty="0"/>
          </a:p>
          <a:p>
            <a:pPr marL="746125" lvl="2"/>
            <a:r>
              <a:rPr lang="en-US" sz="1600" dirty="0" smtClean="0"/>
              <a:t>forecast</a:t>
            </a:r>
            <a:endParaRPr lang="en-US" sz="1600" dirty="0"/>
          </a:p>
          <a:p>
            <a:pPr marL="746125" lvl="2"/>
            <a:r>
              <a:rPr lang="en-US" sz="1600" dirty="0" smtClean="0"/>
              <a:t>ts</a:t>
            </a:r>
            <a:endParaRPr lang="en-US" sz="1600" dirty="0"/>
          </a:p>
          <a:p>
            <a:pPr marL="285750" lvl="1"/>
            <a:endParaRPr lang="en-US" sz="1600" dirty="0" smtClean="0"/>
          </a:p>
          <a:p>
            <a:endParaRPr lang="en-US" sz="1600" dirty="0"/>
          </a:p>
        </p:txBody>
      </p:sp>
    </p:spTree>
    <p:extLst>
      <p:ext uri="{BB962C8B-B14F-4D97-AF65-F5344CB8AC3E}">
        <p14:creationId xmlns:p14="http://schemas.microsoft.com/office/powerpoint/2010/main" val="357078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r>
              <a:rPr lang="en-US" dirty="0"/>
              <a:t>The 401K portfolio is an investment that any investor needs to be continuously monitoring to ensure that his/her hard earned money is being put to good use. Unfortunately, in many cases a lack of understanding on how to analyze fund data along with schedule constraints makes the management of this task cumbersome which results in missed opportunities and loss of money. In addition, the 401K management interface, does not have a robust suggestion feature that users can avail to make investment decisions. </a:t>
            </a:r>
          </a:p>
        </p:txBody>
      </p:sp>
    </p:spTree>
    <p:extLst>
      <p:ext uri="{BB962C8B-B14F-4D97-AF65-F5344CB8AC3E}">
        <p14:creationId xmlns:p14="http://schemas.microsoft.com/office/powerpoint/2010/main" val="144074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was used to derive following variables </a:t>
            </a:r>
          </a:p>
        </p:txBody>
      </p:sp>
      <p:sp>
        <p:nvSpPr>
          <p:cNvPr id="3" name="Content Placeholder 2"/>
          <p:cNvSpPr>
            <a:spLocks noGrp="1"/>
          </p:cNvSpPr>
          <p:nvPr>
            <p:ph idx="1"/>
          </p:nvPr>
        </p:nvSpPr>
        <p:spPr/>
        <p:txBody>
          <a:bodyPr numCol="2">
            <a:normAutofit fontScale="25000" lnSpcReduction="20000"/>
          </a:bodyPr>
          <a:lstStyle/>
          <a:p>
            <a:pPr lvl="1"/>
            <a:r>
              <a:rPr lang="en-US" sz="6000" dirty="0" smtClean="0"/>
              <a:t>Index </a:t>
            </a:r>
            <a:r>
              <a:rPr lang="en-US" sz="6000" dirty="0"/>
              <a:t>– Increase/decrease from previous day</a:t>
            </a:r>
          </a:p>
          <a:p>
            <a:pPr lvl="1"/>
            <a:r>
              <a:rPr lang="en-US" sz="6000" dirty="0"/>
              <a:t>Indicator – 1 if increase; 0 if decrease</a:t>
            </a:r>
          </a:p>
          <a:p>
            <a:pPr lvl="1"/>
            <a:r>
              <a:rPr lang="en-US" sz="6000" dirty="0" smtClean="0"/>
              <a:t>Year – Year of Adjusted Close Date</a:t>
            </a:r>
            <a:endParaRPr lang="en-US" sz="6000" dirty="0"/>
          </a:p>
          <a:p>
            <a:pPr lvl="1"/>
            <a:r>
              <a:rPr lang="en-US" sz="6000" dirty="0" smtClean="0"/>
              <a:t>Quarter – Quarter of Adjusted Close_Date</a:t>
            </a:r>
            <a:endParaRPr lang="en-US" sz="6000" dirty="0"/>
          </a:p>
          <a:p>
            <a:pPr lvl="1"/>
            <a:r>
              <a:rPr lang="en-US" sz="6000" dirty="0" smtClean="0"/>
              <a:t>Month – Month of Adjusted Close Date</a:t>
            </a:r>
            <a:endParaRPr lang="en-US" sz="6000" dirty="0"/>
          </a:p>
          <a:p>
            <a:pPr lvl="1"/>
            <a:r>
              <a:rPr lang="en-US" sz="6000" dirty="0"/>
              <a:t>No_Growth_Days – Count of days with positive growth</a:t>
            </a:r>
          </a:p>
          <a:p>
            <a:pPr lvl="1"/>
            <a:r>
              <a:rPr lang="en-US" sz="6000" dirty="0"/>
              <a:t>No_No_Growth_Days – Count of days with negative growth</a:t>
            </a:r>
          </a:p>
          <a:p>
            <a:pPr lvl="1"/>
            <a:r>
              <a:rPr lang="en-US" sz="6000" dirty="0"/>
              <a:t>No_Positive_Runs – Highest continuous streak of positive growth</a:t>
            </a:r>
          </a:p>
          <a:p>
            <a:pPr lvl="1"/>
            <a:r>
              <a:rPr lang="en-US" sz="6000" dirty="0"/>
              <a:t>No_Negative_Runs – Highest continuous streak of negative growth</a:t>
            </a:r>
          </a:p>
          <a:p>
            <a:pPr lvl="1"/>
            <a:r>
              <a:rPr lang="en-US" sz="6000" dirty="0"/>
              <a:t>Month_Begin_Price – Ticker price at the beginning of the month</a:t>
            </a:r>
          </a:p>
          <a:p>
            <a:pPr lvl="1"/>
            <a:r>
              <a:rPr lang="en-US" sz="6000" dirty="0"/>
              <a:t>Month_End_Price – Ticker price at the end of the month</a:t>
            </a:r>
          </a:p>
          <a:p>
            <a:pPr lvl="1"/>
            <a:r>
              <a:rPr lang="en-US" sz="6000" dirty="0"/>
              <a:t>Range – Month end price – Month begin price</a:t>
            </a:r>
          </a:p>
          <a:p>
            <a:pPr lvl="1"/>
            <a:r>
              <a:rPr lang="en-US" sz="6000" dirty="0"/>
              <a:t>Growth_Ratio – Percentage of growth that was continuous</a:t>
            </a:r>
          </a:p>
          <a:p>
            <a:pPr lvl="1"/>
            <a:r>
              <a:rPr lang="en-US" sz="6000" dirty="0"/>
              <a:t>No_Growth_Ratio – Percentage of negative growth that was continuous</a:t>
            </a:r>
          </a:p>
          <a:p>
            <a:pPr lvl="1"/>
            <a:endParaRPr lang="en-US" dirty="0"/>
          </a:p>
        </p:txBody>
      </p:sp>
    </p:spTree>
    <p:extLst>
      <p:ext uri="{BB962C8B-B14F-4D97-AF65-F5344CB8AC3E}">
        <p14:creationId xmlns:p14="http://schemas.microsoft.com/office/powerpoint/2010/main" val="798352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5982" y="745249"/>
            <a:ext cx="4366727" cy="710325"/>
          </a:xfrm>
        </p:spPr>
        <p:txBody>
          <a:bodyPr>
            <a:normAutofit fontScale="90000"/>
          </a:bodyPr>
          <a:lstStyle/>
          <a:p>
            <a:r>
              <a:rPr lang="en-US" dirty="0" smtClean="0"/>
              <a:t>Preliminary Analysis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93497168"/>
              </p:ext>
            </p:extLst>
          </p:nvPr>
        </p:nvGraphicFramePr>
        <p:xfrm>
          <a:off x="5215812" y="851507"/>
          <a:ext cx="6108407" cy="5054777"/>
        </p:xfrm>
        <a:graphic>
          <a:graphicData uri="http://schemas.openxmlformats.org/drawingml/2006/table">
            <a:tbl>
              <a:tblPr firstRow="1" firstCol="1" bandRow="1">
                <a:tableStyleId>{5C22544A-7EE6-4342-B048-85BDC9FD1C3A}</a:tableStyleId>
              </a:tblPr>
              <a:tblGrid>
                <a:gridCol w="1091222"/>
                <a:gridCol w="654262"/>
                <a:gridCol w="854059"/>
                <a:gridCol w="837702"/>
                <a:gridCol w="581245"/>
                <a:gridCol w="627890"/>
                <a:gridCol w="795583"/>
                <a:gridCol w="666444"/>
              </a:tblGrid>
              <a:tr h="1015046">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 Months Positive Growth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Ticker Price Improvement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Conservative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Moderately Conservative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Moderate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Moderately Aggressive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Aggressive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RFNGX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68.75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19.35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VSCIX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64.58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25.02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VSGIX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64.58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13.00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SWPPX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62.50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12.44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VASVX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60.42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10.23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VIGIX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58.33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19.38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CSRIX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58.33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7.50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VBTIX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56.25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0.66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40%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30%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25%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SWISX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54.17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1.90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LSBDX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54.17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1.32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RERGX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50.00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6.00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VIPSX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50.00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-0.52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DFEMX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45.83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-2.31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r>
              <a:tr h="253762">
                <a:tc>
                  <a:txBody>
                    <a:bodyPr/>
                    <a:lstStyle/>
                    <a:p>
                      <a:pPr marL="0" marR="0" algn="ctr">
                        <a:lnSpc>
                          <a:spcPct val="107000"/>
                        </a:lnSpc>
                        <a:spcBef>
                          <a:spcPts val="0"/>
                        </a:spcBef>
                        <a:spcAft>
                          <a:spcPts val="0"/>
                        </a:spcAft>
                      </a:pPr>
                      <a:r>
                        <a:rPr lang="en-US" sz="1200" dirty="0">
                          <a:effectLst/>
                        </a:rPr>
                        <a:t>DEMSX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41.67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r>
              <a:tr h="487063">
                <a:tc>
                  <a:txBody>
                    <a:bodyPr/>
                    <a:lstStyle/>
                    <a:p>
                      <a:pPr marL="0" marR="0" algn="ctr">
                        <a:lnSpc>
                          <a:spcPct val="107000"/>
                        </a:lnSpc>
                        <a:spcBef>
                          <a:spcPts val="0"/>
                        </a:spcBef>
                        <a:spcAft>
                          <a:spcPts val="0"/>
                        </a:spcAft>
                      </a:pPr>
                      <a:r>
                        <a:rPr lang="en-US" sz="1200" dirty="0">
                          <a:effectLst/>
                        </a:rPr>
                        <a:t>Morley_Stable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50%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40%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marL="0" marR="0" algn="ctr">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nchor="b"/>
                </a:tc>
                <a:tc>
                  <a:txBody>
                    <a:bodyPr/>
                    <a:lstStyle/>
                    <a:p>
                      <a:pPr>
                        <a:lnSpc>
                          <a:spcPct val="107000"/>
                        </a:lnSpc>
                      </a:pPr>
                      <a:endParaRPr lang="en-US" sz="1200" dirty="0">
                        <a:effectLst/>
                        <a:latin typeface="Calibri" panose="020F0502020204030204" pitchFamily="34" charset="0"/>
                      </a:endParaRPr>
                    </a:p>
                  </a:txBody>
                  <a:tcPr marL="53642" marR="53642" marT="0" marB="0" anchor="b"/>
                </a:tc>
              </a:tr>
            </a:tbl>
          </a:graphicData>
        </a:graphic>
      </p:graphicFrame>
      <p:sp>
        <p:nvSpPr>
          <p:cNvPr id="6" name="Text Placeholder 5"/>
          <p:cNvSpPr>
            <a:spLocks noGrp="1"/>
          </p:cNvSpPr>
          <p:nvPr>
            <p:ph type="body" sz="half" idx="4294967295"/>
          </p:nvPr>
        </p:nvSpPr>
        <p:spPr>
          <a:xfrm>
            <a:off x="970384" y="2107520"/>
            <a:ext cx="3717925" cy="3798764"/>
          </a:xfrm>
        </p:spPr>
        <p:txBody>
          <a:bodyPr>
            <a:normAutofit fontScale="92500" lnSpcReduction="10000"/>
          </a:bodyPr>
          <a:lstStyle/>
          <a:p>
            <a:pPr marL="285750" indent="-285750" algn="l">
              <a:buFont typeface="Arial" panose="020B0604020202020204" pitchFamily="34" charset="0"/>
              <a:buChar char="•"/>
            </a:pPr>
            <a:r>
              <a:rPr lang="en-US" dirty="0" smtClean="0"/>
              <a:t>Positive improvement for most tickers</a:t>
            </a:r>
          </a:p>
          <a:p>
            <a:pPr marL="285750" indent="-285750" algn="l">
              <a:buFont typeface="Arial" panose="020B0604020202020204" pitchFamily="34" charset="0"/>
              <a:buChar char="•"/>
            </a:pPr>
            <a:r>
              <a:rPr lang="en-US" dirty="0" smtClean="0"/>
              <a:t>Suggestions on model </a:t>
            </a:r>
            <a:r>
              <a:rPr lang="en-US" dirty="0" smtClean="0"/>
              <a:t>portfolios(on 401K website) </a:t>
            </a:r>
            <a:r>
              <a:rPr lang="en-US" dirty="0" smtClean="0"/>
              <a:t>pretty close to findings</a:t>
            </a:r>
          </a:p>
          <a:p>
            <a:pPr marL="285750" indent="-285750" algn="l">
              <a:buFont typeface="Arial" panose="020B0604020202020204" pitchFamily="34" charset="0"/>
              <a:buChar char="•"/>
            </a:pPr>
            <a:r>
              <a:rPr lang="en-US" dirty="0" smtClean="0"/>
              <a:t>Double-digit improvement in ticker performance </a:t>
            </a:r>
            <a:r>
              <a:rPr lang="en-US" dirty="0" smtClean="0"/>
              <a:t>between 2013-2016</a:t>
            </a:r>
            <a:endParaRPr lang="en-US" dirty="0" smtClean="0"/>
          </a:p>
          <a:p>
            <a:pPr marL="285750" indent="-285750" algn="l">
              <a:buFont typeface="Arial" panose="020B0604020202020204" pitchFamily="34" charset="0"/>
              <a:buChar char="•"/>
            </a:pPr>
            <a:r>
              <a:rPr lang="en-US" dirty="0"/>
              <a:t>Overall trend is positive for </a:t>
            </a:r>
            <a:r>
              <a:rPr lang="en-US" dirty="0" smtClean="0"/>
              <a:t>majority of tickers</a:t>
            </a:r>
            <a:endParaRPr lang="en-US" dirty="0"/>
          </a:p>
          <a:p>
            <a:pPr algn="l"/>
            <a:endParaRPr lang="en-US" dirty="0"/>
          </a:p>
        </p:txBody>
      </p:sp>
    </p:spTree>
    <p:extLst>
      <p:ext uri="{BB962C8B-B14F-4D97-AF65-F5344CB8AC3E}">
        <p14:creationId xmlns:p14="http://schemas.microsoft.com/office/powerpoint/2010/main" val="1702253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09127" y="730674"/>
            <a:ext cx="4236097" cy="674266"/>
          </a:xfrm>
        </p:spPr>
        <p:txBody>
          <a:bodyPr>
            <a:normAutofit fontScale="90000"/>
          </a:bodyPr>
          <a:lstStyle/>
          <a:p>
            <a:r>
              <a:rPr lang="en-US" dirty="0"/>
              <a:t>Preliminary Analysis</a:t>
            </a:r>
          </a:p>
        </p:txBody>
      </p:sp>
      <p:pic>
        <p:nvPicPr>
          <p:cNvPr id="4" name="Content Placeholder 3"/>
          <p:cNvPicPr>
            <a:picLocks noGrp="1"/>
          </p:cNvPicPr>
          <p:nvPr>
            <p:ph idx="4294967295"/>
          </p:nvPr>
        </p:nvPicPr>
        <p:blipFill>
          <a:blip r:embed="rId2"/>
          <a:stretch>
            <a:fillRect/>
          </a:stretch>
        </p:blipFill>
        <p:spPr>
          <a:xfrm>
            <a:off x="5421085" y="3468355"/>
            <a:ext cx="5943600" cy="2760662"/>
          </a:xfrm>
          <a:prstGeom prst="rect">
            <a:avLst/>
          </a:prstGeom>
        </p:spPr>
      </p:pic>
      <p:sp>
        <p:nvSpPr>
          <p:cNvPr id="5" name="Text Placeholder 4"/>
          <p:cNvSpPr>
            <a:spLocks noGrp="1"/>
          </p:cNvSpPr>
          <p:nvPr>
            <p:ph type="body" sz="half" idx="4294967295"/>
          </p:nvPr>
        </p:nvSpPr>
        <p:spPr>
          <a:xfrm>
            <a:off x="793102" y="1752243"/>
            <a:ext cx="4627983" cy="4266001"/>
          </a:xfrm>
        </p:spPr>
        <p:txBody>
          <a:bodyPr>
            <a:normAutofit fontScale="47500" lnSpcReduction="20000"/>
          </a:bodyPr>
          <a:lstStyle/>
          <a:p>
            <a:pPr marL="285750" indent="-285750" algn="l">
              <a:buFont typeface="Arial" panose="020B0604020202020204" pitchFamily="34" charset="0"/>
              <a:buChar char="•"/>
            </a:pPr>
            <a:r>
              <a:rPr lang="en-US" sz="3600" dirty="0" smtClean="0"/>
              <a:t>Tickers </a:t>
            </a:r>
            <a:r>
              <a:rPr lang="en-US" sz="3600" dirty="0"/>
              <a:t>VASVX, VSCIX and VSGIX showed positive results in the month of February for all years</a:t>
            </a:r>
          </a:p>
          <a:p>
            <a:pPr marL="285750" indent="-285750" algn="l">
              <a:buFont typeface="Arial" panose="020B0604020202020204" pitchFamily="34" charset="0"/>
              <a:buChar char="•"/>
            </a:pPr>
            <a:r>
              <a:rPr lang="en-US" sz="3600" dirty="0"/>
              <a:t>Tickers DEMSX, LSBDX, SWISX showed positive results in the month of February for all years</a:t>
            </a:r>
          </a:p>
          <a:p>
            <a:pPr marL="285750" indent="-285750" algn="l">
              <a:buFont typeface="Arial" panose="020B0604020202020204" pitchFamily="34" charset="0"/>
              <a:buChar char="•"/>
            </a:pPr>
            <a:r>
              <a:rPr lang="en-US" sz="3600" dirty="0"/>
              <a:t>Tickers RFNGX, SWPPX, VIGIX, VSCIX, VSGIX showed positive results in the month of May for all years</a:t>
            </a:r>
          </a:p>
          <a:p>
            <a:pPr marL="285750" indent="-285750" algn="l">
              <a:buFont typeface="Arial" panose="020B0604020202020204" pitchFamily="34" charset="0"/>
              <a:buChar char="•"/>
            </a:pPr>
            <a:r>
              <a:rPr lang="en-US" sz="3600" dirty="0"/>
              <a:t>Tickers VIPSX showed positive results in the month of July for all years</a:t>
            </a:r>
          </a:p>
          <a:p>
            <a:pPr marL="285750" indent="-285750" algn="l">
              <a:buFont typeface="Arial" panose="020B0604020202020204" pitchFamily="34" charset="0"/>
              <a:buChar char="•"/>
            </a:pPr>
            <a:r>
              <a:rPr lang="en-US" sz="3600" dirty="0"/>
              <a:t>Tickers VSCIX, VSGIX showed positive results in the month of November for all </a:t>
            </a:r>
            <a:r>
              <a:rPr lang="en-US" sz="3600" dirty="0" smtClean="0"/>
              <a:t>years</a:t>
            </a:r>
          </a:p>
          <a:p>
            <a:pPr marL="285750" indent="-285750" algn="l">
              <a:buFont typeface="Arial" panose="020B0604020202020204" pitchFamily="34" charset="0"/>
              <a:buChar char="•"/>
            </a:pPr>
            <a:r>
              <a:rPr lang="en-US" sz="3600" dirty="0" smtClean="0"/>
              <a:t>Variance of the index variable is pretty close to zero</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smtClean="0"/>
          </a:p>
          <a:p>
            <a:pPr marL="285750" indent="-285750" algn="l">
              <a:buFont typeface="Arial" panose="020B0604020202020204" pitchFamily="34" charset="0"/>
              <a:buChar char="•"/>
            </a:pPr>
            <a:endParaRPr lang="en-US" dirty="0" smtClean="0"/>
          </a:p>
          <a:p>
            <a:pPr marL="285750" indent="-285750" algn="l">
              <a:buFont typeface="Arial" panose="020B0604020202020204" pitchFamily="34" charset="0"/>
              <a:buChar char="•"/>
            </a:pPr>
            <a:endParaRPr lang="en-US" dirty="0"/>
          </a:p>
        </p:txBody>
      </p:sp>
      <p:pic>
        <p:nvPicPr>
          <p:cNvPr id="6" name="Picture 5"/>
          <p:cNvPicPr/>
          <p:nvPr/>
        </p:nvPicPr>
        <p:blipFill>
          <a:blip r:embed="rId3"/>
          <a:stretch>
            <a:fillRect/>
          </a:stretch>
        </p:blipFill>
        <p:spPr>
          <a:xfrm>
            <a:off x="5421085" y="730674"/>
            <a:ext cx="5943600" cy="2687320"/>
          </a:xfrm>
          <a:prstGeom prst="rect">
            <a:avLst/>
          </a:prstGeom>
        </p:spPr>
      </p:pic>
    </p:spTree>
    <p:extLst>
      <p:ext uri="{BB962C8B-B14F-4D97-AF65-F5344CB8AC3E}">
        <p14:creationId xmlns:p14="http://schemas.microsoft.com/office/powerpoint/2010/main" val="1883523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3811" y="1388534"/>
            <a:ext cx="3718455" cy="884149"/>
          </a:xfrm>
        </p:spPr>
        <p:txBody>
          <a:bodyPr/>
          <a:lstStyle/>
          <a:p>
            <a:r>
              <a:rPr lang="en-US" dirty="0" smtClean="0"/>
              <a:t>Linear Regression Analysis</a:t>
            </a:r>
            <a:endParaRPr lang="en-US" dirty="0"/>
          </a:p>
        </p:txBody>
      </p:sp>
      <p:sp>
        <p:nvSpPr>
          <p:cNvPr id="11" name="Text Placeholder 10"/>
          <p:cNvSpPr>
            <a:spLocks noGrp="1"/>
          </p:cNvSpPr>
          <p:nvPr>
            <p:ph type="body" sz="half" idx="2"/>
          </p:nvPr>
        </p:nvSpPr>
        <p:spPr>
          <a:xfrm>
            <a:off x="1196156" y="2880144"/>
            <a:ext cx="3718455" cy="2438404"/>
          </a:xfrm>
        </p:spPr>
        <p:txBody>
          <a:bodyPr/>
          <a:lstStyle/>
          <a:p>
            <a:pPr marL="285750" indent="-285750" algn="l">
              <a:buFont typeface="Arial" panose="020B0604020202020204" pitchFamily="34" charset="0"/>
              <a:buChar char="•"/>
            </a:pPr>
            <a:r>
              <a:rPr lang="en-US" dirty="0" smtClean="0"/>
              <a:t>Findings</a:t>
            </a:r>
          </a:p>
          <a:p>
            <a:pPr marL="285750" indent="-285750" algn="l">
              <a:buFont typeface="Arial" panose="020B0604020202020204" pitchFamily="34" charset="0"/>
              <a:buChar char="•"/>
            </a:pPr>
            <a:r>
              <a:rPr lang="en-US" dirty="0" smtClean="0"/>
              <a:t>Data is non-linear; Linear Regression is not the right approach to move forward. </a:t>
            </a:r>
          </a:p>
          <a:p>
            <a:pPr algn="l"/>
            <a:endParaRPr lang="en-US" dirty="0"/>
          </a:p>
        </p:txBody>
      </p:sp>
      <p:pic>
        <p:nvPicPr>
          <p:cNvPr id="14" name="Content Placeholder 13"/>
          <p:cNvPicPr>
            <a:picLocks noGrp="1" noChangeAspect="1"/>
          </p:cNvPicPr>
          <p:nvPr>
            <p:ph idx="1"/>
          </p:nvPr>
        </p:nvPicPr>
        <p:blipFill>
          <a:blip r:embed="rId2"/>
          <a:stretch>
            <a:fillRect/>
          </a:stretch>
        </p:blipFill>
        <p:spPr>
          <a:xfrm>
            <a:off x="5575177" y="982663"/>
            <a:ext cx="5042515" cy="4892675"/>
          </a:xfrm>
          <a:prstGeom prst="rect">
            <a:avLst/>
          </a:prstGeom>
        </p:spPr>
      </p:pic>
      <p:pic>
        <p:nvPicPr>
          <p:cNvPr id="15" name="Picture 14"/>
          <p:cNvPicPr>
            <a:picLocks noChangeAspect="1"/>
          </p:cNvPicPr>
          <p:nvPr/>
        </p:nvPicPr>
        <p:blipFill>
          <a:blip r:embed="rId3"/>
          <a:stretch>
            <a:fillRect/>
          </a:stretch>
        </p:blipFill>
        <p:spPr>
          <a:xfrm>
            <a:off x="807868" y="3861588"/>
            <a:ext cx="4913744" cy="2284681"/>
          </a:xfrm>
          <a:prstGeom prst="rect">
            <a:avLst/>
          </a:prstGeom>
        </p:spPr>
      </p:pic>
    </p:spTree>
    <p:extLst>
      <p:ext uri="{BB962C8B-B14F-4D97-AF65-F5344CB8AC3E}">
        <p14:creationId xmlns:p14="http://schemas.microsoft.com/office/powerpoint/2010/main" val="2955693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Modelling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93750108"/>
              </p:ext>
            </p:extLst>
          </p:nvPr>
        </p:nvGraphicFramePr>
        <p:xfrm>
          <a:off x="5085184" y="821100"/>
          <a:ext cx="6243687" cy="5271795"/>
        </p:xfrm>
        <a:graphic>
          <a:graphicData uri="http://schemas.openxmlformats.org/drawingml/2006/table">
            <a:tbl>
              <a:tblPr firstRow="1" firstCol="1" bandRow="1">
                <a:tableStyleId>{5C22544A-7EE6-4342-B048-85BDC9FD1C3A}</a:tableStyleId>
              </a:tblPr>
              <a:tblGrid>
                <a:gridCol w="845545"/>
                <a:gridCol w="1965449"/>
                <a:gridCol w="3432693"/>
              </a:tblGrid>
              <a:tr h="351453">
                <a:tc>
                  <a:txBody>
                    <a:bodyPr/>
                    <a:lstStyle/>
                    <a:p>
                      <a:pPr marL="0" marR="0" algn="ctr">
                        <a:lnSpc>
                          <a:spcPct val="107000"/>
                        </a:lnSpc>
                        <a:spcBef>
                          <a:spcPts val="0"/>
                        </a:spcBef>
                        <a:spcAft>
                          <a:spcPts val="0"/>
                        </a:spcAft>
                      </a:pPr>
                      <a:r>
                        <a:rPr lang="en-US" sz="1400" dirty="0">
                          <a:effectLst/>
                        </a:rPr>
                        <a:t>Ticker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(p, d, q) Model Selected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Model Formula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VIGIX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(0, 1, 0)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auto.arima(vigix_df[,2],seasonal=FALSE)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SWPPX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(1, 1, 1)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auto.arima(swppx_df[,2],seasonal=FALSE)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RFNGX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(0, 1, 0)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auto.arima(rfngx_df[,2],seasonal=FALSE)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VASVX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(1, 1, 0)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auto.arima(vasvx_df[,2],seasonal=FALSE)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VSGIX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(0, 1, 0)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auto.arima(vsgix_df[,2],seasonal=FALSE)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VSCIX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(0, 1, 0)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auto.arima(vscix_df[,2],seasonal=FALSE)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CSRIX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(0, 1, 0)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auto.arima(csrix_df[,2],seasonal=FALSE)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SWISX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(0, 1, 0)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auto.arima(swisx_df[,2],seasonal=FALSE)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RERGX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(0, 1, 1)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auto.arima(rergx_df[,2],seasonal=FALSE)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DFEMX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(0, 1, 1)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auto.arima(dfemx_df[,2],seasonal=FALSE)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DEMSX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(0, 1, 1)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auto.arima(demsx_df[,2],seasonal=FALSE)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LSBDX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(2, 1, 0)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auto.arima(lsbdx_df[,2],seasonal=FALSE)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VBTIX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(0, 1, 0)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auto.arima(vbtix_df[,2],seasonal=FALSE)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453">
                <a:tc>
                  <a:txBody>
                    <a:bodyPr/>
                    <a:lstStyle/>
                    <a:p>
                      <a:pPr marL="0" marR="0" algn="ctr">
                        <a:lnSpc>
                          <a:spcPct val="107000"/>
                        </a:lnSpc>
                        <a:spcBef>
                          <a:spcPts val="0"/>
                        </a:spcBef>
                        <a:spcAft>
                          <a:spcPts val="0"/>
                        </a:spcAft>
                      </a:pPr>
                      <a:r>
                        <a:rPr lang="en-US" sz="1400" dirty="0">
                          <a:effectLst/>
                        </a:rPr>
                        <a:t>VIPSX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(2, 1, 2)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auto.arima(vipsx_df[,2],seasonal=FALSE)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Text Placeholder 3"/>
          <p:cNvSpPr>
            <a:spLocks noGrp="1"/>
          </p:cNvSpPr>
          <p:nvPr>
            <p:ph type="body" sz="half" idx="2"/>
          </p:nvPr>
        </p:nvSpPr>
        <p:spPr>
          <a:xfrm>
            <a:off x="1293811" y="3031065"/>
            <a:ext cx="3718455" cy="3061830"/>
          </a:xfrm>
        </p:spPr>
        <p:txBody>
          <a:bodyPr>
            <a:noAutofit/>
          </a:bodyPr>
          <a:lstStyle/>
          <a:p>
            <a:r>
              <a:rPr lang="en-US" dirty="0" smtClean="0"/>
              <a:t>After testing for autocorrelation and partial autocorrelation on the ticker price, it was found that </a:t>
            </a:r>
            <a:r>
              <a:rPr lang="en-US" dirty="0"/>
              <a:t>the ACF is exponentially decaying and there is a significant spike at lag p in PACF, but none beyond that in most of the models. Therefore, the data may follow an ARIMA(p, d, 0) model. </a:t>
            </a:r>
            <a:endParaRPr lang="en-US" dirty="0" smtClean="0"/>
          </a:p>
          <a:p>
            <a:endParaRPr lang="en-US" dirty="0"/>
          </a:p>
          <a:p>
            <a:r>
              <a:rPr lang="en-US" dirty="0" smtClean="0"/>
              <a:t>Auto-arima on fund information was performed which resulted in the selection of following models as best suited for the data.</a:t>
            </a:r>
            <a:endParaRPr lang="en-US" dirty="0"/>
          </a:p>
          <a:p>
            <a:endParaRPr lang="en-US" dirty="0"/>
          </a:p>
        </p:txBody>
      </p:sp>
    </p:spTree>
    <p:extLst>
      <p:ext uri="{BB962C8B-B14F-4D97-AF65-F5344CB8AC3E}">
        <p14:creationId xmlns:p14="http://schemas.microsoft.com/office/powerpoint/2010/main" val="1796774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Forecasting Results</a:t>
            </a:r>
            <a:endParaRPr lang="en-US" dirty="0"/>
          </a:p>
        </p:txBody>
      </p:sp>
      <p:sp>
        <p:nvSpPr>
          <p:cNvPr id="3" name="Content Placeholder 2"/>
          <p:cNvSpPr>
            <a:spLocks noGrp="1"/>
          </p:cNvSpPr>
          <p:nvPr>
            <p:ph sz="half" idx="1"/>
          </p:nvPr>
        </p:nvSpPr>
        <p:spPr/>
        <p:txBody>
          <a:bodyPr>
            <a:normAutofit/>
          </a:bodyPr>
          <a:lstStyle/>
          <a:p>
            <a:r>
              <a:rPr lang="en-US" sz="1600" dirty="0" smtClean="0"/>
              <a:t>Negative outlook forecast matched actual performance for all funds for first quarter of 2017.</a:t>
            </a:r>
          </a:p>
          <a:p>
            <a:r>
              <a:rPr lang="en-US" sz="1600" dirty="0" smtClean="0"/>
              <a:t>Best performing forecasts fitted by the ARIMA models were for funds VSCIX, VASVX, LSBDX and VIPSX.</a:t>
            </a:r>
          </a:p>
          <a:p>
            <a:endParaRPr lang="en-US" sz="1600" dirty="0"/>
          </a:p>
        </p:txBody>
      </p:sp>
      <p:graphicFrame>
        <p:nvGraphicFramePr>
          <p:cNvPr id="6" name="Content Placeholder 9"/>
          <p:cNvGraphicFramePr>
            <a:graphicFrameLocks noGrp="1"/>
          </p:cNvGraphicFramePr>
          <p:nvPr>
            <p:ph sz="half" idx="2"/>
            <p:extLst>
              <p:ext uri="{D42A27DB-BD31-4B8C-83A1-F6EECF244321}">
                <p14:modId xmlns:p14="http://schemas.microsoft.com/office/powerpoint/2010/main" val="445193800"/>
              </p:ext>
            </p:extLst>
          </p:nvPr>
        </p:nvGraphicFramePr>
        <p:xfrm>
          <a:off x="6181725" y="2560638"/>
          <a:ext cx="4718050" cy="33099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1655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Conclusion</a:t>
            </a:r>
            <a:endParaRPr lang="en-US" dirty="0"/>
          </a:p>
        </p:txBody>
      </p:sp>
      <p:sp>
        <p:nvSpPr>
          <p:cNvPr id="8" name="Content Placeholder 7"/>
          <p:cNvSpPr>
            <a:spLocks noGrp="1"/>
          </p:cNvSpPr>
          <p:nvPr>
            <p:ph idx="1"/>
          </p:nvPr>
        </p:nvSpPr>
        <p:spPr/>
        <p:txBody>
          <a:bodyPr>
            <a:normAutofit lnSpcReduction="10000"/>
          </a:bodyPr>
          <a:lstStyle/>
          <a:p>
            <a:r>
              <a:rPr lang="en-US" dirty="0" smtClean="0"/>
              <a:t>Suggested portfolios analyzed between 2013 – 2016 resulted in positive growth as recommended by the 401K website.</a:t>
            </a:r>
          </a:p>
          <a:p>
            <a:r>
              <a:rPr lang="en-US" dirty="0" smtClean="0"/>
              <a:t>Arima modelling was used to forecast fund performance for the first quarter of 2017 using data between 2013 – 2016.</a:t>
            </a:r>
          </a:p>
          <a:p>
            <a:r>
              <a:rPr lang="en-US" dirty="0" smtClean="0"/>
              <a:t>Negative growth outlook predicted for all funds matched actual performance of all funds for the first quarter.</a:t>
            </a:r>
          </a:p>
          <a:p>
            <a:r>
              <a:rPr lang="en-US" dirty="0"/>
              <a:t>VSCIX, VASVX, LSBDX and </a:t>
            </a:r>
            <a:r>
              <a:rPr lang="en-US" dirty="0" smtClean="0"/>
              <a:t>VIPSX were best performing funds based </a:t>
            </a:r>
            <a:r>
              <a:rPr lang="en-US" smtClean="0"/>
              <a:t>on forecast.</a:t>
            </a:r>
            <a:endParaRPr lang="en-US" dirty="0" smtClean="0"/>
          </a:p>
          <a:p>
            <a:endParaRPr lang="en-US" dirty="0"/>
          </a:p>
        </p:txBody>
      </p:sp>
    </p:spTree>
    <p:extLst>
      <p:ext uri="{BB962C8B-B14F-4D97-AF65-F5344CB8AC3E}">
        <p14:creationId xmlns:p14="http://schemas.microsoft.com/office/powerpoint/2010/main" val="121270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Options</a:t>
            </a:r>
            <a:endParaRPr lang="en-US" dirty="0"/>
          </a:p>
        </p:txBody>
      </p:sp>
      <p:sp>
        <p:nvSpPr>
          <p:cNvPr id="4" name="Text Placeholder 3"/>
          <p:cNvSpPr>
            <a:spLocks noGrp="1"/>
          </p:cNvSpPr>
          <p:nvPr>
            <p:ph type="body" idx="1"/>
          </p:nvPr>
        </p:nvSpPr>
        <p:spPr/>
        <p:txBody>
          <a:bodyPr/>
          <a:lstStyle/>
          <a:p>
            <a:r>
              <a:rPr lang="en-US" sz="2400" dirty="0" smtClean="0"/>
              <a:t>1] Process data and pick for yourself</a:t>
            </a:r>
            <a:endParaRPr lang="en-US" sz="2400" dirty="0"/>
          </a:p>
        </p:txBody>
      </p:sp>
      <p:sp>
        <p:nvSpPr>
          <p:cNvPr id="6" name="Text Placeholder 5"/>
          <p:cNvSpPr>
            <a:spLocks noGrp="1"/>
          </p:cNvSpPr>
          <p:nvPr>
            <p:ph type="body" sz="quarter" idx="3"/>
          </p:nvPr>
        </p:nvSpPr>
        <p:spPr/>
        <p:txBody>
          <a:bodyPr/>
          <a:lstStyle/>
          <a:p>
            <a:r>
              <a:rPr lang="en-US" sz="2400" dirty="0" smtClean="0"/>
              <a:t>2] Trust model portfolio options</a:t>
            </a:r>
            <a:endParaRPr lang="en-US" sz="2400" dirty="0"/>
          </a:p>
        </p:txBody>
      </p:sp>
      <p:pic>
        <p:nvPicPr>
          <p:cNvPr id="8" name="Content Placeholder 7"/>
          <p:cNvPicPr>
            <a:picLocks noGrp="1"/>
          </p:cNvPicPr>
          <p:nvPr>
            <p:ph sz="half" idx="2"/>
          </p:nvPr>
        </p:nvPicPr>
        <p:blipFill>
          <a:blip r:embed="rId2"/>
          <a:stretch>
            <a:fillRect/>
          </a:stretch>
        </p:blipFill>
        <p:spPr>
          <a:xfrm>
            <a:off x="1295400" y="3351470"/>
            <a:ext cx="4718050" cy="2007289"/>
          </a:xfrm>
          <a:prstGeom prst="rect">
            <a:avLst/>
          </a:prstGeom>
        </p:spPr>
      </p:pic>
      <p:pic>
        <p:nvPicPr>
          <p:cNvPr id="9" name="Content Placeholder 8"/>
          <p:cNvPicPr>
            <a:picLocks noGrp="1"/>
          </p:cNvPicPr>
          <p:nvPr>
            <p:ph sz="quarter" idx="4"/>
          </p:nvPr>
        </p:nvPicPr>
        <p:blipFill>
          <a:blip r:embed="rId3"/>
          <a:stretch>
            <a:fillRect/>
          </a:stretch>
        </p:blipFill>
        <p:spPr>
          <a:xfrm>
            <a:off x="6298579" y="3351470"/>
            <a:ext cx="4481168" cy="2007289"/>
          </a:xfrm>
          <a:prstGeom prst="rect">
            <a:avLst/>
          </a:prstGeom>
        </p:spPr>
      </p:pic>
    </p:spTree>
    <p:extLst>
      <p:ext uri="{BB962C8B-B14F-4D97-AF65-F5344CB8AC3E}">
        <p14:creationId xmlns:p14="http://schemas.microsoft.com/office/powerpoint/2010/main" val="170612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Fund Information</a:t>
            </a:r>
            <a:endParaRPr lang="en-US" dirty="0"/>
          </a:p>
        </p:txBody>
      </p:sp>
      <p:sp>
        <p:nvSpPr>
          <p:cNvPr id="8" name="Text Placeholder 7"/>
          <p:cNvSpPr>
            <a:spLocks noGrp="1"/>
          </p:cNvSpPr>
          <p:nvPr>
            <p:ph type="body" idx="1"/>
          </p:nvPr>
        </p:nvSpPr>
        <p:spPr/>
        <p:txBody>
          <a:bodyPr/>
          <a:lstStyle/>
          <a:p>
            <a:r>
              <a:rPr lang="en-US" dirty="0" smtClean="0"/>
              <a:t>The funds available in the portfolio of interest are:</a:t>
            </a:r>
          </a:p>
          <a:p>
            <a:endParaRPr lang="en-US" dirty="0"/>
          </a:p>
        </p:txBody>
      </p:sp>
    </p:spTree>
    <p:extLst>
      <p:ext uri="{BB962C8B-B14F-4D97-AF65-F5344CB8AC3E}">
        <p14:creationId xmlns:p14="http://schemas.microsoft.com/office/powerpoint/2010/main" val="192443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Vanguard Growth Index Institutional (VIGIX)</a:t>
            </a:r>
            <a:endParaRPr lang="en-US" dirty="0"/>
          </a:p>
        </p:txBody>
      </p:sp>
      <p:sp>
        <p:nvSpPr>
          <p:cNvPr id="8" name="Text Placeholder 7"/>
          <p:cNvSpPr>
            <a:spLocks noGrp="1"/>
          </p:cNvSpPr>
          <p:nvPr>
            <p:ph type="body" sz="half" idx="2"/>
          </p:nvPr>
        </p:nvSpPr>
        <p:spPr/>
        <p:txBody>
          <a:bodyPr>
            <a:normAutofit fontScale="92500" lnSpcReduction="10000"/>
          </a:bodyPr>
          <a:lstStyle/>
          <a:p>
            <a:r>
              <a:rPr lang="en-US" dirty="0"/>
              <a:t>This fund invests in stocks of large U.S. companies in market sectors that tend to grow more quickly than the broad market. This low-cost index fund follows a buy-and-hold approach and invests in substantially all of the stocks represented in its broad benchmark. The fund’s primary risk, apart from general stock market volatility, comes from the fact that its focus on large-capitalization growth stocks may, at times, underperform the broader stock market.</a:t>
            </a:r>
          </a:p>
          <a:p>
            <a:endParaRPr lang="en-US" dirty="0"/>
          </a:p>
        </p:txBody>
      </p:sp>
      <p:pic>
        <p:nvPicPr>
          <p:cNvPr id="9" name="Content Placeholder 8"/>
          <p:cNvPicPr>
            <a:picLocks noGrp="1"/>
          </p:cNvPicPr>
          <p:nvPr>
            <p:ph idx="1"/>
          </p:nvPr>
        </p:nvPicPr>
        <p:blipFill>
          <a:blip r:embed="rId2"/>
          <a:stretch>
            <a:fillRect/>
          </a:stretch>
        </p:blipFill>
        <p:spPr>
          <a:xfrm>
            <a:off x="5418138" y="1309924"/>
            <a:ext cx="5470525" cy="4238153"/>
          </a:xfrm>
          <a:prstGeom prst="rect">
            <a:avLst/>
          </a:prstGeom>
        </p:spPr>
      </p:pic>
    </p:spTree>
    <p:extLst>
      <p:ext uri="{BB962C8B-B14F-4D97-AF65-F5344CB8AC3E}">
        <p14:creationId xmlns:p14="http://schemas.microsoft.com/office/powerpoint/2010/main" val="310817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Schwab S&amp;P 500 Index (SWPPX)</a:t>
            </a:r>
            <a:r>
              <a:rPr lang="en-US" dirty="0"/>
              <a:t/>
            </a:r>
            <a:br>
              <a:rPr lang="en-US" dirty="0"/>
            </a:br>
            <a:endParaRPr lang="en-US" dirty="0"/>
          </a:p>
        </p:txBody>
      </p:sp>
      <p:sp>
        <p:nvSpPr>
          <p:cNvPr id="4" name="Text Placeholder 3"/>
          <p:cNvSpPr>
            <a:spLocks noGrp="1"/>
          </p:cNvSpPr>
          <p:nvPr>
            <p:ph type="body" sz="half" idx="2"/>
          </p:nvPr>
        </p:nvSpPr>
        <p:spPr/>
        <p:txBody>
          <a:bodyPr/>
          <a:lstStyle/>
          <a:p>
            <a:r>
              <a:rPr lang="en-US" dirty="0"/>
              <a:t>The Schwab S&amp;P 500 Index tracks the Standard &amp; Poor's 500 index, one of the most widely watched benchmarks for U.S. stocks. The index covers about 80 percent of the investable market capitalization of the U.S. equity market. The fund tracks the index very closely and generally. The only difference in the return of the fund and the index is the fund’s expense ratio.</a:t>
            </a:r>
          </a:p>
          <a:p>
            <a:endParaRPr lang="en-US" dirty="0"/>
          </a:p>
        </p:txBody>
      </p:sp>
      <p:pic>
        <p:nvPicPr>
          <p:cNvPr id="5" name="Content Placeholder 4"/>
          <p:cNvPicPr>
            <a:picLocks noGrp="1"/>
          </p:cNvPicPr>
          <p:nvPr>
            <p:ph idx="1"/>
          </p:nvPr>
        </p:nvPicPr>
        <p:blipFill>
          <a:blip r:embed="rId2"/>
          <a:stretch>
            <a:fillRect/>
          </a:stretch>
        </p:blipFill>
        <p:spPr>
          <a:xfrm>
            <a:off x="5418138" y="1118708"/>
            <a:ext cx="5470525" cy="4620584"/>
          </a:xfrm>
          <a:prstGeom prst="rect">
            <a:avLst/>
          </a:prstGeom>
        </p:spPr>
      </p:pic>
    </p:spTree>
    <p:extLst>
      <p:ext uri="{BB962C8B-B14F-4D97-AF65-F5344CB8AC3E}">
        <p14:creationId xmlns:p14="http://schemas.microsoft.com/office/powerpoint/2010/main" val="158996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American Funds Fundamental Investors (RFNGX)</a:t>
            </a:r>
            <a:r>
              <a:rPr lang="en-US" dirty="0"/>
              <a:t/>
            </a:r>
            <a:br>
              <a:rPr lang="en-US" dirty="0"/>
            </a:br>
            <a:endParaRPr lang="en-US" dirty="0"/>
          </a:p>
        </p:txBody>
      </p:sp>
      <p:sp>
        <p:nvSpPr>
          <p:cNvPr id="4" name="Text Placeholder 3"/>
          <p:cNvSpPr>
            <a:spLocks noGrp="1"/>
          </p:cNvSpPr>
          <p:nvPr>
            <p:ph type="body" sz="half" idx="2"/>
          </p:nvPr>
        </p:nvSpPr>
        <p:spPr/>
        <p:txBody>
          <a:bodyPr>
            <a:normAutofit fontScale="85000" lnSpcReduction="20000"/>
          </a:bodyPr>
          <a:lstStyle/>
          <a:p>
            <a:r>
              <a:rPr lang="en-US" dirty="0"/>
              <a:t>Of its large-blend funds, this is American Funds' most aggressive large-cap U.S. offering. With a diversified portfolio and low fees, the fund remains a solid option for investors seeking growth and diversification, according to Morningstar. As of April 07, 2017, the fund has assets totaling almost $84.95 billion invested in 211.00 different holdings. Its portfolio consists primarily of common stocks or securities convertible into common stocks, bonds, U.S. government securities and cash. Microsoft, Amazon, Comcast, Boeing and Apple make up some of the top assets in the fund.</a:t>
            </a:r>
          </a:p>
          <a:p>
            <a:endParaRPr lang="en-US" dirty="0"/>
          </a:p>
        </p:txBody>
      </p:sp>
      <p:pic>
        <p:nvPicPr>
          <p:cNvPr id="5" name="Content Placeholder 4"/>
          <p:cNvPicPr>
            <a:picLocks noGrp="1"/>
          </p:cNvPicPr>
          <p:nvPr>
            <p:ph idx="1"/>
          </p:nvPr>
        </p:nvPicPr>
        <p:blipFill>
          <a:blip r:embed="rId2"/>
          <a:stretch>
            <a:fillRect/>
          </a:stretch>
        </p:blipFill>
        <p:spPr>
          <a:xfrm>
            <a:off x="5418138" y="1082822"/>
            <a:ext cx="5470525" cy="4692356"/>
          </a:xfrm>
          <a:prstGeom prst="rect">
            <a:avLst/>
          </a:prstGeom>
        </p:spPr>
      </p:pic>
    </p:spTree>
    <p:extLst>
      <p:ext uri="{BB962C8B-B14F-4D97-AF65-F5344CB8AC3E}">
        <p14:creationId xmlns:p14="http://schemas.microsoft.com/office/powerpoint/2010/main" val="196790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Vanguard Selected Value Fund Investor Shares (VASVX)</a:t>
            </a:r>
            <a:endParaRPr lang="en-US" dirty="0"/>
          </a:p>
        </p:txBody>
      </p:sp>
      <p:sp>
        <p:nvSpPr>
          <p:cNvPr id="4" name="Text Placeholder 3"/>
          <p:cNvSpPr>
            <a:spLocks noGrp="1"/>
          </p:cNvSpPr>
          <p:nvPr>
            <p:ph type="body" sz="half" idx="2"/>
          </p:nvPr>
        </p:nvSpPr>
        <p:spPr/>
        <p:txBody>
          <a:bodyPr>
            <a:normAutofit fontScale="85000" lnSpcReduction="10000"/>
          </a:bodyPr>
          <a:lstStyle/>
          <a:p>
            <a:r>
              <a:rPr lang="en-US" dirty="0"/>
              <a:t>The Vanguard Selected Value Fund is designed to capture long-term gains by purchasing stock of currently undervalued companies. As of April 07, 2017, the fund has assets totaling almost $10.14 billion invested in 127.00 different holdings. Its portfolio consists primarily of mid-cap U.S. stocks trading at a bargain relative to future potential. The fund also holds a small number of non-U.S. stocks. It may invest up to 25 percent of assets outside the U.S. However, that non-U.S. stake currently represents less than 10 percent of total assets.</a:t>
            </a:r>
          </a:p>
          <a:p>
            <a:endParaRPr lang="en-US" dirty="0"/>
          </a:p>
        </p:txBody>
      </p:sp>
      <p:pic>
        <p:nvPicPr>
          <p:cNvPr id="5" name="Content Placeholder 4"/>
          <p:cNvPicPr>
            <a:picLocks noGrp="1"/>
          </p:cNvPicPr>
          <p:nvPr>
            <p:ph idx="1"/>
          </p:nvPr>
        </p:nvPicPr>
        <p:blipFill>
          <a:blip r:embed="rId2"/>
          <a:stretch>
            <a:fillRect/>
          </a:stretch>
        </p:blipFill>
        <p:spPr>
          <a:xfrm>
            <a:off x="5418138" y="1120762"/>
            <a:ext cx="5470525" cy="4616476"/>
          </a:xfrm>
          <a:prstGeom prst="rect">
            <a:avLst/>
          </a:prstGeom>
        </p:spPr>
      </p:pic>
    </p:spTree>
    <p:extLst>
      <p:ext uri="{BB962C8B-B14F-4D97-AF65-F5344CB8AC3E}">
        <p14:creationId xmlns:p14="http://schemas.microsoft.com/office/powerpoint/2010/main" val="70996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Vanguard Small-Cap Growth Index Fund Institutional Shares (VSGIX)</a:t>
            </a:r>
            <a:r>
              <a:rPr lang="en-US" dirty="0"/>
              <a:t/>
            </a:r>
            <a:br>
              <a:rPr lang="en-US" dirty="0"/>
            </a:b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a:t>The Vanguard Small Cap Growth Index Fund has a very simple methodology: It tracks performance of the Center for Research in Security Prices' U.S. Small Cap Growth index. It may be an appropriate choice for investors who want to diversify from large-cap domestic stocks. As of April 07, 2017, the fund has assets totaling almost $18.25 billion invested in 683.00 different holdings. Its portfolio consists primarily of mid-cap and small-cap U.S. stocks. The median market capitalization of all holdings is $3.6 billion. That’s well below the $79.3 billion median market capitalization of the Vanguard 500 Index Fund. Top sectors represented in the fund are financials, industrials and technology. </a:t>
            </a:r>
          </a:p>
          <a:p>
            <a:endParaRPr lang="en-US" dirty="0"/>
          </a:p>
        </p:txBody>
      </p:sp>
      <p:pic>
        <p:nvPicPr>
          <p:cNvPr id="5" name="Content Placeholder 4"/>
          <p:cNvPicPr>
            <a:picLocks noGrp="1"/>
          </p:cNvPicPr>
          <p:nvPr>
            <p:ph idx="1"/>
          </p:nvPr>
        </p:nvPicPr>
        <p:blipFill>
          <a:blip r:embed="rId2"/>
          <a:stretch>
            <a:fillRect/>
          </a:stretch>
        </p:blipFill>
        <p:spPr>
          <a:xfrm>
            <a:off x="5418138" y="1127237"/>
            <a:ext cx="5470525" cy="4603527"/>
          </a:xfrm>
          <a:prstGeom prst="rect">
            <a:avLst/>
          </a:prstGeom>
        </p:spPr>
      </p:pic>
    </p:spTree>
    <p:extLst>
      <p:ext uri="{BB962C8B-B14F-4D97-AF65-F5344CB8AC3E}">
        <p14:creationId xmlns:p14="http://schemas.microsoft.com/office/powerpoint/2010/main" val="24215113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135</TotalTime>
  <Words>2263</Words>
  <Application>Microsoft Office PowerPoint</Application>
  <PresentationFormat>Widescreen</PresentationFormat>
  <Paragraphs>229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Garamond</vt:lpstr>
      <vt:lpstr>Times New Roman</vt:lpstr>
      <vt:lpstr>Organic</vt:lpstr>
      <vt:lpstr>401K Fund Forecasting</vt:lpstr>
      <vt:lpstr>The Problem?</vt:lpstr>
      <vt:lpstr>Available Options</vt:lpstr>
      <vt:lpstr>Fund Information</vt:lpstr>
      <vt:lpstr>Vanguard Growth Index Institutional (VIGIX)</vt:lpstr>
      <vt:lpstr>Schwab S&amp;P 500 Index (SWPPX) </vt:lpstr>
      <vt:lpstr>American Funds Fundamental Investors (RFNGX) </vt:lpstr>
      <vt:lpstr>Vanguard Selected Value Fund Investor Shares (VASVX)</vt:lpstr>
      <vt:lpstr>Vanguard Small-Cap Growth Index Fund Institutional Shares (VSGIX) </vt:lpstr>
      <vt:lpstr>Vanguard Small-Cap Index Fund Institutional Shares (VSCIX) </vt:lpstr>
      <vt:lpstr>Cohen &amp; Steers Institutional Realty Shares (CSRIX) </vt:lpstr>
      <vt:lpstr>Schwab International Index Fund (SWISX) </vt:lpstr>
      <vt:lpstr>American Funds EuroPacific Growth Fund Class R-6 (RERGX) </vt:lpstr>
      <vt:lpstr>DFA Emerging Markets Portfolio Institutional Class (DFEMX) </vt:lpstr>
      <vt:lpstr>DFA Emerging Markets Small Cap Portfolio Institutional Class (DEMSX) </vt:lpstr>
      <vt:lpstr>Loomis Sayles Bond Fund Institutional Class (LSBDX) </vt:lpstr>
      <vt:lpstr>Vanguard Total Bond Market Index Fund Institutional Shares (VBTIX) </vt:lpstr>
      <vt:lpstr>Vanguard Inflation-Protected Securities Fund Investor Shares (VIPSX) </vt:lpstr>
      <vt:lpstr>Base Data Set</vt:lpstr>
      <vt:lpstr>R was used to derive following variables </vt:lpstr>
      <vt:lpstr>Preliminary Analysis</vt:lpstr>
      <vt:lpstr>Preliminary Analysis</vt:lpstr>
      <vt:lpstr>Linear Regression Analysis</vt:lpstr>
      <vt:lpstr>Time Series Modelling</vt:lpstr>
      <vt:lpstr>Forecasting Results</vt:lpstr>
      <vt:lpstr>Conclusion</vt:lpstr>
    </vt:vector>
  </TitlesOfParts>
  <Company>Expeditors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401K Fund Forecasting</dc:title>
  <dc:creator>Arjun Panikar</dc:creator>
  <cp:lastModifiedBy>Arjun Panikar</cp:lastModifiedBy>
  <cp:revision>30</cp:revision>
  <dcterms:created xsi:type="dcterms:W3CDTF">2017-05-08T23:49:02Z</dcterms:created>
  <dcterms:modified xsi:type="dcterms:W3CDTF">2017-05-12T21:44:09Z</dcterms:modified>
</cp:coreProperties>
</file>