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629" r:id="rId2"/>
    <p:sldId id="422" r:id="rId3"/>
    <p:sldId id="649" r:id="rId4"/>
    <p:sldId id="423" r:id="rId5"/>
    <p:sldId id="460" r:id="rId6"/>
    <p:sldId id="650" r:id="rId7"/>
    <p:sldId id="464" r:id="rId8"/>
    <p:sldId id="652" r:id="rId9"/>
    <p:sldId id="653" r:id="rId10"/>
    <p:sldId id="651" r:id="rId11"/>
    <p:sldId id="654" r:id="rId12"/>
    <p:sldId id="655" r:id="rId13"/>
    <p:sldId id="631" r:id="rId14"/>
    <p:sldId id="467" r:id="rId15"/>
    <p:sldId id="656" r:id="rId16"/>
    <p:sldId id="648" r:id="rId17"/>
    <p:sldId id="657" r:id="rId18"/>
    <p:sldId id="632" r:id="rId19"/>
    <p:sldId id="636" r:id="rId20"/>
    <p:sldId id="638" r:id="rId21"/>
    <p:sldId id="639" r:id="rId22"/>
    <p:sldId id="658" r:id="rId23"/>
    <p:sldId id="640" r:id="rId24"/>
    <p:sldId id="642" r:id="rId25"/>
    <p:sldId id="643" r:id="rId26"/>
    <p:sldId id="660" r:id="rId27"/>
    <p:sldId id="659" r:id="rId28"/>
    <p:sldId id="661" r:id="rId29"/>
    <p:sldId id="646" r:id="rId30"/>
    <p:sldId id="662" r:id="rId31"/>
    <p:sldId id="4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33CC"/>
    <a:srgbClr val="A21612"/>
    <a:srgbClr val="FF6600"/>
    <a:srgbClr val="FA840B"/>
    <a:srgbClr val="0000FF"/>
    <a:srgbClr val="001F7F"/>
    <a:srgbClr val="000099"/>
    <a:srgbClr val="003399"/>
    <a:srgbClr val="A80B00"/>
    <a:srgbClr val="D10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8" autoAdjust="0"/>
    <p:restoredTop sz="79692" autoAdjust="0"/>
  </p:normalViewPr>
  <p:slideViewPr>
    <p:cSldViewPr snapToGrid="0">
      <p:cViewPr varScale="1">
        <p:scale>
          <a:sx n="85" d="100"/>
          <a:sy n="85" d="100"/>
        </p:scale>
        <p:origin x="809" y="2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62097-B08A-40FA-B5B8-3C9093B01F2D}"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A3596-9054-4717-9EF8-123E51F78346}" type="slidenum">
              <a:rPr lang="en-US" smtClean="0"/>
              <a:t>‹#›</a:t>
            </a:fld>
            <a:endParaRPr lang="en-US"/>
          </a:p>
        </p:txBody>
      </p:sp>
    </p:spTree>
    <p:extLst>
      <p:ext uri="{BB962C8B-B14F-4D97-AF65-F5344CB8AC3E}">
        <p14:creationId xmlns:p14="http://schemas.microsoft.com/office/powerpoint/2010/main" val="301852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3063" y="695325"/>
            <a:ext cx="6208712" cy="3494088"/>
          </a:xfrm>
        </p:spPr>
      </p:sp>
      <p:sp>
        <p:nvSpPr>
          <p:cNvPr id="3" name="备注占位符 2"/>
          <p:cNvSpPr>
            <a:spLocks noGrp="1"/>
          </p:cNvSpPr>
          <p:nvPr>
            <p:ph type="body" idx="1"/>
          </p:nvPr>
        </p:nvSpPr>
        <p:spPr/>
        <p:txBody>
          <a:bodyPr>
            <a:normAutofit/>
          </a:bodyPr>
          <a:lstStyle/>
          <a:p>
            <a:pPr defTabSz="919405">
              <a:defRPr/>
            </a:pPr>
            <a:r>
              <a:rPr lang="en-US" altLang="zh-CN" dirty="0"/>
              <a:t>Thanks</a:t>
            </a:r>
            <a:r>
              <a:rPr lang="zh-CN" altLang="en-US" baseline="0" dirty="0"/>
              <a:t> </a:t>
            </a:r>
            <a:r>
              <a:rPr lang="en-US" altLang="zh-CN" baseline="0" dirty="0"/>
              <a:t>for</a:t>
            </a:r>
            <a:r>
              <a:rPr lang="zh-CN" altLang="en-US" baseline="0" dirty="0"/>
              <a:t> </a:t>
            </a:r>
            <a:r>
              <a:rPr lang="en-US" altLang="zh-CN" baseline="0" dirty="0"/>
              <a:t>the</a:t>
            </a:r>
            <a:r>
              <a:rPr lang="zh-CN" altLang="en-US" baseline="0" dirty="0"/>
              <a:t> </a:t>
            </a:r>
            <a:r>
              <a:rPr lang="en-US" altLang="zh-CN" baseline="0" dirty="0"/>
              <a:t>introduction.</a:t>
            </a:r>
          </a:p>
          <a:p>
            <a:pPr defTabSz="919405">
              <a:defRPr/>
            </a:pPr>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1</a:t>
            </a:fld>
            <a:endParaRPr lang="zh-CN" altLang="en-US"/>
          </a:p>
        </p:txBody>
      </p:sp>
    </p:spTree>
    <p:extLst>
      <p:ext uri="{BB962C8B-B14F-4D97-AF65-F5344CB8AC3E}">
        <p14:creationId xmlns:p14="http://schemas.microsoft.com/office/powerpoint/2010/main" val="352153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11</a:t>
            </a:fld>
            <a:endParaRPr lang="zh-CN" altLang="en-US"/>
          </a:p>
        </p:txBody>
      </p:sp>
    </p:spTree>
    <p:extLst>
      <p:ext uri="{BB962C8B-B14F-4D97-AF65-F5344CB8AC3E}">
        <p14:creationId xmlns:p14="http://schemas.microsoft.com/office/powerpoint/2010/main" val="202932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The first key idea is to map pill images into a new feature space.</a:t>
            </a:r>
          </a:p>
          <a:p>
            <a:endParaRPr lang="en-US" altLang="zh-CN" baseline="0" dirty="0"/>
          </a:p>
          <a:p>
            <a:r>
              <a:rPr lang="en-US" altLang="zh-CN" baseline="0" dirty="0"/>
              <a:t>Assume</a:t>
            </a:r>
            <a:r>
              <a:rPr lang="zh-CN" altLang="en-US" baseline="0" dirty="0"/>
              <a:t> </a:t>
            </a:r>
            <a:r>
              <a:rPr lang="en-US" altLang="zh-CN" baseline="0" dirty="0"/>
              <a:t>we have 3 images</a:t>
            </a:r>
            <a:r>
              <a:rPr lang="zh-CN" altLang="en-US" baseline="0" dirty="0"/>
              <a:t> </a:t>
            </a:r>
            <a:r>
              <a:rPr lang="en-US" altLang="zh-CN" baseline="0" dirty="0"/>
              <a:t>in the original image space: an</a:t>
            </a:r>
            <a:r>
              <a:rPr lang="zh-CN" altLang="en-US" baseline="0" dirty="0"/>
              <a:t> </a:t>
            </a:r>
            <a:r>
              <a:rPr lang="en-US" altLang="zh-CN" baseline="0" dirty="0"/>
              <a:t>anchor image, a</a:t>
            </a:r>
            <a:r>
              <a:rPr lang="zh-CN" altLang="en-US" baseline="0" dirty="0"/>
              <a:t> </a:t>
            </a:r>
            <a:r>
              <a:rPr lang="en-US" altLang="zh-CN" baseline="0" dirty="0"/>
              <a:t>positive image, and</a:t>
            </a:r>
            <a:r>
              <a:rPr lang="zh-CN" altLang="en-US" baseline="0" dirty="0"/>
              <a:t> </a:t>
            </a:r>
            <a:r>
              <a:rPr lang="en-US" altLang="zh-CN" baseline="0" dirty="0"/>
              <a:t>a negative image.</a:t>
            </a:r>
          </a:p>
          <a:p>
            <a:endParaRPr lang="en-US" altLang="zh-CN" baseline="0" dirty="0"/>
          </a:p>
          <a:p>
            <a:r>
              <a:rPr lang="en-US" altLang="zh-CN" baseline="0" dirty="0"/>
              <a:t>The anchor image and the</a:t>
            </a:r>
            <a:r>
              <a:rPr lang="zh-CN" altLang="en-US" baseline="0" dirty="0"/>
              <a:t> </a:t>
            </a:r>
            <a:r>
              <a:rPr lang="en-US" altLang="zh-CN" baseline="0" dirty="0"/>
              <a:t>positive image are from the same pill, and</a:t>
            </a:r>
            <a:r>
              <a:rPr lang="zh-CN" altLang="en-US" baseline="0" dirty="0"/>
              <a:t> </a:t>
            </a:r>
            <a:r>
              <a:rPr lang="en-US" altLang="zh-CN" baseline="0" dirty="0"/>
              <a:t>the negative image is from a different pill.</a:t>
            </a:r>
          </a:p>
          <a:p>
            <a:endParaRPr lang="en-US" altLang="zh-CN" baseline="0" dirty="0"/>
          </a:p>
          <a:p>
            <a:r>
              <a:rPr lang="en-US" altLang="zh-CN" baseline="0" dirty="0"/>
              <a:t>Due to real-world noise, the negative image is closer to the anchor image compared to the positive image.</a:t>
            </a:r>
            <a:r>
              <a:rPr lang="zh-CN" altLang="en-US" baseline="0" dirty="0"/>
              <a:t> </a:t>
            </a:r>
            <a:r>
              <a:rPr lang="en-US" altLang="zh-CN" baseline="0" dirty="0"/>
              <a:t>As</a:t>
            </a:r>
            <a:r>
              <a:rPr lang="zh-CN" altLang="en-US" baseline="0" dirty="0"/>
              <a:t> </a:t>
            </a:r>
            <a:r>
              <a:rPr lang="en-US" altLang="zh-CN" baseline="0" dirty="0"/>
              <a:t>a result, the negative image is misclassified to be the same pill as the anchor image.</a:t>
            </a:r>
          </a:p>
          <a:p>
            <a:endParaRPr lang="en-US" altLang="zh-CN" baseline="0" dirty="0"/>
          </a:p>
          <a:p>
            <a:r>
              <a:rPr lang="en-US" altLang="zh-CN" baseline="0" dirty="0"/>
              <a:t>What we want, is to create a new feature space, such that in this new feature space, the anchor image and positive image are closer while the anchor and negative images are distant. As a result, the anchor image is correctly classified.</a:t>
            </a:r>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13</a:t>
            </a:fld>
            <a:endParaRPr lang="zh-CN" altLang="en-US"/>
          </a:p>
        </p:txBody>
      </p:sp>
    </p:spTree>
    <p:extLst>
      <p:ext uri="{BB962C8B-B14F-4D97-AF65-F5344CB8AC3E}">
        <p14:creationId xmlns:p14="http://schemas.microsoft.com/office/powerpoint/2010/main" val="51608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deep convolutional</a:t>
            </a:r>
            <a:r>
              <a:rPr lang="en-US" baseline="0" dirty="0"/>
              <a:t> neural network</a:t>
            </a:r>
            <a:r>
              <a:rPr lang="en-US" dirty="0"/>
              <a:t>, or </a:t>
            </a:r>
            <a:r>
              <a:rPr lang="en-US" altLang="zh-CN" dirty="0" err="1"/>
              <a:t>ConvNet</a:t>
            </a:r>
            <a:r>
              <a:rPr lang="zh-CN" altLang="en-US" dirty="0"/>
              <a:t> </a:t>
            </a:r>
            <a:r>
              <a:rPr lang="en-US" dirty="0"/>
              <a:t>in short, to </a:t>
            </a:r>
            <a:r>
              <a:rPr lang="en-US" baseline="0" dirty="0"/>
              <a:t>learn the features automatically and create the desired new feature space.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6F6A3596-9054-4717-9EF8-123E51F78346}" type="slidenum">
              <a:rPr lang="en-US" smtClean="0"/>
              <a:t>14</a:t>
            </a:fld>
            <a:endParaRPr lang="en-US"/>
          </a:p>
        </p:txBody>
      </p:sp>
    </p:spTree>
    <p:extLst>
      <p:ext uri="{BB962C8B-B14F-4D97-AF65-F5344CB8AC3E}">
        <p14:creationId xmlns:p14="http://schemas.microsoft.com/office/powerpoint/2010/main" val="80865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Gray and gradient</a:t>
            </a:r>
            <a:r>
              <a:rPr lang="en-CA" baseline="0" dirty="0"/>
              <a:t> images not only alleviate the dependency on color, it also attain enhanced shape and imprint information to train the model in a more efficient manner.</a:t>
            </a:r>
            <a:endParaRPr lang="en-CA" dirty="0"/>
          </a:p>
        </p:txBody>
      </p:sp>
      <p:sp>
        <p:nvSpPr>
          <p:cNvPr id="4" name="Slide Number Placeholder 3"/>
          <p:cNvSpPr>
            <a:spLocks noGrp="1"/>
          </p:cNvSpPr>
          <p:nvPr>
            <p:ph type="sldNum" sz="quarter" idx="10"/>
          </p:nvPr>
        </p:nvSpPr>
        <p:spPr/>
        <p:txBody>
          <a:bodyPr/>
          <a:lstStyle/>
          <a:p>
            <a:fld id="{6F6A3596-9054-4717-9EF8-123E51F78346}" type="slidenum">
              <a:rPr lang="en-US" smtClean="0"/>
              <a:t>15</a:t>
            </a:fld>
            <a:endParaRPr lang="en-US"/>
          </a:p>
        </p:txBody>
      </p:sp>
    </p:spTree>
    <p:extLst>
      <p:ext uri="{BB962C8B-B14F-4D97-AF65-F5344CB8AC3E}">
        <p14:creationId xmlns:p14="http://schemas.microsoft.com/office/powerpoint/2010/main" val="1731430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pPr marL="0" marR="0" indent="0" algn="l" defTabSz="949926" rtl="0" eaLnBrk="1" fontAlgn="auto" latinLnBrk="0" hangingPunct="1">
              <a:lnSpc>
                <a:spcPct val="100000"/>
              </a:lnSpc>
              <a:spcBef>
                <a:spcPts val="0"/>
              </a:spcBef>
              <a:spcAft>
                <a:spcPts val="0"/>
              </a:spcAft>
              <a:buClrTx/>
              <a:buSzTx/>
              <a:buFontTx/>
              <a:buNone/>
              <a:tabLst/>
              <a:defRPr/>
            </a:pPr>
            <a:r>
              <a:rPr lang="en-US" altLang="zh-CN" dirty="0"/>
              <a:t>It turns</a:t>
            </a:r>
            <a:r>
              <a:rPr lang="en-US" altLang="zh-CN" baseline="0" dirty="0"/>
              <a:t> out that we can make our system </a:t>
            </a:r>
            <a:r>
              <a:rPr lang="en-US" altLang="zh-CN" b="1" baseline="0" dirty="0"/>
              <a:t>more</a:t>
            </a:r>
            <a:r>
              <a:rPr lang="en-US" altLang="zh-CN" baseline="0" dirty="0"/>
              <a:t> resilient to real world noises by combining multiple </a:t>
            </a:r>
            <a:r>
              <a:rPr lang="en-US" altLang="zh-CN" baseline="0" dirty="0" err="1"/>
              <a:t>convets</a:t>
            </a:r>
            <a:r>
              <a:rPr lang="en-US" altLang="zh-CN" baseline="0" dirty="0"/>
              <a:t> that provide complementary information of the pill.</a:t>
            </a:r>
          </a:p>
          <a:p>
            <a:pPr marL="0" marR="0" indent="0" algn="l" defTabSz="949926"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49926" rtl="0" eaLnBrk="1" fontAlgn="auto" latinLnBrk="0" hangingPunct="1">
              <a:lnSpc>
                <a:spcPct val="100000"/>
              </a:lnSpc>
              <a:spcBef>
                <a:spcPts val="0"/>
              </a:spcBef>
              <a:spcAft>
                <a:spcPts val="0"/>
              </a:spcAft>
              <a:buClrTx/>
              <a:buSzTx/>
              <a:buFontTx/>
              <a:buNone/>
              <a:tabLst/>
              <a:defRPr/>
            </a:pPr>
            <a:r>
              <a:rPr lang="en-US" altLang="zh-CN" baseline="0" dirty="0"/>
              <a:t>So we use</a:t>
            </a:r>
            <a:r>
              <a:rPr lang="zh-CN" altLang="en-US" baseline="0" dirty="0"/>
              <a:t> </a:t>
            </a:r>
            <a:r>
              <a:rPr lang="en-US" altLang="zh-CN" baseline="0" dirty="0"/>
              <a:t>3</a:t>
            </a:r>
            <a:r>
              <a:rPr lang="zh-CN" altLang="en-US" baseline="0" dirty="0"/>
              <a:t> </a:t>
            </a:r>
            <a:r>
              <a:rPr lang="en-US" altLang="zh-CN" baseline="0" dirty="0" err="1"/>
              <a:t>convnets</a:t>
            </a:r>
            <a:r>
              <a:rPr lang="en-US" altLang="zh-CN" baseline="0" dirty="0"/>
              <a:t>,</a:t>
            </a:r>
            <a:r>
              <a:rPr lang="zh-CN" altLang="en-US" baseline="0" dirty="0"/>
              <a:t> </a:t>
            </a:r>
            <a:r>
              <a:rPr lang="en-US" altLang="zh-CN" baseline="0" dirty="0"/>
              <a:t>the</a:t>
            </a:r>
            <a:r>
              <a:rPr lang="zh-CN" altLang="en-US" baseline="0" dirty="0"/>
              <a:t> </a:t>
            </a:r>
            <a:r>
              <a:rPr lang="en-US" altLang="zh-CN" baseline="0" dirty="0"/>
              <a:t>first</a:t>
            </a:r>
            <a:r>
              <a:rPr lang="zh-CN" altLang="en-US" baseline="0" dirty="0"/>
              <a:t> </a:t>
            </a:r>
            <a:r>
              <a:rPr lang="en-US" altLang="zh-CN" baseline="0" dirty="0"/>
              <a:t>focusing</a:t>
            </a:r>
            <a:r>
              <a:rPr lang="zh-CN" altLang="en-US" baseline="0" dirty="0"/>
              <a:t> </a:t>
            </a:r>
            <a:r>
              <a:rPr lang="en-US" altLang="zh-CN" baseline="0" dirty="0"/>
              <a:t>on</a:t>
            </a:r>
            <a:r>
              <a:rPr lang="zh-CN" altLang="en-US" baseline="0" dirty="0"/>
              <a:t> </a:t>
            </a:r>
            <a:r>
              <a:rPr lang="en-US" altLang="zh-CN" baseline="0" dirty="0"/>
              <a:t>color</a:t>
            </a:r>
            <a:r>
              <a:rPr lang="zh-CN" altLang="en-US" baseline="0" dirty="0"/>
              <a:t> </a:t>
            </a:r>
            <a:r>
              <a:rPr lang="en-US" altLang="zh-CN" baseline="0" dirty="0"/>
              <a:t>information,</a:t>
            </a:r>
            <a:r>
              <a:rPr lang="zh-CN" altLang="en-US" baseline="0" dirty="0"/>
              <a:t> </a:t>
            </a:r>
            <a:r>
              <a:rPr lang="en-US" altLang="zh-CN" baseline="0" dirty="0"/>
              <a:t>the</a:t>
            </a:r>
            <a:r>
              <a:rPr lang="zh-CN" altLang="en-US" baseline="0" dirty="0"/>
              <a:t> </a:t>
            </a:r>
            <a:r>
              <a:rPr lang="en-US" altLang="zh-CN" baseline="0" dirty="0"/>
              <a:t>2nd</a:t>
            </a:r>
            <a:r>
              <a:rPr lang="zh-CN" altLang="en-US" baseline="0" dirty="0"/>
              <a:t> </a:t>
            </a:r>
            <a:r>
              <a:rPr lang="en-US" altLang="zh-CN" baseline="0" dirty="0"/>
              <a:t>focusing</a:t>
            </a:r>
            <a:r>
              <a:rPr lang="zh-CN" altLang="en-US" baseline="0" dirty="0"/>
              <a:t> </a:t>
            </a:r>
            <a:r>
              <a:rPr lang="en-US" altLang="zh-CN" baseline="0" dirty="0"/>
              <a:t>on</a:t>
            </a:r>
            <a:r>
              <a:rPr lang="zh-CN" altLang="en-US" baseline="0" dirty="0"/>
              <a:t> </a:t>
            </a:r>
            <a:r>
              <a:rPr lang="en-US" altLang="zh-CN" baseline="0" dirty="0"/>
              <a:t>shape</a:t>
            </a:r>
            <a:r>
              <a:rPr lang="zh-CN" altLang="en-US" baseline="0" dirty="0"/>
              <a:t> </a:t>
            </a:r>
            <a:r>
              <a:rPr lang="en-US" altLang="zh-CN" baseline="0" dirty="0"/>
              <a:t>information,</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3rd</a:t>
            </a:r>
            <a:r>
              <a:rPr lang="zh-CN" altLang="en-US" baseline="0" dirty="0"/>
              <a:t> </a:t>
            </a:r>
            <a:r>
              <a:rPr lang="en-US" altLang="zh-CN" baseline="0" dirty="0"/>
              <a:t>focusing</a:t>
            </a:r>
            <a:r>
              <a:rPr lang="zh-CN" altLang="en-US" baseline="0" dirty="0"/>
              <a:t> </a:t>
            </a:r>
            <a:r>
              <a:rPr lang="en-US" altLang="zh-CN" baseline="0" dirty="0"/>
              <a:t>on</a:t>
            </a:r>
            <a:r>
              <a:rPr lang="zh-CN" altLang="en-US" baseline="0" dirty="0"/>
              <a:t> </a:t>
            </a:r>
            <a:r>
              <a:rPr lang="en-US" altLang="zh-CN" baseline="0" dirty="0"/>
              <a:t>imprint</a:t>
            </a:r>
            <a:r>
              <a:rPr lang="zh-CN" altLang="en-US" baseline="0" dirty="0"/>
              <a:t> </a:t>
            </a:r>
            <a:r>
              <a:rPr lang="en-US" altLang="zh-CN" baseline="0" dirty="0"/>
              <a:t>information.</a:t>
            </a:r>
            <a:r>
              <a:rPr lang="zh-CN" altLang="en-US" baseline="0" dirty="0"/>
              <a:t> </a:t>
            </a:r>
            <a:r>
              <a:rPr lang="en-US" altLang="zh-CN" baseline="0" dirty="0"/>
              <a:t>And</a:t>
            </a:r>
            <a:r>
              <a:rPr lang="zh-CN" altLang="en-US" baseline="0" dirty="0"/>
              <a:t> </a:t>
            </a:r>
            <a:r>
              <a:rPr lang="en-US" altLang="zh-CN" baseline="0" dirty="0"/>
              <a:t>then</a:t>
            </a:r>
            <a:r>
              <a:rPr lang="zh-CN" altLang="en-US" baseline="0" dirty="0"/>
              <a:t> </a:t>
            </a:r>
            <a:r>
              <a:rPr lang="en-US" altLang="zh-CN" baseline="0" dirty="0"/>
              <a:t>we</a:t>
            </a:r>
            <a:r>
              <a:rPr lang="zh-CN" altLang="en-US" baseline="0" dirty="0"/>
              <a:t> </a:t>
            </a:r>
            <a:r>
              <a:rPr lang="en-US" altLang="zh-CN" baseline="0" dirty="0"/>
              <a:t>combine</a:t>
            </a:r>
            <a:r>
              <a:rPr lang="zh-CN" altLang="en-US" baseline="0" dirty="0"/>
              <a:t> </a:t>
            </a:r>
            <a:r>
              <a:rPr lang="en-US" altLang="zh-CN" baseline="0" dirty="0"/>
              <a:t>these</a:t>
            </a:r>
            <a:r>
              <a:rPr lang="zh-CN" altLang="en-US" baseline="0" dirty="0"/>
              <a:t> </a:t>
            </a:r>
            <a:r>
              <a:rPr lang="en-US" altLang="zh-CN" baseline="0" dirty="0"/>
              <a:t>3</a:t>
            </a:r>
            <a:r>
              <a:rPr lang="zh-CN" altLang="en-US" baseline="0" dirty="0"/>
              <a:t> </a:t>
            </a:r>
            <a:r>
              <a:rPr lang="en-US" altLang="zh-CN" baseline="0" dirty="0" err="1"/>
              <a:t>convnets</a:t>
            </a:r>
            <a:r>
              <a:rPr lang="zh-CN" altLang="en-US" baseline="0" dirty="0"/>
              <a:t> </a:t>
            </a:r>
            <a:r>
              <a:rPr lang="en-US" altLang="zh-CN" baseline="0" dirty="0"/>
              <a:t>together.</a:t>
            </a:r>
          </a:p>
          <a:p>
            <a:pPr marL="0" marR="0" indent="0" algn="l" defTabSz="949926"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49926" rtl="0" eaLnBrk="1" fontAlgn="auto" latinLnBrk="0" hangingPunct="1">
              <a:lnSpc>
                <a:spcPct val="100000"/>
              </a:lnSpc>
              <a:spcBef>
                <a:spcPts val="0"/>
              </a:spcBef>
              <a:spcAft>
                <a:spcPts val="0"/>
              </a:spcAft>
              <a:buClrTx/>
              <a:buSzTx/>
              <a:buFontTx/>
              <a:buNone/>
              <a:tabLst/>
              <a:defRPr/>
            </a:pPr>
            <a:r>
              <a:rPr lang="en-US" altLang="zh-CN" baseline="0" dirty="0"/>
              <a:t>This idea works really well because even if the color of the pill is changed, we can still count on the shape and imprints information extracted by the other 2 </a:t>
            </a:r>
            <a:r>
              <a:rPr lang="en-US" altLang="zh-CN" baseline="0" dirty="0" err="1"/>
              <a:t>convnets</a:t>
            </a:r>
            <a:r>
              <a:rPr lang="en-US" altLang="zh-CN" baseline="0" dirty="0"/>
              <a:t> to retrieve the correct pill.</a:t>
            </a:r>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16</a:t>
            </a:fld>
            <a:endParaRPr lang="zh-CN" altLang="en-US"/>
          </a:p>
        </p:txBody>
      </p:sp>
    </p:spTree>
    <p:extLst>
      <p:ext uri="{BB962C8B-B14F-4D97-AF65-F5344CB8AC3E}">
        <p14:creationId xmlns:p14="http://schemas.microsoft.com/office/powerpoint/2010/main" val="103388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It seems like everything goes well and we are done. </a:t>
            </a:r>
          </a:p>
          <a:p>
            <a:endParaRPr lang="en-US" altLang="zh-CN" baseline="0" dirty="0"/>
          </a:p>
          <a:p>
            <a:r>
              <a:rPr lang="en-US" altLang="zh-CN" baseline="0" dirty="0"/>
              <a:t>However, deep learning has a problem: it is computation and memory intensive.</a:t>
            </a:r>
          </a:p>
          <a:p>
            <a:endParaRPr lang="en-US" altLang="zh-CN" baseline="0" dirty="0"/>
          </a:p>
          <a:p>
            <a:r>
              <a:rPr lang="en-US" altLang="zh-CN" baseline="0" dirty="0"/>
              <a:t>A single </a:t>
            </a:r>
            <a:r>
              <a:rPr lang="en-US" altLang="zh-CN" baseline="0" dirty="0" err="1"/>
              <a:t>ConvNet</a:t>
            </a:r>
            <a:r>
              <a:rPr lang="en-US" altLang="zh-CN" baseline="0" dirty="0"/>
              <a:t> used in our system requires over 1b</a:t>
            </a:r>
            <a:r>
              <a:rPr lang="zh-CN" altLang="en-US" baseline="0" dirty="0"/>
              <a:t> </a:t>
            </a:r>
            <a:r>
              <a:rPr lang="en-US" altLang="zh-CN" baseline="0" dirty="0"/>
              <a:t>FLOPs just for one single inference. And it requires 54</a:t>
            </a:r>
            <a:r>
              <a:rPr lang="zh-CN" altLang="en-US" baseline="0" dirty="0"/>
              <a:t> </a:t>
            </a:r>
            <a:r>
              <a:rPr lang="en-US" altLang="zh-CN" baseline="0" dirty="0"/>
              <a:t>MB just for model storage.</a:t>
            </a:r>
          </a:p>
          <a:p>
            <a:endParaRPr lang="en-US" altLang="zh-CN" baseline="0" dirty="0"/>
          </a:p>
          <a:p>
            <a:r>
              <a:rPr lang="en-US" altLang="zh-CN" baseline="0" dirty="0"/>
              <a:t>Remember we need 3 such </a:t>
            </a:r>
            <a:r>
              <a:rPr lang="en-US" altLang="zh-CN" baseline="0" dirty="0" err="1"/>
              <a:t>convnets</a:t>
            </a:r>
            <a:r>
              <a:rPr lang="en-US" altLang="zh-CN" baseline="0" dirty="0"/>
              <a:t> to deliver the best pill recognition performance. So</a:t>
            </a:r>
            <a:r>
              <a:rPr lang="zh-CN" altLang="en-US" baseline="0" dirty="0"/>
              <a:t> </a:t>
            </a:r>
            <a:r>
              <a:rPr lang="en-US" altLang="zh-CN" baseline="0" dirty="0"/>
              <a:t>the</a:t>
            </a:r>
            <a:r>
              <a:rPr lang="zh-CN" altLang="en-US" baseline="0" dirty="0"/>
              <a:t> </a:t>
            </a:r>
            <a:r>
              <a:rPr lang="en-US" altLang="zh-CN" baseline="0" dirty="0"/>
              <a:t>number</a:t>
            </a:r>
            <a:r>
              <a:rPr lang="zh-CN" altLang="en-US" baseline="0" dirty="0"/>
              <a:t> </a:t>
            </a:r>
            <a:r>
              <a:rPr lang="en-US" altLang="zh-CN" baseline="0" dirty="0"/>
              <a:t>is</a:t>
            </a:r>
            <a:r>
              <a:rPr lang="zh-CN" altLang="en-US" baseline="0" dirty="0"/>
              <a:t> </a:t>
            </a:r>
            <a:r>
              <a:rPr lang="en-US" altLang="zh-CN" baseline="0" dirty="0"/>
              <a:t>tripled.</a:t>
            </a:r>
          </a:p>
          <a:p>
            <a:endParaRPr lang="en-US" altLang="zh-CN" baseline="0" dirty="0"/>
          </a:p>
          <a:p>
            <a:r>
              <a:rPr lang="en-US" altLang="zh-CN" baseline="0" dirty="0"/>
              <a:t>Usually</a:t>
            </a:r>
            <a:r>
              <a:rPr lang="zh-CN" altLang="en-US" baseline="0" dirty="0"/>
              <a:t> </a:t>
            </a:r>
            <a:r>
              <a:rPr lang="en-US" altLang="zh-CN" baseline="0" dirty="0"/>
              <a:t>these</a:t>
            </a:r>
            <a:r>
              <a:rPr lang="zh-CN" altLang="en-US" baseline="0" dirty="0"/>
              <a:t> </a:t>
            </a:r>
            <a:r>
              <a:rPr lang="en-US" altLang="zh-CN" baseline="0" dirty="0"/>
              <a:t>models</a:t>
            </a:r>
            <a:r>
              <a:rPr lang="zh-CN" altLang="en-US" baseline="0" dirty="0"/>
              <a:t> </a:t>
            </a:r>
            <a:r>
              <a:rPr lang="en-US" altLang="zh-CN" baseline="0" dirty="0"/>
              <a:t>are</a:t>
            </a:r>
            <a:r>
              <a:rPr lang="zh-CN" altLang="en-US" baseline="0" dirty="0"/>
              <a:t> </a:t>
            </a:r>
            <a:r>
              <a:rPr lang="en-US" altLang="zh-CN" baseline="0" dirty="0"/>
              <a:t>run</a:t>
            </a:r>
            <a:r>
              <a:rPr lang="zh-CN" altLang="en-US" baseline="0" dirty="0"/>
              <a:t> </a:t>
            </a:r>
            <a:r>
              <a:rPr lang="en-US" altLang="zh-CN" baseline="0" dirty="0"/>
              <a:t>on</a:t>
            </a:r>
            <a:r>
              <a:rPr lang="zh-CN" altLang="en-US" baseline="0" dirty="0"/>
              <a:t> </a:t>
            </a:r>
            <a:r>
              <a:rPr lang="en-US" altLang="zh-CN" baseline="0" dirty="0"/>
              <a:t>GPU.</a:t>
            </a:r>
            <a:r>
              <a:rPr lang="zh-CN" altLang="en-US" baseline="0" dirty="0"/>
              <a:t> </a:t>
            </a:r>
            <a:r>
              <a:rPr lang="en-US" altLang="zh-CN" baseline="0" dirty="0"/>
              <a:t>How can we run it on resource-limited mobile devices?</a:t>
            </a:r>
          </a:p>
          <a:p>
            <a:endParaRPr lang="en-US" altLang="zh-CN" baseline="0" dirty="0"/>
          </a:p>
          <a:p>
            <a:endParaRPr lang="en-US" sz="1200" dirty="0">
              <a:solidFill>
                <a:srgbClr val="000000"/>
              </a:solidFill>
            </a:endParaRPr>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18</a:t>
            </a:fld>
            <a:endParaRPr lang="zh-CN" altLang="en-US"/>
          </a:p>
        </p:txBody>
      </p:sp>
    </p:spTree>
    <p:extLst>
      <p:ext uri="{BB962C8B-B14F-4D97-AF65-F5344CB8AC3E}">
        <p14:creationId xmlns:p14="http://schemas.microsoft.com/office/powerpoint/2010/main" val="61453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dirty="0"/>
              <a:t>In</a:t>
            </a:r>
            <a:r>
              <a:rPr lang="zh-CN" altLang="en-US" dirty="0"/>
              <a:t> </a:t>
            </a:r>
            <a:r>
              <a:rPr lang="en-US" altLang="zh-CN" dirty="0"/>
              <a:t>this</a:t>
            </a:r>
            <a:r>
              <a:rPr lang="zh-CN" altLang="en-US" dirty="0"/>
              <a:t> </a:t>
            </a:r>
            <a:r>
              <a:rPr lang="en-US" altLang="zh-CN" dirty="0"/>
              <a:t>work, we propose</a:t>
            </a:r>
            <a:r>
              <a:rPr lang="zh-CN" altLang="en-US" dirty="0"/>
              <a:t> </a:t>
            </a:r>
            <a:r>
              <a:rPr lang="en-US" altLang="zh-CN" dirty="0"/>
              <a:t>a teacher-student learning framework to</a:t>
            </a:r>
            <a:r>
              <a:rPr lang="zh-CN" altLang="en-US" dirty="0"/>
              <a:t> </a:t>
            </a:r>
            <a:r>
              <a:rPr lang="en-US" altLang="zh-CN" dirty="0"/>
              <a:t>compress</a:t>
            </a:r>
            <a:r>
              <a:rPr lang="zh-CN" altLang="en-US" dirty="0"/>
              <a:t> </a:t>
            </a:r>
            <a:r>
              <a:rPr lang="en-US" altLang="zh-CN" dirty="0"/>
              <a:t>the</a:t>
            </a:r>
            <a:r>
              <a:rPr lang="zh-CN" altLang="en-US" dirty="0"/>
              <a:t> </a:t>
            </a:r>
            <a:r>
              <a:rPr lang="en-US" altLang="zh-CN" dirty="0"/>
              <a:t>large</a:t>
            </a:r>
            <a:r>
              <a:rPr lang="zh-CN" altLang="en-US" dirty="0"/>
              <a:t> </a:t>
            </a:r>
            <a:r>
              <a:rPr lang="en-US" altLang="zh-CN" dirty="0"/>
              <a:t>network</a:t>
            </a:r>
            <a:r>
              <a:rPr lang="zh-CN" altLang="en-US" dirty="0"/>
              <a:t> </a:t>
            </a:r>
            <a:r>
              <a:rPr lang="en-US" altLang="zh-CN" dirty="0"/>
              <a:t>into</a:t>
            </a:r>
            <a:r>
              <a:rPr lang="zh-CN" altLang="en-US" dirty="0"/>
              <a:t> </a:t>
            </a:r>
            <a:r>
              <a:rPr lang="en-US" altLang="zh-CN" dirty="0"/>
              <a:t>a</a:t>
            </a:r>
            <a:r>
              <a:rPr lang="zh-CN" altLang="en-US" dirty="0"/>
              <a:t> </a:t>
            </a:r>
            <a:r>
              <a:rPr lang="en-US" altLang="zh-CN" dirty="0"/>
              <a:t>small</a:t>
            </a:r>
            <a:r>
              <a:rPr lang="zh-CN" altLang="en-US" dirty="0"/>
              <a:t> </a:t>
            </a:r>
            <a:r>
              <a:rPr lang="en-US" altLang="zh-CN" dirty="0"/>
              <a:t>network,</a:t>
            </a:r>
            <a:r>
              <a:rPr lang="zh-CN" altLang="en-US" dirty="0"/>
              <a:t> </a:t>
            </a:r>
            <a:r>
              <a:rPr lang="en-US" altLang="zh-CN" dirty="0"/>
              <a:t>such</a:t>
            </a:r>
            <a:r>
              <a:rPr lang="zh-CN" altLang="en-US" dirty="0"/>
              <a:t> </a:t>
            </a:r>
            <a:r>
              <a:rPr lang="en-US" altLang="zh-CN" dirty="0"/>
              <a:t>that</a:t>
            </a:r>
            <a:r>
              <a:rPr lang="zh-CN" altLang="en-US" baseline="0" dirty="0"/>
              <a:t> </a:t>
            </a:r>
            <a:r>
              <a:rPr lang="en-US" altLang="zh-CN" baseline="0" dirty="0"/>
              <a:t>the</a:t>
            </a:r>
            <a:r>
              <a:rPr lang="zh-CN" altLang="en-US" baseline="0" dirty="0"/>
              <a:t> </a:t>
            </a:r>
            <a:r>
              <a:rPr lang="en-US" altLang="zh-CN" baseline="0" dirty="0"/>
              <a:t>small</a:t>
            </a:r>
            <a:r>
              <a:rPr lang="zh-CN" altLang="en-US" baseline="0" dirty="0"/>
              <a:t> </a:t>
            </a:r>
            <a:r>
              <a:rPr lang="en-US" altLang="zh-CN" baseline="0" dirty="0"/>
              <a:t>network</a:t>
            </a:r>
            <a:r>
              <a:rPr lang="zh-CN" altLang="en-US" baseline="0" dirty="0"/>
              <a:t> </a:t>
            </a:r>
            <a:r>
              <a:rPr lang="en-US" altLang="zh-CN" baseline="0" dirty="0"/>
              <a:t>can</a:t>
            </a:r>
            <a:r>
              <a:rPr lang="zh-CN" altLang="en-US" baseline="0" dirty="0"/>
              <a:t> </a:t>
            </a:r>
            <a:r>
              <a:rPr lang="en-US" altLang="zh-CN" baseline="0" dirty="0"/>
              <a:t>be</a:t>
            </a:r>
            <a:r>
              <a:rPr lang="zh-CN" altLang="en-US" baseline="0" dirty="0"/>
              <a:t> </a:t>
            </a:r>
            <a:r>
              <a:rPr lang="en-US" altLang="zh-CN" baseline="0" dirty="0"/>
              <a:t>fit</a:t>
            </a:r>
            <a:r>
              <a:rPr lang="zh-CN" altLang="en-US" baseline="0" dirty="0"/>
              <a:t> </a:t>
            </a:r>
            <a:r>
              <a:rPr lang="en-US" altLang="zh-CN" baseline="0" dirty="0"/>
              <a:t>into</a:t>
            </a:r>
            <a:r>
              <a:rPr lang="zh-CN" altLang="en-US" baseline="0" dirty="0"/>
              <a:t> </a:t>
            </a:r>
            <a:r>
              <a:rPr lang="en-US" altLang="zh-CN" baseline="0" dirty="0"/>
              <a:t>mobile</a:t>
            </a:r>
            <a:r>
              <a:rPr lang="zh-CN" altLang="en-US" baseline="0" dirty="0"/>
              <a:t> </a:t>
            </a:r>
            <a:r>
              <a:rPr lang="en-US" altLang="zh-CN" baseline="0" dirty="0"/>
              <a:t>devices</a:t>
            </a:r>
            <a:r>
              <a:rPr lang="en-US" altLang="zh-CN" dirty="0"/>
              <a:t>.</a:t>
            </a:r>
          </a:p>
          <a:p>
            <a:endParaRPr lang="en-US" altLang="zh-CN" dirty="0"/>
          </a:p>
          <a:p>
            <a:r>
              <a:rPr lang="en-US" altLang="zh-CN" baseline="0" dirty="0"/>
              <a:t>In this framework, the teacher network is the large network that needs to be compressed. The student network is the desired small network.</a:t>
            </a:r>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The central idea of teacher-student learning is </a:t>
            </a:r>
            <a:r>
              <a:rPr lang="en-US" altLang="zh-CN" baseline="0" dirty="0"/>
              <a:t>to enforce the student network to </a:t>
            </a:r>
            <a:r>
              <a:rPr lang="en-US" altLang="zh-CN" b="1" baseline="0" dirty="0"/>
              <a:t>imitate </a:t>
            </a:r>
            <a:r>
              <a:rPr lang="en-US" altLang="zh-CN" baseline="0" dirty="0"/>
              <a:t>the outputs of the teacher network. </a:t>
            </a:r>
          </a:p>
          <a:p>
            <a:endParaRPr lang="en-US" altLang="zh-CN" baseline="0" dirty="0"/>
          </a:p>
          <a:p>
            <a:r>
              <a:rPr lang="en-US" altLang="zh-CN" baseline="0" dirty="0"/>
              <a:t>This is achieved by using this loss function, </a:t>
            </a:r>
            <a:r>
              <a:rPr lang="en-US" altLang="zh-CN" b="1" baseline="0" dirty="0"/>
              <a:t>which just means the student must follow whatever the teacher says.</a:t>
            </a:r>
          </a:p>
          <a:p>
            <a:endParaRPr lang="en-US" altLang="zh-CN" baseline="0" dirty="0"/>
          </a:p>
          <a:p>
            <a:r>
              <a:rPr lang="en-US" altLang="zh-CN" baseline="0" dirty="0"/>
              <a:t>This training process is called Knowledge Distillation, which can be viewed as teacher transferring knowledge to the student.</a:t>
            </a:r>
          </a:p>
          <a:p>
            <a:endParaRPr lang="en-US" altLang="zh-CN" baseline="0" dirty="0"/>
          </a:p>
          <a:p>
            <a:endParaRPr lang="en-US" altLang="zh-CN" baseline="0" dirty="0"/>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19</a:t>
            </a:fld>
            <a:endParaRPr lang="zh-CN" altLang="en-US"/>
          </a:p>
        </p:txBody>
      </p:sp>
    </p:spTree>
    <p:extLst>
      <p:ext uri="{BB962C8B-B14F-4D97-AF65-F5344CB8AC3E}">
        <p14:creationId xmlns:p14="http://schemas.microsoft.com/office/powerpoint/2010/main" val="1039135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A</a:t>
            </a:r>
            <a:r>
              <a:rPr lang="zh-CN" altLang="en-US" baseline="0" dirty="0"/>
              <a:t> </a:t>
            </a:r>
            <a:r>
              <a:rPr lang="en-US" altLang="zh-CN" baseline="0" dirty="0"/>
              <a:t>deep</a:t>
            </a:r>
            <a:r>
              <a:rPr lang="zh-CN" altLang="en-US" baseline="0" dirty="0"/>
              <a:t> </a:t>
            </a:r>
            <a:r>
              <a:rPr lang="en-US" altLang="zh-CN" baseline="0" dirty="0"/>
              <a:t>neural</a:t>
            </a:r>
            <a:r>
              <a:rPr lang="zh-CN" altLang="en-US" baseline="0" dirty="0"/>
              <a:t> </a:t>
            </a:r>
            <a:r>
              <a:rPr lang="en-US" altLang="zh-CN" baseline="0" dirty="0"/>
              <a:t>network</a:t>
            </a:r>
            <a:r>
              <a:rPr lang="zh-CN" altLang="en-US" baseline="0" dirty="0"/>
              <a:t> </a:t>
            </a:r>
            <a:r>
              <a:rPr lang="en-US" altLang="zh-CN" baseline="0" dirty="0"/>
              <a:t>consists</a:t>
            </a:r>
            <a:r>
              <a:rPr lang="zh-CN" altLang="en-US" baseline="0" dirty="0"/>
              <a:t> </a:t>
            </a:r>
            <a:r>
              <a:rPr lang="en-US" altLang="zh-CN" baseline="0" dirty="0"/>
              <a:t>of</a:t>
            </a:r>
            <a:r>
              <a:rPr lang="zh-CN" altLang="en-US" baseline="0" dirty="0"/>
              <a:t> </a:t>
            </a:r>
            <a:r>
              <a:rPr lang="en-US" altLang="zh-CN" baseline="0" dirty="0"/>
              <a:t>a</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layers.</a:t>
            </a:r>
            <a:r>
              <a:rPr lang="zh-CN" altLang="en-US" baseline="0" dirty="0"/>
              <a:t> </a:t>
            </a:r>
            <a:endParaRPr lang="en-US" altLang="zh-CN" baseline="0" dirty="0"/>
          </a:p>
          <a:p>
            <a:endParaRPr lang="en-US" altLang="zh-CN" baseline="0" dirty="0"/>
          </a:p>
          <a:p>
            <a:r>
              <a:rPr lang="en-US" altLang="zh-CN" baseline="0" dirty="0"/>
              <a:t>The</a:t>
            </a:r>
            <a:r>
              <a:rPr lang="zh-CN" altLang="en-US" baseline="0" dirty="0"/>
              <a:t> </a:t>
            </a:r>
            <a:r>
              <a:rPr lang="en-US" altLang="zh-CN" baseline="0" dirty="0"/>
              <a:t>total</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layers</a:t>
            </a:r>
            <a:r>
              <a:rPr lang="zh-CN" altLang="en-US" baseline="0" dirty="0"/>
              <a:t> </a:t>
            </a:r>
            <a:r>
              <a:rPr lang="en-US" altLang="zh-CN" baseline="0" dirty="0"/>
              <a:t>is</a:t>
            </a:r>
            <a:r>
              <a:rPr lang="zh-CN" altLang="en-US" baseline="0" dirty="0"/>
              <a:t> </a:t>
            </a:r>
            <a:r>
              <a:rPr lang="en-US" altLang="zh-CN" baseline="0" dirty="0"/>
              <a:t>called</a:t>
            </a:r>
            <a:r>
              <a:rPr lang="zh-CN" altLang="en-US" baseline="0" dirty="0"/>
              <a:t> </a:t>
            </a:r>
            <a:r>
              <a:rPr lang="en-US" altLang="zh-CN" baseline="0" dirty="0"/>
              <a:t>the</a:t>
            </a:r>
            <a:r>
              <a:rPr lang="zh-CN" altLang="en-US" baseline="0" dirty="0"/>
              <a:t> </a:t>
            </a:r>
            <a:r>
              <a:rPr lang="en-US" altLang="zh-CN" baseline="0" dirty="0"/>
              <a:t>depth</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network.</a:t>
            </a:r>
            <a:r>
              <a:rPr lang="zh-CN" altLang="en-US" baseline="0" dirty="0"/>
              <a:t> </a:t>
            </a:r>
            <a:endParaRPr lang="en-US" altLang="zh-CN" baseline="0" dirty="0"/>
          </a:p>
          <a:p>
            <a:endParaRPr lang="en-US" altLang="zh-CN" baseline="0" dirty="0"/>
          </a:p>
          <a:p>
            <a:r>
              <a:rPr lang="en-US" altLang="zh-CN" baseline="0" dirty="0"/>
              <a:t>The</a:t>
            </a:r>
            <a:r>
              <a:rPr lang="zh-CN" altLang="en-US" baseline="0" dirty="0"/>
              <a:t> </a:t>
            </a:r>
            <a:r>
              <a:rPr lang="en-US" altLang="zh-CN" baseline="0" dirty="0"/>
              <a:t>deeper</a:t>
            </a:r>
            <a:r>
              <a:rPr lang="zh-CN" altLang="en-US" baseline="0" dirty="0"/>
              <a:t> </a:t>
            </a:r>
            <a:r>
              <a:rPr lang="en-US" altLang="zh-CN" baseline="0" dirty="0"/>
              <a:t>the network</a:t>
            </a:r>
            <a:r>
              <a:rPr lang="zh-CN" altLang="en-US" baseline="0" dirty="0"/>
              <a:t> </a:t>
            </a:r>
            <a:r>
              <a:rPr lang="en-US" altLang="zh-CN" baseline="0" dirty="0"/>
              <a:t>is, the better</a:t>
            </a:r>
            <a:r>
              <a:rPr lang="zh-CN" altLang="en-US" baseline="0" dirty="0"/>
              <a:t> </a:t>
            </a:r>
            <a:r>
              <a:rPr lang="en-US" altLang="zh-CN" baseline="0" dirty="0"/>
              <a:t>the learning</a:t>
            </a:r>
            <a:r>
              <a:rPr lang="zh-CN" altLang="en-US" baseline="0" dirty="0"/>
              <a:t> </a:t>
            </a:r>
            <a:r>
              <a:rPr lang="en-US" altLang="zh-CN" baseline="0" dirty="0"/>
              <a:t>capability it has.</a:t>
            </a:r>
            <a:r>
              <a:rPr lang="zh-CN" altLang="en-US" baseline="0" dirty="0"/>
              <a:t> </a:t>
            </a:r>
            <a:endParaRPr lang="en-US" altLang="zh-CN" baseline="0" dirty="0"/>
          </a:p>
          <a:p>
            <a:endParaRPr lang="en-US" altLang="zh-CN" baseline="0" dirty="0"/>
          </a:p>
          <a:p>
            <a:r>
              <a:rPr lang="en-US" altLang="zh-CN" baseline="0" dirty="0"/>
              <a:t>For</a:t>
            </a:r>
            <a:r>
              <a:rPr lang="zh-CN" altLang="en-US" baseline="0" dirty="0"/>
              <a:t> </a:t>
            </a:r>
            <a:r>
              <a:rPr lang="en-US" altLang="zh-CN" baseline="0" dirty="0"/>
              <a:t>each</a:t>
            </a:r>
            <a:r>
              <a:rPr lang="zh-CN" altLang="en-US" baseline="0" dirty="0"/>
              <a:t> </a:t>
            </a:r>
            <a:r>
              <a:rPr lang="en-US" altLang="zh-CN" baseline="0" dirty="0"/>
              <a:t>layer,</a:t>
            </a:r>
            <a:r>
              <a:rPr lang="zh-CN" altLang="en-US" baseline="0" dirty="0"/>
              <a:t> </a:t>
            </a:r>
            <a:r>
              <a:rPr lang="en-US" altLang="zh-CN" baseline="0" dirty="0"/>
              <a:t>the</a:t>
            </a:r>
            <a:r>
              <a:rPr lang="zh-CN" altLang="en-US" baseline="0" dirty="0"/>
              <a:t> </a:t>
            </a:r>
            <a:r>
              <a:rPr lang="en-US" altLang="zh-CN" baseline="0" dirty="0"/>
              <a:t>deep</a:t>
            </a:r>
            <a:r>
              <a:rPr lang="zh-CN" altLang="en-US" baseline="0" dirty="0"/>
              <a:t> </a:t>
            </a:r>
            <a:r>
              <a:rPr lang="en-US" altLang="zh-CN" baseline="0" dirty="0"/>
              <a:t>neural</a:t>
            </a:r>
            <a:r>
              <a:rPr lang="zh-CN" altLang="en-US" baseline="0" dirty="0"/>
              <a:t> </a:t>
            </a:r>
            <a:r>
              <a:rPr lang="en-US" altLang="zh-CN" baseline="0" dirty="0"/>
              <a:t>network</a:t>
            </a:r>
            <a:r>
              <a:rPr lang="zh-CN" altLang="en-US" baseline="0" dirty="0"/>
              <a:t> </a:t>
            </a:r>
            <a:r>
              <a:rPr lang="en-US" altLang="zh-CN" baseline="0" dirty="0"/>
              <a:t>arranges</a:t>
            </a:r>
            <a:r>
              <a:rPr lang="zh-CN" altLang="en-US" baseline="0" dirty="0"/>
              <a:t> </a:t>
            </a:r>
            <a:r>
              <a:rPr lang="en-US" altLang="zh-CN" baseline="0" dirty="0"/>
              <a:t>its</a:t>
            </a:r>
            <a:r>
              <a:rPr lang="zh-CN" altLang="en-US" baseline="0" dirty="0"/>
              <a:t> </a:t>
            </a:r>
            <a:r>
              <a:rPr lang="en-US" altLang="zh-CN" baseline="0" dirty="0"/>
              <a:t>neurons</a:t>
            </a:r>
            <a:r>
              <a:rPr lang="zh-CN" altLang="en-US" baseline="0" dirty="0"/>
              <a:t> </a:t>
            </a:r>
            <a:r>
              <a:rPr lang="en-US" altLang="zh-CN" baseline="0" dirty="0"/>
              <a:t>in</a:t>
            </a:r>
            <a:r>
              <a:rPr lang="zh-CN" altLang="en-US" baseline="0" dirty="0"/>
              <a:t> </a:t>
            </a:r>
            <a:r>
              <a:rPr lang="en-US" altLang="zh-CN" baseline="0" dirty="0"/>
              <a:t>3D</a:t>
            </a:r>
            <a:r>
              <a:rPr lang="zh-CN" altLang="en-US" baseline="0" dirty="0"/>
              <a:t> </a:t>
            </a:r>
            <a:r>
              <a:rPr lang="en-US" altLang="zh-CN" baseline="0" dirty="0"/>
              <a:t>volume.</a:t>
            </a:r>
            <a:r>
              <a:rPr lang="zh-CN" altLang="en-US" baseline="0" dirty="0"/>
              <a:t> </a:t>
            </a:r>
            <a:endParaRPr lang="en-US" altLang="zh-CN" baseline="0" dirty="0"/>
          </a:p>
          <a:p>
            <a:endParaRPr lang="en-US" altLang="zh-CN" baseline="0" dirty="0"/>
          </a:p>
          <a:p>
            <a:r>
              <a:rPr lang="en-US" altLang="zh-CN" baseline="0" dirty="0"/>
              <a:t>The</a:t>
            </a:r>
            <a:r>
              <a:rPr lang="zh-CN" altLang="en-US" baseline="0" dirty="0"/>
              <a:t> </a:t>
            </a:r>
            <a:r>
              <a:rPr lang="en-US" altLang="zh-CN" baseline="0" dirty="0"/>
              <a:t>rule</a:t>
            </a:r>
            <a:r>
              <a:rPr lang="zh-CN" altLang="en-US" baseline="0" dirty="0"/>
              <a:t> </a:t>
            </a:r>
            <a:r>
              <a:rPr lang="en-US" altLang="zh-CN" baseline="0" dirty="0"/>
              <a:t>of</a:t>
            </a:r>
            <a:r>
              <a:rPr lang="zh-CN" altLang="en-US" baseline="0" dirty="0"/>
              <a:t> </a:t>
            </a:r>
            <a:r>
              <a:rPr lang="en-US" altLang="zh-CN" baseline="0" dirty="0"/>
              <a:t>thumb</a:t>
            </a:r>
            <a:r>
              <a:rPr lang="zh-CN" altLang="en-US" baseline="0" dirty="0"/>
              <a:t> </a:t>
            </a:r>
            <a:r>
              <a:rPr lang="en-US" altLang="zh-CN" baseline="0" dirty="0"/>
              <a:t>for</a:t>
            </a:r>
            <a:r>
              <a:rPr lang="zh-CN" altLang="en-US" baseline="0" dirty="0"/>
              <a:t> </a:t>
            </a:r>
            <a:r>
              <a:rPr lang="en-US" altLang="zh-CN" baseline="0" dirty="0"/>
              <a:t>tradeoff</a:t>
            </a:r>
            <a:r>
              <a:rPr lang="zh-CN" altLang="en-US" baseline="0" dirty="0"/>
              <a:t> </a:t>
            </a:r>
            <a:r>
              <a:rPr lang="en-US" altLang="zh-CN" baseline="0" dirty="0"/>
              <a:t>is</a:t>
            </a:r>
            <a:r>
              <a:rPr lang="zh-CN" altLang="en-US" baseline="0" dirty="0"/>
              <a:t> </a:t>
            </a:r>
            <a:r>
              <a:rPr lang="en-US" altLang="zh-CN" baseline="0" dirty="0"/>
              <a:t>to</a:t>
            </a:r>
            <a:r>
              <a:rPr lang="zh-CN" altLang="en-US" baseline="0" dirty="0"/>
              <a:t> </a:t>
            </a:r>
            <a:r>
              <a:rPr lang="en-US" altLang="zh-CN" baseline="0" dirty="0"/>
              <a:t>make</a:t>
            </a:r>
            <a:r>
              <a:rPr lang="zh-CN" altLang="en-US" baseline="0" dirty="0"/>
              <a:t> </a:t>
            </a:r>
            <a:r>
              <a:rPr lang="en-US" altLang="zh-CN" baseline="0" dirty="0"/>
              <a:t>the</a:t>
            </a:r>
            <a:r>
              <a:rPr lang="zh-CN" altLang="en-US" baseline="0" dirty="0"/>
              <a:t> </a:t>
            </a:r>
            <a:r>
              <a:rPr lang="en-US" altLang="zh-CN" baseline="0" dirty="0"/>
              <a:t>network</a:t>
            </a:r>
            <a:r>
              <a:rPr lang="zh-CN" altLang="en-US" baseline="0" dirty="0"/>
              <a:t> </a:t>
            </a:r>
            <a:r>
              <a:rPr lang="en-US" altLang="zh-CN" baseline="0" dirty="0"/>
              <a:t>deeper</a:t>
            </a:r>
            <a:r>
              <a:rPr lang="zh-CN" altLang="en-US" baseline="0" dirty="0"/>
              <a:t> </a:t>
            </a:r>
            <a:r>
              <a:rPr lang="en-US" altLang="zh-CN" baseline="0" dirty="0"/>
              <a:t>to</a:t>
            </a:r>
            <a:r>
              <a:rPr lang="zh-CN" altLang="en-US" baseline="0" dirty="0"/>
              <a:t> </a:t>
            </a:r>
            <a:r>
              <a:rPr lang="en-US" altLang="zh-CN" baseline="0" dirty="0"/>
              <a:t>maintain</a:t>
            </a:r>
            <a:r>
              <a:rPr lang="zh-CN" altLang="en-US" baseline="0" dirty="0"/>
              <a:t> </a:t>
            </a:r>
            <a:r>
              <a:rPr lang="en-US" altLang="zh-CN" baseline="0" dirty="0"/>
              <a:t>its</a:t>
            </a:r>
            <a:r>
              <a:rPr lang="zh-CN" altLang="en-US" baseline="0" dirty="0"/>
              <a:t> </a:t>
            </a:r>
            <a:r>
              <a:rPr lang="en-US" altLang="zh-CN" baseline="0" dirty="0"/>
              <a:t>learning</a:t>
            </a:r>
            <a:r>
              <a:rPr lang="zh-CN" altLang="en-US" baseline="0" dirty="0"/>
              <a:t> </a:t>
            </a:r>
            <a:r>
              <a:rPr lang="en-US" altLang="zh-CN" baseline="0" dirty="0"/>
              <a:t>capability,</a:t>
            </a:r>
            <a:r>
              <a:rPr lang="zh-CN" altLang="en-US" baseline="0" dirty="0"/>
              <a:t> </a:t>
            </a:r>
            <a:r>
              <a:rPr lang="en-US" altLang="zh-CN" baseline="0" dirty="0"/>
              <a:t>and</a:t>
            </a:r>
            <a:r>
              <a:rPr lang="zh-CN" altLang="en-US" baseline="0" dirty="0"/>
              <a:t> </a:t>
            </a:r>
            <a:r>
              <a:rPr lang="en-US" altLang="zh-CN" baseline="0" dirty="0"/>
              <a:t>shrink</a:t>
            </a:r>
            <a:r>
              <a:rPr lang="zh-CN" altLang="en-US" baseline="0" dirty="0"/>
              <a:t> </a:t>
            </a:r>
            <a:r>
              <a:rPr lang="en-US" altLang="zh-CN" baseline="0" dirty="0"/>
              <a:t>the</a:t>
            </a:r>
            <a:r>
              <a:rPr lang="zh-CN" altLang="en-US" baseline="0" dirty="0"/>
              <a:t> </a:t>
            </a:r>
            <a:r>
              <a:rPr lang="en-US" altLang="zh-CN" baseline="0" dirty="0"/>
              <a:t>volume</a:t>
            </a:r>
            <a:r>
              <a:rPr lang="zh-CN" altLang="en-US" baseline="0" dirty="0"/>
              <a:t> </a:t>
            </a:r>
            <a:r>
              <a:rPr lang="en-US" altLang="zh-CN" baseline="0" dirty="0"/>
              <a:t>at</a:t>
            </a:r>
            <a:r>
              <a:rPr lang="zh-CN" altLang="en-US" baseline="0" dirty="0"/>
              <a:t> </a:t>
            </a:r>
            <a:r>
              <a:rPr lang="en-US" altLang="zh-CN" baseline="0" dirty="0"/>
              <a:t>each</a:t>
            </a:r>
            <a:r>
              <a:rPr lang="zh-CN" altLang="en-US" baseline="0" dirty="0"/>
              <a:t> </a:t>
            </a:r>
            <a:r>
              <a:rPr lang="en-US" altLang="zh-CN" baseline="0" dirty="0"/>
              <a:t>layer</a:t>
            </a:r>
            <a:r>
              <a:rPr lang="zh-CN" altLang="en-US" baseline="0" dirty="0"/>
              <a:t> </a:t>
            </a:r>
            <a:r>
              <a:rPr lang="en-US" altLang="zh-CN" baseline="0" dirty="0"/>
              <a:t>to</a:t>
            </a:r>
            <a:r>
              <a:rPr lang="zh-CN" altLang="en-US" baseline="0" dirty="0"/>
              <a:t> </a:t>
            </a:r>
            <a:r>
              <a:rPr lang="en-US" altLang="zh-CN" baseline="0" dirty="0"/>
              <a:t>reduce</a:t>
            </a:r>
            <a:r>
              <a:rPr lang="zh-CN" altLang="en-US" baseline="0" dirty="0"/>
              <a:t> </a:t>
            </a:r>
            <a:r>
              <a:rPr lang="en-US" altLang="zh-CN" baseline="0" dirty="0"/>
              <a:t>the</a:t>
            </a:r>
            <a:r>
              <a:rPr lang="zh-CN" altLang="en-US" baseline="0" dirty="0"/>
              <a:t> </a:t>
            </a:r>
            <a:r>
              <a:rPr lang="en-US" altLang="zh-CN" baseline="0" dirty="0"/>
              <a:t>model</a:t>
            </a:r>
            <a:r>
              <a:rPr lang="zh-CN" altLang="en-US" baseline="0" dirty="0"/>
              <a:t> </a:t>
            </a:r>
            <a:r>
              <a:rPr lang="en-US" altLang="zh-CN" baseline="0" dirty="0"/>
              <a:t>size.</a:t>
            </a:r>
            <a:r>
              <a:rPr lang="zh-CN" altLang="en-US" baseline="0" dirty="0"/>
              <a:t> </a:t>
            </a:r>
            <a:endParaRPr lang="en-US" altLang="zh-CN" baseline="0" dirty="0"/>
          </a:p>
          <a:p>
            <a:endParaRPr lang="en-US" altLang="zh-CN" baseline="0" dirty="0"/>
          </a:p>
          <a:p>
            <a:r>
              <a:rPr lang="en-US" altLang="zh-CN" baseline="0" dirty="0"/>
              <a:t>In</a:t>
            </a:r>
            <a:r>
              <a:rPr lang="zh-CN" altLang="en-US" baseline="0" dirty="0"/>
              <a:t> </a:t>
            </a:r>
            <a:r>
              <a:rPr lang="en-US" altLang="zh-CN" baseline="0" dirty="0"/>
              <a:t>other words,</a:t>
            </a:r>
            <a:r>
              <a:rPr lang="zh-CN" altLang="en-US" baseline="0" dirty="0"/>
              <a:t> </a:t>
            </a:r>
            <a:r>
              <a:rPr lang="en-US" altLang="zh-CN" baseline="0" dirty="0"/>
              <a:t>we</a:t>
            </a:r>
            <a:r>
              <a:rPr lang="zh-CN" altLang="en-US" baseline="0" dirty="0"/>
              <a:t> </a:t>
            </a:r>
            <a:r>
              <a:rPr lang="en-US" altLang="zh-CN" baseline="0" dirty="0"/>
              <a:t>will</a:t>
            </a:r>
            <a:r>
              <a:rPr lang="zh-CN" altLang="en-US" baseline="0" dirty="0"/>
              <a:t> </a:t>
            </a:r>
            <a:r>
              <a:rPr lang="en-US" altLang="zh-CN" baseline="0" dirty="0"/>
              <a:t>make</a:t>
            </a:r>
            <a:r>
              <a:rPr lang="zh-CN" altLang="en-US" baseline="0" dirty="0"/>
              <a:t> </a:t>
            </a:r>
            <a:r>
              <a:rPr lang="en-US" altLang="zh-CN" baseline="0" dirty="0"/>
              <a:t>the</a:t>
            </a:r>
            <a:r>
              <a:rPr lang="zh-CN" altLang="en-US" baseline="0" dirty="0"/>
              <a:t> </a:t>
            </a:r>
            <a:r>
              <a:rPr lang="en-US" altLang="zh-CN" baseline="0" dirty="0"/>
              <a:t>network</a:t>
            </a:r>
            <a:r>
              <a:rPr lang="zh-CN" altLang="en-US" baseline="0" dirty="0"/>
              <a:t> </a:t>
            </a:r>
            <a:r>
              <a:rPr lang="en-US" altLang="zh-CN" baseline="0" dirty="0"/>
              <a:t>taller</a:t>
            </a:r>
            <a:r>
              <a:rPr lang="zh-CN" altLang="en-US" baseline="0" dirty="0"/>
              <a:t> </a:t>
            </a:r>
            <a:r>
              <a:rPr lang="en-US" altLang="zh-CN" baseline="0" dirty="0"/>
              <a:t>but thinner.</a:t>
            </a:r>
          </a:p>
          <a:p>
            <a:endParaRPr lang="en-US" altLang="zh-CN" baseline="0" dirty="0"/>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20</a:t>
            </a:fld>
            <a:endParaRPr lang="zh-CN" altLang="en-US"/>
          </a:p>
        </p:txBody>
      </p:sp>
    </p:spTree>
    <p:extLst>
      <p:ext uri="{BB962C8B-B14F-4D97-AF65-F5344CB8AC3E}">
        <p14:creationId xmlns:p14="http://schemas.microsoft.com/office/powerpoint/2010/main" val="764969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dirty="0"/>
              <a:t>By</a:t>
            </a:r>
            <a:r>
              <a:rPr lang="zh-CN" altLang="en-US" dirty="0"/>
              <a:t> </a:t>
            </a:r>
            <a:r>
              <a:rPr lang="en-US" altLang="zh-CN" dirty="0"/>
              <a:t>following</a:t>
            </a:r>
            <a:r>
              <a:rPr lang="zh-CN" altLang="en-US" dirty="0"/>
              <a:t> </a:t>
            </a:r>
            <a:r>
              <a:rPr lang="en-US" altLang="zh-CN" dirty="0"/>
              <a:t>the</a:t>
            </a:r>
            <a:r>
              <a:rPr lang="zh-CN" altLang="en-US" dirty="0"/>
              <a:t> </a:t>
            </a:r>
            <a:r>
              <a:rPr lang="en-US" altLang="zh-CN" dirty="0"/>
              <a:t>rule</a:t>
            </a:r>
            <a:r>
              <a:rPr lang="zh-CN" altLang="en-US" dirty="0"/>
              <a:t> </a:t>
            </a:r>
            <a:r>
              <a:rPr lang="en-US" altLang="zh-CN" dirty="0"/>
              <a:t>of</a:t>
            </a:r>
            <a:r>
              <a:rPr lang="zh-CN" altLang="en-US" dirty="0"/>
              <a:t> </a:t>
            </a:r>
            <a:r>
              <a:rPr lang="en-US" altLang="zh-CN" dirty="0"/>
              <a:t>thumb,</a:t>
            </a:r>
            <a:r>
              <a:rPr lang="zh-CN" altLang="en-US" dirty="0"/>
              <a:t> </a:t>
            </a:r>
            <a:r>
              <a:rPr lang="en-US" altLang="zh-CN" dirty="0"/>
              <a:t>we</a:t>
            </a:r>
            <a:r>
              <a:rPr lang="zh-CN" altLang="en-US" dirty="0"/>
              <a:t> </a:t>
            </a:r>
            <a:r>
              <a:rPr lang="en-US" altLang="zh-CN" dirty="0"/>
              <a:t>use</a:t>
            </a:r>
            <a:r>
              <a:rPr lang="zh-CN" altLang="en-US" dirty="0"/>
              <a:t> </a:t>
            </a:r>
            <a:r>
              <a:rPr lang="en-US" altLang="zh-CN" dirty="0"/>
              <a:t>the</a:t>
            </a:r>
            <a:r>
              <a:rPr lang="zh-CN" altLang="en-US" dirty="0"/>
              <a:t> </a:t>
            </a:r>
            <a:r>
              <a:rPr lang="en-US" altLang="zh-CN" dirty="0"/>
              <a:t>teacher</a:t>
            </a:r>
            <a:r>
              <a:rPr lang="zh-CN" altLang="en-US" dirty="0"/>
              <a:t> </a:t>
            </a:r>
            <a:r>
              <a:rPr lang="en-US" altLang="zh-CN" dirty="0"/>
              <a:t>network</a:t>
            </a:r>
            <a:r>
              <a:rPr lang="zh-CN" altLang="en-US" dirty="0"/>
              <a:t> </a:t>
            </a:r>
            <a:r>
              <a:rPr lang="en-US" altLang="zh-CN" dirty="0"/>
              <a:t>as</a:t>
            </a:r>
            <a:r>
              <a:rPr lang="zh-CN" altLang="en-US" dirty="0"/>
              <a:t> </a:t>
            </a:r>
            <a:r>
              <a:rPr lang="en-US" altLang="zh-CN" dirty="0"/>
              <a:t>the</a:t>
            </a:r>
            <a:r>
              <a:rPr lang="zh-CN" altLang="en-US" dirty="0"/>
              <a:t> </a:t>
            </a:r>
            <a:r>
              <a:rPr lang="en-US" altLang="zh-CN" dirty="0"/>
              <a:t>starting</a:t>
            </a:r>
            <a:r>
              <a:rPr lang="zh-CN" altLang="en-US" dirty="0"/>
              <a:t> </a:t>
            </a:r>
            <a:r>
              <a:rPr lang="en-US" altLang="zh-CN" dirty="0"/>
              <a:t>point,</a:t>
            </a:r>
            <a:r>
              <a:rPr lang="zh-CN" altLang="en-US" dirty="0"/>
              <a:t> </a:t>
            </a:r>
            <a:r>
              <a:rPr lang="en-US" altLang="zh-CN" dirty="0"/>
              <a:t>and</a:t>
            </a:r>
            <a:r>
              <a:rPr lang="zh-CN" altLang="en-US" dirty="0"/>
              <a:t> </a:t>
            </a:r>
            <a:r>
              <a:rPr lang="en-US" altLang="zh-CN" dirty="0"/>
              <a:t>incrementally</a:t>
            </a:r>
            <a:r>
              <a:rPr lang="zh-CN" altLang="en-US" baseline="0" dirty="0"/>
              <a:t> </a:t>
            </a:r>
            <a:r>
              <a:rPr lang="en-US" altLang="zh-CN" baseline="0" dirty="0"/>
              <a:t>build the</a:t>
            </a:r>
            <a:r>
              <a:rPr lang="zh-CN" altLang="en-US" baseline="0" dirty="0"/>
              <a:t> </a:t>
            </a:r>
            <a:r>
              <a:rPr lang="en-US" altLang="zh-CN" baseline="0" dirty="0"/>
              <a:t>student</a:t>
            </a:r>
            <a:r>
              <a:rPr lang="zh-CN" altLang="en-US" baseline="0" dirty="0"/>
              <a:t> </a:t>
            </a:r>
            <a:r>
              <a:rPr lang="en-US" altLang="zh-CN" baseline="0" dirty="0"/>
              <a:t>network</a:t>
            </a:r>
            <a:r>
              <a:rPr lang="zh-CN" altLang="en-US" baseline="0" dirty="0"/>
              <a:t> </a:t>
            </a:r>
            <a:r>
              <a:rPr lang="en-US" altLang="zh-CN" baseline="0" dirty="0"/>
              <a:t>step</a:t>
            </a:r>
            <a:r>
              <a:rPr lang="zh-CN" altLang="en-US" baseline="0" dirty="0"/>
              <a:t> </a:t>
            </a:r>
            <a:r>
              <a:rPr lang="en-US" altLang="zh-CN" baseline="0" dirty="0"/>
              <a:t>by</a:t>
            </a:r>
            <a:r>
              <a:rPr lang="zh-CN" altLang="en-US" baseline="0" dirty="0"/>
              <a:t> </a:t>
            </a:r>
            <a:r>
              <a:rPr lang="en-US" altLang="zh-CN" baseline="0" dirty="0"/>
              <a:t>step.</a:t>
            </a:r>
          </a:p>
          <a:p>
            <a:endParaRPr lang="en-US" altLang="zh-CN" baseline="0" dirty="0"/>
          </a:p>
          <a:p>
            <a:r>
              <a:rPr lang="en-US" altLang="zh-CN" baseline="0" dirty="0"/>
              <a:t>Layer replacement scheme. </a:t>
            </a:r>
          </a:p>
          <a:p>
            <a:endParaRPr lang="en-US" altLang="zh-CN" baseline="0" dirty="0"/>
          </a:p>
          <a:p>
            <a:r>
              <a:rPr lang="en-US" altLang="zh-CN" baseline="0" dirty="0"/>
              <a:t>Each</a:t>
            </a:r>
            <a:r>
              <a:rPr lang="zh-CN" altLang="en-US" baseline="0" dirty="0"/>
              <a:t> </a:t>
            </a:r>
            <a:r>
              <a:rPr lang="en-US" altLang="zh-CN" baseline="0" dirty="0"/>
              <a:t>color</a:t>
            </a:r>
            <a:r>
              <a:rPr lang="zh-CN" altLang="en-US" baseline="0" dirty="0"/>
              <a:t> </a:t>
            </a:r>
            <a:r>
              <a:rPr lang="en-US" altLang="zh-CN" baseline="0" dirty="0"/>
              <a:t>and</a:t>
            </a:r>
            <a:r>
              <a:rPr lang="zh-CN" altLang="en-US" baseline="0" dirty="0"/>
              <a:t> </a:t>
            </a:r>
            <a:r>
              <a:rPr lang="en-US" altLang="zh-CN" baseline="0" dirty="0"/>
              <a:t>letter</a:t>
            </a:r>
            <a:r>
              <a:rPr lang="zh-CN" altLang="en-US" baseline="0" dirty="0"/>
              <a:t> </a:t>
            </a:r>
            <a:r>
              <a:rPr lang="en-US" altLang="zh-CN" baseline="0" dirty="0"/>
              <a:t>represents</a:t>
            </a:r>
            <a:r>
              <a:rPr lang="zh-CN" altLang="en-US" baseline="0" dirty="0"/>
              <a:t> </a:t>
            </a:r>
            <a:r>
              <a:rPr lang="en-US" altLang="zh-CN" baseline="0" dirty="0"/>
              <a:t>a</a:t>
            </a:r>
            <a:r>
              <a:rPr lang="zh-CN" altLang="en-US" baseline="0" dirty="0"/>
              <a:t> </a:t>
            </a:r>
            <a:r>
              <a:rPr lang="en-US" altLang="zh-CN" baseline="0" dirty="0"/>
              <a:t>step</a:t>
            </a:r>
            <a:r>
              <a:rPr lang="zh-CN" altLang="en-US" baseline="0" dirty="0"/>
              <a:t> </a:t>
            </a:r>
            <a:r>
              <a:rPr lang="en-US" altLang="zh-CN" baseline="0" dirty="0"/>
              <a:t>in the</a:t>
            </a:r>
            <a:r>
              <a:rPr lang="zh-CN" altLang="en-US" baseline="0" dirty="0"/>
              <a:t> </a:t>
            </a:r>
            <a:r>
              <a:rPr lang="en-US" altLang="zh-CN" baseline="0" dirty="0"/>
              <a:t>design</a:t>
            </a:r>
            <a:r>
              <a:rPr lang="zh-CN" altLang="en-US" baseline="0" dirty="0"/>
              <a:t> </a:t>
            </a:r>
            <a:r>
              <a:rPr lang="en-US" altLang="zh-CN" baseline="0" dirty="0"/>
              <a:t>process.</a:t>
            </a:r>
          </a:p>
          <a:p>
            <a:endParaRPr lang="en-US" altLang="zh-CN" baseline="0" dirty="0"/>
          </a:p>
          <a:p>
            <a:r>
              <a:rPr lang="en-US" altLang="zh-CN" baseline="0" dirty="0"/>
              <a:t>For</a:t>
            </a:r>
            <a:r>
              <a:rPr lang="zh-CN" altLang="en-US" baseline="0" dirty="0"/>
              <a:t> </a:t>
            </a:r>
            <a:r>
              <a:rPr lang="en-US" altLang="zh-CN" baseline="0" dirty="0"/>
              <a:t>example,</a:t>
            </a:r>
            <a:r>
              <a:rPr lang="zh-CN" altLang="en-US" baseline="0" dirty="0"/>
              <a:t> </a:t>
            </a:r>
            <a:r>
              <a:rPr lang="en-US" altLang="zh-CN" baseline="0" dirty="0"/>
              <a:t>at</a:t>
            </a:r>
            <a:r>
              <a:rPr lang="zh-CN" altLang="en-US" baseline="0" dirty="0"/>
              <a:t> </a:t>
            </a:r>
            <a:r>
              <a:rPr lang="en-US" altLang="zh-CN" baseline="0" dirty="0"/>
              <a:t>step</a:t>
            </a:r>
            <a:r>
              <a:rPr lang="zh-CN" altLang="en-US" baseline="0" dirty="0"/>
              <a:t> </a:t>
            </a:r>
            <a:r>
              <a:rPr lang="en-US" altLang="zh-CN" baseline="0" dirty="0"/>
              <a:t>D,</a:t>
            </a:r>
            <a:r>
              <a:rPr lang="zh-CN" altLang="en-US" baseline="0" dirty="0"/>
              <a:t> </a:t>
            </a:r>
            <a:r>
              <a:rPr lang="en-US" altLang="zh-CN" baseline="0" dirty="0"/>
              <a:t>we</a:t>
            </a:r>
            <a:r>
              <a:rPr lang="zh-CN" altLang="en-US" baseline="0" dirty="0"/>
              <a:t> </a:t>
            </a:r>
            <a:r>
              <a:rPr lang="en-US" altLang="zh-CN" baseline="0" dirty="0"/>
              <a:t>split</a:t>
            </a:r>
            <a:r>
              <a:rPr lang="zh-CN" altLang="en-US" baseline="0" dirty="0"/>
              <a:t> </a:t>
            </a:r>
            <a:r>
              <a:rPr lang="en-US" altLang="zh-CN" baseline="0" dirty="0"/>
              <a:t>conv2</a:t>
            </a:r>
            <a:r>
              <a:rPr lang="zh-CN" altLang="en-US" baseline="0" dirty="0"/>
              <a:t> </a:t>
            </a:r>
            <a:r>
              <a:rPr lang="en-US" altLang="zh-CN" baseline="0" dirty="0"/>
              <a:t>layer</a:t>
            </a:r>
            <a:r>
              <a:rPr lang="zh-CN" altLang="en-US" baseline="0" dirty="0"/>
              <a:t> </a:t>
            </a:r>
            <a:r>
              <a:rPr lang="en-US" altLang="zh-CN" baseline="0" dirty="0"/>
              <a:t>into</a:t>
            </a:r>
            <a:r>
              <a:rPr lang="zh-CN" altLang="en-US" baseline="0" dirty="0"/>
              <a:t> </a:t>
            </a:r>
            <a:r>
              <a:rPr lang="en-US" altLang="zh-CN" baseline="0" dirty="0"/>
              <a:t>two</a:t>
            </a:r>
            <a:r>
              <a:rPr lang="zh-CN" altLang="en-US" baseline="0" dirty="0"/>
              <a:t> </a:t>
            </a:r>
            <a:r>
              <a:rPr lang="en-US" altLang="zh-CN" baseline="0" dirty="0"/>
              <a:t>smaller sub</a:t>
            </a:r>
            <a:r>
              <a:rPr lang="zh-CN" altLang="en-US" baseline="0" dirty="0"/>
              <a:t> </a:t>
            </a:r>
            <a:r>
              <a:rPr lang="en-US" altLang="zh-CN" baseline="0" dirty="0"/>
              <a:t>layers</a:t>
            </a:r>
            <a:r>
              <a:rPr lang="zh-CN" altLang="en-US" baseline="0" dirty="0"/>
              <a:t> </a:t>
            </a:r>
            <a:r>
              <a:rPr lang="en-US" altLang="zh-CN" baseline="0" dirty="0"/>
              <a:t>conv2a</a:t>
            </a:r>
            <a:r>
              <a:rPr lang="zh-CN" altLang="en-US" baseline="0" dirty="0"/>
              <a:t> </a:t>
            </a:r>
            <a:r>
              <a:rPr lang="en-US" altLang="zh-CN" baseline="0" dirty="0"/>
              <a:t>and</a:t>
            </a:r>
            <a:r>
              <a:rPr lang="zh-CN" altLang="en-US" baseline="0" dirty="0"/>
              <a:t> </a:t>
            </a:r>
            <a:r>
              <a:rPr lang="en-US" altLang="zh-CN" baseline="0" dirty="0"/>
              <a:t>conv2b</a:t>
            </a:r>
            <a:r>
              <a:rPr lang="zh-CN" altLang="en-US" baseline="0" dirty="0"/>
              <a:t> </a:t>
            </a:r>
            <a:r>
              <a:rPr lang="en-US" altLang="zh-CN" baseline="0" dirty="0"/>
              <a:t>to</a:t>
            </a:r>
            <a:r>
              <a:rPr lang="zh-CN" altLang="en-US" baseline="0" dirty="0"/>
              <a:t> </a:t>
            </a:r>
            <a:r>
              <a:rPr lang="en-US" altLang="zh-CN" baseline="0" dirty="0"/>
              <a:t>increase</a:t>
            </a:r>
            <a:r>
              <a:rPr lang="zh-CN" altLang="en-US" baseline="0" dirty="0"/>
              <a:t> </a:t>
            </a:r>
            <a:r>
              <a:rPr lang="en-US" altLang="zh-CN" baseline="0" dirty="0"/>
              <a:t>the</a:t>
            </a:r>
            <a:r>
              <a:rPr lang="zh-CN" altLang="en-US" baseline="0" dirty="0"/>
              <a:t> </a:t>
            </a:r>
            <a:r>
              <a:rPr lang="en-US" altLang="zh-CN" baseline="0" dirty="0"/>
              <a:t>depth,</a:t>
            </a:r>
            <a:r>
              <a:rPr lang="zh-CN" altLang="en-US" baseline="0" dirty="0"/>
              <a:t> </a:t>
            </a:r>
            <a:r>
              <a:rPr lang="en-US" altLang="zh-CN" baseline="0" dirty="0"/>
              <a:t>and</a:t>
            </a:r>
            <a:r>
              <a:rPr lang="zh-CN" altLang="en-US" baseline="0" dirty="0"/>
              <a:t> </a:t>
            </a:r>
            <a:r>
              <a:rPr lang="en-US" altLang="zh-CN" baseline="0" dirty="0"/>
              <a:t>shrink</a:t>
            </a:r>
            <a:r>
              <a:rPr lang="zh-CN" altLang="en-US" baseline="0" dirty="0"/>
              <a:t> </a:t>
            </a:r>
            <a:r>
              <a:rPr lang="en-US" altLang="zh-CN" baseline="0" dirty="0"/>
              <a:t>the</a:t>
            </a:r>
            <a:r>
              <a:rPr lang="zh-CN" altLang="en-US" baseline="0" dirty="0"/>
              <a:t> </a:t>
            </a:r>
            <a:r>
              <a:rPr lang="en-US" altLang="zh-CN" baseline="0" dirty="0"/>
              <a:t>total volume</a:t>
            </a:r>
            <a:r>
              <a:rPr lang="zh-CN" altLang="en-US" baseline="0" dirty="0"/>
              <a:t> </a:t>
            </a:r>
            <a:r>
              <a:rPr lang="en-US" altLang="zh-CN" baseline="0" dirty="0"/>
              <a:t>of the overall network.</a:t>
            </a:r>
          </a:p>
          <a:p>
            <a:endParaRPr lang="en-US" altLang="zh-CN" baseline="0" dirty="0"/>
          </a:p>
          <a:p>
            <a:r>
              <a:rPr lang="en-US" altLang="zh-CN" dirty="0"/>
              <a:t>By</a:t>
            </a:r>
            <a:r>
              <a:rPr lang="zh-CN" altLang="en-US" dirty="0"/>
              <a:t> </a:t>
            </a:r>
            <a:r>
              <a:rPr lang="en-US" altLang="zh-CN" dirty="0"/>
              <a:t>following</a:t>
            </a:r>
            <a:r>
              <a:rPr lang="zh-CN" altLang="en-US" dirty="0"/>
              <a:t> </a:t>
            </a:r>
            <a:r>
              <a:rPr lang="en-US" altLang="zh-CN" dirty="0"/>
              <a:t>those</a:t>
            </a:r>
            <a:r>
              <a:rPr lang="zh-CN" altLang="en-US" dirty="0"/>
              <a:t> </a:t>
            </a:r>
            <a:r>
              <a:rPr lang="en-US" altLang="zh-CN" dirty="0"/>
              <a:t>steps,</a:t>
            </a:r>
            <a:r>
              <a:rPr lang="zh-CN" altLang="en-US" dirty="0"/>
              <a:t> </a:t>
            </a:r>
            <a:r>
              <a:rPr lang="en-US" altLang="zh-CN" dirty="0"/>
              <a:t>the</a:t>
            </a:r>
            <a:r>
              <a:rPr lang="zh-CN" altLang="en-US" dirty="0"/>
              <a:t> </a:t>
            </a:r>
            <a:r>
              <a:rPr lang="en-US" altLang="zh-CN" baseline="0" dirty="0"/>
              <a:t>student</a:t>
            </a:r>
            <a:r>
              <a:rPr lang="zh-CN" altLang="en-US" baseline="0" dirty="0"/>
              <a:t> </a:t>
            </a:r>
            <a:r>
              <a:rPr lang="en-US" altLang="zh-CN" baseline="0" dirty="0"/>
              <a:t>network becomes</a:t>
            </a:r>
            <a:r>
              <a:rPr lang="zh-CN" altLang="en-US" baseline="0" dirty="0"/>
              <a:t> </a:t>
            </a:r>
            <a:r>
              <a:rPr lang="en-US" altLang="zh-CN" baseline="0" dirty="0"/>
              <a:t>taller</a:t>
            </a:r>
            <a:r>
              <a:rPr lang="zh-CN" altLang="en-US" baseline="0" dirty="0"/>
              <a:t> </a:t>
            </a:r>
            <a:r>
              <a:rPr lang="en-US" altLang="zh-CN" baseline="0" dirty="0"/>
              <a:t>and</a:t>
            </a:r>
            <a:r>
              <a:rPr lang="zh-CN" altLang="en-US" baseline="0" dirty="0"/>
              <a:t> </a:t>
            </a:r>
            <a:r>
              <a:rPr lang="en-US" altLang="zh-CN" baseline="0" dirty="0"/>
              <a:t>thinner.</a:t>
            </a:r>
            <a:r>
              <a:rPr lang="zh-CN" altLang="en-US" dirty="0"/>
              <a:t>  </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21</a:t>
            </a:fld>
            <a:endParaRPr lang="zh-CN" altLang="en-US"/>
          </a:p>
        </p:txBody>
      </p:sp>
    </p:spTree>
    <p:extLst>
      <p:ext uri="{BB962C8B-B14F-4D97-AF65-F5344CB8AC3E}">
        <p14:creationId xmlns:p14="http://schemas.microsoft.com/office/powerpoint/2010/main" val="1000158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dirty="0"/>
              <a:t>This</a:t>
            </a:r>
            <a:r>
              <a:rPr lang="zh-CN" altLang="en-US" dirty="0"/>
              <a:t> </a:t>
            </a:r>
            <a:r>
              <a:rPr lang="en-US" altLang="zh-CN" dirty="0"/>
              <a:t>table</a:t>
            </a:r>
            <a:r>
              <a:rPr lang="zh-CN" altLang="en-US" baseline="0" dirty="0"/>
              <a:t> </a:t>
            </a:r>
            <a:r>
              <a:rPr lang="en-US" altLang="zh-CN" baseline="0" dirty="0"/>
              <a:t>shows</a:t>
            </a:r>
            <a:r>
              <a:rPr lang="zh-CN" altLang="en-US" baseline="0" dirty="0"/>
              <a:t> </a:t>
            </a:r>
            <a:r>
              <a:rPr lang="en-US" altLang="zh-CN" baseline="0" dirty="0"/>
              <a:t>the</a:t>
            </a:r>
            <a:r>
              <a:rPr lang="zh-CN" altLang="en-US" baseline="0" dirty="0"/>
              <a:t> </a:t>
            </a:r>
            <a:r>
              <a:rPr lang="en-US" altLang="zh-CN" baseline="0" dirty="0"/>
              <a:t>results</a:t>
            </a:r>
            <a:r>
              <a:rPr lang="zh-CN" altLang="en-US" baseline="0" dirty="0"/>
              <a:t> </a:t>
            </a:r>
            <a:r>
              <a:rPr lang="en-US" altLang="zh-CN" baseline="0" dirty="0"/>
              <a:t>of</a:t>
            </a:r>
            <a:r>
              <a:rPr lang="zh-CN" altLang="en-US" baseline="0" dirty="0"/>
              <a:t> </a:t>
            </a:r>
            <a:r>
              <a:rPr lang="en-US" altLang="zh-CN" baseline="0" dirty="0"/>
              <a:t>model</a:t>
            </a:r>
            <a:r>
              <a:rPr lang="zh-CN" altLang="en-US" baseline="0" dirty="0"/>
              <a:t> </a:t>
            </a:r>
            <a:r>
              <a:rPr lang="en-US" altLang="zh-CN" baseline="0" dirty="0"/>
              <a:t>compression.</a:t>
            </a:r>
          </a:p>
          <a:p>
            <a:endParaRPr lang="en-US" altLang="zh-CN" baseline="0" dirty="0"/>
          </a:p>
          <a:p>
            <a:r>
              <a:rPr lang="en-US" altLang="zh-CN" baseline="0" dirty="0"/>
              <a:t>The</a:t>
            </a:r>
            <a:r>
              <a:rPr lang="zh-CN" altLang="en-US" baseline="0" dirty="0"/>
              <a:t> </a:t>
            </a:r>
            <a:r>
              <a:rPr lang="en-US" altLang="zh-CN" baseline="0" dirty="0"/>
              <a:t>generated student network has</a:t>
            </a:r>
            <a:r>
              <a:rPr lang="zh-CN" altLang="en-US" baseline="0" dirty="0"/>
              <a:t> </a:t>
            </a:r>
            <a:r>
              <a:rPr lang="en-US" altLang="zh-CN" baseline="0" dirty="0"/>
              <a:t>only 1.76M parameters and 407M FLOPS. </a:t>
            </a:r>
          </a:p>
          <a:p>
            <a:endParaRPr lang="en-US" altLang="zh-CN" baseline="0" dirty="0"/>
          </a:p>
          <a:p>
            <a:r>
              <a:rPr lang="en-US" altLang="zh-CN" baseline="0" dirty="0"/>
              <a:t>Compared to the original teacher network, the corresponding compression ratio is 6.6 for the number of parameters; and 1.7 for FLOPS.</a:t>
            </a:r>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23</a:t>
            </a:fld>
            <a:endParaRPr lang="zh-CN" altLang="en-US"/>
          </a:p>
        </p:txBody>
      </p:sp>
    </p:spTree>
    <p:extLst>
      <p:ext uri="{BB962C8B-B14F-4D97-AF65-F5344CB8AC3E}">
        <p14:creationId xmlns:p14="http://schemas.microsoft.com/office/powerpoint/2010/main" val="187444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pPr marL="0" marR="0" indent="0" algn="l" defTabSz="944634" rtl="0" eaLnBrk="1" fontAlgn="auto" latinLnBrk="0" hangingPunct="1">
              <a:lnSpc>
                <a:spcPct val="100000"/>
              </a:lnSpc>
              <a:spcBef>
                <a:spcPts val="0"/>
              </a:spcBef>
              <a:spcAft>
                <a:spcPts val="0"/>
              </a:spcAft>
              <a:buClrTx/>
              <a:buSzTx/>
              <a:buFontTx/>
              <a:buNone/>
              <a:tabLst/>
              <a:defRPr/>
            </a:pPr>
            <a:r>
              <a:rPr lang="en-US" altLang="zh-CN" baseline="0" dirty="0"/>
              <a:t>The</a:t>
            </a:r>
            <a:r>
              <a:rPr lang="zh-CN" altLang="en-US" baseline="0" dirty="0"/>
              <a:t> </a:t>
            </a:r>
            <a:r>
              <a:rPr lang="en-US" altLang="zh-CN" baseline="0" dirty="0"/>
              <a:t>work</a:t>
            </a:r>
            <a:r>
              <a:rPr lang="zh-CN" altLang="en-US" baseline="0" dirty="0"/>
              <a:t> </a:t>
            </a:r>
            <a:r>
              <a:rPr lang="en-US" altLang="zh-CN" baseline="0" dirty="0"/>
              <a:t>started</a:t>
            </a:r>
            <a:r>
              <a:rPr lang="zh-CN" altLang="en-US" baseline="0" dirty="0"/>
              <a:t> </a:t>
            </a:r>
            <a:r>
              <a:rPr lang="en-US" altLang="zh-CN" baseline="0" dirty="0"/>
              <a:t>from</a:t>
            </a:r>
            <a:r>
              <a:rPr lang="zh-CN" altLang="en-US" baseline="0" dirty="0"/>
              <a:t> </a:t>
            </a:r>
            <a:r>
              <a:rPr lang="en-US" altLang="zh-CN" baseline="0" dirty="0"/>
              <a:t>a</a:t>
            </a:r>
            <a:r>
              <a:rPr lang="zh-CN" altLang="en-US" baseline="0" dirty="0"/>
              <a:t> </a:t>
            </a:r>
            <a:r>
              <a:rPr lang="en-US" altLang="zh-CN" baseline="0" dirty="0"/>
              <a:t>NIH</a:t>
            </a:r>
            <a:r>
              <a:rPr lang="zh-CN" altLang="en-US" baseline="0" dirty="0"/>
              <a:t> </a:t>
            </a:r>
            <a:r>
              <a:rPr lang="en-US" altLang="zh-CN" baseline="0" dirty="0"/>
              <a:t>Challenge.</a:t>
            </a:r>
          </a:p>
          <a:p>
            <a:pPr marL="0" marR="0" indent="0" algn="l" defTabSz="944634"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44634" rtl="0" eaLnBrk="1" fontAlgn="auto" latinLnBrk="0" hangingPunct="1">
              <a:lnSpc>
                <a:spcPct val="100000"/>
              </a:lnSpc>
              <a:spcBef>
                <a:spcPts val="0"/>
              </a:spcBef>
              <a:spcAft>
                <a:spcPts val="0"/>
              </a:spcAft>
              <a:buClrTx/>
              <a:buSzTx/>
              <a:buFontTx/>
              <a:buNone/>
              <a:tabLst/>
              <a:defRPr/>
            </a:pPr>
            <a:r>
              <a:rPr lang="en-US" altLang="zh-CN" baseline="0" dirty="0"/>
              <a:t>In</a:t>
            </a:r>
            <a:r>
              <a:rPr lang="zh-CN" altLang="en-US" baseline="0" dirty="0"/>
              <a:t> </a:t>
            </a:r>
            <a:r>
              <a:rPr lang="en-US" altLang="zh-CN" baseline="0" dirty="0"/>
              <a:t>2016,</a:t>
            </a:r>
            <a:r>
              <a:rPr lang="zh-CN" altLang="en-US" baseline="0" dirty="0"/>
              <a:t> </a:t>
            </a:r>
            <a:r>
              <a:rPr lang="en-US" altLang="zh-CN" sz="1300" dirty="0">
                <a:solidFill>
                  <a:srgbClr val="000000"/>
                </a:solidFill>
              </a:rPr>
              <a:t>NIH</a:t>
            </a:r>
            <a:r>
              <a:rPr lang="zh-CN" altLang="en-US" sz="1300" dirty="0">
                <a:solidFill>
                  <a:srgbClr val="000000"/>
                </a:solidFill>
              </a:rPr>
              <a:t> </a:t>
            </a:r>
            <a:r>
              <a:rPr lang="en-US" sz="1300" dirty="0">
                <a:solidFill>
                  <a:srgbClr val="000000"/>
                </a:solidFill>
              </a:rPr>
              <a:t>organized a nationwide pill image recognition </a:t>
            </a:r>
            <a:r>
              <a:rPr lang="en-US" altLang="zh-CN" sz="1300" dirty="0">
                <a:solidFill>
                  <a:srgbClr val="000000"/>
                </a:solidFill>
              </a:rPr>
              <a:t>competition</a:t>
            </a:r>
            <a:r>
              <a:rPr lang="en-US" sz="1300" dirty="0">
                <a:solidFill>
                  <a:srgbClr val="000000"/>
                </a:solidFill>
              </a:rPr>
              <a:t>, calling for a mobile solution </a:t>
            </a:r>
            <a:r>
              <a:rPr lang="en-US" altLang="zh-CN" sz="1300" dirty="0">
                <a:solidFill>
                  <a:srgbClr val="000000"/>
                </a:solidFill>
              </a:rPr>
              <a:t>that</a:t>
            </a:r>
            <a:r>
              <a:rPr lang="zh-CN" altLang="en-US" sz="1300" dirty="0">
                <a:solidFill>
                  <a:srgbClr val="000000"/>
                </a:solidFill>
              </a:rPr>
              <a:t> </a:t>
            </a:r>
            <a:r>
              <a:rPr lang="en-US" altLang="zh-CN" sz="1300" dirty="0">
                <a:solidFill>
                  <a:srgbClr val="000000"/>
                </a:solidFill>
              </a:rPr>
              <a:t>can</a:t>
            </a:r>
            <a:r>
              <a:rPr lang="zh-CN" altLang="en-US" sz="1300" dirty="0">
                <a:solidFill>
                  <a:srgbClr val="000000"/>
                </a:solidFill>
              </a:rPr>
              <a:t> </a:t>
            </a:r>
            <a:r>
              <a:rPr lang="en-US" sz="1300" dirty="0">
                <a:solidFill>
                  <a:srgbClr val="000000"/>
                </a:solidFill>
              </a:rPr>
              <a:t>recognize pills automatically</a:t>
            </a:r>
            <a:r>
              <a:rPr lang="zh-CN" altLang="en-US" sz="1300" dirty="0">
                <a:solidFill>
                  <a:srgbClr val="000000"/>
                </a:solidFill>
              </a:rPr>
              <a:t> </a:t>
            </a:r>
            <a:r>
              <a:rPr lang="en-US" altLang="zh-CN" sz="1400" dirty="0">
                <a:solidFill>
                  <a:srgbClr val="000000"/>
                </a:solidFill>
              </a:rPr>
              <a:t>by</a:t>
            </a:r>
            <a:r>
              <a:rPr lang="zh-CN" altLang="en-US" sz="1400" dirty="0">
                <a:solidFill>
                  <a:srgbClr val="000000"/>
                </a:solidFill>
              </a:rPr>
              <a:t> </a:t>
            </a:r>
            <a:r>
              <a:rPr lang="en-US" altLang="zh-CN" sz="1400" dirty="0">
                <a:solidFill>
                  <a:srgbClr val="000000"/>
                </a:solidFill>
              </a:rPr>
              <a:t>taking</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picture</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pill</a:t>
            </a:r>
            <a:r>
              <a:rPr lang="zh-CN" altLang="en-US" sz="1400" dirty="0">
                <a:solidFill>
                  <a:srgbClr val="000000"/>
                </a:solidFill>
              </a:rPr>
              <a:t> </a:t>
            </a:r>
            <a:r>
              <a:rPr lang="en-US" sz="1400" dirty="0">
                <a:solidFill>
                  <a:srgbClr val="000000"/>
                </a:solidFill>
              </a:rPr>
              <a:t>in </a:t>
            </a:r>
            <a:r>
              <a:rPr lang="en-US" altLang="zh-CN" sz="1400" dirty="0">
                <a:solidFill>
                  <a:srgbClr val="000000"/>
                </a:solidFill>
              </a:rPr>
              <a:t>real</a:t>
            </a:r>
            <a:r>
              <a:rPr lang="zh-CN" altLang="en-US" sz="1400" dirty="0">
                <a:solidFill>
                  <a:srgbClr val="000000"/>
                </a:solidFill>
              </a:rPr>
              <a:t> </a:t>
            </a:r>
            <a:r>
              <a:rPr lang="en-US" altLang="zh-CN" sz="1400" dirty="0">
                <a:solidFill>
                  <a:srgbClr val="000000"/>
                </a:solidFill>
              </a:rPr>
              <a:t>world</a:t>
            </a:r>
            <a:r>
              <a:rPr lang="zh-CN" altLang="en-US" sz="1400" dirty="0">
                <a:solidFill>
                  <a:srgbClr val="000000"/>
                </a:solidFill>
              </a:rPr>
              <a:t> </a:t>
            </a:r>
            <a:r>
              <a:rPr lang="en-US" sz="1400" dirty="0">
                <a:solidFill>
                  <a:srgbClr val="000000"/>
                </a:solidFill>
              </a:rPr>
              <a:t>settings</a:t>
            </a:r>
            <a:r>
              <a:rPr lang="en-US" sz="1300" dirty="0">
                <a:solidFill>
                  <a:srgbClr val="000000"/>
                </a:solidFill>
              </a:rPr>
              <a:t>.</a:t>
            </a:r>
          </a:p>
          <a:p>
            <a:pPr marL="0" marR="0" indent="0" algn="l" defTabSz="944634" rtl="0" eaLnBrk="1" fontAlgn="auto" latinLnBrk="0" hangingPunct="1">
              <a:lnSpc>
                <a:spcPct val="100000"/>
              </a:lnSpc>
              <a:spcBef>
                <a:spcPts val="0"/>
              </a:spcBef>
              <a:spcAft>
                <a:spcPts val="0"/>
              </a:spcAft>
              <a:buClrTx/>
              <a:buSzTx/>
              <a:buFontTx/>
              <a:buNone/>
              <a:tabLst/>
              <a:defRPr/>
            </a:pPr>
            <a:endParaRPr lang="en-US" sz="1300" dirty="0">
              <a:solidFill>
                <a:srgbClr val="000000"/>
              </a:solidFill>
            </a:endParaRPr>
          </a:p>
          <a:p>
            <a:pPr marL="0" marR="0" indent="0" algn="l" defTabSz="944634" rtl="0" eaLnBrk="1" fontAlgn="auto" latinLnBrk="0" hangingPunct="1">
              <a:lnSpc>
                <a:spcPct val="100000"/>
              </a:lnSpc>
              <a:spcBef>
                <a:spcPts val="0"/>
              </a:spcBef>
              <a:spcAft>
                <a:spcPts val="0"/>
              </a:spcAft>
              <a:buClrTx/>
              <a:buSzTx/>
              <a:buFontTx/>
              <a:buNone/>
              <a:tabLst/>
              <a:defRPr/>
            </a:pPr>
            <a:r>
              <a:rPr lang="en-US" sz="1300" dirty="0">
                <a:solidFill>
                  <a:srgbClr val="000000"/>
                </a:solidFill>
              </a:rPr>
              <a:t>T</a:t>
            </a:r>
            <a:r>
              <a:rPr lang="en-US" altLang="zh-CN" sz="1300" dirty="0">
                <a:solidFill>
                  <a:srgbClr val="000000"/>
                </a:solidFill>
              </a:rPr>
              <a:t>he</a:t>
            </a:r>
            <a:r>
              <a:rPr lang="zh-CN" altLang="en-US" sz="1300" dirty="0">
                <a:solidFill>
                  <a:srgbClr val="000000"/>
                </a:solidFill>
              </a:rPr>
              <a:t> </a:t>
            </a:r>
            <a:r>
              <a:rPr lang="en-US" altLang="zh-CN" sz="1300" dirty="0">
                <a:solidFill>
                  <a:srgbClr val="000000"/>
                </a:solidFill>
              </a:rPr>
              <a:t>machine</a:t>
            </a:r>
            <a:r>
              <a:rPr lang="zh-CN" altLang="en-US" sz="1300" dirty="0">
                <a:solidFill>
                  <a:srgbClr val="000000"/>
                </a:solidFill>
              </a:rPr>
              <a:t> </a:t>
            </a:r>
            <a:r>
              <a:rPr lang="en-US" altLang="zh-CN" sz="1300" dirty="0">
                <a:solidFill>
                  <a:srgbClr val="000000"/>
                </a:solidFill>
              </a:rPr>
              <a:t>intelligence</a:t>
            </a:r>
            <a:r>
              <a:rPr lang="zh-CN" altLang="en-US" sz="1300" dirty="0">
                <a:solidFill>
                  <a:srgbClr val="000000"/>
                </a:solidFill>
              </a:rPr>
              <a:t> </a:t>
            </a:r>
            <a:r>
              <a:rPr lang="en-US" altLang="zh-CN" sz="1300" dirty="0">
                <a:solidFill>
                  <a:srgbClr val="000000"/>
                </a:solidFill>
              </a:rPr>
              <a:t>has</a:t>
            </a:r>
            <a:r>
              <a:rPr lang="zh-CN" altLang="en-US" sz="1300" dirty="0">
                <a:solidFill>
                  <a:srgbClr val="000000"/>
                </a:solidFill>
              </a:rPr>
              <a:t> </a:t>
            </a:r>
            <a:r>
              <a:rPr lang="en-US" altLang="zh-CN" sz="1300" dirty="0">
                <a:solidFill>
                  <a:srgbClr val="000000"/>
                </a:solidFill>
              </a:rPr>
              <a:t>to</a:t>
            </a:r>
            <a:r>
              <a:rPr lang="zh-CN" altLang="en-US" sz="1300" dirty="0">
                <a:solidFill>
                  <a:srgbClr val="000000"/>
                </a:solidFill>
              </a:rPr>
              <a:t> </a:t>
            </a:r>
            <a:r>
              <a:rPr lang="en-US" altLang="zh-CN" sz="1300" dirty="0">
                <a:solidFill>
                  <a:srgbClr val="000000"/>
                </a:solidFill>
              </a:rPr>
              <a:t>be</a:t>
            </a:r>
            <a:r>
              <a:rPr lang="zh-CN" altLang="en-US" sz="1300" dirty="0">
                <a:solidFill>
                  <a:srgbClr val="000000"/>
                </a:solidFill>
              </a:rPr>
              <a:t> </a:t>
            </a:r>
            <a:r>
              <a:rPr lang="en-US" altLang="zh-CN" sz="1300" dirty="0">
                <a:solidFill>
                  <a:srgbClr val="000000"/>
                </a:solidFill>
              </a:rPr>
              <a:t>on-device,</a:t>
            </a:r>
            <a:r>
              <a:rPr lang="zh-CN" altLang="en-US" sz="1300" baseline="0" dirty="0">
                <a:solidFill>
                  <a:srgbClr val="000000"/>
                </a:solidFill>
              </a:rPr>
              <a:t> </a:t>
            </a:r>
            <a:r>
              <a:rPr lang="en-US" altLang="zh-CN" sz="1300" baseline="0" dirty="0">
                <a:solidFill>
                  <a:srgbClr val="000000"/>
                </a:solidFill>
              </a:rPr>
              <a:t>because</a:t>
            </a:r>
            <a:r>
              <a:rPr lang="zh-CN" altLang="en-US" sz="1300" baseline="0" dirty="0">
                <a:solidFill>
                  <a:srgbClr val="000000"/>
                </a:solidFill>
              </a:rPr>
              <a:t> </a:t>
            </a:r>
            <a:r>
              <a:rPr lang="en-US" sz="1300" dirty="0">
                <a:solidFill>
                  <a:srgbClr val="000000"/>
                </a:solidFill>
              </a:rPr>
              <a:t>the medication an individual takes contains very sensitive and private information. </a:t>
            </a:r>
          </a:p>
          <a:p>
            <a:pPr marL="0" marR="0" indent="0" algn="l" defTabSz="944634" rtl="0" eaLnBrk="1" fontAlgn="auto" latinLnBrk="0" hangingPunct="1">
              <a:lnSpc>
                <a:spcPct val="100000"/>
              </a:lnSpc>
              <a:spcBef>
                <a:spcPts val="0"/>
              </a:spcBef>
              <a:spcAft>
                <a:spcPts val="0"/>
              </a:spcAft>
              <a:buClrTx/>
              <a:buSzTx/>
              <a:buFontTx/>
              <a:buNone/>
              <a:tabLst/>
              <a:defRPr/>
            </a:pPr>
            <a:endParaRPr lang="en-US" sz="1300" dirty="0">
              <a:solidFill>
                <a:srgbClr val="000000"/>
              </a:solidFill>
            </a:endParaRPr>
          </a:p>
          <a:p>
            <a:pPr defTabSz="944634">
              <a:defRPr/>
            </a:pPr>
            <a:r>
              <a:rPr lang="en-US" altLang="zh-CN" sz="1300" dirty="0">
                <a:solidFill>
                  <a:srgbClr val="000000"/>
                </a:solidFill>
              </a:rPr>
              <a:t>The</a:t>
            </a:r>
            <a:r>
              <a:rPr lang="zh-CN" altLang="en-US" sz="1300" dirty="0">
                <a:solidFill>
                  <a:srgbClr val="000000"/>
                </a:solidFill>
              </a:rPr>
              <a:t> </a:t>
            </a:r>
            <a:r>
              <a:rPr lang="en-US" altLang="zh-CN" sz="1300" dirty="0">
                <a:solidFill>
                  <a:srgbClr val="000000"/>
                </a:solidFill>
              </a:rPr>
              <a:t>invention</a:t>
            </a:r>
            <a:r>
              <a:rPr lang="zh-CN" altLang="en-US" sz="1300" dirty="0">
                <a:solidFill>
                  <a:srgbClr val="000000"/>
                </a:solidFill>
              </a:rPr>
              <a:t> </a:t>
            </a:r>
            <a:r>
              <a:rPr lang="en-US" altLang="zh-CN" sz="1300" dirty="0">
                <a:solidFill>
                  <a:srgbClr val="000000"/>
                </a:solidFill>
              </a:rPr>
              <a:t>of</a:t>
            </a:r>
            <a:r>
              <a:rPr lang="zh-CN" altLang="en-US" sz="1300" dirty="0">
                <a:solidFill>
                  <a:srgbClr val="000000"/>
                </a:solidFill>
              </a:rPr>
              <a:t> </a:t>
            </a:r>
            <a:r>
              <a:rPr lang="en-US" sz="1300" dirty="0">
                <a:solidFill>
                  <a:srgbClr val="000000"/>
                </a:solidFill>
              </a:rPr>
              <a:t>such a</a:t>
            </a:r>
            <a:r>
              <a:rPr lang="en-US" sz="1300" baseline="0" dirty="0">
                <a:solidFill>
                  <a:srgbClr val="000000"/>
                </a:solidFill>
              </a:rPr>
              <a:t> technology</a:t>
            </a:r>
            <a:r>
              <a:rPr lang="zh-CN" altLang="en-US" sz="1300" dirty="0">
                <a:solidFill>
                  <a:srgbClr val="000000"/>
                </a:solidFill>
              </a:rPr>
              <a:t> </a:t>
            </a:r>
            <a:r>
              <a:rPr lang="en-US" sz="1300" dirty="0">
                <a:solidFill>
                  <a:srgbClr val="000000"/>
                </a:solidFill>
              </a:rPr>
              <a:t>can </a:t>
            </a:r>
            <a:r>
              <a:rPr lang="en-US" altLang="zh-CN" sz="1300" dirty="0">
                <a:solidFill>
                  <a:srgbClr val="000000"/>
                </a:solidFill>
              </a:rPr>
              <a:t>p</a:t>
            </a:r>
            <a:r>
              <a:rPr lang="en-US" sz="1300" dirty="0">
                <a:solidFill>
                  <a:srgbClr val="000000"/>
                </a:solidFill>
              </a:rPr>
              <a:t>rovide a simple way to recognize mystery pills</a:t>
            </a:r>
            <a:r>
              <a:rPr lang="en-US" altLang="zh-CN" sz="1300" dirty="0">
                <a:solidFill>
                  <a:srgbClr val="000000"/>
                </a:solidFill>
              </a:rPr>
              <a:t>,</a:t>
            </a:r>
            <a:r>
              <a:rPr lang="zh-CN" altLang="en-US" sz="1300" baseline="0" dirty="0">
                <a:solidFill>
                  <a:srgbClr val="000000"/>
                </a:solidFill>
              </a:rPr>
              <a:t> </a:t>
            </a:r>
            <a:r>
              <a:rPr lang="en-US" altLang="zh-CN" sz="1300" dirty="0">
                <a:solidFill>
                  <a:srgbClr val="000000"/>
                </a:solidFill>
              </a:rPr>
              <a:t>p</a:t>
            </a:r>
            <a:r>
              <a:rPr lang="en-US" sz="1300" dirty="0">
                <a:solidFill>
                  <a:srgbClr val="000000"/>
                </a:solidFill>
              </a:rPr>
              <a:t>revent unnecessary medication errors</a:t>
            </a:r>
            <a:r>
              <a:rPr lang="en-US" altLang="zh-CN" sz="1300" dirty="0">
                <a:solidFill>
                  <a:srgbClr val="000000"/>
                </a:solidFill>
              </a:rPr>
              <a:t>,</a:t>
            </a:r>
            <a:r>
              <a:rPr lang="zh-CN" altLang="en-US" sz="1300" dirty="0">
                <a:solidFill>
                  <a:srgbClr val="000000"/>
                </a:solidFill>
              </a:rPr>
              <a:t> </a:t>
            </a:r>
            <a:r>
              <a:rPr lang="en-US" altLang="zh-CN" sz="1300" dirty="0">
                <a:solidFill>
                  <a:srgbClr val="000000"/>
                </a:solidFill>
              </a:rPr>
              <a:t>and</a:t>
            </a:r>
            <a:r>
              <a:rPr lang="zh-CN" altLang="en-US" sz="1300" dirty="0">
                <a:solidFill>
                  <a:srgbClr val="000000"/>
                </a:solidFill>
              </a:rPr>
              <a:t> </a:t>
            </a:r>
            <a:r>
              <a:rPr lang="en-US" altLang="zh-CN" sz="1300" dirty="0">
                <a:solidFill>
                  <a:srgbClr val="000000"/>
                </a:solidFill>
              </a:rPr>
              <a:t>most</a:t>
            </a:r>
            <a:r>
              <a:rPr lang="zh-CN" altLang="en-US" sz="1300" dirty="0">
                <a:solidFill>
                  <a:srgbClr val="000000"/>
                </a:solidFill>
              </a:rPr>
              <a:t> </a:t>
            </a:r>
            <a:r>
              <a:rPr lang="en-US" altLang="zh-CN" sz="1300" dirty="0">
                <a:solidFill>
                  <a:srgbClr val="000000"/>
                </a:solidFill>
              </a:rPr>
              <a:t>importantly,</a:t>
            </a:r>
            <a:r>
              <a:rPr lang="en-US" sz="1300" dirty="0">
                <a:solidFill>
                  <a:srgbClr val="000000"/>
                </a:solidFill>
              </a:rPr>
              <a:t> </a:t>
            </a:r>
            <a:r>
              <a:rPr lang="en-US" altLang="zh-CN" sz="1300" dirty="0">
                <a:solidFill>
                  <a:srgbClr val="000000"/>
                </a:solidFill>
              </a:rPr>
              <a:t>s</a:t>
            </a:r>
            <a:r>
              <a:rPr lang="en-US" sz="1300" dirty="0">
                <a:solidFill>
                  <a:srgbClr val="000000"/>
                </a:solidFill>
              </a:rPr>
              <a:t>ave people’s lives in urgent cases.</a:t>
            </a:r>
          </a:p>
          <a:p>
            <a:endParaRPr lang="en-US" sz="1200" dirty="0">
              <a:solidFill>
                <a:srgbClr val="000000"/>
              </a:solidFill>
            </a:endParaRPr>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a:t>
            </a:fld>
            <a:endParaRPr lang="zh-CN" altLang="en-US"/>
          </a:p>
        </p:txBody>
      </p:sp>
    </p:spTree>
    <p:extLst>
      <p:ext uri="{BB962C8B-B14F-4D97-AF65-F5344CB8AC3E}">
        <p14:creationId xmlns:p14="http://schemas.microsoft.com/office/powerpoint/2010/main" val="44190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Here is the performance of the multi-</a:t>
            </a:r>
            <a:r>
              <a:rPr lang="en-US" altLang="zh-CN" baseline="0" dirty="0" err="1"/>
              <a:t>convnets</a:t>
            </a:r>
            <a:r>
              <a:rPr lang="en-US" altLang="zh-CN" baseline="0" dirty="0"/>
              <a:t>.</a:t>
            </a:r>
          </a:p>
          <a:p>
            <a:endParaRPr lang="en-US" altLang="zh-CN" baseline="0" dirty="0"/>
          </a:p>
          <a:p>
            <a:r>
              <a:rPr lang="en-US" altLang="zh-CN" dirty="0"/>
              <a:t>As we</a:t>
            </a:r>
            <a:r>
              <a:rPr lang="zh-CN" altLang="en-US" dirty="0"/>
              <a:t> </a:t>
            </a:r>
            <a:r>
              <a:rPr lang="en-US" altLang="zh-CN" dirty="0"/>
              <a:t>can see, the</a:t>
            </a:r>
            <a:r>
              <a:rPr lang="en-US" altLang="zh-CN" baseline="0" dirty="0"/>
              <a:t> multi-</a:t>
            </a:r>
            <a:r>
              <a:rPr lang="en-US" altLang="zh-CN" baseline="0" dirty="0" err="1"/>
              <a:t>convnets</a:t>
            </a:r>
            <a:r>
              <a:rPr lang="en-US" altLang="zh-CN" baseline="0" dirty="0"/>
              <a:t> outperform single-</a:t>
            </a:r>
            <a:r>
              <a:rPr lang="en-US" altLang="zh-CN" baseline="0" dirty="0" err="1"/>
              <a:t>convet</a:t>
            </a:r>
            <a:r>
              <a:rPr lang="en-US" altLang="zh-CN" baseline="0" dirty="0"/>
              <a:t> across all 3 metrics.</a:t>
            </a:r>
          </a:p>
          <a:p>
            <a:endParaRPr lang="en-US" altLang="zh-CN" baseline="0" dirty="0"/>
          </a:p>
          <a:p>
            <a:r>
              <a:rPr lang="en-US" altLang="zh-CN" baseline="0" dirty="0"/>
              <a:t>Given the consumer images are taken in noisy unconstrained conditions, achieving over 96% top-5 accuracy is a very impressive result.</a:t>
            </a:r>
          </a:p>
          <a:p>
            <a:endParaRPr lang="en-US" altLang="zh-CN" baseline="0" dirty="0"/>
          </a:p>
          <a:p>
            <a:r>
              <a:rPr lang="en-US" altLang="zh-CN" baseline="0" dirty="0"/>
              <a:t>The results reported so far are achieved by the teacher network. How about the performance of the student network?</a:t>
            </a:r>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24</a:t>
            </a:fld>
            <a:endParaRPr lang="zh-CN" altLang="en-US"/>
          </a:p>
        </p:txBody>
      </p:sp>
    </p:spTree>
    <p:extLst>
      <p:ext uri="{BB962C8B-B14F-4D97-AF65-F5344CB8AC3E}">
        <p14:creationId xmlns:p14="http://schemas.microsoft.com/office/powerpoint/2010/main" val="254629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dirty="0"/>
              <a:t>Here is the performance of</a:t>
            </a:r>
            <a:r>
              <a:rPr lang="zh-CN" altLang="en-US" dirty="0"/>
              <a:t> </a:t>
            </a:r>
            <a:r>
              <a:rPr lang="en-US" altLang="zh-CN" baseline="0" dirty="0"/>
              <a:t>the teacher network and the student network.</a:t>
            </a:r>
          </a:p>
          <a:p>
            <a:endParaRPr lang="en-US" altLang="zh-CN" dirty="0"/>
          </a:p>
          <a:p>
            <a:r>
              <a:rPr lang="en-US" altLang="zh-CN" dirty="0"/>
              <a:t>Even</a:t>
            </a:r>
            <a:r>
              <a:rPr lang="zh-CN" altLang="en-US" baseline="0" dirty="0"/>
              <a:t> </a:t>
            </a:r>
            <a:r>
              <a:rPr lang="en-US" altLang="zh-CN" dirty="0"/>
              <a:t>the student</a:t>
            </a:r>
            <a:r>
              <a:rPr lang="zh-CN" altLang="en-US" dirty="0"/>
              <a:t> </a:t>
            </a:r>
            <a:r>
              <a:rPr lang="en-US" altLang="zh-CN" dirty="0"/>
              <a:t>network</a:t>
            </a:r>
            <a:r>
              <a:rPr lang="zh-CN" altLang="en-US" dirty="0"/>
              <a:t> </a:t>
            </a:r>
            <a:r>
              <a:rPr lang="en-US" altLang="zh-CN" dirty="0"/>
              <a:t>is</a:t>
            </a:r>
            <a:r>
              <a:rPr lang="zh-CN" altLang="en-US" dirty="0"/>
              <a:t> </a:t>
            </a:r>
            <a:r>
              <a:rPr lang="en-US" altLang="zh-CN" dirty="0"/>
              <a:t>much</a:t>
            </a:r>
            <a:r>
              <a:rPr lang="zh-CN" altLang="en-US" dirty="0"/>
              <a:t> </a:t>
            </a:r>
            <a:r>
              <a:rPr lang="en-US" altLang="zh-CN" dirty="0"/>
              <a:t>smaller</a:t>
            </a:r>
            <a:r>
              <a:rPr lang="zh-CN" altLang="en-US" dirty="0"/>
              <a:t> </a:t>
            </a:r>
            <a:r>
              <a:rPr lang="en-US" altLang="zh-CN" dirty="0"/>
              <a:t>in</a:t>
            </a:r>
            <a:r>
              <a:rPr lang="zh-CN" altLang="en-US" dirty="0"/>
              <a:t> </a:t>
            </a:r>
            <a:r>
              <a:rPr lang="en-US" altLang="zh-CN" dirty="0"/>
              <a:t>size, with the knowledge passed from the teacher,</a:t>
            </a:r>
            <a:r>
              <a:rPr lang="zh-CN" altLang="en-US" dirty="0"/>
              <a:t> </a:t>
            </a:r>
            <a:r>
              <a:rPr lang="en-US" altLang="zh-CN" dirty="0"/>
              <a:t>it</a:t>
            </a:r>
            <a:r>
              <a:rPr lang="zh-CN" altLang="en-US" dirty="0"/>
              <a:t> </a:t>
            </a:r>
            <a:r>
              <a:rPr lang="en-US" altLang="zh-CN" dirty="0"/>
              <a:t>can</a:t>
            </a:r>
            <a:r>
              <a:rPr lang="zh-CN" altLang="en-US" dirty="0"/>
              <a:t> </a:t>
            </a:r>
            <a:r>
              <a:rPr lang="en-US" altLang="zh-CN" dirty="0"/>
              <a:t>achieve</a:t>
            </a:r>
            <a:r>
              <a:rPr lang="zh-CN" altLang="en-US" dirty="0"/>
              <a:t> </a:t>
            </a:r>
            <a:r>
              <a:rPr lang="en-US" altLang="zh-CN" dirty="0"/>
              <a:t>almost</a:t>
            </a:r>
            <a:r>
              <a:rPr lang="zh-CN" altLang="en-US" dirty="0"/>
              <a:t> </a:t>
            </a:r>
            <a:r>
              <a:rPr lang="en-US" altLang="zh-CN" dirty="0"/>
              <a:t>equivalent</a:t>
            </a:r>
            <a:r>
              <a:rPr lang="zh-CN" altLang="en-US" baseline="0" dirty="0"/>
              <a:t> </a:t>
            </a:r>
            <a:r>
              <a:rPr lang="en-US" altLang="zh-CN" baseline="0" dirty="0"/>
              <a:t>recognition</a:t>
            </a:r>
            <a:r>
              <a:rPr lang="zh-CN" altLang="en-US" baseline="0" dirty="0"/>
              <a:t> </a:t>
            </a:r>
            <a:r>
              <a:rPr lang="en-US" altLang="zh-CN" baseline="0" dirty="0"/>
              <a:t>performance.</a:t>
            </a:r>
            <a:r>
              <a:rPr lang="zh-CN" altLang="en-US" baseline="0" dirty="0"/>
              <a:t> </a:t>
            </a:r>
            <a:endParaRPr lang="en-US" altLang="zh-CN" baseline="0" dirty="0"/>
          </a:p>
          <a:p>
            <a:endParaRPr lang="en-US" altLang="zh-CN" baseline="0" dirty="0"/>
          </a:p>
          <a:p>
            <a:r>
              <a:rPr lang="en-US" altLang="zh-CN" baseline="0" dirty="0"/>
              <a:t>For example, for top-5 accuracy, the student network achieves 95.6%, which is only 0.8% less than the teacher network.</a:t>
            </a:r>
          </a:p>
          <a:p>
            <a:endParaRPr lang="en-US" altLang="zh-CN" baseline="0" dirty="0"/>
          </a:p>
          <a:p>
            <a:r>
              <a:rPr lang="en-US" altLang="zh-CN" b="1" baseline="0" dirty="0"/>
              <a:t>How about letting the student network learn by itself without knowledge passed from the teacher?</a:t>
            </a:r>
          </a:p>
          <a:p>
            <a:endParaRPr lang="en-US" altLang="zh-CN" dirty="0"/>
          </a:p>
          <a:p>
            <a:r>
              <a:rPr lang="en-US" altLang="zh-CN" dirty="0"/>
              <a:t>As we</a:t>
            </a:r>
            <a:r>
              <a:rPr lang="zh-CN" altLang="en-US" dirty="0"/>
              <a:t> </a:t>
            </a:r>
            <a:r>
              <a:rPr lang="en-US" altLang="zh-CN" dirty="0"/>
              <a:t>can see, </a:t>
            </a:r>
            <a:r>
              <a:rPr lang="en-US" altLang="zh-CN" baseline="0" dirty="0"/>
              <a:t>the</a:t>
            </a:r>
            <a:r>
              <a:rPr lang="zh-CN" altLang="en-US" baseline="0" dirty="0"/>
              <a:t> </a:t>
            </a:r>
            <a:r>
              <a:rPr lang="en-US" altLang="zh-CN" baseline="0" dirty="0"/>
              <a:t>student</a:t>
            </a:r>
            <a:r>
              <a:rPr lang="zh-CN" altLang="en-US" baseline="0" dirty="0"/>
              <a:t> </a:t>
            </a:r>
            <a:r>
              <a:rPr lang="en-US" altLang="zh-CN" baseline="0" dirty="0"/>
              <a:t>network</a:t>
            </a:r>
            <a:r>
              <a:rPr lang="zh-CN" altLang="en-US" baseline="0" dirty="0"/>
              <a:t> </a:t>
            </a:r>
            <a:r>
              <a:rPr lang="en-US" altLang="zh-CN" baseline="0" dirty="0"/>
              <a:t>is</a:t>
            </a:r>
            <a:r>
              <a:rPr lang="zh-CN" altLang="en-US" baseline="0" dirty="0"/>
              <a:t> </a:t>
            </a:r>
            <a:r>
              <a:rPr lang="en-US" altLang="zh-CN" baseline="0" dirty="0"/>
              <a:t>no longer capable</a:t>
            </a:r>
            <a:r>
              <a:rPr lang="zh-CN" altLang="en-US" baseline="0" dirty="0"/>
              <a:t> </a:t>
            </a:r>
            <a:r>
              <a:rPr lang="en-US" altLang="zh-CN" baseline="0" dirty="0"/>
              <a:t>of</a:t>
            </a:r>
            <a:r>
              <a:rPr lang="zh-CN" altLang="en-US" baseline="0" dirty="0"/>
              <a:t> </a:t>
            </a:r>
            <a:r>
              <a:rPr lang="en-US" altLang="zh-CN" baseline="0" dirty="0"/>
              <a:t>achieving</a:t>
            </a:r>
            <a:r>
              <a:rPr lang="zh-CN" altLang="en-US" baseline="0" dirty="0"/>
              <a:t> </a:t>
            </a:r>
            <a:r>
              <a:rPr lang="en-US" altLang="zh-CN" baseline="0" dirty="0"/>
              <a:t>the</a:t>
            </a:r>
            <a:r>
              <a:rPr lang="zh-CN" altLang="en-US" baseline="0" dirty="0"/>
              <a:t> </a:t>
            </a:r>
            <a:r>
              <a:rPr lang="en-US" altLang="zh-CN" baseline="0" dirty="0"/>
              <a:t>same</a:t>
            </a:r>
            <a:r>
              <a:rPr lang="zh-CN" altLang="en-US" baseline="0" dirty="0"/>
              <a:t> </a:t>
            </a:r>
            <a:r>
              <a:rPr lang="en-US" altLang="zh-CN" baseline="0" dirty="0"/>
              <a:t>recognition</a:t>
            </a:r>
            <a:r>
              <a:rPr lang="zh-CN" altLang="en-US" baseline="0" dirty="0"/>
              <a:t> </a:t>
            </a:r>
            <a:r>
              <a:rPr lang="en-US" altLang="zh-CN" baseline="0" dirty="0"/>
              <a:t>performance</a:t>
            </a:r>
            <a:r>
              <a:rPr lang="zh-CN" altLang="en-US" baseline="0" dirty="0"/>
              <a:t> </a:t>
            </a:r>
            <a:r>
              <a:rPr lang="en-US" altLang="zh-CN" dirty="0"/>
              <a:t>as</a:t>
            </a:r>
            <a:r>
              <a:rPr lang="zh-CN" altLang="en-US" baseline="0" dirty="0"/>
              <a:t> </a:t>
            </a:r>
            <a:r>
              <a:rPr lang="en-US" altLang="zh-CN" baseline="0" dirty="0"/>
              <a:t>its</a:t>
            </a:r>
            <a:r>
              <a:rPr lang="zh-CN" altLang="en-US" baseline="0" dirty="0"/>
              <a:t> </a:t>
            </a:r>
            <a:r>
              <a:rPr lang="en-US" altLang="zh-CN" baseline="0" dirty="0"/>
              <a:t>teacher.</a:t>
            </a:r>
            <a:endParaRPr lang="en-US" altLang="zh-CN" dirty="0"/>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25</a:t>
            </a:fld>
            <a:endParaRPr lang="zh-CN" altLang="en-US"/>
          </a:p>
        </p:txBody>
      </p:sp>
    </p:spTree>
    <p:extLst>
      <p:ext uri="{BB962C8B-B14F-4D97-AF65-F5344CB8AC3E}">
        <p14:creationId xmlns:p14="http://schemas.microsoft.com/office/powerpoint/2010/main" val="73757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pPr marL="285750" indent="-285750">
              <a:buFont typeface="Arial" panose="020B0604020202020204" pitchFamily="34" charset="0"/>
              <a:buChar char="•"/>
            </a:pPr>
            <a:endParaRPr lang="en-US" sz="120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29</a:t>
            </a:fld>
            <a:endParaRPr lang="zh-CN" altLang="en-US"/>
          </a:p>
        </p:txBody>
      </p:sp>
    </p:spTree>
    <p:extLst>
      <p:ext uri="{BB962C8B-B14F-4D97-AF65-F5344CB8AC3E}">
        <p14:creationId xmlns:p14="http://schemas.microsoft.com/office/powerpoint/2010/main" val="295076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pPr marL="285750" indent="-285750">
              <a:buFont typeface="Arial" panose="020B0604020202020204" pitchFamily="34" charset="0"/>
              <a:buChar char="•"/>
            </a:pPr>
            <a:endParaRPr lang="en-US" sz="120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30</a:t>
            </a:fld>
            <a:endParaRPr lang="zh-CN" altLang="en-US"/>
          </a:p>
        </p:txBody>
      </p:sp>
    </p:spTree>
    <p:extLst>
      <p:ext uri="{BB962C8B-B14F-4D97-AF65-F5344CB8AC3E}">
        <p14:creationId xmlns:p14="http://schemas.microsoft.com/office/powerpoint/2010/main" val="295076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6A3596-9054-4717-9EF8-123E51F78346}" type="slidenum">
              <a:rPr lang="en-US" smtClean="0"/>
              <a:t>31</a:t>
            </a:fld>
            <a:endParaRPr lang="en-US"/>
          </a:p>
        </p:txBody>
      </p:sp>
    </p:spTree>
    <p:extLst>
      <p:ext uri="{BB962C8B-B14F-4D97-AF65-F5344CB8AC3E}">
        <p14:creationId xmlns:p14="http://schemas.microsoft.com/office/powerpoint/2010/main" val="169732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pPr marL="0" marR="0" indent="0" algn="l" defTabSz="944634" rtl="0" eaLnBrk="1" fontAlgn="auto" latinLnBrk="0" hangingPunct="1">
              <a:lnSpc>
                <a:spcPct val="100000"/>
              </a:lnSpc>
              <a:spcBef>
                <a:spcPts val="0"/>
              </a:spcBef>
              <a:spcAft>
                <a:spcPts val="0"/>
              </a:spcAft>
              <a:buClrTx/>
              <a:buSzTx/>
              <a:buFontTx/>
              <a:buNone/>
              <a:tabLst/>
              <a:defRPr/>
            </a:pPr>
            <a:r>
              <a:rPr lang="en-US" altLang="zh-CN" baseline="0" dirty="0"/>
              <a:t>The</a:t>
            </a:r>
            <a:r>
              <a:rPr lang="zh-CN" altLang="en-US" baseline="0" dirty="0"/>
              <a:t> </a:t>
            </a:r>
            <a:r>
              <a:rPr lang="en-US" altLang="zh-CN" baseline="0" dirty="0"/>
              <a:t>work</a:t>
            </a:r>
            <a:r>
              <a:rPr lang="zh-CN" altLang="en-US" baseline="0" dirty="0"/>
              <a:t> </a:t>
            </a:r>
            <a:r>
              <a:rPr lang="en-US" altLang="zh-CN" baseline="0" dirty="0"/>
              <a:t>started</a:t>
            </a:r>
            <a:r>
              <a:rPr lang="zh-CN" altLang="en-US" baseline="0" dirty="0"/>
              <a:t> </a:t>
            </a:r>
            <a:r>
              <a:rPr lang="en-US" altLang="zh-CN" baseline="0" dirty="0"/>
              <a:t>from</a:t>
            </a:r>
            <a:r>
              <a:rPr lang="zh-CN" altLang="en-US" baseline="0" dirty="0"/>
              <a:t> </a:t>
            </a:r>
            <a:r>
              <a:rPr lang="en-US" altLang="zh-CN" baseline="0" dirty="0"/>
              <a:t>a</a:t>
            </a:r>
            <a:r>
              <a:rPr lang="zh-CN" altLang="en-US" baseline="0" dirty="0"/>
              <a:t> </a:t>
            </a:r>
            <a:r>
              <a:rPr lang="en-US" altLang="zh-CN" baseline="0" dirty="0"/>
              <a:t>NIH</a:t>
            </a:r>
            <a:r>
              <a:rPr lang="zh-CN" altLang="en-US" baseline="0" dirty="0"/>
              <a:t> </a:t>
            </a:r>
            <a:r>
              <a:rPr lang="en-US" altLang="zh-CN" baseline="0" dirty="0"/>
              <a:t>Challenge.</a:t>
            </a:r>
          </a:p>
          <a:p>
            <a:pPr marL="0" marR="0" indent="0" algn="l" defTabSz="944634"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44634" rtl="0" eaLnBrk="1" fontAlgn="auto" latinLnBrk="0" hangingPunct="1">
              <a:lnSpc>
                <a:spcPct val="100000"/>
              </a:lnSpc>
              <a:spcBef>
                <a:spcPts val="0"/>
              </a:spcBef>
              <a:spcAft>
                <a:spcPts val="0"/>
              </a:spcAft>
              <a:buClrTx/>
              <a:buSzTx/>
              <a:buFontTx/>
              <a:buNone/>
              <a:tabLst/>
              <a:defRPr/>
            </a:pPr>
            <a:r>
              <a:rPr lang="en-US" altLang="zh-CN" baseline="0" dirty="0"/>
              <a:t>In</a:t>
            </a:r>
            <a:r>
              <a:rPr lang="zh-CN" altLang="en-US" baseline="0" dirty="0"/>
              <a:t> </a:t>
            </a:r>
            <a:r>
              <a:rPr lang="en-US" altLang="zh-CN" baseline="0" dirty="0"/>
              <a:t>2016,</a:t>
            </a:r>
            <a:r>
              <a:rPr lang="zh-CN" altLang="en-US" baseline="0" dirty="0"/>
              <a:t> </a:t>
            </a:r>
            <a:r>
              <a:rPr lang="en-US" altLang="zh-CN" sz="1300" dirty="0">
                <a:solidFill>
                  <a:srgbClr val="000000"/>
                </a:solidFill>
              </a:rPr>
              <a:t>NIH</a:t>
            </a:r>
            <a:r>
              <a:rPr lang="zh-CN" altLang="en-US" sz="1300" dirty="0">
                <a:solidFill>
                  <a:srgbClr val="000000"/>
                </a:solidFill>
              </a:rPr>
              <a:t> </a:t>
            </a:r>
            <a:r>
              <a:rPr lang="en-US" sz="1300" dirty="0">
                <a:solidFill>
                  <a:srgbClr val="000000"/>
                </a:solidFill>
              </a:rPr>
              <a:t>organized a nationwide pill image recognition </a:t>
            </a:r>
            <a:r>
              <a:rPr lang="en-US" altLang="zh-CN" sz="1300" dirty="0">
                <a:solidFill>
                  <a:srgbClr val="000000"/>
                </a:solidFill>
              </a:rPr>
              <a:t>competition</a:t>
            </a:r>
            <a:r>
              <a:rPr lang="en-US" sz="1300" dirty="0">
                <a:solidFill>
                  <a:srgbClr val="000000"/>
                </a:solidFill>
              </a:rPr>
              <a:t>, calling for a mobile solution </a:t>
            </a:r>
            <a:r>
              <a:rPr lang="en-US" altLang="zh-CN" sz="1300" dirty="0">
                <a:solidFill>
                  <a:srgbClr val="000000"/>
                </a:solidFill>
              </a:rPr>
              <a:t>that</a:t>
            </a:r>
            <a:r>
              <a:rPr lang="zh-CN" altLang="en-US" sz="1300" dirty="0">
                <a:solidFill>
                  <a:srgbClr val="000000"/>
                </a:solidFill>
              </a:rPr>
              <a:t> </a:t>
            </a:r>
            <a:r>
              <a:rPr lang="en-US" altLang="zh-CN" sz="1300" dirty="0">
                <a:solidFill>
                  <a:srgbClr val="000000"/>
                </a:solidFill>
              </a:rPr>
              <a:t>can</a:t>
            </a:r>
            <a:r>
              <a:rPr lang="zh-CN" altLang="en-US" sz="1300" dirty="0">
                <a:solidFill>
                  <a:srgbClr val="000000"/>
                </a:solidFill>
              </a:rPr>
              <a:t> </a:t>
            </a:r>
            <a:r>
              <a:rPr lang="en-US" sz="1300" dirty="0">
                <a:solidFill>
                  <a:srgbClr val="000000"/>
                </a:solidFill>
              </a:rPr>
              <a:t>recognize pills automatically</a:t>
            </a:r>
            <a:r>
              <a:rPr lang="zh-CN" altLang="en-US" sz="1300" dirty="0">
                <a:solidFill>
                  <a:srgbClr val="000000"/>
                </a:solidFill>
              </a:rPr>
              <a:t> </a:t>
            </a:r>
            <a:r>
              <a:rPr lang="en-US" altLang="zh-CN" sz="1400" dirty="0">
                <a:solidFill>
                  <a:srgbClr val="000000"/>
                </a:solidFill>
              </a:rPr>
              <a:t>by</a:t>
            </a:r>
            <a:r>
              <a:rPr lang="zh-CN" altLang="en-US" sz="1400" dirty="0">
                <a:solidFill>
                  <a:srgbClr val="000000"/>
                </a:solidFill>
              </a:rPr>
              <a:t> </a:t>
            </a:r>
            <a:r>
              <a:rPr lang="en-US" altLang="zh-CN" sz="1400" dirty="0">
                <a:solidFill>
                  <a:srgbClr val="000000"/>
                </a:solidFill>
              </a:rPr>
              <a:t>taking</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picture</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pill</a:t>
            </a:r>
            <a:r>
              <a:rPr lang="zh-CN" altLang="en-US" sz="1400" dirty="0">
                <a:solidFill>
                  <a:srgbClr val="000000"/>
                </a:solidFill>
              </a:rPr>
              <a:t> </a:t>
            </a:r>
            <a:r>
              <a:rPr lang="en-US" sz="1400" dirty="0">
                <a:solidFill>
                  <a:srgbClr val="000000"/>
                </a:solidFill>
              </a:rPr>
              <a:t>in </a:t>
            </a:r>
            <a:r>
              <a:rPr lang="en-US" altLang="zh-CN" sz="1400" dirty="0">
                <a:solidFill>
                  <a:srgbClr val="000000"/>
                </a:solidFill>
              </a:rPr>
              <a:t>real</a:t>
            </a:r>
            <a:r>
              <a:rPr lang="zh-CN" altLang="en-US" sz="1400" dirty="0">
                <a:solidFill>
                  <a:srgbClr val="000000"/>
                </a:solidFill>
              </a:rPr>
              <a:t> </a:t>
            </a:r>
            <a:r>
              <a:rPr lang="en-US" altLang="zh-CN" sz="1400" dirty="0">
                <a:solidFill>
                  <a:srgbClr val="000000"/>
                </a:solidFill>
              </a:rPr>
              <a:t>world</a:t>
            </a:r>
            <a:r>
              <a:rPr lang="zh-CN" altLang="en-US" sz="1400" dirty="0">
                <a:solidFill>
                  <a:srgbClr val="000000"/>
                </a:solidFill>
              </a:rPr>
              <a:t> </a:t>
            </a:r>
            <a:r>
              <a:rPr lang="en-US" sz="1400" dirty="0">
                <a:solidFill>
                  <a:srgbClr val="000000"/>
                </a:solidFill>
              </a:rPr>
              <a:t>settings</a:t>
            </a:r>
            <a:r>
              <a:rPr lang="en-US" sz="1300" dirty="0">
                <a:solidFill>
                  <a:srgbClr val="000000"/>
                </a:solidFill>
              </a:rPr>
              <a:t>.</a:t>
            </a:r>
          </a:p>
          <a:p>
            <a:pPr marL="0" marR="0" indent="0" algn="l" defTabSz="944634" rtl="0" eaLnBrk="1" fontAlgn="auto" latinLnBrk="0" hangingPunct="1">
              <a:lnSpc>
                <a:spcPct val="100000"/>
              </a:lnSpc>
              <a:spcBef>
                <a:spcPts val="0"/>
              </a:spcBef>
              <a:spcAft>
                <a:spcPts val="0"/>
              </a:spcAft>
              <a:buClrTx/>
              <a:buSzTx/>
              <a:buFontTx/>
              <a:buNone/>
              <a:tabLst/>
              <a:defRPr/>
            </a:pPr>
            <a:endParaRPr lang="en-US" sz="1300" dirty="0">
              <a:solidFill>
                <a:srgbClr val="000000"/>
              </a:solidFill>
            </a:endParaRPr>
          </a:p>
          <a:p>
            <a:pPr marL="0" marR="0" indent="0" algn="l" defTabSz="944634" rtl="0" eaLnBrk="1" fontAlgn="auto" latinLnBrk="0" hangingPunct="1">
              <a:lnSpc>
                <a:spcPct val="100000"/>
              </a:lnSpc>
              <a:spcBef>
                <a:spcPts val="0"/>
              </a:spcBef>
              <a:spcAft>
                <a:spcPts val="0"/>
              </a:spcAft>
              <a:buClrTx/>
              <a:buSzTx/>
              <a:buFontTx/>
              <a:buNone/>
              <a:tabLst/>
              <a:defRPr/>
            </a:pPr>
            <a:r>
              <a:rPr lang="en-US" sz="1300" dirty="0">
                <a:solidFill>
                  <a:srgbClr val="000000"/>
                </a:solidFill>
              </a:rPr>
              <a:t>T</a:t>
            </a:r>
            <a:r>
              <a:rPr lang="en-US" altLang="zh-CN" sz="1300" dirty="0">
                <a:solidFill>
                  <a:srgbClr val="000000"/>
                </a:solidFill>
              </a:rPr>
              <a:t>he</a:t>
            </a:r>
            <a:r>
              <a:rPr lang="zh-CN" altLang="en-US" sz="1300" dirty="0">
                <a:solidFill>
                  <a:srgbClr val="000000"/>
                </a:solidFill>
              </a:rPr>
              <a:t> </a:t>
            </a:r>
            <a:r>
              <a:rPr lang="en-US" altLang="zh-CN" sz="1300" dirty="0">
                <a:solidFill>
                  <a:srgbClr val="000000"/>
                </a:solidFill>
              </a:rPr>
              <a:t>machine</a:t>
            </a:r>
            <a:r>
              <a:rPr lang="zh-CN" altLang="en-US" sz="1300" dirty="0">
                <a:solidFill>
                  <a:srgbClr val="000000"/>
                </a:solidFill>
              </a:rPr>
              <a:t> </a:t>
            </a:r>
            <a:r>
              <a:rPr lang="en-US" altLang="zh-CN" sz="1300" dirty="0">
                <a:solidFill>
                  <a:srgbClr val="000000"/>
                </a:solidFill>
              </a:rPr>
              <a:t>intelligence</a:t>
            </a:r>
            <a:r>
              <a:rPr lang="zh-CN" altLang="en-US" sz="1300" dirty="0">
                <a:solidFill>
                  <a:srgbClr val="000000"/>
                </a:solidFill>
              </a:rPr>
              <a:t> </a:t>
            </a:r>
            <a:r>
              <a:rPr lang="en-US" altLang="zh-CN" sz="1300" dirty="0">
                <a:solidFill>
                  <a:srgbClr val="000000"/>
                </a:solidFill>
              </a:rPr>
              <a:t>has</a:t>
            </a:r>
            <a:r>
              <a:rPr lang="zh-CN" altLang="en-US" sz="1300" dirty="0">
                <a:solidFill>
                  <a:srgbClr val="000000"/>
                </a:solidFill>
              </a:rPr>
              <a:t> </a:t>
            </a:r>
            <a:r>
              <a:rPr lang="en-US" altLang="zh-CN" sz="1300" dirty="0">
                <a:solidFill>
                  <a:srgbClr val="000000"/>
                </a:solidFill>
              </a:rPr>
              <a:t>to</a:t>
            </a:r>
            <a:r>
              <a:rPr lang="zh-CN" altLang="en-US" sz="1300" dirty="0">
                <a:solidFill>
                  <a:srgbClr val="000000"/>
                </a:solidFill>
              </a:rPr>
              <a:t> </a:t>
            </a:r>
            <a:r>
              <a:rPr lang="en-US" altLang="zh-CN" sz="1300" dirty="0">
                <a:solidFill>
                  <a:srgbClr val="000000"/>
                </a:solidFill>
              </a:rPr>
              <a:t>be</a:t>
            </a:r>
            <a:r>
              <a:rPr lang="zh-CN" altLang="en-US" sz="1300" dirty="0">
                <a:solidFill>
                  <a:srgbClr val="000000"/>
                </a:solidFill>
              </a:rPr>
              <a:t> </a:t>
            </a:r>
            <a:r>
              <a:rPr lang="en-US" altLang="zh-CN" sz="1300" dirty="0">
                <a:solidFill>
                  <a:srgbClr val="000000"/>
                </a:solidFill>
              </a:rPr>
              <a:t>on-device,</a:t>
            </a:r>
            <a:r>
              <a:rPr lang="zh-CN" altLang="en-US" sz="1300" baseline="0" dirty="0">
                <a:solidFill>
                  <a:srgbClr val="000000"/>
                </a:solidFill>
              </a:rPr>
              <a:t> </a:t>
            </a:r>
            <a:r>
              <a:rPr lang="en-US" altLang="zh-CN" sz="1300" baseline="0" dirty="0">
                <a:solidFill>
                  <a:srgbClr val="000000"/>
                </a:solidFill>
              </a:rPr>
              <a:t>because</a:t>
            </a:r>
            <a:r>
              <a:rPr lang="zh-CN" altLang="en-US" sz="1300" baseline="0" dirty="0">
                <a:solidFill>
                  <a:srgbClr val="000000"/>
                </a:solidFill>
              </a:rPr>
              <a:t> </a:t>
            </a:r>
            <a:r>
              <a:rPr lang="en-US" sz="1300" dirty="0">
                <a:solidFill>
                  <a:srgbClr val="000000"/>
                </a:solidFill>
              </a:rPr>
              <a:t>the medication an individual takes contains very sensitive and private information. </a:t>
            </a:r>
          </a:p>
          <a:p>
            <a:pPr marL="0" marR="0" indent="0" algn="l" defTabSz="944634" rtl="0" eaLnBrk="1" fontAlgn="auto" latinLnBrk="0" hangingPunct="1">
              <a:lnSpc>
                <a:spcPct val="100000"/>
              </a:lnSpc>
              <a:spcBef>
                <a:spcPts val="0"/>
              </a:spcBef>
              <a:spcAft>
                <a:spcPts val="0"/>
              </a:spcAft>
              <a:buClrTx/>
              <a:buSzTx/>
              <a:buFontTx/>
              <a:buNone/>
              <a:tabLst/>
              <a:defRPr/>
            </a:pPr>
            <a:endParaRPr lang="en-US" sz="1300" dirty="0">
              <a:solidFill>
                <a:srgbClr val="000000"/>
              </a:solidFill>
            </a:endParaRPr>
          </a:p>
          <a:p>
            <a:pPr defTabSz="944634">
              <a:defRPr/>
            </a:pPr>
            <a:r>
              <a:rPr lang="en-US" altLang="zh-CN" sz="1300" dirty="0">
                <a:solidFill>
                  <a:srgbClr val="000000"/>
                </a:solidFill>
              </a:rPr>
              <a:t>The</a:t>
            </a:r>
            <a:r>
              <a:rPr lang="zh-CN" altLang="en-US" sz="1300" dirty="0">
                <a:solidFill>
                  <a:srgbClr val="000000"/>
                </a:solidFill>
              </a:rPr>
              <a:t> </a:t>
            </a:r>
            <a:r>
              <a:rPr lang="en-US" altLang="zh-CN" sz="1300" dirty="0">
                <a:solidFill>
                  <a:srgbClr val="000000"/>
                </a:solidFill>
              </a:rPr>
              <a:t>invention</a:t>
            </a:r>
            <a:r>
              <a:rPr lang="zh-CN" altLang="en-US" sz="1300" dirty="0">
                <a:solidFill>
                  <a:srgbClr val="000000"/>
                </a:solidFill>
              </a:rPr>
              <a:t> </a:t>
            </a:r>
            <a:r>
              <a:rPr lang="en-US" altLang="zh-CN" sz="1300" dirty="0">
                <a:solidFill>
                  <a:srgbClr val="000000"/>
                </a:solidFill>
              </a:rPr>
              <a:t>of</a:t>
            </a:r>
            <a:r>
              <a:rPr lang="zh-CN" altLang="en-US" sz="1300" dirty="0">
                <a:solidFill>
                  <a:srgbClr val="000000"/>
                </a:solidFill>
              </a:rPr>
              <a:t> </a:t>
            </a:r>
            <a:r>
              <a:rPr lang="en-US" sz="1300" dirty="0">
                <a:solidFill>
                  <a:srgbClr val="000000"/>
                </a:solidFill>
              </a:rPr>
              <a:t>such a</a:t>
            </a:r>
            <a:r>
              <a:rPr lang="en-US" sz="1300" baseline="0" dirty="0">
                <a:solidFill>
                  <a:srgbClr val="000000"/>
                </a:solidFill>
              </a:rPr>
              <a:t> technology</a:t>
            </a:r>
            <a:r>
              <a:rPr lang="zh-CN" altLang="en-US" sz="1300" dirty="0">
                <a:solidFill>
                  <a:srgbClr val="000000"/>
                </a:solidFill>
              </a:rPr>
              <a:t> </a:t>
            </a:r>
            <a:r>
              <a:rPr lang="en-US" sz="1300" dirty="0">
                <a:solidFill>
                  <a:srgbClr val="000000"/>
                </a:solidFill>
              </a:rPr>
              <a:t>can </a:t>
            </a:r>
            <a:r>
              <a:rPr lang="en-US" altLang="zh-CN" sz="1300" dirty="0">
                <a:solidFill>
                  <a:srgbClr val="000000"/>
                </a:solidFill>
              </a:rPr>
              <a:t>p</a:t>
            </a:r>
            <a:r>
              <a:rPr lang="en-US" sz="1300" dirty="0">
                <a:solidFill>
                  <a:srgbClr val="000000"/>
                </a:solidFill>
              </a:rPr>
              <a:t>rovide a simple way to recognize mystery pills</a:t>
            </a:r>
            <a:r>
              <a:rPr lang="en-US" altLang="zh-CN" sz="1300" dirty="0">
                <a:solidFill>
                  <a:srgbClr val="000000"/>
                </a:solidFill>
              </a:rPr>
              <a:t>,</a:t>
            </a:r>
            <a:r>
              <a:rPr lang="zh-CN" altLang="en-US" sz="1300" baseline="0" dirty="0">
                <a:solidFill>
                  <a:srgbClr val="000000"/>
                </a:solidFill>
              </a:rPr>
              <a:t> </a:t>
            </a:r>
            <a:r>
              <a:rPr lang="en-US" altLang="zh-CN" sz="1300" dirty="0">
                <a:solidFill>
                  <a:srgbClr val="000000"/>
                </a:solidFill>
              </a:rPr>
              <a:t>p</a:t>
            </a:r>
            <a:r>
              <a:rPr lang="en-US" sz="1300" dirty="0">
                <a:solidFill>
                  <a:srgbClr val="000000"/>
                </a:solidFill>
              </a:rPr>
              <a:t>revent unnecessary medication errors</a:t>
            </a:r>
            <a:r>
              <a:rPr lang="en-US" altLang="zh-CN" sz="1300" dirty="0">
                <a:solidFill>
                  <a:srgbClr val="000000"/>
                </a:solidFill>
              </a:rPr>
              <a:t>,</a:t>
            </a:r>
            <a:r>
              <a:rPr lang="zh-CN" altLang="en-US" sz="1300" dirty="0">
                <a:solidFill>
                  <a:srgbClr val="000000"/>
                </a:solidFill>
              </a:rPr>
              <a:t> </a:t>
            </a:r>
            <a:r>
              <a:rPr lang="en-US" altLang="zh-CN" sz="1300" dirty="0">
                <a:solidFill>
                  <a:srgbClr val="000000"/>
                </a:solidFill>
              </a:rPr>
              <a:t>and</a:t>
            </a:r>
            <a:r>
              <a:rPr lang="zh-CN" altLang="en-US" sz="1300" dirty="0">
                <a:solidFill>
                  <a:srgbClr val="000000"/>
                </a:solidFill>
              </a:rPr>
              <a:t> </a:t>
            </a:r>
            <a:r>
              <a:rPr lang="en-US" altLang="zh-CN" sz="1300" dirty="0">
                <a:solidFill>
                  <a:srgbClr val="000000"/>
                </a:solidFill>
              </a:rPr>
              <a:t>most</a:t>
            </a:r>
            <a:r>
              <a:rPr lang="zh-CN" altLang="en-US" sz="1300" dirty="0">
                <a:solidFill>
                  <a:srgbClr val="000000"/>
                </a:solidFill>
              </a:rPr>
              <a:t> </a:t>
            </a:r>
            <a:r>
              <a:rPr lang="en-US" altLang="zh-CN" sz="1300" dirty="0">
                <a:solidFill>
                  <a:srgbClr val="000000"/>
                </a:solidFill>
              </a:rPr>
              <a:t>importantly,</a:t>
            </a:r>
            <a:r>
              <a:rPr lang="en-US" sz="1300" dirty="0">
                <a:solidFill>
                  <a:srgbClr val="000000"/>
                </a:solidFill>
              </a:rPr>
              <a:t> </a:t>
            </a:r>
            <a:r>
              <a:rPr lang="en-US" altLang="zh-CN" sz="1300" dirty="0">
                <a:solidFill>
                  <a:srgbClr val="000000"/>
                </a:solidFill>
              </a:rPr>
              <a:t>s</a:t>
            </a:r>
            <a:r>
              <a:rPr lang="en-US" sz="1300" dirty="0">
                <a:solidFill>
                  <a:srgbClr val="000000"/>
                </a:solidFill>
              </a:rPr>
              <a:t>ave people’s lives in urgent cases.</a:t>
            </a:r>
          </a:p>
          <a:p>
            <a:endParaRPr lang="en-US" sz="1200" dirty="0">
              <a:solidFill>
                <a:srgbClr val="000000"/>
              </a:solidFill>
            </a:endParaRPr>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3</a:t>
            </a:fld>
            <a:endParaRPr lang="zh-CN" altLang="en-US"/>
          </a:p>
        </p:txBody>
      </p:sp>
    </p:spTree>
    <p:extLst>
      <p:ext uri="{BB962C8B-B14F-4D97-AF65-F5344CB8AC3E}">
        <p14:creationId xmlns:p14="http://schemas.microsoft.com/office/powerpoint/2010/main" val="44190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Here</a:t>
            </a:r>
            <a:r>
              <a:rPr lang="zh-CN" altLang="en-US" baseline="0" dirty="0"/>
              <a:t> </a:t>
            </a:r>
            <a:r>
              <a:rPr lang="en-US" altLang="zh-CN" baseline="0" dirty="0"/>
              <a:t>is the illustration of the problem.</a:t>
            </a:r>
          </a:p>
          <a:p>
            <a:endParaRPr lang="en-US" altLang="zh-CN" baseline="0" dirty="0"/>
          </a:p>
          <a:p>
            <a:r>
              <a:rPr lang="en-US" altLang="zh-CN" baseline="0" dirty="0"/>
              <a:t>A</a:t>
            </a:r>
            <a:r>
              <a:rPr lang="zh-CN" altLang="en-US" baseline="0" dirty="0"/>
              <a:t> </a:t>
            </a:r>
            <a:r>
              <a:rPr lang="en-US" altLang="zh-CN" baseline="0" dirty="0"/>
              <a:t>user takes a picture</a:t>
            </a:r>
            <a:r>
              <a:rPr lang="zh-CN" altLang="en-US" baseline="0" dirty="0"/>
              <a:t> </a:t>
            </a:r>
            <a:r>
              <a:rPr lang="en-US" altLang="zh-CN" baseline="0" dirty="0"/>
              <a:t>of</a:t>
            </a:r>
            <a:r>
              <a:rPr lang="zh-CN" altLang="en-US" baseline="0" dirty="0"/>
              <a:t> </a:t>
            </a:r>
            <a:r>
              <a:rPr lang="en-US" altLang="zh-CN" baseline="0" dirty="0"/>
              <a:t>a</a:t>
            </a:r>
            <a:r>
              <a:rPr lang="zh-CN" altLang="en-US" baseline="0" dirty="0"/>
              <a:t> </a:t>
            </a:r>
            <a:r>
              <a:rPr lang="en-US" altLang="zh-CN" baseline="0" dirty="0"/>
              <a:t>pill</a:t>
            </a:r>
            <a:r>
              <a:rPr lang="zh-CN" altLang="en-US" baseline="0" dirty="0"/>
              <a:t> </a:t>
            </a:r>
            <a:r>
              <a:rPr lang="en-US" altLang="zh-CN" baseline="0" dirty="0"/>
              <a:t>using his</a:t>
            </a:r>
            <a:r>
              <a:rPr lang="zh-CN" altLang="en-US" baseline="0" dirty="0"/>
              <a:t> </a:t>
            </a:r>
            <a:r>
              <a:rPr lang="en-US" altLang="zh-CN" baseline="0" dirty="0"/>
              <a:t>or</a:t>
            </a:r>
            <a:r>
              <a:rPr lang="zh-CN" altLang="en-US" baseline="0" dirty="0"/>
              <a:t> </a:t>
            </a:r>
            <a:r>
              <a:rPr lang="en-US" altLang="zh-CN" baseline="0" dirty="0"/>
              <a:t>her</a:t>
            </a:r>
            <a:r>
              <a:rPr lang="zh-CN" altLang="en-US" baseline="0" dirty="0"/>
              <a:t> </a:t>
            </a:r>
            <a:r>
              <a:rPr lang="en-US" altLang="zh-CN" baseline="0" dirty="0"/>
              <a:t>mobile phone.</a:t>
            </a:r>
          </a:p>
          <a:p>
            <a:endParaRPr lang="en-US" altLang="zh-CN" baseline="0" dirty="0"/>
          </a:p>
          <a:p>
            <a:r>
              <a:rPr lang="en-US" altLang="zh-CN" baseline="0" dirty="0"/>
              <a:t>The pill image recognition system</a:t>
            </a:r>
            <a:r>
              <a:rPr lang="zh-CN" altLang="en-US" baseline="0" dirty="0"/>
              <a:t> </a:t>
            </a:r>
            <a:r>
              <a:rPr lang="en-US" altLang="zh-CN" baseline="0" dirty="0"/>
              <a:t>takes that image as input, compares</a:t>
            </a:r>
            <a:r>
              <a:rPr lang="zh-CN" altLang="en-US" baseline="0" dirty="0"/>
              <a:t> </a:t>
            </a:r>
            <a:r>
              <a:rPr lang="en-US" altLang="zh-CN" baseline="0" dirty="0"/>
              <a:t>it against thousands of pills in the NIH database, and returns a list of most similar pills to</a:t>
            </a:r>
            <a:r>
              <a:rPr lang="zh-CN" altLang="en-US" baseline="0" dirty="0"/>
              <a:t> </a:t>
            </a:r>
            <a:r>
              <a:rPr lang="en-US" altLang="zh-CN" baseline="0" dirty="0"/>
              <a:t>the user.</a:t>
            </a:r>
          </a:p>
          <a:p>
            <a:endParaRPr lang="en-US" altLang="zh-CN" baseline="0" dirty="0"/>
          </a:p>
          <a:p>
            <a:r>
              <a:rPr lang="en-US" altLang="zh-CN" baseline="0" dirty="0"/>
              <a:t>The image taken by mobile devices in the unconstrained mobile setting is called </a:t>
            </a:r>
            <a:r>
              <a:rPr lang="en-US" altLang="zh-CN" b="1" baseline="0" dirty="0"/>
              <a:t>consumer image</a:t>
            </a:r>
            <a:r>
              <a:rPr lang="en-US" altLang="zh-CN" baseline="0" dirty="0"/>
              <a:t>.</a:t>
            </a:r>
            <a:r>
              <a:rPr lang="zh-CN" altLang="en-US" baseline="0" dirty="0"/>
              <a:t> </a:t>
            </a:r>
            <a:endParaRPr lang="en-US" altLang="zh-CN" baseline="0" dirty="0"/>
          </a:p>
          <a:p>
            <a:endParaRPr lang="en-US" altLang="zh-CN" baseline="0" dirty="0"/>
          </a:p>
          <a:p>
            <a:r>
              <a:rPr lang="en-US" altLang="zh-CN" baseline="0" dirty="0"/>
              <a:t>The images stored in the NIH database are called </a:t>
            </a:r>
            <a:r>
              <a:rPr lang="en-US" altLang="zh-CN" b="1" baseline="0" dirty="0"/>
              <a:t>reference images, which are taken by higher-resolution camera in well</a:t>
            </a:r>
            <a:r>
              <a:rPr lang="zh-CN" altLang="en-US" b="1" baseline="0" dirty="0"/>
              <a:t> </a:t>
            </a:r>
            <a:r>
              <a:rPr lang="en-US" altLang="zh-CN" b="1" baseline="0" dirty="0"/>
              <a:t>controlled laboratory setting</a:t>
            </a:r>
            <a:r>
              <a:rPr lang="en-US" altLang="zh-CN" baseline="0" dirty="0"/>
              <a:t>.</a:t>
            </a:r>
            <a:endParaRPr lang="en-US" sz="1200" kern="1200" dirty="0">
              <a:solidFill>
                <a:schemeClr val="tx1"/>
              </a:solidFill>
              <a:effectLst/>
              <a:latin typeface="+mn-lt"/>
              <a:ea typeface="+mn-ea"/>
              <a:cs typeface="+mn-cs"/>
            </a:endParaRPr>
          </a:p>
          <a:p>
            <a:endParaRPr lang="en-US" altLang="zh-CN" baseline="0" dirty="0"/>
          </a:p>
          <a:p>
            <a:endParaRPr lang="en-US" altLang="zh-CN" baseline="0" dirty="0"/>
          </a:p>
          <a:p>
            <a:endParaRPr lang="en-US" sz="1200" kern="1200" dirty="0">
              <a:solidFill>
                <a:schemeClr val="tx1"/>
              </a:solidFill>
              <a:effectLst/>
              <a:latin typeface="+mn-lt"/>
              <a:ea typeface="+mn-ea"/>
              <a:cs typeface="+mn-cs"/>
            </a:endParaRPr>
          </a:p>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4</a:t>
            </a:fld>
            <a:endParaRPr lang="zh-CN" altLang="en-US"/>
          </a:p>
        </p:txBody>
      </p:sp>
    </p:spTree>
    <p:extLst>
      <p:ext uri="{BB962C8B-B14F-4D97-AF65-F5344CB8AC3E}">
        <p14:creationId xmlns:p14="http://schemas.microsoft.com/office/powerpoint/2010/main" val="183117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We all know that deep</a:t>
            </a:r>
            <a:r>
              <a:rPr lang="zh-CN" altLang="en-US" baseline="0" dirty="0"/>
              <a:t> </a:t>
            </a:r>
            <a:r>
              <a:rPr lang="en-US" altLang="zh-CN" baseline="0" dirty="0"/>
              <a:t>learning</a:t>
            </a:r>
            <a:r>
              <a:rPr lang="zh-CN" altLang="en-US" baseline="0" dirty="0"/>
              <a:t> </a:t>
            </a:r>
            <a:r>
              <a:rPr lang="en-US" altLang="zh-CN" baseline="0" dirty="0"/>
              <a:t>is changing our lives now.</a:t>
            </a:r>
          </a:p>
          <a:p>
            <a:endParaRPr lang="en-US" altLang="zh-CN" baseline="0" dirty="0"/>
          </a:p>
          <a:p>
            <a:r>
              <a:rPr lang="en-US" altLang="zh-CN" baseline="0" dirty="0"/>
              <a:t>Using</a:t>
            </a:r>
            <a:r>
              <a:rPr lang="zh-CN" altLang="en-US" baseline="0" dirty="0"/>
              <a:t> </a:t>
            </a:r>
            <a:r>
              <a:rPr lang="en-US" altLang="zh-CN" baseline="0" dirty="0"/>
              <a:t>deep</a:t>
            </a:r>
            <a:r>
              <a:rPr lang="zh-CN" altLang="en-US" baseline="0" dirty="0"/>
              <a:t> </a:t>
            </a:r>
            <a:r>
              <a:rPr lang="en-US" altLang="zh-CN" baseline="0" dirty="0"/>
              <a:t>learning,</a:t>
            </a:r>
            <a:r>
              <a:rPr lang="zh-CN" altLang="en-US" baseline="0" dirty="0"/>
              <a:t> </a:t>
            </a:r>
            <a:r>
              <a:rPr lang="en-US" altLang="zh-CN" baseline="0" dirty="0"/>
              <a:t>machines</a:t>
            </a:r>
            <a:r>
              <a:rPr lang="zh-CN" altLang="en-US" baseline="0" dirty="0"/>
              <a:t> </a:t>
            </a:r>
            <a:r>
              <a:rPr lang="en-US" altLang="zh-CN" baseline="0" dirty="0"/>
              <a:t>now</a:t>
            </a:r>
            <a:r>
              <a:rPr lang="zh-CN" altLang="en-US" baseline="0" dirty="0"/>
              <a:t> </a:t>
            </a:r>
            <a:r>
              <a:rPr lang="en-US" altLang="zh-CN" baseline="0" dirty="0"/>
              <a:t>can</a:t>
            </a:r>
            <a:r>
              <a:rPr lang="zh-CN" altLang="en-US" baseline="0" dirty="0"/>
              <a:t> </a:t>
            </a:r>
            <a:r>
              <a:rPr lang="en-US" altLang="zh-CN" baseline="0" dirty="0"/>
              <a:t>drive the car, and outperform</a:t>
            </a:r>
            <a:r>
              <a:rPr lang="zh-CN" altLang="en-US" baseline="0" dirty="0"/>
              <a:t> </a:t>
            </a:r>
            <a:r>
              <a:rPr lang="en-US" altLang="zh-CN" baseline="0" dirty="0"/>
              <a:t>humans</a:t>
            </a:r>
            <a:r>
              <a:rPr lang="zh-CN" altLang="en-US" baseline="0" dirty="0"/>
              <a:t> </a:t>
            </a:r>
            <a:r>
              <a:rPr lang="en-US" altLang="zh-CN" baseline="0" dirty="0"/>
              <a:t>in</a:t>
            </a:r>
            <a:r>
              <a:rPr lang="zh-CN" altLang="en-US" baseline="0" dirty="0"/>
              <a:t> </a:t>
            </a:r>
            <a:r>
              <a:rPr lang="en-US" altLang="zh-CN" baseline="0" dirty="0"/>
              <a:t>many</a:t>
            </a:r>
            <a:r>
              <a:rPr lang="zh-CN" altLang="en-US" baseline="0" dirty="0"/>
              <a:t> </a:t>
            </a:r>
            <a:r>
              <a:rPr lang="en-US" altLang="zh-CN" baseline="0" dirty="0"/>
              <a:t>tasks</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face recognition,</a:t>
            </a:r>
            <a:r>
              <a:rPr lang="zh-CN" altLang="en-US" baseline="0" dirty="0"/>
              <a:t> </a:t>
            </a:r>
            <a:r>
              <a:rPr lang="en-US" altLang="zh-CN" baseline="0" dirty="0"/>
              <a:t>speech</a:t>
            </a:r>
            <a:r>
              <a:rPr lang="zh-CN" altLang="en-US" baseline="0" dirty="0"/>
              <a:t> </a:t>
            </a:r>
            <a:r>
              <a:rPr lang="en-US" altLang="zh-CN" baseline="0" dirty="0"/>
              <a:t>recognition,</a:t>
            </a:r>
            <a:r>
              <a:rPr lang="zh-CN" altLang="en-US" baseline="0" dirty="0"/>
              <a:t> </a:t>
            </a:r>
            <a:r>
              <a:rPr lang="en-US" altLang="zh-CN" baseline="0" dirty="0"/>
              <a:t>and even</a:t>
            </a:r>
            <a:r>
              <a:rPr lang="zh-CN" altLang="en-US" baseline="0" dirty="0"/>
              <a:t> </a:t>
            </a:r>
            <a:r>
              <a:rPr lang="en-US" altLang="zh-CN" baseline="0" dirty="0"/>
              <a:t>playing</a:t>
            </a:r>
            <a:r>
              <a:rPr lang="zh-CN" altLang="en-US" baseline="0" dirty="0"/>
              <a:t> </a:t>
            </a:r>
            <a:r>
              <a:rPr lang="en-US" altLang="zh-CN" baseline="0" dirty="0"/>
              <a:t>Go</a:t>
            </a:r>
            <a:r>
              <a:rPr lang="zh-CN" altLang="en-US" baseline="0" dirty="0"/>
              <a:t> </a:t>
            </a:r>
            <a:r>
              <a:rPr lang="en-US" altLang="zh-CN" baseline="0" dirty="0"/>
              <a:t>games.</a:t>
            </a:r>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5</a:t>
            </a:fld>
            <a:endParaRPr lang="zh-CN" altLang="en-US"/>
          </a:p>
        </p:txBody>
      </p:sp>
    </p:spTree>
    <p:extLst>
      <p:ext uri="{BB962C8B-B14F-4D97-AF65-F5344CB8AC3E}">
        <p14:creationId xmlns:p14="http://schemas.microsoft.com/office/powerpoint/2010/main" val="151506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For mobile computing,</a:t>
            </a:r>
            <a:r>
              <a:rPr lang="zh-CN" altLang="en-US" baseline="0" dirty="0"/>
              <a:t> </a:t>
            </a:r>
            <a:r>
              <a:rPr lang="en-US" altLang="zh-CN" baseline="0" dirty="0"/>
              <a:t>we</a:t>
            </a:r>
            <a:r>
              <a:rPr lang="zh-CN" altLang="en-US" baseline="0" dirty="0"/>
              <a:t> </a:t>
            </a:r>
            <a:r>
              <a:rPr lang="en-US" altLang="zh-CN" baseline="0" dirty="0"/>
              <a:t>are</a:t>
            </a:r>
            <a:r>
              <a:rPr lang="zh-CN" altLang="en-US" baseline="0" dirty="0"/>
              <a:t> </a:t>
            </a:r>
            <a:r>
              <a:rPr lang="en-US" altLang="zh-CN" baseline="0" dirty="0"/>
              <a:t>confronting</a:t>
            </a:r>
            <a:r>
              <a:rPr lang="zh-CN" altLang="en-US" baseline="0" dirty="0"/>
              <a:t> </a:t>
            </a:r>
            <a:r>
              <a:rPr lang="en-US" altLang="zh-CN" baseline="0" dirty="0"/>
              <a:t>two</a:t>
            </a:r>
            <a:r>
              <a:rPr lang="zh-CN" altLang="en-US" baseline="0" dirty="0"/>
              <a:t> </a:t>
            </a:r>
            <a:r>
              <a:rPr lang="en-US" altLang="zh-CN" baseline="0" dirty="0"/>
              <a:t>challenges.</a:t>
            </a:r>
          </a:p>
          <a:p>
            <a:endParaRPr lang="en-US" altLang="zh-CN" baseline="0" dirty="0"/>
          </a:p>
          <a:p>
            <a:r>
              <a:rPr lang="en-US" altLang="zh-CN" baseline="0" dirty="0"/>
              <a:t>The</a:t>
            </a:r>
            <a:r>
              <a:rPr lang="zh-CN" altLang="en-US" baseline="0" dirty="0"/>
              <a:t> </a:t>
            </a:r>
            <a:r>
              <a:rPr lang="en-US" altLang="zh-CN" baseline="0" dirty="0"/>
              <a:t>first</a:t>
            </a:r>
            <a:r>
              <a:rPr lang="zh-CN" altLang="en-US" baseline="0" dirty="0"/>
              <a:t> </a:t>
            </a:r>
            <a:r>
              <a:rPr lang="en-US" altLang="zh-CN" baseline="0" dirty="0"/>
              <a:t>one</a:t>
            </a:r>
            <a:r>
              <a:rPr lang="zh-CN" altLang="en-US" baseline="0" dirty="0"/>
              <a:t> </a:t>
            </a:r>
            <a:r>
              <a:rPr lang="en-US" altLang="zh-CN" baseline="0" dirty="0"/>
              <a:t>is</a:t>
            </a:r>
            <a:r>
              <a:rPr lang="zh-CN" altLang="en-US" baseline="0" dirty="0"/>
              <a:t> </a:t>
            </a:r>
            <a:r>
              <a:rPr lang="en-US" altLang="zh-CN" baseline="0" dirty="0"/>
              <a:t>Data</a:t>
            </a:r>
            <a:r>
              <a:rPr lang="zh-CN" altLang="en-US" baseline="0" dirty="0"/>
              <a:t> </a:t>
            </a:r>
            <a:r>
              <a:rPr lang="en-US" altLang="zh-CN" baseline="0" dirty="0"/>
              <a:t>Challenge:</a:t>
            </a:r>
            <a:r>
              <a:rPr lang="zh-CN" altLang="en-US" baseline="0" dirty="0"/>
              <a:t> </a:t>
            </a:r>
            <a:r>
              <a:rPr lang="en-US" altLang="zh-CN" baseline="0" dirty="0"/>
              <a:t>in mobile scenarios, data</a:t>
            </a:r>
            <a:r>
              <a:rPr lang="zh-CN" altLang="en-US" baseline="0" dirty="0"/>
              <a:t> </a:t>
            </a:r>
            <a:r>
              <a:rPr lang="en-US" altLang="zh-CN" baseline="0" dirty="0"/>
              <a:t>is</a:t>
            </a:r>
            <a:r>
              <a:rPr lang="zh-CN" altLang="en-US" baseline="0" dirty="0"/>
              <a:t> </a:t>
            </a:r>
            <a:r>
              <a:rPr lang="en-US" altLang="zh-CN" baseline="0" dirty="0"/>
              <a:t>collected</a:t>
            </a:r>
            <a:r>
              <a:rPr lang="zh-CN" altLang="en-US" baseline="0" dirty="0"/>
              <a:t> </a:t>
            </a:r>
            <a:r>
              <a:rPr lang="en-US" altLang="zh-CN" baseline="0" dirty="0"/>
              <a:t>in</a:t>
            </a:r>
            <a:r>
              <a:rPr lang="zh-CN" altLang="en-US" baseline="0" dirty="0"/>
              <a:t> </a:t>
            </a:r>
            <a:r>
              <a:rPr lang="en-US" altLang="zh-CN" baseline="0" dirty="0"/>
              <a:t>real</a:t>
            </a:r>
            <a:r>
              <a:rPr lang="zh-CN" altLang="en-US" baseline="0" dirty="0"/>
              <a:t> </a:t>
            </a:r>
            <a:r>
              <a:rPr lang="en-US" altLang="zh-CN" baseline="0" dirty="0"/>
              <a:t>world</a:t>
            </a:r>
            <a:r>
              <a:rPr lang="zh-CN" altLang="en-US" baseline="0" dirty="0"/>
              <a:t> </a:t>
            </a:r>
            <a:r>
              <a:rPr lang="en-US" altLang="zh-CN" baseline="0" dirty="0"/>
              <a:t>settings.</a:t>
            </a:r>
            <a:r>
              <a:rPr lang="zh-CN" altLang="en-US" baseline="0" dirty="0"/>
              <a:t> </a:t>
            </a:r>
            <a:r>
              <a:rPr lang="en-US" altLang="zh-CN" baseline="0" dirty="0"/>
              <a:t>The</a:t>
            </a:r>
            <a:r>
              <a:rPr lang="zh-CN" altLang="en-US" baseline="0" dirty="0"/>
              <a:t> </a:t>
            </a:r>
            <a:r>
              <a:rPr lang="en-US" altLang="zh-CN" baseline="0" dirty="0"/>
              <a:t>noise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real</a:t>
            </a:r>
            <a:r>
              <a:rPr lang="zh-CN" altLang="en-US" baseline="0" dirty="0"/>
              <a:t> </a:t>
            </a:r>
            <a:r>
              <a:rPr lang="en-US" altLang="zh-CN" baseline="0" dirty="0"/>
              <a:t>world</a:t>
            </a:r>
            <a:r>
              <a:rPr lang="zh-CN" altLang="en-US" baseline="0" dirty="0"/>
              <a:t> </a:t>
            </a:r>
            <a:r>
              <a:rPr lang="en-US" altLang="zh-CN" baseline="0" dirty="0"/>
              <a:t>can</a:t>
            </a:r>
            <a:r>
              <a:rPr lang="zh-CN" altLang="en-US" baseline="0" dirty="0"/>
              <a:t> </a:t>
            </a:r>
            <a:r>
              <a:rPr lang="en-US" altLang="zh-CN" baseline="0" dirty="0"/>
              <a:t>easily</a:t>
            </a:r>
            <a:r>
              <a:rPr lang="zh-CN" altLang="en-US" baseline="0" dirty="0"/>
              <a:t> </a:t>
            </a:r>
            <a:r>
              <a:rPr lang="en-US" altLang="zh-CN" baseline="0" dirty="0"/>
              <a:t>degrade the</a:t>
            </a:r>
            <a:r>
              <a:rPr lang="zh-CN" altLang="en-US" baseline="0" dirty="0"/>
              <a:t> </a:t>
            </a:r>
            <a:r>
              <a:rPr lang="en-US" altLang="zh-CN" baseline="0" dirty="0"/>
              <a:t>data quality.</a:t>
            </a:r>
          </a:p>
          <a:p>
            <a:endParaRPr lang="en-US" altLang="zh-CN" baseline="0" dirty="0"/>
          </a:p>
          <a:p>
            <a:r>
              <a:rPr lang="en-US" altLang="zh-CN" baseline="0" dirty="0"/>
              <a:t>The second challenge is Resource Challenge:</a:t>
            </a:r>
            <a:r>
              <a:rPr lang="zh-CN" altLang="en-US" baseline="0" dirty="0"/>
              <a:t> </a:t>
            </a:r>
            <a:r>
              <a:rPr lang="en-US" altLang="zh-CN" baseline="0" dirty="0"/>
              <a:t>deep learning is computation and memory intensive. </a:t>
            </a:r>
          </a:p>
          <a:p>
            <a:endParaRPr lang="en-US" altLang="zh-CN" baseline="0" dirty="0"/>
          </a:p>
          <a:p>
            <a:r>
              <a:rPr lang="en-US" altLang="zh-CN" baseline="0" dirty="0"/>
              <a:t>Although today’s smartphones are equipped with amazing computing capabilities, running deep learning models</a:t>
            </a:r>
            <a:r>
              <a:rPr lang="zh-CN" altLang="en-US" baseline="0" dirty="0"/>
              <a:t> </a:t>
            </a:r>
            <a:r>
              <a:rPr lang="en-US" altLang="zh-CN" baseline="0" dirty="0"/>
              <a:t>on smartphones is still a very challenging problem. </a:t>
            </a:r>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6</a:t>
            </a:fld>
            <a:endParaRPr lang="zh-CN" altLang="en-US"/>
          </a:p>
        </p:txBody>
      </p:sp>
    </p:spTree>
    <p:extLst>
      <p:ext uri="{BB962C8B-B14F-4D97-AF65-F5344CB8AC3E}">
        <p14:creationId xmlns:p14="http://schemas.microsoft.com/office/powerpoint/2010/main" val="202932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r>
              <a:rPr lang="en-US" altLang="zh-CN" baseline="0" dirty="0"/>
              <a:t>For mobile computing,</a:t>
            </a:r>
            <a:r>
              <a:rPr lang="zh-CN" altLang="en-US" baseline="0" dirty="0"/>
              <a:t> </a:t>
            </a:r>
            <a:r>
              <a:rPr lang="en-US" altLang="zh-CN" baseline="0" dirty="0"/>
              <a:t>we</a:t>
            </a:r>
            <a:r>
              <a:rPr lang="zh-CN" altLang="en-US" baseline="0" dirty="0"/>
              <a:t> </a:t>
            </a:r>
            <a:r>
              <a:rPr lang="en-US" altLang="zh-CN" baseline="0" dirty="0"/>
              <a:t>are</a:t>
            </a:r>
            <a:r>
              <a:rPr lang="zh-CN" altLang="en-US" baseline="0" dirty="0"/>
              <a:t> </a:t>
            </a:r>
            <a:r>
              <a:rPr lang="en-US" altLang="zh-CN" baseline="0" dirty="0"/>
              <a:t>confronting</a:t>
            </a:r>
            <a:r>
              <a:rPr lang="zh-CN" altLang="en-US" baseline="0" dirty="0"/>
              <a:t> </a:t>
            </a:r>
            <a:r>
              <a:rPr lang="en-US" altLang="zh-CN" baseline="0" dirty="0"/>
              <a:t>two</a:t>
            </a:r>
            <a:r>
              <a:rPr lang="zh-CN" altLang="en-US" baseline="0" dirty="0"/>
              <a:t> </a:t>
            </a:r>
            <a:r>
              <a:rPr lang="en-US" altLang="zh-CN" baseline="0" dirty="0"/>
              <a:t>challenges.</a:t>
            </a:r>
          </a:p>
          <a:p>
            <a:endParaRPr lang="en-US" altLang="zh-CN" baseline="0" dirty="0"/>
          </a:p>
          <a:p>
            <a:r>
              <a:rPr lang="en-US" altLang="zh-CN" baseline="0" dirty="0"/>
              <a:t>The</a:t>
            </a:r>
            <a:r>
              <a:rPr lang="zh-CN" altLang="en-US" baseline="0" dirty="0"/>
              <a:t> </a:t>
            </a:r>
            <a:r>
              <a:rPr lang="en-US" altLang="zh-CN" baseline="0" dirty="0"/>
              <a:t>first</a:t>
            </a:r>
            <a:r>
              <a:rPr lang="zh-CN" altLang="en-US" baseline="0" dirty="0"/>
              <a:t> </a:t>
            </a:r>
            <a:r>
              <a:rPr lang="en-US" altLang="zh-CN" baseline="0" dirty="0"/>
              <a:t>one</a:t>
            </a:r>
            <a:r>
              <a:rPr lang="zh-CN" altLang="en-US" baseline="0" dirty="0"/>
              <a:t> </a:t>
            </a:r>
            <a:r>
              <a:rPr lang="en-US" altLang="zh-CN" baseline="0" dirty="0"/>
              <a:t>is</a:t>
            </a:r>
            <a:r>
              <a:rPr lang="zh-CN" altLang="en-US" baseline="0" dirty="0"/>
              <a:t> </a:t>
            </a:r>
            <a:r>
              <a:rPr lang="en-US" altLang="zh-CN" baseline="0" dirty="0"/>
              <a:t>Data</a:t>
            </a:r>
            <a:r>
              <a:rPr lang="zh-CN" altLang="en-US" baseline="0" dirty="0"/>
              <a:t> </a:t>
            </a:r>
            <a:r>
              <a:rPr lang="en-US" altLang="zh-CN" baseline="0" dirty="0"/>
              <a:t>Challenge:</a:t>
            </a:r>
            <a:r>
              <a:rPr lang="zh-CN" altLang="en-US" baseline="0" dirty="0"/>
              <a:t> </a:t>
            </a:r>
            <a:r>
              <a:rPr lang="en-US" altLang="zh-CN" baseline="0" dirty="0"/>
              <a:t>in mobile scenarios, data</a:t>
            </a:r>
            <a:r>
              <a:rPr lang="zh-CN" altLang="en-US" baseline="0" dirty="0"/>
              <a:t> </a:t>
            </a:r>
            <a:r>
              <a:rPr lang="en-US" altLang="zh-CN" baseline="0" dirty="0"/>
              <a:t>is</a:t>
            </a:r>
            <a:r>
              <a:rPr lang="zh-CN" altLang="en-US" baseline="0" dirty="0"/>
              <a:t> </a:t>
            </a:r>
            <a:r>
              <a:rPr lang="en-US" altLang="zh-CN" baseline="0" dirty="0"/>
              <a:t>collected</a:t>
            </a:r>
            <a:r>
              <a:rPr lang="zh-CN" altLang="en-US" baseline="0" dirty="0"/>
              <a:t> </a:t>
            </a:r>
            <a:r>
              <a:rPr lang="en-US" altLang="zh-CN" baseline="0" dirty="0"/>
              <a:t>in</a:t>
            </a:r>
            <a:r>
              <a:rPr lang="zh-CN" altLang="en-US" baseline="0" dirty="0"/>
              <a:t> </a:t>
            </a:r>
            <a:r>
              <a:rPr lang="en-US" altLang="zh-CN" baseline="0" dirty="0"/>
              <a:t>real</a:t>
            </a:r>
            <a:r>
              <a:rPr lang="zh-CN" altLang="en-US" baseline="0" dirty="0"/>
              <a:t> </a:t>
            </a:r>
            <a:r>
              <a:rPr lang="en-US" altLang="zh-CN" baseline="0" dirty="0"/>
              <a:t>world</a:t>
            </a:r>
            <a:r>
              <a:rPr lang="zh-CN" altLang="en-US" baseline="0" dirty="0"/>
              <a:t> </a:t>
            </a:r>
            <a:r>
              <a:rPr lang="en-US" altLang="zh-CN" baseline="0" dirty="0"/>
              <a:t>settings.</a:t>
            </a:r>
            <a:r>
              <a:rPr lang="zh-CN" altLang="en-US" baseline="0" dirty="0"/>
              <a:t> </a:t>
            </a:r>
            <a:r>
              <a:rPr lang="en-US" altLang="zh-CN" baseline="0" dirty="0"/>
              <a:t>The</a:t>
            </a:r>
            <a:r>
              <a:rPr lang="zh-CN" altLang="en-US" baseline="0" dirty="0"/>
              <a:t> </a:t>
            </a:r>
            <a:r>
              <a:rPr lang="en-US" altLang="zh-CN" baseline="0" dirty="0"/>
              <a:t>noise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real</a:t>
            </a:r>
            <a:r>
              <a:rPr lang="zh-CN" altLang="en-US" baseline="0" dirty="0"/>
              <a:t> </a:t>
            </a:r>
            <a:r>
              <a:rPr lang="en-US" altLang="zh-CN" baseline="0" dirty="0"/>
              <a:t>world</a:t>
            </a:r>
            <a:r>
              <a:rPr lang="zh-CN" altLang="en-US" baseline="0" dirty="0"/>
              <a:t> </a:t>
            </a:r>
            <a:r>
              <a:rPr lang="en-US" altLang="zh-CN" baseline="0" dirty="0"/>
              <a:t>can</a:t>
            </a:r>
            <a:r>
              <a:rPr lang="zh-CN" altLang="en-US" baseline="0" dirty="0"/>
              <a:t> </a:t>
            </a:r>
            <a:r>
              <a:rPr lang="en-US" altLang="zh-CN" baseline="0" dirty="0"/>
              <a:t>easily</a:t>
            </a:r>
            <a:r>
              <a:rPr lang="zh-CN" altLang="en-US" baseline="0" dirty="0"/>
              <a:t> </a:t>
            </a:r>
            <a:r>
              <a:rPr lang="en-US" altLang="zh-CN" baseline="0" dirty="0"/>
              <a:t>degrade the</a:t>
            </a:r>
            <a:r>
              <a:rPr lang="zh-CN" altLang="en-US" baseline="0" dirty="0"/>
              <a:t> </a:t>
            </a:r>
            <a:r>
              <a:rPr lang="en-US" altLang="zh-CN" baseline="0" dirty="0"/>
              <a:t>data quality.</a:t>
            </a:r>
          </a:p>
          <a:p>
            <a:endParaRPr lang="en-US" altLang="zh-CN" baseline="0" dirty="0"/>
          </a:p>
          <a:p>
            <a:r>
              <a:rPr lang="en-US" altLang="zh-CN" baseline="0" dirty="0"/>
              <a:t>The second challenge is Resource Challenge:</a:t>
            </a:r>
            <a:r>
              <a:rPr lang="zh-CN" altLang="en-US" baseline="0" dirty="0"/>
              <a:t> </a:t>
            </a:r>
            <a:r>
              <a:rPr lang="en-US" altLang="zh-CN" baseline="0" dirty="0"/>
              <a:t>deep learning is computation and memory intensive. </a:t>
            </a:r>
          </a:p>
          <a:p>
            <a:endParaRPr lang="en-US" altLang="zh-CN" baseline="0" dirty="0"/>
          </a:p>
          <a:p>
            <a:r>
              <a:rPr lang="en-US" altLang="zh-CN" baseline="0" dirty="0"/>
              <a:t>Although today’s smartphones are equipped with amazing computing capabilities, running deep learning models</a:t>
            </a:r>
            <a:r>
              <a:rPr lang="zh-CN" altLang="en-US" baseline="0" dirty="0"/>
              <a:t> </a:t>
            </a:r>
            <a:r>
              <a:rPr lang="en-US" altLang="zh-CN" baseline="0" dirty="0"/>
              <a:t>on smartphones is still a very challenging problem. </a:t>
            </a:r>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7</a:t>
            </a:fld>
            <a:endParaRPr lang="zh-CN" altLang="en-US"/>
          </a:p>
        </p:txBody>
      </p:sp>
    </p:spTree>
    <p:extLst>
      <p:ext uri="{BB962C8B-B14F-4D97-AF65-F5344CB8AC3E}">
        <p14:creationId xmlns:p14="http://schemas.microsoft.com/office/powerpoint/2010/main" val="202932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8</a:t>
            </a:fld>
            <a:endParaRPr lang="zh-CN" altLang="en-US"/>
          </a:p>
        </p:txBody>
      </p:sp>
    </p:spTree>
    <p:extLst>
      <p:ext uri="{BB962C8B-B14F-4D97-AF65-F5344CB8AC3E}">
        <p14:creationId xmlns:p14="http://schemas.microsoft.com/office/powerpoint/2010/main" val="202932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695325"/>
            <a:ext cx="6215063" cy="3495675"/>
          </a:xfrm>
        </p:spPr>
      </p:sp>
      <p:sp>
        <p:nvSpPr>
          <p:cNvPr id="3" name="备注占位符 2"/>
          <p:cNvSpPr>
            <a:spLocks noGrp="1"/>
          </p:cNvSpPr>
          <p:nvPr>
            <p:ph type="body" idx="1"/>
          </p:nvPr>
        </p:nvSpPr>
        <p:spPr/>
        <p:txBody>
          <a:bodyPr>
            <a:normAutofit/>
          </a:bodyPr>
          <a:lstStyle/>
          <a:p>
            <a:endParaRPr lang="en-US" altLang="zh-CN" baseline="0" dirty="0"/>
          </a:p>
        </p:txBody>
      </p:sp>
      <p:sp>
        <p:nvSpPr>
          <p:cNvPr id="4" name="灯片编号占位符 3"/>
          <p:cNvSpPr>
            <a:spLocks noGrp="1"/>
          </p:cNvSpPr>
          <p:nvPr>
            <p:ph type="sldNum" sz="quarter" idx="10"/>
          </p:nvPr>
        </p:nvSpPr>
        <p:spPr/>
        <p:txBody>
          <a:bodyPr/>
          <a:lstStyle/>
          <a:p>
            <a:fld id="{F6B644E7-5474-4797-8056-4296D919C0C4}" type="slidenum">
              <a:rPr lang="zh-CN" altLang="en-US" smtClean="0"/>
              <a:pPr/>
              <a:t>9</a:t>
            </a:fld>
            <a:endParaRPr lang="zh-CN" altLang="en-US"/>
          </a:p>
        </p:txBody>
      </p:sp>
    </p:spTree>
    <p:extLst>
      <p:ext uri="{BB962C8B-B14F-4D97-AF65-F5344CB8AC3E}">
        <p14:creationId xmlns:p14="http://schemas.microsoft.com/office/powerpoint/2010/main" val="202932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335077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419301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292736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4785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265321" y="6356348"/>
            <a:ext cx="2743200" cy="365125"/>
          </a:xfrm>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4720" y="6356348"/>
            <a:ext cx="397041" cy="365125"/>
          </a:xfrm>
        </p:spPr>
        <p:txBody>
          <a:bodyPr/>
          <a:lstStyle/>
          <a:p>
            <a:fld id="{7B1DB4B6-86F4-4382-AD42-31388CFEEFAE}" type="slidenum">
              <a:rPr lang="en-US" smtClean="0"/>
              <a:t>‹#›</a:t>
            </a:fld>
            <a:endParaRPr lang="en-US" dirty="0"/>
          </a:p>
        </p:txBody>
      </p:sp>
    </p:spTree>
    <p:extLst>
      <p:ext uri="{BB962C8B-B14F-4D97-AF65-F5344CB8AC3E}">
        <p14:creationId xmlns:p14="http://schemas.microsoft.com/office/powerpoint/2010/main" val="398970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247394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201452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337724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315963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99620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40601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DB4B6-86F4-4382-AD42-31388CFEEFAE}" type="slidenum">
              <a:rPr lang="en-US" smtClean="0"/>
              <a:t>‹#›</a:t>
            </a:fld>
            <a:endParaRPr lang="en-US"/>
          </a:p>
        </p:txBody>
      </p:sp>
    </p:spTree>
    <p:extLst>
      <p:ext uri="{BB962C8B-B14F-4D97-AF65-F5344CB8AC3E}">
        <p14:creationId xmlns:p14="http://schemas.microsoft.com/office/powerpoint/2010/main" val="294911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DB4B6-86F4-4382-AD42-31388CFEEFAE}" type="slidenum">
              <a:rPr lang="en-US" smtClean="0"/>
              <a:t>‹#›</a:t>
            </a:fld>
            <a:endParaRPr lang="en-US"/>
          </a:p>
        </p:txBody>
      </p:sp>
    </p:spTree>
    <p:extLst>
      <p:ext uri="{BB962C8B-B14F-4D97-AF65-F5344CB8AC3E}">
        <p14:creationId xmlns:p14="http://schemas.microsoft.com/office/powerpoint/2010/main" val="3009689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10" Type="http://schemas.openxmlformats.org/officeDocument/2006/relationships/image" Target="../media/image29.jpg"/><Relationship Id="rId4" Type="http://schemas.openxmlformats.org/officeDocument/2006/relationships/image" Target="../media/image23.jpg"/><Relationship Id="rId9"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6.tif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1" descr="PP banner wordmark.jpg"/>
          <p:cNvPicPr>
            <a:picLocks noChangeAspect="1"/>
          </p:cNvPicPr>
          <p:nvPr/>
        </p:nvPicPr>
        <p:blipFill>
          <a:blip r:embed="rId3"/>
          <a:stretch>
            <a:fillRect/>
          </a:stretch>
        </p:blipFill>
        <p:spPr>
          <a:xfrm>
            <a:off x="0" y="6572"/>
            <a:ext cx="12191999" cy="855318"/>
          </a:xfrm>
          <a:prstGeom prst="rect">
            <a:avLst/>
          </a:prstGeom>
        </p:spPr>
      </p:pic>
      <p:sp>
        <p:nvSpPr>
          <p:cNvPr id="3" name="Rectangle 2"/>
          <p:cNvSpPr/>
          <p:nvPr/>
        </p:nvSpPr>
        <p:spPr>
          <a:xfrm>
            <a:off x="2875461" y="2491643"/>
            <a:ext cx="6357266" cy="3508653"/>
          </a:xfrm>
          <a:prstGeom prst="rect">
            <a:avLst/>
          </a:prstGeom>
        </p:spPr>
        <p:txBody>
          <a:bodyPr wrap="square">
            <a:spAutoFit/>
          </a:bodyPr>
          <a:lstStyle/>
          <a:p>
            <a:pPr algn="ctr">
              <a:spcBef>
                <a:spcPct val="25000"/>
              </a:spcBef>
              <a:buSzPct val="65000"/>
              <a:buFont typeface="Wingdings" pitchFamily="1" charset="2"/>
              <a:buNone/>
            </a:pPr>
            <a:r>
              <a:rPr lang="en-US" altLang="zh-CN" sz="2200" b="1" dirty="0">
                <a:solidFill>
                  <a:srgbClr val="000000"/>
                </a:solidFill>
                <a:cs typeface="Times New Roman" pitchFamily="18" charset="0"/>
              </a:rPr>
              <a:t>Department of Electrical and Computer Engineering</a:t>
            </a:r>
          </a:p>
          <a:p>
            <a:pPr algn="ctr">
              <a:spcBef>
                <a:spcPct val="25000"/>
              </a:spcBef>
              <a:buSzPct val="65000"/>
              <a:buFont typeface="Wingdings" pitchFamily="1" charset="2"/>
              <a:buNone/>
            </a:pPr>
            <a:r>
              <a:rPr lang="en-US" altLang="zh-CN" sz="2200" b="1" dirty="0">
                <a:solidFill>
                  <a:srgbClr val="000000"/>
                </a:solidFill>
                <a:cs typeface="Times New Roman" pitchFamily="18" charset="0"/>
              </a:rPr>
              <a:t>Michigan State University</a:t>
            </a:r>
          </a:p>
          <a:p>
            <a:pPr algn="ctr">
              <a:spcBef>
                <a:spcPct val="25000"/>
              </a:spcBef>
              <a:buSzPct val="65000"/>
              <a:buFont typeface="Wingdings" pitchFamily="1" charset="2"/>
              <a:buNone/>
            </a:pPr>
            <a:endParaRPr lang="en-US" altLang="zh-CN" sz="2200" b="1" dirty="0">
              <a:solidFill>
                <a:srgbClr val="000000"/>
              </a:solidFill>
              <a:cs typeface="Times New Roman" pitchFamily="18" charset="0"/>
            </a:endParaRPr>
          </a:p>
          <a:p>
            <a:pPr algn="ctr">
              <a:spcBef>
                <a:spcPct val="25000"/>
              </a:spcBef>
              <a:buSzPct val="65000"/>
              <a:buFont typeface="Wingdings" pitchFamily="1" charset="2"/>
              <a:buNone/>
            </a:pPr>
            <a:endParaRPr lang="en-US" altLang="zh-CN" sz="2200" b="1" dirty="0">
              <a:solidFill>
                <a:srgbClr val="000000"/>
              </a:solidFill>
              <a:cs typeface="Times New Roman" pitchFamily="18" charset="0"/>
            </a:endParaRPr>
          </a:p>
          <a:p>
            <a:pPr algn="ctr">
              <a:spcBef>
                <a:spcPct val="25000"/>
              </a:spcBef>
              <a:buSzPct val="65000"/>
            </a:pPr>
            <a:r>
              <a:rPr lang="en-US" altLang="zh-CN" sz="2200" b="1" dirty="0">
                <a:solidFill>
                  <a:srgbClr val="000000"/>
                </a:solidFill>
                <a:cs typeface="Times New Roman" pitchFamily="18" charset="0"/>
              </a:rPr>
              <a:t>Authors: </a:t>
            </a:r>
            <a:r>
              <a:rPr lang="en-US" altLang="zh-CN" sz="2400" b="1" dirty="0">
                <a:solidFill>
                  <a:srgbClr val="000000"/>
                </a:solidFill>
                <a:cs typeface="Times New Roman" pitchFamily="18" charset="0"/>
              </a:rPr>
              <a:t>Xiao</a:t>
            </a:r>
            <a:r>
              <a:rPr lang="zh-CN" altLang="en-US" sz="2400" b="1" dirty="0">
                <a:solidFill>
                  <a:srgbClr val="000000"/>
                </a:solidFill>
                <a:cs typeface="Times New Roman" pitchFamily="18" charset="0"/>
              </a:rPr>
              <a:t> </a:t>
            </a:r>
            <a:r>
              <a:rPr lang="en-US" altLang="zh-CN" sz="2400" b="1" dirty="0">
                <a:solidFill>
                  <a:srgbClr val="000000"/>
                </a:solidFill>
                <a:cs typeface="Times New Roman" pitchFamily="18" charset="0"/>
              </a:rPr>
              <a:t>Zeng, Kai</a:t>
            </a:r>
            <a:r>
              <a:rPr lang="zh-CN" altLang="en-US" sz="2400" b="1" dirty="0">
                <a:solidFill>
                  <a:srgbClr val="000000"/>
                </a:solidFill>
                <a:cs typeface="Times New Roman" pitchFamily="18" charset="0"/>
              </a:rPr>
              <a:t> </a:t>
            </a:r>
            <a:r>
              <a:rPr lang="en-US" altLang="zh-CN" sz="2400" b="1" dirty="0">
                <a:solidFill>
                  <a:srgbClr val="000000"/>
                </a:solidFill>
                <a:cs typeface="Times New Roman" pitchFamily="18" charset="0"/>
              </a:rPr>
              <a:t>Cao and Mi Zhang</a:t>
            </a:r>
          </a:p>
          <a:p>
            <a:pPr algn="ctr">
              <a:spcBef>
                <a:spcPct val="25000"/>
              </a:spcBef>
              <a:buSzPct val="65000"/>
            </a:pPr>
            <a:endParaRPr lang="en-US" altLang="zh-CN" sz="2400" b="1" dirty="0">
              <a:solidFill>
                <a:srgbClr val="000000"/>
              </a:solidFill>
              <a:cs typeface="Times New Roman" pitchFamily="18" charset="0"/>
            </a:endParaRPr>
          </a:p>
          <a:p>
            <a:pPr algn="ctr">
              <a:spcBef>
                <a:spcPct val="25000"/>
              </a:spcBef>
              <a:buSzPct val="65000"/>
            </a:pPr>
            <a:endParaRPr lang="en-US" altLang="zh-CN" sz="2400" b="1" dirty="0">
              <a:solidFill>
                <a:srgbClr val="000000"/>
              </a:solidFill>
              <a:cs typeface="Times New Roman" pitchFamily="18" charset="0"/>
            </a:endParaRPr>
          </a:p>
          <a:p>
            <a:pPr algn="ctr">
              <a:spcBef>
                <a:spcPct val="25000"/>
              </a:spcBef>
              <a:buSzPct val="65000"/>
              <a:buFont typeface="Wingdings" pitchFamily="1" charset="2"/>
              <a:buNone/>
            </a:pPr>
            <a:endParaRPr lang="en-US" altLang="zh-CN" sz="2200" b="1" dirty="0">
              <a:solidFill>
                <a:srgbClr val="000000"/>
              </a:solidFill>
              <a:cs typeface="Times New Roman" pitchFamily="18" charset="0"/>
            </a:endParaRPr>
          </a:p>
        </p:txBody>
      </p:sp>
      <p:sp>
        <p:nvSpPr>
          <p:cNvPr id="22" name="Rectangle 4"/>
          <p:cNvSpPr>
            <a:spLocks noChangeArrowheads="1"/>
          </p:cNvSpPr>
          <p:nvPr/>
        </p:nvSpPr>
        <p:spPr bwMode="auto">
          <a:xfrm>
            <a:off x="2425901" y="2774990"/>
            <a:ext cx="7355425" cy="2545953"/>
          </a:xfrm>
          <a:prstGeom prst="rect">
            <a:avLst/>
          </a:prstGeom>
          <a:noFill/>
          <a:ln w="9525">
            <a:noFill/>
            <a:miter lim="800000"/>
            <a:headEnd/>
            <a:tailEnd/>
          </a:ln>
          <a:effectLst/>
        </p:spPr>
        <p:txBody>
          <a:bodyPr wrap="square">
            <a:spAutoFit/>
          </a:bodyPr>
          <a:lstStyle/>
          <a:p>
            <a:pPr algn="ctr">
              <a:spcBef>
                <a:spcPct val="25000"/>
              </a:spcBef>
              <a:buSzPct val="65000"/>
              <a:buFont typeface="Wingdings" pitchFamily="1" charset="2"/>
              <a:buNone/>
            </a:pPr>
            <a:endParaRPr lang="en-US" altLang="zh-CN" sz="1860" b="1" dirty="0">
              <a:solidFill>
                <a:srgbClr val="000000"/>
              </a:solidFill>
              <a:latin typeface="+mj-lt"/>
              <a:cs typeface="Times New Roman" pitchFamily="18" charset="0"/>
            </a:endParaRPr>
          </a:p>
          <a:p>
            <a:pPr algn="ctr">
              <a:spcBef>
                <a:spcPct val="25000"/>
              </a:spcBef>
              <a:buSzPct val="65000"/>
              <a:buFont typeface="Wingdings" pitchFamily="1" charset="2"/>
              <a:buNone/>
            </a:pPr>
            <a:endParaRPr lang="en-US" altLang="zh-CN" sz="1860" b="1" dirty="0">
              <a:solidFill>
                <a:srgbClr val="000000"/>
              </a:solidFill>
              <a:latin typeface="+mj-lt"/>
              <a:cs typeface="Times New Roman" pitchFamily="18" charset="0"/>
            </a:endParaRPr>
          </a:p>
          <a:p>
            <a:pPr algn="ctr">
              <a:spcBef>
                <a:spcPct val="25000"/>
              </a:spcBef>
              <a:buSzPct val="65000"/>
              <a:buFont typeface="Wingdings" pitchFamily="1" charset="2"/>
              <a:buNone/>
            </a:pPr>
            <a:endParaRPr lang="en-US" altLang="zh-CN" sz="1860" b="1" i="1" dirty="0">
              <a:solidFill>
                <a:srgbClr val="FF0000"/>
              </a:solidFill>
              <a:latin typeface="+mj-lt"/>
              <a:cs typeface="Times New Roman" pitchFamily="18" charset="0"/>
            </a:endParaRPr>
          </a:p>
          <a:p>
            <a:pPr algn="ctr">
              <a:spcBef>
                <a:spcPct val="25000"/>
              </a:spcBef>
              <a:buSzPct val="65000"/>
              <a:buFont typeface="Wingdings" pitchFamily="1" charset="2"/>
              <a:buNone/>
            </a:pPr>
            <a:endParaRPr lang="en-US" altLang="zh-CN" sz="2233" dirty="0">
              <a:solidFill>
                <a:srgbClr val="000099"/>
              </a:solidFill>
              <a:latin typeface="Times New Roman" pitchFamily="18" charset="0"/>
              <a:cs typeface="Times New Roman" pitchFamily="18" charset="0"/>
            </a:endParaRPr>
          </a:p>
          <a:p>
            <a:pPr algn="ctr">
              <a:spcBef>
                <a:spcPct val="25000"/>
              </a:spcBef>
              <a:buSzPct val="65000"/>
            </a:pPr>
            <a:endParaRPr lang="en-US" sz="2233" dirty="0">
              <a:solidFill>
                <a:srgbClr val="000099"/>
              </a:solidFill>
              <a:cs typeface="Times New Roman" pitchFamily="18" charset="0"/>
            </a:endParaRPr>
          </a:p>
          <a:p>
            <a:pPr algn="ctr">
              <a:spcBef>
                <a:spcPct val="15000"/>
              </a:spcBef>
              <a:buSzPct val="65000"/>
              <a:buFont typeface="Wingdings" pitchFamily="1" charset="2"/>
              <a:buNone/>
            </a:pPr>
            <a:endParaRPr lang="en-US" altLang="zh-CN" sz="3349" dirty="0">
              <a:solidFill>
                <a:srgbClr val="000099"/>
              </a:solidFill>
              <a:cs typeface="Times New Roman" pitchFamily="18" charset="0"/>
            </a:endParaRPr>
          </a:p>
        </p:txBody>
      </p:sp>
      <p:sp>
        <p:nvSpPr>
          <p:cNvPr id="24" name="TextBox 23"/>
          <p:cNvSpPr txBox="1"/>
          <p:nvPr/>
        </p:nvSpPr>
        <p:spPr>
          <a:xfrm>
            <a:off x="940957" y="1048782"/>
            <a:ext cx="10260439" cy="1077218"/>
          </a:xfrm>
          <a:prstGeom prst="rect">
            <a:avLst/>
          </a:prstGeom>
          <a:noFill/>
        </p:spPr>
        <p:txBody>
          <a:bodyPr wrap="square" rtlCol="0">
            <a:spAutoFit/>
          </a:bodyPr>
          <a:lstStyle/>
          <a:p>
            <a:pPr algn="ctr">
              <a:spcBef>
                <a:spcPct val="15000"/>
              </a:spcBef>
              <a:defRPr/>
            </a:pPr>
            <a:r>
              <a:rPr lang="en-US" altLang="zh-CN" sz="3200" b="1" i="1" dirty="0" err="1">
                <a:solidFill>
                  <a:srgbClr val="A21612"/>
                </a:solidFill>
                <a:ea typeface="+mj-ea"/>
                <a:cs typeface="Times New Roman" pitchFamily="18" charset="0"/>
              </a:rPr>
              <a:t>MobileDeepPill</a:t>
            </a:r>
            <a:r>
              <a:rPr lang="en-US" altLang="zh-CN" sz="3200" b="1" dirty="0">
                <a:solidFill>
                  <a:srgbClr val="A21612"/>
                </a:solidFill>
                <a:ea typeface="+mj-ea"/>
                <a:cs typeface="Times New Roman" pitchFamily="18" charset="0"/>
              </a:rPr>
              <a:t>: A Small-Footprint Mobile Deep Learning System for Recognizing Unconstrained Pill Images</a:t>
            </a:r>
            <a:endParaRPr lang="zh-CN" altLang="en-US" sz="3200" b="1" dirty="0">
              <a:solidFill>
                <a:srgbClr val="A21612"/>
              </a:solidFill>
              <a:ea typeface="+mj-ea"/>
              <a:cs typeface="Times New Roman" pitchFamily="18" charset="0"/>
            </a:endParaRPr>
          </a:p>
        </p:txBody>
      </p:sp>
      <p:sp>
        <p:nvSpPr>
          <p:cNvPr id="4" name="TextBox 3"/>
          <p:cNvSpPr txBox="1"/>
          <p:nvPr/>
        </p:nvSpPr>
        <p:spPr>
          <a:xfrm>
            <a:off x="4160454" y="6011772"/>
            <a:ext cx="4011355" cy="430887"/>
          </a:xfrm>
          <a:prstGeom prst="rect">
            <a:avLst/>
          </a:prstGeom>
          <a:noFill/>
        </p:spPr>
        <p:txBody>
          <a:bodyPr wrap="none" rtlCol="0">
            <a:spAutoFit/>
          </a:bodyPr>
          <a:lstStyle/>
          <a:p>
            <a:pPr algn="ctr">
              <a:spcBef>
                <a:spcPct val="25000"/>
              </a:spcBef>
              <a:buSzPct val="65000"/>
            </a:pPr>
            <a:r>
              <a:rPr lang="en-CA" sz="2200" b="1" spc="300" dirty="0">
                <a:solidFill>
                  <a:srgbClr val="000000"/>
                </a:solidFill>
                <a:cs typeface="Times New Roman" pitchFamily="18" charset="0"/>
              </a:rPr>
              <a:t>Presenter: </a:t>
            </a:r>
            <a:r>
              <a:rPr lang="en-CA" sz="2200" b="1" spc="300" dirty="0" err="1">
                <a:solidFill>
                  <a:srgbClr val="000000"/>
                </a:solidFill>
                <a:cs typeface="Times New Roman" pitchFamily="18" charset="0"/>
              </a:rPr>
              <a:t>Arjun</a:t>
            </a:r>
            <a:r>
              <a:rPr lang="en-CA" sz="2200" b="1" spc="300" dirty="0">
                <a:solidFill>
                  <a:srgbClr val="000000"/>
                </a:solidFill>
                <a:cs typeface="Times New Roman" pitchFamily="18" charset="0"/>
              </a:rPr>
              <a:t> Prakash</a:t>
            </a:r>
          </a:p>
        </p:txBody>
      </p:sp>
      <p:sp>
        <p:nvSpPr>
          <p:cNvPr id="15" name="Rectangle 2"/>
          <p:cNvSpPr txBox="1">
            <a:spLocks noChangeArrowheads="1"/>
          </p:cNvSpPr>
          <p:nvPr/>
        </p:nvSpPr>
        <p:spPr>
          <a:xfrm>
            <a:off x="4379451" y="2087363"/>
            <a:ext cx="3013128" cy="388194"/>
          </a:xfrm>
          <a:prstGeom prst="rect">
            <a:avLst/>
          </a:prstGeom>
        </p:spPr>
        <p:txBody>
          <a:bodyPr vert="horz" lIns="85065" tIns="42533" rIns="85065" bIns="42533" rtlCol="0" anchor="ctr">
            <a:noAutofit/>
          </a:bodyPr>
          <a:lstStyle/>
          <a:p>
            <a:pPr lvl="0" algn="ctr">
              <a:spcBef>
                <a:spcPct val="15000"/>
              </a:spcBef>
              <a:defRPr/>
            </a:pPr>
            <a:r>
              <a:rPr lang="en-US" sz="2009" i="1" dirty="0">
                <a:solidFill>
                  <a:schemeClr val="bg1">
                    <a:lumMod val="50000"/>
                  </a:schemeClr>
                </a:solidFill>
                <a:latin typeface="+mj-lt"/>
                <a:ea typeface="+mj-ea"/>
                <a:cs typeface="Times New Roman" pitchFamily="18" charset="0"/>
              </a:rPr>
              <a:t>MobiSys’17 </a:t>
            </a:r>
          </a:p>
        </p:txBody>
      </p:sp>
    </p:spTree>
    <p:extLst>
      <p:ext uri="{BB962C8B-B14F-4D97-AF65-F5344CB8AC3E}">
        <p14:creationId xmlns:p14="http://schemas.microsoft.com/office/powerpoint/2010/main" val="173875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10</a:t>
            </a:fld>
            <a:endParaRPr lang="en-US" dirty="0"/>
          </a:p>
        </p:txBody>
      </p:sp>
      <p:sp>
        <p:nvSpPr>
          <p:cNvPr id="5" name="Rectangle 2"/>
          <p:cNvSpPr txBox="1">
            <a:spLocks noChangeArrowheads="1"/>
          </p:cNvSpPr>
          <p:nvPr/>
        </p:nvSpPr>
        <p:spPr>
          <a:xfrm>
            <a:off x="3271230" y="261545"/>
            <a:ext cx="5640948" cy="896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System Overview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453" y="1157743"/>
            <a:ext cx="8864503" cy="542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71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11</a:t>
            </a:fld>
            <a:endParaRPr lang="en-US" sz="1600"/>
          </a:p>
        </p:txBody>
      </p:sp>
      <p:sp>
        <p:nvSpPr>
          <p:cNvPr id="11" name="Rectangle 2"/>
          <p:cNvSpPr txBox="1">
            <a:spLocks noChangeArrowheads="1"/>
          </p:cNvSpPr>
          <p:nvPr/>
        </p:nvSpPr>
        <p:spPr>
          <a:xfrm>
            <a:off x="0" y="387171"/>
            <a:ext cx="12192000" cy="9908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Data Preprocessing</a:t>
            </a:r>
          </a:p>
        </p:txBody>
      </p:sp>
      <p:sp>
        <p:nvSpPr>
          <p:cNvPr id="9" name="Content Placeholder 2"/>
          <p:cNvSpPr txBox="1">
            <a:spLocks/>
          </p:cNvSpPr>
          <p:nvPr/>
        </p:nvSpPr>
        <p:spPr bwMode="auto">
          <a:xfrm>
            <a:off x="654719" y="1880318"/>
            <a:ext cx="10221827" cy="29631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spcBef>
                <a:spcPct val="20000"/>
              </a:spcBef>
              <a:buFont typeface="Arial" pitchFamily="34" charset="0"/>
              <a:buChar char="•"/>
              <a:defRPr/>
            </a:pPr>
            <a:r>
              <a:rPr lang="en-US" altLang="zh-CN" sz="2800" b="1" kern="0" dirty="0">
                <a:solidFill>
                  <a:srgbClr val="0033CC"/>
                </a:solidFill>
              </a:rPr>
              <a:t>Pill Localization</a:t>
            </a:r>
          </a:p>
          <a:p>
            <a:pPr marL="914400" lvl="1" indent="-457200">
              <a:spcBef>
                <a:spcPct val="20000"/>
              </a:spcBef>
              <a:buFont typeface="Wingdings" pitchFamily="2" charset="2"/>
              <a:buChar char="ü"/>
              <a:defRPr/>
            </a:pPr>
            <a:r>
              <a:rPr lang="en-US" altLang="zh-CN" sz="2800" b="1" kern="0" dirty="0"/>
              <a:t>Noise removal</a:t>
            </a:r>
          </a:p>
          <a:p>
            <a:pPr marL="914400" lvl="1" indent="-457200">
              <a:spcBef>
                <a:spcPct val="20000"/>
              </a:spcBef>
              <a:buFont typeface="Wingdings" pitchFamily="2" charset="2"/>
              <a:buChar char="ü"/>
              <a:defRPr/>
            </a:pPr>
            <a:r>
              <a:rPr lang="en-US" altLang="zh-CN" sz="2800" b="1" kern="0" dirty="0"/>
              <a:t>Done for both the images (Reference and Consumer)</a:t>
            </a:r>
          </a:p>
          <a:p>
            <a:pPr marL="457200" lvl="0" indent="-457200">
              <a:spcBef>
                <a:spcPct val="20000"/>
              </a:spcBef>
              <a:buFont typeface="Arial" pitchFamily="34" charset="0"/>
              <a:buChar char="•"/>
              <a:defRPr/>
            </a:pPr>
            <a:endParaRPr lang="en-US" altLang="zh-CN" sz="2800" b="1" kern="0" dirty="0">
              <a:solidFill>
                <a:srgbClr val="0033CC"/>
              </a:solidFill>
            </a:endParaRPr>
          </a:p>
          <a:p>
            <a:pPr marL="457200" lvl="0" indent="-457200">
              <a:spcBef>
                <a:spcPct val="20000"/>
              </a:spcBef>
              <a:buFont typeface="Arial" pitchFamily="34" charset="0"/>
              <a:buChar char="•"/>
              <a:defRPr/>
            </a:pPr>
            <a:r>
              <a:rPr lang="en-US" altLang="zh-CN" sz="2800" b="1" kern="0" dirty="0">
                <a:solidFill>
                  <a:srgbClr val="0033CC"/>
                </a:solidFill>
              </a:rPr>
              <a:t>Data Augmentation</a:t>
            </a:r>
          </a:p>
          <a:p>
            <a:pPr marL="914400" lvl="1" indent="-457200">
              <a:spcBef>
                <a:spcPct val="20000"/>
              </a:spcBef>
              <a:buFont typeface="Wingdings" pitchFamily="2" charset="2"/>
              <a:buChar char="ü"/>
              <a:defRPr/>
            </a:pPr>
            <a:r>
              <a:rPr lang="en-US" altLang="zh-CN" sz="2800" b="1" kern="0" dirty="0"/>
              <a:t>3-4 steps are performed in a defined order</a:t>
            </a:r>
            <a:endParaRPr lang="en-US" altLang="zh-CN" sz="2800" b="1" kern="0" dirty="0">
              <a:solidFill>
                <a:srgbClr val="0033CC"/>
              </a:solidFill>
            </a:endParaRPr>
          </a:p>
          <a:p>
            <a:pPr marL="342900" lvl="0" indent="-342900">
              <a:spcBef>
                <a:spcPct val="20000"/>
              </a:spcBef>
              <a:defRPr/>
            </a:pPr>
            <a:endParaRPr lang="en-US" sz="2400" b="1" kern="0" dirty="0">
              <a:solidFill>
                <a:srgbClr val="003399"/>
              </a:solidFill>
            </a:endParaRPr>
          </a:p>
        </p:txBody>
      </p:sp>
      <p:sp>
        <p:nvSpPr>
          <p:cNvPr id="2" name="Rectangular Callout 1"/>
          <p:cNvSpPr/>
          <p:nvPr/>
        </p:nvSpPr>
        <p:spPr>
          <a:xfrm>
            <a:off x="5284621" y="1939589"/>
            <a:ext cx="2185115" cy="96591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Gradient detection &amp; </a:t>
            </a:r>
          </a:p>
          <a:p>
            <a:pPr algn="ctr"/>
            <a:r>
              <a:rPr lang="en-CA" dirty="0"/>
              <a:t>Morphological operations</a:t>
            </a:r>
          </a:p>
        </p:txBody>
      </p:sp>
      <p:sp>
        <p:nvSpPr>
          <p:cNvPr id="6" name="Rectangular Callout 5"/>
          <p:cNvSpPr/>
          <p:nvPr/>
        </p:nvSpPr>
        <p:spPr>
          <a:xfrm>
            <a:off x="8068942" y="1939588"/>
            <a:ext cx="2453088" cy="96591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Extract Background &amp;</a:t>
            </a:r>
          </a:p>
          <a:p>
            <a:pPr algn="ctr"/>
            <a:r>
              <a:rPr lang="en-CA" dirty="0"/>
              <a:t>Histogram of Gradients</a:t>
            </a:r>
          </a:p>
        </p:txBody>
      </p:sp>
    </p:spTree>
    <p:extLst>
      <p:ext uri="{BB962C8B-B14F-4D97-AF65-F5344CB8AC3E}">
        <p14:creationId xmlns:p14="http://schemas.microsoft.com/office/powerpoint/2010/main" val="203768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12</a:t>
            </a:fld>
            <a:endParaRPr lang="en-US" dirty="0"/>
          </a:p>
        </p:txBody>
      </p:sp>
      <p:sp>
        <p:nvSpPr>
          <p:cNvPr id="5" name="Rectangle 2"/>
          <p:cNvSpPr txBox="1">
            <a:spLocks noChangeArrowheads="1"/>
          </p:cNvSpPr>
          <p:nvPr/>
        </p:nvSpPr>
        <p:spPr>
          <a:xfrm>
            <a:off x="0" y="387171"/>
            <a:ext cx="12192000" cy="1203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Key Ideas implemented in this work </a:t>
            </a:r>
          </a:p>
        </p:txBody>
      </p:sp>
      <p:sp>
        <p:nvSpPr>
          <p:cNvPr id="6" name="Content Placeholder 2"/>
          <p:cNvSpPr txBox="1">
            <a:spLocks/>
          </p:cNvSpPr>
          <p:nvPr/>
        </p:nvSpPr>
        <p:spPr bwMode="auto">
          <a:xfrm>
            <a:off x="654719" y="1590735"/>
            <a:ext cx="10717326" cy="49063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lvl="0" indent="-514350">
              <a:spcBef>
                <a:spcPct val="20000"/>
              </a:spcBef>
              <a:buFont typeface="+mj-lt"/>
              <a:buAutoNum type="arabicPeriod"/>
              <a:defRPr/>
            </a:pPr>
            <a:r>
              <a:rPr lang="en-US" altLang="zh-CN" sz="2800" b="1" kern="0" dirty="0">
                <a:solidFill>
                  <a:srgbClr val="0033CC"/>
                </a:solidFill>
              </a:rPr>
              <a:t>Triplet loss function: </a:t>
            </a:r>
            <a:r>
              <a:rPr lang="en-US" altLang="zh-CN" sz="2800" b="1" kern="0" dirty="0"/>
              <a:t>Map Images into a new feature space</a:t>
            </a:r>
          </a:p>
          <a:p>
            <a:pPr marL="514350" lvl="0" indent="-514350">
              <a:spcBef>
                <a:spcPct val="20000"/>
              </a:spcBef>
              <a:buFont typeface="+mj-lt"/>
              <a:buAutoNum type="arabicPeriod"/>
              <a:defRPr/>
            </a:pPr>
            <a:endParaRPr lang="en-US" altLang="zh-CN" sz="2800" b="1" kern="0" dirty="0">
              <a:solidFill>
                <a:srgbClr val="0033CC"/>
              </a:solidFill>
            </a:endParaRPr>
          </a:p>
          <a:p>
            <a:pPr marL="514350" lvl="0" indent="-514350">
              <a:spcBef>
                <a:spcPct val="20000"/>
              </a:spcBef>
              <a:buFont typeface="+mj-lt"/>
              <a:buAutoNum type="arabicPeriod"/>
              <a:defRPr/>
            </a:pPr>
            <a:r>
              <a:rPr lang="en-US" altLang="zh-CN" sz="2800" b="1" kern="0" dirty="0">
                <a:solidFill>
                  <a:srgbClr val="0033CC"/>
                </a:solidFill>
              </a:rPr>
              <a:t>How to get correct reference image for corresponding Consumer input image: </a:t>
            </a:r>
            <a:r>
              <a:rPr lang="en-US" altLang="zh-CN" sz="2800" b="1" kern="0" dirty="0"/>
              <a:t>A model of Multiple Convolution Neural  Network has been implemented. </a:t>
            </a:r>
          </a:p>
          <a:p>
            <a:pPr marL="514350" lvl="0" indent="-514350">
              <a:spcBef>
                <a:spcPct val="20000"/>
              </a:spcBef>
              <a:buFont typeface="+mj-lt"/>
              <a:buAutoNum type="arabicPeriod"/>
              <a:defRPr/>
            </a:pPr>
            <a:endParaRPr lang="en-US" altLang="zh-CN" sz="2800" b="1" kern="0" dirty="0">
              <a:solidFill>
                <a:srgbClr val="0033CC"/>
              </a:solidFill>
            </a:endParaRPr>
          </a:p>
          <a:p>
            <a:pPr marL="514350" lvl="0" indent="-514350">
              <a:spcBef>
                <a:spcPct val="20000"/>
              </a:spcBef>
              <a:buFont typeface="+mj-lt"/>
              <a:buAutoNum type="arabicPeriod"/>
              <a:defRPr/>
            </a:pPr>
            <a:r>
              <a:rPr lang="en-US" altLang="zh-CN" sz="2800" b="1" kern="0" dirty="0">
                <a:solidFill>
                  <a:srgbClr val="0033CC"/>
                </a:solidFill>
              </a:rPr>
              <a:t>Compression Technique using Knowledge distillation: </a:t>
            </a:r>
            <a:r>
              <a:rPr lang="en-US" altLang="zh-CN" sz="2800" b="1" kern="0" dirty="0"/>
              <a:t>How to run such a big system keeping in mind the resource constrains.</a:t>
            </a:r>
            <a:endParaRPr lang="en-US" sz="2800" dirty="0"/>
          </a:p>
          <a:p>
            <a:pPr marL="514350" lvl="0" indent="-514350">
              <a:spcBef>
                <a:spcPct val="20000"/>
              </a:spcBef>
              <a:buFont typeface="+mj-lt"/>
              <a:buAutoNum type="arabicPeriod"/>
              <a:defRPr/>
            </a:pPr>
            <a:endParaRPr lang="en-US" altLang="zh-CN" sz="2800" b="1" kern="0" dirty="0">
              <a:solidFill>
                <a:srgbClr val="0033CC"/>
              </a:solidFill>
            </a:endParaRPr>
          </a:p>
          <a:p>
            <a:pPr marL="342900" lvl="0" indent="-342900">
              <a:spcBef>
                <a:spcPct val="20000"/>
              </a:spcBef>
              <a:defRPr/>
            </a:pPr>
            <a:endParaRPr lang="en-US" sz="2400" b="1" kern="0" dirty="0">
              <a:solidFill>
                <a:srgbClr val="003399"/>
              </a:solidFill>
            </a:endParaRPr>
          </a:p>
        </p:txBody>
      </p:sp>
    </p:spTree>
    <p:extLst>
      <p:ext uri="{BB962C8B-B14F-4D97-AF65-F5344CB8AC3E}">
        <p14:creationId xmlns:p14="http://schemas.microsoft.com/office/powerpoint/2010/main" val="34098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B266B8F-D2D3-594A-9083-99FD31BAB14F}" type="slidenum">
              <a:rPr lang="en-US" sz="1600" smtClean="0"/>
              <a:pPr/>
              <a:t>13</a:t>
            </a:fld>
            <a:endParaRPr lang="en-US" sz="1600"/>
          </a:p>
        </p:txBody>
      </p:sp>
      <p:sp>
        <p:nvSpPr>
          <p:cNvPr id="36" name="Rectangle 2"/>
          <p:cNvSpPr txBox="1">
            <a:spLocks noChangeArrowheads="1"/>
          </p:cNvSpPr>
          <p:nvPr/>
        </p:nvSpPr>
        <p:spPr>
          <a:xfrm>
            <a:off x="0" y="277961"/>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b="1" dirty="0">
                <a:solidFill>
                  <a:srgbClr val="A80B00"/>
                </a:solidFill>
                <a:latin typeface="Trebuchet MS" charset="0"/>
                <a:ea typeface="Trebuchet MS" charset="0"/>
                <a:cs typeface="Trebuchet MS" charset="0"/>
              </a:rPr>
              <a:t>First Key Idea: Map Images into a New Feature Space</a:t>
            </a:r>
            <a:endParaRPr lang="en-US" sz="2800" b="1" dirty="0">
              <a:solidFill>
                <a:srgbClr val="A80B00"/>
              </a:solidFill>
              <a:latin typeface="Trebuchet MS" charset="0"/>
              <a:ea typeface="Trebuchet MS" charset="0"/>
              <a:cs typeface="Trebuchet MS"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359" y="5122170"/>
            <a:ext cx="6952680" cy="86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267" y="1308884"/>
            <a:ext cx="4445223" cy="299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4185" y="1399735"/>
            <a:ext cx="4335887" cy="281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5370490" y="2550020"/>
            <a:ext cx="1343695" cy="502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5409370" y="2211013"/>
            <a:ext cx="1188659" cy="369332"/>
          </a:xfrm>
          <a:prstGeom prst="rect">
            <a:avLst/>
          </a:prstGeom>
          <a:noFill/>
        </p:spPr>
        <p:txBody>
          <a:bodyPr wrap="none" rtlCol="0">
            <a:spAutoFit/>
          </a:bodyPr>
          <a:lstStyle/>
          <a:p>
            <a:r>
              <a:rPr lang="en-CA" dirty="0"/>
              <a:t>Triplet loss</a:t>
            </a:r>
          </a:p>
        </p:txBody>
      </p:sp>
      <p:sp>
        <p:nvSpPr>
          <p:cNvPr id="61" name="TextBox 60"/>
          <p:cNvSpPr txBox="1"/>
          <p:nvPr/>
        </p:nvSpPr>
        <p:spPr>
          <a:xfrm>
            <a:off x="4866307" y="4752838"/>
            <a:ext cx="2873896" cy="400110"/>
          </a:xfrm>
          <a:prstGeom prst="rect">
            <a:avLst/>
          </a:prstGeom>
          <a:noFill/>
        </p:spPr>
        <p:txBody>
          <a:bodyPr wrap="square" rtlCol="0">
            <a:spAutoFit/>
          </a:bodyPr>
          <a:lstStyle/>
          <a:p>
            <a:r>
              <a:rPr lang="en-CA" sz="2000" dirty="0"/>
              <a:t>Objective of this step: </a:t>
            </a:r>
          </a:p>
        </p:txBody>
      </p:sp>
    </p:spTree>
    <p:extLst>
      <p:ext uri="{BB962C8B-B14F-4D97-AF65-F5344CB8AC3E}">
        <p14:creationId xmlns:p14="http://schemas.microsoft.com/office/powerpoint/2010/main" val="68885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 name="Rectangle 2"/>
          <p:cNvSpPr txBox="1">
            <a:spLocks noChangeArrowheads="1"/>
          </p:cNvSpPr>
          <p:nvPr/>
        </p:nvSpPr>
        <p:spPr>
          <a:xfrm>
            <a:off x="-1" y="464687"/>
            <a:ext cx="12179859"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000" b="1" dirty="0">
                <a:solidFill>
                  <a:srgbClr val="A80B00"/>
                </a:solidFill>
                <a:latin typeface="Trebuchet MS" charset="0"/>
                <a:ea typeface="Trebuchet MS" charset="0"/>
                <a:cs typeface="Trebuchet MS" charset="0"/>
              </a:rPr>
              <a:t>Deep </a:t>
            </a:r>
            <a:r>
              <a:rPr lang="en-US" altLang="zh-CN" sz="3000" b="1" dirty="0" err="1">
                <a:solidFill>
                  <a:srgbClr val="A80B00"/>
                </a:solidFill>
                <a:latin typeface="Trebuchet MS" charset="0"/>
                <a:ea typeface="Trebuchet MS" charset="0"/>
                <a:cs typeface="Trebuchet MS" charset="0"/>
              </a:rPr>
              <a:t>ConvNet</a:t>
            </a:r>
            <a:r>
              <a:rPr lang="en-US" altLang="zh-CN" sz="3000" b="1" dirty="0">
                <a:solidFill>
                  <a:srgbClr val="A80B00"/>
                </a:solidFill>
                <a:latin typeface="Trebuchet MS" charset="0"/>
                <a:ea typeface="Trebuchet MS" charset="0"/>
                <a:cs typeface="Trebuchet MS" charset="0"/>
              </a:rPr>
              <a:t> Learns Features Automatically</a:t>
            </a:r>
            <a:endParaRPr lang="en-US" sz="3000" b="1" dirty="0">
              <a:solidFill>
                <a:srgbClr val="A80B00"/>
              </a:solidFill>
              <a:latin typeface="Trebuchet MS" charset="0"/>
              <a:ea typeface="Trebuchet MS" charset="0"/>
              <a:cs typeface="Trebuchet MS" charset="0"/>
            </a:endParaRPr>
          </a:p>
        </p:txBody>
      </p:sp>
      <p:sp>
        <p:nvSpPr>
          <p:cNvPr id="2" name="Slide Number Placeholder 1"/>
          <p:cNvSpPr>
            <a:spLocks noGrp="1"/>
          </p:cNvSpPr>
          <p:nvPr>
            <p:ph type="sldNum" sz="quarter" idx="12"/>
          </p:nvPr>
        </p:nvSpPr>
        <p:spPr/>
        <p:txBody>
          <a:bodyPr/>
          <a:lstStyle/>
          <a:p>
            <a:fld id="{7B1DB4B6-86F4-4382-AD42-31388CFEEFAE}" type="slidenum">
              <a:rPr lang="en-US" smtClean="0"/>
              <a:t>14</a:t>
            </a:fld>
            <a:endParaRPr lang="en-US"/>
          </a:p>
        </p:txBody>
      </p:sp>
      <p:sp>
        <p:nvSpPr>
          <p:cNvPr id="110" name="圆角矩形 84"/>
          <p:cNvSpPr/>
          <p:nvPr/>
        </p:nvSpPr>
        <p:spPr>
          <a:xfrm>
            <a:off x="2005615" y="1544736"/>
            <a:ext cx="7412111" cy="389516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TextBox 110"/>
          <p:cNvSpPr txBox="1"/>
          <p:nvPr/>
        </p:nvSpPr>
        <p:spPr>
          <a:xfrm>
            <a:off x="9711113" y="2783051"/>
            <a:ext cx="2143613" cy="830997"/>
          </a:xfrm>
          <a:prstGeom prst="rect">
            <a:avLst/>
          </a:prstGeom>
          <a:solidFill>
            <a:schemeClr val="bg1"/>
          </a:solidFill>
        </p:spPr>
        <p:txBody>
          <a:bodyPr wrap="square" rtlCol="0">
            <a:spAutoFit/>
          </a:bodyPr>
          <a:lstStyle/>
          <a:p>
            <a:pPr algn="ctr"/>
            <a:r>
              <a:rPr lang="en-US" altLang="zh-CN" sz="2400" b="1" dirty="0">
                <a:solidFill>
                  <a:srgbClr val="003399"/>
                </a:solidFill>
                <a:latin typeface="Trebuchet MS" charset="0"/>
                <a:ea typeface="Trebuchet MS" charset="0"/>
                <a:cs typeface="Trebuchet MS" charset="0"/>
              </a:rPr>
              <a:t>Self-Learned</a:t>
            </a:r>
          </a:p>
          <a:p>
            <a:pPr algn="ctr"/>
            <a:r>
              <a:rPr lang="en-US" sz="2400" b="1" dirty="0">
                <a:solidFill>
                  <a:srgbClr val="003399"/>
                </a:solidFill>
                <a:latin typeface="Trebuchet MS" charset="0"/>
                <a:ea typeface="Trebuchet MS" charset="0"/>
                <a:cs typeface="Trebuchet MS" charset="0"/>
              </a:rPr>
              <a:t>Features</a:t>
            </a:r>
            <a:endParaRPr lang="en-US" b="1" dirty="0">
              <a:solidFill>
                <a:srgbClr val="003399"/>
              </a:solidFill>
              <a:latin typeface="Trebuchet MS" charset="0"/>
              <a:ea typeface="Trebuchet MS" charset="0"/>
              <a:cs typeface="Trebuchet MS" charset="0"/>
            </a:endParaRPr>
          </a:p>
        </p:txBody>
      </p:sp>
      <p:sp>
        <p:nvSpPr>
          <p:cNvPr id="112" name="立方体 5"/>
          <p:cNvSpPr/>
          <p:nvPr/>
        </p:nvSpPr>
        <p:spPr>
          <a:xfrm>
            <a:off x="2777502" y="2485874"/>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立方体 6"/>
          <p:cNvSpPr/>
          <p:nvPr/>
        </p:nvSpPr>
        <p:spPr>
          <a:xfrm>
            <a:off x="3776864" y="2485874"/>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立方体 7"/>
          <p:cNvSpPr/>
          <p:nvPr/>
        </p:nvSpPr>
        <p:spPr>
          <a:xfrm>
            <a:off x="4822715" y="2498447"/>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立方体 8"/>
          <p:cNvSpPr/>
          <p:nvPr/>
        </p:nvSpPr>
        <p:spPr>
          <a:xfrm>
            <a:off x="5830870" y="2442701"/>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立方体 9"/>
          <p:cNvSpPr/>
          <p:nvPr/>
        </p:nvSpPr>
        <p:spPr>
          <a:xfrm>
            <a:off x="6922932" y="2442701"/>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
          <p:cNvSpPr/>
          <p:nvPr/>
        </p:nvSpPr>
        <p:spPr>
          <a:xfrm>
            <a:off x="8066176" y="1769565"/>
            <a:ext cx="146556" cy="26673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2"/>
          <p:cNvSpPr/>
          <p:nvPr/>
        </p:nvSpPr>
        <p:spPr>
          <a:xfrm>
            <a:off x="8757052" y="2433607"/>
            <a:ext cx="122145" cy="14405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3"/>
          <p:cNvSpPr/>
          <p:nvPr/>
        </p:nvSpPr>
        <p:spPr>
          <a:xfrm>
            <a:off x="9528696" y="2425361"/>
            <a:ext cx="122145" cy="14405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740" y="2610624"/>
            <a:ext cx="1882909" cy="1255272"/>
          </a:xfrm>
          <a:prstGeom prst="rect">
            <a:avLst/>
          </a:prstGeom>
          <a:scene3d>
            <a:camera prst="isometricRightUp">
              <a:rot lat="2100000" lon="18000000" rev="0"/>
            </a:camera>
            <a:lightRig rig="threePt" dir="t"/>
          </a:scene3d>
        </p:spPr>
      </p:pic>
      <p:grpSp>
        <p:nvGrpSpPr>
          <p:cNvPr id="122" name="组合 27"/>
          <p:cNvGrpSpPr/>
          <p:nvPr/>
        </p:nvGrpSpPr>
        <p:grpSpPr>
          <a:xfrm>
            <a:off x="1720327" y="3238230"/>
            <a:ext cx="1057175" cy="393540"/>
            <a:chOff x="1313029" y="3174036"/>
            <a:chExt cx="1057175" cy="393540"/>
          </a:xfrm>
        </p:grpSpPr>
        <p:sp>
          <p:nvSpPr>
            <p:cNvPr id="123" name="立方体 15"/>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4" name="直接连接符 17"/>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3" name="直接连接符 18"/>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4" name="直接连接符 22"/>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连接符 24"/>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50" name="组合 28"/>
          <p:cNvGrpSpPr/>
          <p:nvPr/>
        </p:nvGrpSpPr>
        <p:grpSpPr>
          <a:xfrm>
            <a:off x="2931816" y="3238230"/>
            <a:ext cx="856289" cy="393540"/>
            <a:chOff x="1313029" y="3174036"/>
            <a:chExt cx="1057175" cy="393540"/>
          </a:xfrm>
        </p:grpSpPr>
        <p:sp>
          <p:nvSpPr>
            <p:cNvPr id="155" name="立方体 29"/>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30"/>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7" name="直接连接符 31"/>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8" name="直接连接符 32"/>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9" name="直接连接符 33"/>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0" name="组合 34"/>
          <p:cNvGrpSpPr/>
          <p:nvPr/>
        </p:nvGrpSpPr>
        <p:grpSpPr>
          <a:xfrm>
            <a:off x="3984118" y="3004838"/>
            <a:ext cx="856289" cy="393540"/>
            <a:chOff x="1313029" y="3174036"/>
            <a:chExt cx="1057175" cy="393540"/>
          </a:xfrm>
        </p:grpSpPr>
        <p:sp>
          <p:nvSpPr>
            <p:cNvPr id="161" name="立方体 35"/>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36"/>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3" name="直接连接符 37"/>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4" name="直接连接符 38"/>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5" name="直接连接符 39"/>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6" name="组合 40"/>
          <p:cNvGrpSpPr/>
          <p:nvPr/>
        </p:nvGrpSpPr>
        <p:grpSpPr>
          <a:xfrm>
            <a:off x="5013992" y="3238138"/>
            <a:ext cx="856289" cy="393540"/>
            <a:chOff x="1313029" y="3174036"/>
            <a:chExt cx="1057175" cy="393540"/>
          </a:xfrm>
        </p:grpSpPr>
        <p:sp>
          <p:nvSpPr>
            <p:cNvPr id="167" name="立方体 41"/>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8" name="直接连接符 42"/>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9" name="直接连接符 43"/>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0" name="直接连接符 44"/>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1" name="直接连接符 45"/>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72" name="组合 53"/>
          <p:cNvGrpSpPr/>
          <p:nvPr/>
        </p:nvGrpSpPr>
        <p:grpSpPr>
          <a:xfrm>
            <a:off x="6058907" y="3125052"/>
            <a:ext cx="856289" cy="393540"/>
            <a:chOff x="1313029" y="3174036"/>
            <a:chExt cx="1057175" cy="393540"/>
          </a:xfrm>
        </p:grpSpPr>
        <p:sp>
          <p:nvSpPr>
            <p:cNvPr id="173" name="立方体 54"/>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55"/>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直接连接符 56"/>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6" name="直接连接符 57"/>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直接连接符 58"/>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178" name="直接连接符 68"/>
          <p:cNvCxnSpPr>
            <a:stCxn id="116" idx="1"/>
            <a:endCxn id="117" idx="0"/>
          </p:cNvCxnSpPr>
          <p:nvPr/>
        </p:nvCxnSpPr>
        <p:spPr>
          <a:xfrm flipV="1">
            <a:off x="7003382" y="1769565"/>
            <a:ext cx="1136072" cy="1244929"/>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9" name="直接连接符 76"/>
          <p:cNvCxnSpPr>
            <a:stCxn id="116" idx="3"/>
            <a:endCxn id="117" idx="2"/>
          </p:cNvCxnSpPr>
          <p:nvPr/>
        </p:nvCxnSpPr>
        <p:spPr>
          <a:xfrm>
            <a:off x="7003382" y="4022645"/>
            <a:ext cx="1136072" cy="41423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0" name="直接连接符 78"/>
          <p:cNvCxnSpPr>
            <a:endCxn id="117" idx="2"/>
          </p:cNvCxnSpPr>
          <p:nvPr/>
        </p:nvCxnSpPr>
        <p:spPr>
          <a:xfrm>
            <a:off x="7655624" y="3458500"/>
            <a:ext cx="483830" cy="978381"/>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1" name="直接连接符 81"/>
          <p:cNvCxnSpPr>
            <a:stCxn id="116" idx="0"/>
            <a:endCxn id="117" idx="0"/>
          </p:cNvCxnSpPr>
          <p:nvPr/>
        </p:nvCxnSpPr>
        <p:spPr>
          <a:xfrm flipV="1">
            <a:off x="7575174" y="1769565"/>
            <a:ext cx="564280" cy="67313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2" name="直接连接符 92"/>
          <p:cNvCxnSpPr>
            <a:endCxn id="119" idx="0"/>
          </p:cNvCxnSpPr>
          <p:nvPr/>
        </p:nvCxnSpPr>
        <p:spPr>
          <a:xfrm>
            <a:off x="8146966" y="1769565"/>
            <a:ext cx="671159" cy="664042"/>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3" name="直接连接符 94"/>
          <p:cNvCxnSpPr/>
          <p:nvPr/>
        </p:nvCxnSpPr>
        <p:spPr>
          <a:xfrm flipV="1">
            <a:off x="8095444" y="3874142"/>
            <a:ext cx="689230" cy="562739"/>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4" name="直接箭头连接符 102"/>
          <p:cNvCxnSpPr/>
          <p:nvPr/>
        </p:nvCxnSpPr>
        <p:spPr>
          <a:xfrm flipV="1">
            <a:off x="8963982" y="3263737"/>
            <a:ext cx="344385" cy="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文本框 117"/>
          <p:cNvSpPr txBox="1"/>
          <p:nvPr/>
        </p:nvSpPr>
        <p:spPr>
          <a:xfrm>
            <a:off x="1950143" y="4231901"/>
            <a:ext cx="1020065" cy="369332"/>
          </a:xfrm>
          <a:prstGeom prst="rect">
            <a:avLst/>
          </a:prstGeom>
          <a:noFill/>
        </p:spPr>
        <p:txBody>
          <a:bodyPr wrap="square" rtlCol="0">
            <a:spAutoFit/>
          </a:bodyPr>
          <a:lstStyle/>
          <a:p>
            <a:pPr algn="ctr"/>
            <a:r>
              <a:rPr lang="en-US" altLang="zh-CN" b="1" dirty="0">
                <a:solidFill>
                  <a:srgbClr val="FF6600"/>
                </a:solidFill>
              </a:rPr>
              <a:t>Conv 1</a:t>
            </a:r>
            <a:endParaRPr lang="zh-CN" altLang="en-US" b="1" dirty="0">
              <a:solidFill>
                <a:srgbClr val="FF6600"/>
              </a:solidFill>
            </a:endParaRPr>
          </a:p>
        </p:txBody>
      </p:sp>
      <p:sp>
        <p:nvSpPr>
          <p:cNvPr id="186" name="文本框 124"/>
          <p:cNvSpPr txBox="1"/>
          <p:nvPr/>
        </p:nvSpPr>
        <p:spPr>
          <a:xfrm>
            <a:off x="8924127" y="2886799"/>
            <a:ext cx="352074" cy="276999"/>
          </a:xfrm>
          <a:prstGeom prst="rect">
            <a:avLst/>
          </a:prstGeom>
          <a:solidFill>
            <a:schemeClr val="accent4">
              <a:lumMod val="20000"/>
              <a:lumOff val="80000"/>
            </a:schemeClr>
          </a:solidFill>
          <a:ln>
            <a:solidFill>
              <a:schemeClr val="accent4">
                <a:lumMod val="20000"/>
                <a:lumOff val="80000"/>
              </a:schemeClr>
            </a:solidFill>
          </a:ln>
        </p:spPr>
        <p:txBody>
          <a:bodyPr wrap="square" rtlCol="0">
            <a:spAutoFit/>
          </a:bodyPr>
          <a:lstStyle/>
          <a:p>
            <a:r>
              <a:rPr lang="en-US" altLang="zh-CN" sz="1200" b="1" dirty="0"/>
              <a:t>L2</a:t>
            </a:r>
            <a:endParaRPr lang="zh-CN" altLang="en-US" sz="1200" b="1" dirty="0"/>
          </a:p>
        </p:txBody>
      </p:sp>
      <p:sp>
        <p:nvSpPr>
          <p:cNvPr id="187" name="文本框 125"/>
          <p:cNvSpPr txBox="1"/>
          <p:nvPr/>
        </p:nvSpPr>
        <p:spPr>
          <a:xfrm>
            <a:off x="1610924" y="2576502"/>
            <a:ext cx="410910" cy="230832"/>
          </a:xfrm>
          <a:prstGeom prst="rect">
            <a:avLst/>
          </a:prstGeom>
          <a:noFill/>
        </p:spPr>
        <p:txBody>
          <a:bodyPr wrap="square" rtlCol="0">
            <a:spAutoFit/>
          </a:bodyPr>
          <a:lstStyle/>
          <a:p>
            <a:r>
              <a:rPr lang="en-US" altLang="zh-CN" sz="900" dirty="0"/>
              <a:t>227</a:t>
            </a:r>
            <a:endParaRPr lang="zh-CN" altLang="en-US" sz="900" dirty="0"/>
          </a:p>
        </p:txBody>
      </p:sp>
      <p:sp>
        <p:nvSpPr>
          <p:cNvPr id="188" name="文本框 126"/>
          <p:cNvSpPr txBox="1"/>
          <p:nvPr/>
        </p:nvSpPr>
        <p:spPr>
          <a:xfrm>
            <a:off x="2850496" y="2621234"/>
            <a:ext cx="410910" cy="230832"/>
          </a:xfrm>
          <a:prstGeom prst="rect">
            <a:avLst/>
          </a:prstGeom>
          <a:noFill/>
        </p:spPr>
        <p:txBody>
          <a:bodyPr wrap="square" rtlCol="0">
            <a:spAutoFit/>
          </a:bodyPr>
          <a:lstStyle/>
          <a:p>
            <a:r>
              <a:rPr lang="en-US" altLang="zh-CN" sz="900" dirty="0"/>
              <a:t>55</a:t>
            </a:r>
            <a:endParaRPr lang="zh-CN" altLang="en-US" sz="900" dirty="0"/>
          </a:p>
        </p:txBody>
      </p:sp>
      <p:sp>
        <p:nvSpPr>
          <p:cNvPr id="189" name="文本框 127"/>
          <p:cNvSpPr txBox="1"/>
          <p:nvPr/>
        </p:nvSpPr>
        <p:spPr>
          <a:xfrm>
            <a:off x="3451105" y="2862388"/>
            <a:ext cx="325759" cy="230832"/>
          </a:xfrm>
          <a:prstGeom prst="rect">
            <a:avLst/>
          </a:prstGeom>
          <a:noFill/>
        </p:spPr>
        <p:txBody>
          <a:bodyPr wrap="square" rtlCol="0">
            <a:spAutoFit/>
          </a:bodyPr>
          <a:lstStyle/>
          <a:p>
            <a:r>
              <a:rPr lang="en-US" altLang="zh-CN" sz="900" dirty="0"/>
              <a:t>55</a:t>
            </a:r>
            <a:endParaRPr lang="zh-CN" altLang="en-US" sz="900" dirty="0"/>
          </a:p>
        </p:txBody>
      </p:sp>
      <p:sp>
        <p:nvSpPr>
          <p:cNvPr id="190" name="文本框 128"/>
          <p:cNvSpPr txBox="1"/>
          <p:nvPr/>
        </p:nvSpPr>
        <p:spPr>
          <a:xfrm>
            <a:off x="2277677" y="2736650"/>
            <a:ext cx="410910" cy="230832"/>
          </a:xfrm>
          <a:prstGeom prst="rect">
            <a:avLst/>
          </a:prstGeom>
          <a:noFill/>
        </p:spPr>
        <p:txBody>
          <a:bodyPr wrap="square" rtlCol="0">
            <a:spAutoFit/>
          </a:bodyPr>
          <a:lstStyle/>
          <a:p>
            <a:r>
              <a:rPr lang="en-US" altLang="zh-CN" sz="900" dirty="0"/>
              <a:t>227</a:t>
            </a:r>
            <a:endParaRPr lang="zh-CN" altLang="en-US" sz="900" dirty="0"/>
          </a:p>
        </p:txBody>
      </p:sp>
      <p:sp>
        <p:nvSpPr>
          <p:cNvPr id="191" name="文本框 129"/>
          <p:cNvSpPr txBox="1"/>
          <p:nvPr/>
        </p:nvSpPr>
        <p:spPr>
          <a:xfrm>
            <a:off x="2706774" y="4062606"/>
            <a:ext cx="410910" cy="230832"/>
          </a:xfrm>
          <a:prstGeom prst="rect">
            <a:avLst/>
          </a:prstGeom>
          <a:noFill/>
        </p:spPr>
        <p:txBody>
          <a:bodyPr wrap="square" rtlCol="0">
            <a:spAutoFit/>
          </a:bodyPr>
          <a:lstStyle/>
          <a:p>
            <a:r>
              <a:rPr lang="en-US" altLang="zh-CN" sz="900" dirty="0"/>
              <a:t>96</a:t>
            </a:r>
            <a:endParaRPr lang="zh-CN" altLang="en-US" sz="900" dirty="0"/>
          </a:p>
        </p:txBody>
      </p:sp>
      <p:sp>
        <p:nvSpPr>
          <p:cNvPr id="192" name="文本框 130"/>
          <p:cNvSpPr txBox="1"/>
          <p:nvPr/>
        </p:nvSpPr>
        <p:spPr>
          <a:xfrm>
            <a:off x="4451134" y="2899078"/>
            <a:ext cx="325759" cy="230832"/>
          </a:xfrm>
          <a:prstGeom prst="rect">
            <a:avLst/>
          </a:prstGeom>
          <a:noFill/>
        </p:spPr>
        <p:txBody>
          <a:bodyPr wrap="square" rtlCol="0">
            <a:spAutoFit/>
          </a:bodyPr>
          <a:lstStyle/>
          <a:p>
            <a:r>
              <a:rPr lang="en-US" altLang="zh-CN" sz="900" dirty="0"/>
              <a:t>27</a:t>
            </a:r>
            <a:endParaRPr lang="zh-CN" altLang="en-US" sz="900" dirty="0"/>
          </a:p>
        </p:txBody>
      </p:sp>
      <p:sp>
        <p:nvSpPr>
          <p:cNvPr id="193" name="文本框 131"/>
          <p:cNvSpPr txBox="1"/>
          <p:nvPr/>
        </p:nvSpPr>
        <p:spPr>
          <a:xfrm>
            <a:off x="3862862" y="2621234"/>
            <a:ext cx="325759" cy="230832"/>
          </a:xfrm>
          <a:prstGeom prst="rect">
            <a:avLst/>
          </a:prstGeom>
          <a:noFill/>
        </p:spPr>
        <p:txBody>
          <a:bodyPr wrap="square" rtlCol="0">
            <a:spAutoFit/>
          </a:bodyPr>
          <a:lstStyle/>
          <a:p>
            <a:r>
              <a:rPr lang="en-US" altLang="zh-CN" sz="900" dirty="0"/>
              <a:t>27</a:t>
            </a:r>
            <a:endParaRPr lang="zh-CN" altLang="en-US" sz="900" dirty="0"/>
          </a:p>
        </p:txBody>
      </p:sp>
      <p:sp>
        <p:nvSpPr>
          <p:cNvPr id="194" name="文本框 132"/>
          <p:cNvSpPr txBox="1"/>
          <p:nvPr/>
        </p:nvSpPr>
        <p:spPr>
          <a:xfrm>
            <a:off x="4920108" y="2606307"/>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195" name="文本框 133"/>
          <p:cNvSpPr txBox="1"/>
          <p:nvPr/>
        </p:nvSpPr>
        <p:spPr>
          <a:xfrm>
            <a:off x="5893652" y="2572029"/>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196" name="文本框 134"/>
          <p:cNvSpPr txBox="1"/>
          <p:nvPr/>
        </p:nvSpPr>
        <p:spPr>
          <a:xfrm>
            <a:off x="6513039" y="2839229"/>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197" name="文本框 135"/>
          <p:cNvSpPr txBox="1"/>
          <p:nvPr/>
        </p:nvSpPr>
        <p:spPr>
          <a:xfrm>
            <a:off x="7619496" y="2837139"/>
            <a:ext cx="325759" cy="230832"/>
          </a:xfrm>
          <a:prstGeom prst="rect">
            <a:avLst/>
          </a:prstGeom>
          <a:noFill/>
        </p:spPr>
        <p:txBody>
          <a:bodyPr wrap="square" rtlCol="0">
            <a:spAutoFit/>
          </a:bodyPr>
          <a:lstStyle/>
          <a:p>
            <a:r>
              <a:rPr lang="en-US" altLang="zh-CN" sz="900" dirty="0"/>
              <a:t>6</a:t>
            </a:r>
            <a:endParaRPr lang="zh-CN" altLang="en-US" sz="900" dirty="0"/>
          </a:p>
        </p:txBody>
      </p:sp>
      <p:sp>
        <p:nvSpPr>
          <p:cNvPr id="198" name="文本框 136"/>
          <p:cNvSpPr txBox="1"/>
          <p:nvPr/>
        </p:nvSpPr>
        <p:spPr>
          <a:xfrm>
            <a:off x="5473457" y="2854826"/>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199" name="文本框 137"/>
          <p:cNvSpPr txBox="1"/>
          <p:nvPr/>
        </p:nvSpPr>
        <p:spPr>
          <a:xfrm>
            <a:off x="7005727" y="2572029"/>
            <a:ext cx="325759" cy="230832"/>
          </a:xfrm>
          <a:prstGeom prst="rect">
            <a:avLst/>
          </a:prstGeom>
          <a:noFill/>
        </p:spPr>
        <p:txBody>
          <a:bodyPr wrap="square" rtlCol="0">
            <a:spAutoFit/>
          </a:bodyPr>
          <a:lstStyle/>
          <a:p>
            <a:r>
              <a:rPr lang="en-US" altLang="zh-CN" sz="900" dirty="0"/>
              <a:t>6</a:t>
            </a:r>
            <a:endParaRPr lang="zh-CN" altLang="en-US" sz="900" dirty="0"/>
          </a:p>
        </p:txBody>
      </p:sp>
      <p:sp>
        <p:nvSpPr>
          <p:cNvPr id="200" name="文本框 138"/>
          <p:cNvSpPr txBox="1"/>
          <p:nvPr/>
        </p:nvSpPr>
        <p:spPr>
          <a:xfrm>
            <a:off x="4745385" y="4044329"/>
            <a:ext cx="410910" cy="230832"/>
          </a:xfrm>
          <a:prstGeom prst="rect">
            <a:avLst/>
          </a:prstGeom>
          <a:noFill/>
        </p:spPr>
        <p:txBody>
          <a:bodyPr wrap="square" rtlCol="0">
            <a:spAutoFit/>
          </a:bodyPr>
          <a:lstStyle/>
          <a:p>
            <a:r>
              <a:rPr lang="en-US" altLang="zh-CN" sz="900" dirty="0"/>
              <a:t>384</a:t>
            </a:r>
            <a:endParaRPr lang="zh-CN" altLang="en-US" sz="900" dirty="0"/>
          </a:p>
        </p:txBody>
      </p:sp>
      <p:sp>
        <p:nvSpPr>
          <p:cNvPr id="201" name="文本框 139"/>
          <p:cNvSpPr txBox="1"/>
          <p:nvPr/>
        </p:nvSpPr>
        <p:spPr>
          <a:xfrm>
            <a:off x="3698774" y="4051186"/>
            <a:ext cx="410910" cy="230832"/>
          </a:xfrm>
          <a:prstGeom prst="rect">
            <a:avLst/>
          </a:prstGeom>
          <a:noFill/>
        </p:spPr>
        <p:txBody>
          <a:bodyPr wrap="square" rtlCol="0">
            <a:spAutoFit/>
          </a:bodyPr>
          <a:lstStyle/>
          <a:p>
            <a:r>
              <a:rPr lang="en-US" altLang="zh-CN" sz="900" dirty="0"/>
              <a:t>256</a:t>
            </a:r>
            <a:endParaRPr lang="zh-CN" altLang="en-US" sz="900" dirty="0"/>
          </a:p>
        </p:txBody>
      </p:sp>
      <p:sp>
        <p:nvSpPr>
          <p:cNvPr id="202" name="文本框 140"/>
          <p:cNvSpPr txBox="1"/>
          <p:nvPr/>
        </p:nvSpPr>
        <p:spPr>
          <a:xfrm>
            <a:off x="5752076" y="4013064"/>
            <a:ext cx="410910" cy="230832"/>
          </a:xfrm>
          <a:prstGeom prst="rect">
            <a:avLst/>
          </a:prstGeom>
          <a:noFill/>
        </p:spPr>
        <p:txBody>
          <a:bodyPr wrap="square" rtlCol="0">
            <a:spAutoFit/>
          </a:bodyPr>
          <a:lstStyle/>
          <a:p>
            <a:r>
              <a:rPr lang="en-US" altLang="zh-CN" sz="900" dirty="0"/>
              <a:t>384</a:t>
            </a:r>
            <a:endParaRPr lang="zh-CN" altLang="en-US" sz="900" dirty="0"/>
          </a:p>
        </p:txBody>
      </p:sp>
      <p:sp>
        <p:nvSpPr>
          <p:cNvPr id="203" name="文本框 141"/>
          <p:cNvSpPr txBox="1"/>
          <p:nvPr/>
        </p:nvSpPr>
        <p:spPr>
          <a:xfrm>
            <a:off x="6828409" y="4013046"/>
            <a:ext cx="410910" cy="230832"/>
          </a:xfrm>
          <a:prstGeom prst="rect">
            <a:avLst/>
          </a:prstGeom>
          <a:noFill/>
        </p:spPr>
        <p:txBody>
          <a:bodyPr wrap="square" rtlCol="0">
            <a:spAutoFit/>
          </a:bodyPr>
          <a:lstStyle/>
          <a:p>
            <a:r>
              <a:rPr lang="en-US" altLang="zh-CN" sz="900" dirty="0"/>
              <a:t>256</a:t>
            </a:r>
            <a:endParaRPr lang="zh-CN" altLang="en-US" sz="900" dirty="0"/>
          </a:p>
        </p:txBody>
      </p:sp>
      <p:pic>
        <p:nvPicPr>
          <p:cNvPr id="204" name="图片 1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421" y="3282902"/>
            <a:ext cx="203298" cy="306785"/>
          </a:xfrm>
          <a:prstGeom prst="rect">
            <a:avLst/>
          </a:prstGeom>
          <a:scene3d>
            <a:camera prst="isometricOffAxis2Right">
              <a:rot lat="1800000" lon="17759998" rev="0"/>
            </a:camera>
            <a:lightRig rig="threePt" dir="t"/>
          </a:scene3d>
        </p:spPr>
      </p:pic>
      <p:pic>
        <p:nvPicPr>
          <p:cNvPr id="205" name="图片 1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2041" y="3042585"/>
            <a:ext cx="226768" cy="318017"/>
          </a:xfrm>
          <a:prstGeom prst="rect">
            <a:avLst/>
          </a:prstGeom>
          <a:scene3d>
            <a:camera prst="isometricOffAxis2Right">
              <a:rot lat="1800000" lon="17759998" rev="0"/>
            </a:camera>
            <a:lightRig rig="threePt" dir="t"/>
          </a:scene3d>
        </p:spPr>
      </p:pic>
      <p:pic>
        <p:nvPicPr>
          <p:cNvPr id="206" name="图片 1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9206" y="3164986"/>
            <a:ext cx="225184" cy="307147"/>
          </a:xfrm>
          <a:prstGeom prst="rect">
            <a:avLst/>
          </a:prstGeom>
          <a:scene3d>
            <a:camera prst="isometricOffAxis2Right">
              <a:rot lat="1800000" lon="17759998" rev="0"/>
            </a:camera>
            <a:lightRig rig="threePt" dir="t"/>
          </a:scene3d>
        </p:spPr>
      </p:pic>
      <p:pic>
        <p:nvPicPr>
          <p:cNvPr id="207" name="图片 1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1258" y="3281645"/>
            <a:ext cx="202749" cy="306525"/>
          </a:xfrm>
          <a:prstGeom prst="rect">
            <a:avLst/>
          </a:prstGeom>
          <a:scene3d>
            <a:camera prst="isometricOffAxis2Right">
              <a:rot lat="1800000" lon="17759998" rev="0"/>
            </a:camera>
            <a:lightRig rig="threePt" dir="t"/>
          </a:scene3d>
        </p:spPr>
      </p:pic>
      <p:pic>
        <p:nvPicPr>
          <p:cNvPr id="208" name="图片 1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5679" y="3294843"/>
            <a:ext cx="263470" cy="280130"/>
          </a:xfrm>
          <a:prstGeom prst="rect">
            <a:avLst/>
          </a:prstGeom>
          <a:scene3d>
            <a:camera prst="isometricOffAxis2Right">
              <a:rot lat="1800000" lon="17759998" rev="0"/>
            </a:camera>
            <a:lightRig rig="threePt" dir="t"/>
          </a:scene3d>
        </p:spPr>
      </p:pic>
      <p:sp>
        <p:nvSpPr>
          <p:cNvPr id="209" name="文本框 151"/>
          <p:cNvSpPr txBox="1"/>
          <p:nvPr/>
        </p:nvSpPr>
        <p:spPr>
          <a:xfrm>
            <a:off x="8635365" y="3892367"/>
            <a:ext cx="410910" cy="230832"/>
          </a:xfrm>
          <a:prstGeom prst="rect">
            <a:avLst/>
          </a:prstGeom>
          <a:noFill/>
        </p:spPr>
        <p:txBody>
          <a:bodyPr wrap="square" rtlCol="0">
            <a:spAutoFit/>
          </a:bodyPr>
          <a:lstStyle/>
          <a:p>
            <a:r>
              <a:rPr lang="en-US" altLang="zh-CN" sz="900" dirty="0"/>
              <a:t>128</a:t>
            </a:r>
            <a:endParaRPr lang="zh-CN" altLang="en-US" sz="900" dirty="0"/>
          </a:p>
        </p:txBody>
      </p:sp>
      <p:sp>
        <p:nvSpPr>
          <p:cNvPr id="210" name="文本框 152"/>
          <p:cNvSpPr txBox="1"/>
          <p:nvPr/>
        </p:nvSpPr>
        <p:spPr>
          <a:xfrm>
            <a:off x="7941511" y="4423593"/>
            <a:ext cx="456150" cy="230832"/>
          </a:xfrm>
          <a:prstGeom prst="rect">
            <a:avLst/>
          </a:prstGeom>
          <a:noFill/>
        </p:spPr>
        <p:txBody>
          <a:bodyPr wrap="square" rtlCol="0">
            <a:spAutoFit/>
          </a:bodyPr>
          <a:lstStyle/>
          <a:p>
            <a:r>
              <a:rPr lang="en-US" altLang="zh-CN" sz="900" dirty="0"/>
              <a:t>1024</a:t>
            </a:r>
            <a:endParaRPr lang="zh-CN" altLang="en-US" sz="900" dirty="0"/>
          </a:p>
        </p:txBody>
      </p:sp>
      <p:sp>
        <p:nvSpPr>
          <p:cNvPr id="211" name="文本框 153"/>
          <p:cNvSpPr txBox="1"/>
          <p:nvPr/>
        </p:nvSpPr>
        <p:spPr>
          <a:xfrm>
            <a:off x="9401901" y="3879532"/>
            <a:ext cx="410910" cy="230832"/>
          </a:xfrm>
          <a:prstGeom prst="rect">
            <a:avLst/>
          </a:prstGeom>
          <a:noFill/>
        </p:spPr>
        <p:txBody>
          <a:bodyPr wrap="square" rtlCol="0">
            <a:spAutoFit/>
          </a:bodyPr>
          <a:lstStyle/>
          <a:p>
            <a:r>
              <a:rPr lang="en-US" altLang="zh-CN" sz="900" dirty="0"/>
              <a:t>128</a:t>
            </a:r>
            <a:endParaRPr lang="zh-CN" altLang="en-US" sz="900" dirty="0"/>
          </a:p>
        </p:txBody>
      </p:sp>
      <p:sp>
        <p:nvSpPr>
          <p:cNvPr id="212" name="TextBox 211"/>
          <p:cNvSpPr txBox="1"/>
          <p:nvPr/>
        </p:nvSpPr>
        <p:spPr>
          <a:xfrm>
            <a:off x="2201668" y="1680549"/>
            <a:ext cx="1421122" cy="400110"/>
          </a:xfrm>
          <a:prstGeom prst="rect">
            <a:avLst/>
          </a:prstGeom>
          <a:noFill/>
        </p:spPr>
        <p:txBody>
          <a:bodyPr wrap="square" rtlCol="0">
            <a:spAutoFit/>
          </a:bodyPr>
          <a:lstStyle/>
          <a:p>
            <a:pPr algn="ct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213" name="文本框 117"/>
          <p:cNvSpPr txBox="1"/>
          <p:nvPr/>
        </p:nvSpPr>
        <p:spPr>
          <a:xfrm>
            <a:off x="3153264" y="4252129"/>
            <a:ext cx="1020065" cy="369332"/>
          </a:xfrm>
          <a:prstGeom prst="rect">
            <a:avLst/>
          </a:prstGeom>
          <a:noFill/>
        </p:spPr>
        <p:txBody>
          <a:bodyPr wrap="square" rtlCol="0">
            <a:spAutoFit/>
          </a:bodyPr>
          <a:lstStyle/>
          <a:p>
            <a:pPr algn="ctr"/>
            <a:r>
              <a:rPr lang="en-US" altLang="zh-CN" b="1" dirty="0">
                <a:solidFill>
                  <a:srgbClr val="FF6600"/>
                </a:solidFill>
              </a:rPr>
              <a:t>Conv 2</a:t>
            </a:r>
            <a:endParaRPr lang="zh-CN" altLang="en-US" b="1" dirty="0">
              <a:solidFill>
                <a:srgbClr val="FF6600"/>
              </a:solidFill>
            </a:endParaRPr>
          </a:p>
        </p:txBody>
      </p:sp>
      <p:sp>
        <p:nvSpPr>
          <p:cNvPr id="214" name="文本框 117"/>
          <p:cNvSpPr txBox="1"/>
          <p:nvPr/>
        </p:nvSpPr>
        <p:spPr>
          <a:xfrm>
            <a:off x="5041025" y="4252129"/>
            <a:ext cx="1020065" cy="369332"/>
          </a:xfrm>
          <a:prstGeom prst="rect">
            <a:avLst/>
          </a:prstGeom>
          <a:noFill/>
        </p:spPr>
        <p:txBody>
          <a:bodyPr wrap="square" rtlCol="0">
            <a:spAutoFit/>
          </a:bodyPr>
          <a:lstStyle/>
          <a:p>
            <a:pPr algn="ctr"/>
            <a:r>
              <a:rPr lang="en-US" altLang="zh-CN" b="1" dirty="0">
                <a:solidFill>
                  <a:srgbClr val="FF6600"/>
                </a:solidFill>
              </a:rPr>
              <a:t>Conv 4</a:t>
            </a:r>
            <a:endParaRPr lang="zh-CN" altLang="en-US" b="1" dirty="0">
              <a:solidFill>
                <a:srgbClr val="FF6600"/>
              </a:solidFill>
            </a:endParaRPr>
          </a:p>
        </p:txBody>
      </p:sp>
      <p:sp>
        <p:nvSpPr>
          <p:cNvPr id="215" name="文本框 117"/>
          <p:cNvSpPr txBox="1"/>
          <p:nvPr/>
        </p:nvSpPr>
        <p:spPr>
          <a:xfrm>
            <a:off x="4221978" y="4248279"/>
            <a:ext cx="1020065" cy="369332"/>
          </a:xfrm>
          <a:prstGeom prst="rect">
            <a:avLst/>
          </a:prstGeom>
          <a:noFill/>
        </p:spPr>
        <p:txBody>
          <a:bodyPr wrap="square" rtlCol="0">
            <a:spAutoFit/>
          </a:bodyPr>
          <a:lstStyle/>
          <a:p>
            <a:pPr algn="ctr"/>
            <a:r>
              <a:rPr lang="en-US" altLang="zh-CN" b="1" dirty="0">
                <a:solidFill>
                  <a:srgbClr val="FF6600"/>
                </a:solidFill>
              </a:rPr>
              <a:t>Conv 3</a:t>
            </a:r>
            <a:endParaRPr lang="zh-CN" altLang="en-US" b="1" dirty="0">
              <a:solidFill>
                <a:srgbClr val="FF6600"/>
              </a:solidFill>
            </a:endParaRPr>
          </a:p>
        </p:txBody>
      </p:sp>
      <p:sp>
        <p:nvSpPr>
          <p:cNvPr id="216" name="文本框 117"/>
          <p:cNvSpPr txBox="1"/>
          <p:nvPr/>
        </p:nvSpPr>
        <p:spPr>
          <a:xfrm>
            <a:off x="7015891" y="4432945"/>
            <a:ext cx="1020065" cy="369332"/>
          </a:xfrm>
          <a:prstGeom prst="rect">
            <a:avLst/>
          </a:prstGeom>
          <a:noFill/>
        </p:spPr>
        <p:txBody>
          <a:bodyPr wrap="square" rtlCol="0">
            <a:spAutoFit/>
          </a:bodyPr>
          <a:lstStyle/>
          <a:p>
            <a:pPr algn="ctr"/>
            <a:r>
              <a:rPr lang="en-US" altLang="zh-CN" b="1" dirty="0">
                <a:solidFill>
                  <a:srgbClr val="0033CC"/>
                </a:solidFill>
              </a:rPr>
              <a:t>FC1</a:t>
            </a:r>
            <a:endParaRPr lang="zh-CN" altLang="en-US" b="1" dirty="0">
              <a:solidFill>
                <a:srgbClr val="0033CC"/>
              </a:solidFill>
            </a:endParaRPr>
          </a:p>
        </p:txBody>
      </p:sp>
      <p:sp>
        <p:nvSpPr>
          <p:cNvPr id="217" name="文本框 117"/>
          <p:cNvSpPr txBox="1"/>
          <p:nvPr/>
        </p:nvSpPr>
        <p:spPr>
          <a:xfrm>
            <a:off x="8066176" y="4424767"/>
            <a:ext cx="1020065" cy="369332"/>
          </a:xfrm>
          <a:prstGeom prst="rect">
            <a:avLst/>
          </a:prstGeom>
          <a:noFill/>
        </p:spPr>
        <p:txBody>
          <a:bodyPr wrap="square" rtlCol="0">
            <a:spAutoFit/>
          </a:bodyPr>
          <a:lstStyle/>
          <a:p>
            <a:pPr algn="ctr"/>
            <a:r>
              <a:rPr lang="en-US" altLang="zh-CN" b="1" dirty="0">
                <a:solidFill>
                  <a:srgbClr val="0033CC"/>
                </a:solidFill>
              </a:rPr>
              <a:t>FC2</a:t>
            </a:r>
            <a:endParaRPr lang="zh-CN" altLang="en-US" b="1" dirty="0">
              <a:solidFill>
                <a:srgbClr val="0033CC"/>
              </a:solidFill>
            </a:endParaRPr>
          </a:p>
        </p:txBody>
      </p:sp>
      <p:cxnSp>
        <p:nvCxnSpPr>
          <p:cNvPr id="218" name="Straight Arrow Connector 217"/>
          <p:cNvCxnSpPr/>
          <p:nvPr/>
        </p:nvCxnSpPr>
        <p:spPr>
          <a:xfrm flipV="1">
            <a:off x="3224357" y="3881982"/>
            <a:ext cx="4341" cy="824868"/>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19" name="文本框 117"/>
          <p:cNvSpPr txBox="1"/>
          <p:nvPr/>
        </p:nvSpPr>
        <p:spPr>
          <a:xfrm>
            <a:off x="2714592" y="4739412"/>
            <a:ext cx="1020065" cy="369332"/>
          </a:xfrm>
          <a:prstGeom prst="rect">
            <a:avLst/>
          </a:prstGeom>
          <a:noFill/>
        </p:spPr>
        <p:txBody>
          <a:bodyPr wrap="square" rtlCol="0">
            <a:spAutoFit/>
          </a:bodyPr>
          <a:lstStyle/>
          <a:p>
            <a:pPr algn="ctr"/>
            <a:r>
              <a:rPr lang="en-US" altLang="zh-CN" b="1" dirty="0">
                <a:solidFill>
                  <a:srgbClr val="A21612"/>
                </a:solidFill>
              </a:rPr>
              <a:t>Pool</a:t>
            </a:r>
            <a:r>
              <a:rPr lang="zh-CN" altLang="en-US" b="1" dirty="0">
                <a:solidFill>
                  <a:srgbClr val="A21612"/>
                </a:solidFill>
              </a:rPr>
              <a:t> </a:t>
            </a:r>
            <a:r>
              <a:rPr lang="en-US" altLang="zh-CN" b="1" dirty="0">
                <a:solidFill>
                  <a:srgbClr val="A21612"/>
                </a:solidFill>
              </a:rPr>
              <a:t>1</a:t>
            </a:r>
            <a:endParaRPr lang="zh-CN" altLang="en-US" b="1" dirty="0">
              <a:solidFill>
                <a:srgbClr val="A21612"/>
              </a:solidFill>
            </a:endParaRPr>
          </a:p>
        </p:txBody>
      </p:sp>
      <p:cxnSp>
        <p:nvCxnSpPr>
          <p:cNvPr id="220" name="Straight Arrow Connector 219"/>
          <p:cNvCxnSpPr/>
          <p:nvPr/>
        </p:nvCxnSpPr>
        <p:spPr>
          <a:xfrm flipV="1">
            <a:off x="4325972" y="3821724"/>
            <a:ext cx="4341" cy="824868"/>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21" name="文本框 117"/>
          <p:cNvSpPr txBox="1"/>
          <p:nvPr/>
        </p:nvSpPr>
        <p:spPr>
          <a:xfrm>
            <a:off x="3801242" y="4743303"/>
            <a:ext cx="1020065" cy="369332"/>
          </a:xfrm>
          <a:prstGeom prst="rect">
            <a:avLst/>
          </a:prstGeom>
          <a:noFill/>
        </p:spPr>
        <p:txBody>
          <a:bodyPr wrap="square" rtlCol="0">
            <a:spAutoFit/>
          </a:bodyPr>
          <a:lstStyle/>
          <a:p>
            <a:pPr algn="ctr"/>
            <a:r>
              <a:rPr lang="en-US" altLang="zh-CN" b="1" dirty="0">
                <a:solidFill>
                  <a:srgbClr val="A21612"/>
                </a:solidFill>
              </a:rPr>
              <a:t>Pool</a:t>
            </a:r>
            <a:r>
              <a:rPr lang="zh-CN" altLang="en-US" b="1" dirty="0">
                <a:solidFill>
                  <a:srgbClr val="A21612"/>
                </a:solidFill>
              </a:rPr>
              <a:t> </a:t>
            </a:r>
            <a:r>
              <a:rPr lang="en-US" altLang="zh-CN" b="1" dirty="0">
                <a:solidFill>
                  <a:srgbClr val="A21612"/>
                </a:solidFill>
              </a:rPr>
              <a:t>2</a:t>
            </a:r>
            <a:endParaRPr lang="zh-CN" altLang="en-US" b="1" dirty="0">
              <a:solidFill>
                <a:srgbClr val="A21612"/>
              </a:solidFill>
            </a:endParaRPr>
          </a:p>
        </p:txBody>
      </p:sp>
      <p:cxnSp>
        <p:nvCxnSpPr>
          <p:cNvPr id="222" name="Straight Arrow Connector 221"/>
          <p:cNvCxnSpPr/>
          <p:nvPr/>
        </p:nvCxnSpPr>
        <p:spPr>
          <a:xfrm flipH="1" flipV="1">
            <a:off x="2476249" y="3892367"/>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p:cNvCxnSpPr/>
          <p:nvPr/>
        </p:nvCxnSpPr>
        <p:spPr>
          <a:xfrm flipH="1" flipV="1">
            <a:off x="3593069" y="3897454"/>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24" name="文本框 117"/>
          <p:cNvSpPr txBox="1"/>
          <p:nvPr/>
        </p:nvSpPr>
        <p:spPr>
          <a:xfrm>
            <a:off x="5846034" y="4255628"/>
            <a:ext cx="1020065" cy="369332"/>
          </a:xfrm>
          <a:prstGeom prst="rect">
            <a:avLst/>
          </a:prstGeom>
          <a:noFill/>
        </p:spPr>
        <p:txBody>
          <a:bodyPr wrap="square" rtlCol="0">
            <a:spAutoFit/>
          </a:bodyPr>
          <a:lstStyle/>
          <a:p>
            <a:pPr algn="ctr"/>
            <a:r>
              <a:rPr lang="en-US" altLang="zh-CN" b="1" dirty="0">
                <a:solidFill>
                  <a:srgbClr val="FF6600"/>
                </a:solidFill>
              </a:rPr>
              <a:t>Conv 5</a:t>
            </a:r>
            <a:endParaRPr lang="zh-CN" altLang="en-US" b="1" dirty="0">
              <a:solidFill>
                <a:srgbClr val="FF6600"/>
              </a:solidFill>
            </a:endParaRPr>
          </a:p>
        </p:txBody>
      </p:sp>
      <p:cxnSp>
        <p:nvCxnSpPr>
          <p:cNvPr id="225" name="Straight Arrow Connector 224"/>
          <p:cNvCxnSpPr/>
          <p:nvPr/>
        </p:nvCxnSpPr>
        <p:spPr>
          <a:xfrm flipV="1">
            <a:off x="6767313" y="3881982"/>
            <a:ext cx="4341" cy="824868"/>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26" name="文本框 117"/>
          <p:cNvSpPr txBox="1"/>
          <p:nvPr/>
        </p:nvSpPr>
        <p:spPr>
          <a:xfrm>
            <a:off x="6257548" y="4739412"/>
            <a:ext cx="1020065" cy="369332"/>
          </a:xfrm>
          <a:prstGeom prst="rect">
            <a:avLst/>
          </a:prstGeom>
          <a:noFill/>
        </p:spPr>
        <p:txBody>
          <a:bodyPr wrap="square" rtlCol="0">
            <a:spAutoFit/>
          </a:bodyPr>
          <a:lstStyle/>
          <a:p>
            <a:pPr algn="ctr"/>
            <a:r>
              <a:rPr lang="en-US" altLang="zh-CN" b="1" dirty="0">
                <a:solidFill>
                  <a:srgbClr val="A21612"/>
                </a:solidFill>
              </a:rPr>
              <a:t>Pool</a:t>
            </a:r>
            <a:r>
              <a:rPr lang="zh-CN" altLang="en-US" b="1" dirty="0">
                <a:solidFill>
                  <a:srgbClr val="A21612"/>
                </a:solidFill>
              </a:rPr>
              <a:t> </a:t>
            </a:r>
            <a:r>
              <a:rPr lang="en-US" altLang="zh-CN" b="1" dirty="0">
                <a:solidFill>
                  <a:srgbClr val="A21612"/>
                </a:solidFill>
              </a:rPr>
              <a:t>5</a:t>
            </a:r>
            <a:endParaRPr lang="zh-CN" altLang="en-US" b="1" dirty="0">
              <a:solidFill>
                <a:srgbClr val="A21612"/>
              </a:solidFill>
            </a:endParaRPr>
          </a:p>
        </p:txBody>
      </p:sp>
      <p:cxnSp>
        <p:nvCxnSpPr>
          <p:cNvPr id="227" name="Straight Arrow Connector 226"/>
          <p:cNvCxnSpPr/>
          <p:nvPr/>
        </p:nvCxnSpPr>
        <p:spPr>
          <a:xfrm flipH="1" flipV="1">
            <a:off x="6285839" y="3900953"/>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228" name="Straight Arrow Connector 227"/>
          <p:cNvCxnSpPr/>
          <p:nvPr/>
        </p:nvCxnSpPr>
        <p:spPr>
          <a:xfrm flipH="1" flipV="1">
            <a:off x="5555407" y="3870801"/>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229" name="Straight Arrow Connector 228"/>
          <p:cNvCxnSpPr/>
          <p:nvPr/>
        </p:nvCxnSpPr>
        <p:spPr>
          <a:xfrm flipH="1" flipV="1">
            <a:off x="4658792" y="3838852"/>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flipH="1" flipV="1">
            <a:off x="7558583" y="3881982"/>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231" name="Straight Arrow Connector 230"/>
          <p:cNvCxnSpPr/>
          <p:nvPr/>
        </p:nvCxnSpPr>
        <p:spPr>
          <a:xfrm flipH="1" flipV="1">
            <a:off x="8494441" y="3860268"/>
            <a:ext cx="2518" cy="38361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544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635" y="1568245"/>
            <a:ext cx="933084" cy="8999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386" y="2923117"/>
            <a:ext cx="948333" cy="9146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5387" y="4344634"/>
            <a:ext cx="948332" cy="914640"/>
          </a:xfrm>
          <a:prstGeom prst="rect">
            <a:avLst/>
          </a:prstGeom>
        </p:spPr>
      </p:pic>
      <p:sp>
        <p:nvSpPr>
          <p:cNvPr id="8" name="Slide Number Placeholder 4"/>
          <p:cNvSpPr txBox="1">
            <a:spLocks/>
          </p:cNvSpPr>
          <p:nvPr/>
        </p:nvSpPr>
        <p:spPr>
          <a:xfrm>
            <a:off x="654720" y="6356348"/>
            <a:ext cx="39704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266B8F-D2D3-594A-9083-99FD31BAB14F}" type="slidenum">
              <a:rPr lang="en-US" sz="1600" smtClean="0"/>
              <a:pPr/>
              <a:t>15</a:t>
            </a:fld>
            <a:endParaRPr lang="en-US" sz="1600" dirty="0"/>
          </a:p>
        </p:txBody>
      </p:sp>
      <p:sp>
        <p:nvSpPr>
          <p:cNvPr id="9" name="Rectangle 2"/>
          <p:cNvSpPr txBox="1">
            <a:spLocks noChangeArrowheads="1"/>
          </p:cNvSpPr>
          <p:nvPr/>
        </p:nvSpPr>
        <p:spPr>
          <a:xfrm>
            <a:off x="0" y="375119"/>
            <a:ext cx="12192000" cy="710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600" b="1" dirty="0">
                <a:solidFill>
                  <a:srgbClr val="A80B00"/>
                </a:solidFill>
                <a:latin typeface="Trebuchet MS" charset="0"/>
                <a:ea typeface="Trebuchet MS" charset="0"/>
                <a:cs typeface="Trebuchet MS" charset="0"/>
              </a:rPr>
              <a:t>Second Key Idea: Use Multiple </a:t>
            </a:r>
            <a:r>
              <a:rPr lang="en-US" altLang="zh-CN" sz="2600" b="1" dirty="0" err="1">
                <a:solidFill>
                  <a:srgbClr val="A80B00"/>
                </a:solidFill>
                <a:latin typeface="Trebuchet MS" charset="0"/>
                <a:ea typeface="Trebuchet MS" charset="0"/>
                <a:cs typeface="Trebuchet MS" charset="0"/>
              </a:rPr>
              <a:t>ConvNets</a:t>
            </a:r>
            <a:r>
              <a:rPr lang="en-US" altLang="zh-CN" sz="2600" b="1" dirty="0">
                <a:solidFill>
                  <a:srgbClr val="A80B00"/>
                </a:solidFill>
                <a:latin typeface="Trebuchet MS" charset="0"/>
                <a:ea typeface="Trebuchet MS" charset="0"/>
                <a:cs typeface="Trebuchet MS" charset="0"/>
              </a:rPr>
              <a:t> that Provide Complementary Info</a:t>
            </a:r>
            <a:endParaRPr lang="en-US" sz="2600" b="1" dirty="0">
              <a:solidFill>
                <a:srgbClr val="A80B00"/>
              </a:solidFill>
              <a:latin typeface="Trebuchet MS" charset="0"/>
              <a:ea typeface="Trebuchet MS" charset="0"/>
              <a:cs typeface="Trebuchet MS" charset="0"/>
            </a:endParaRPr>
          </a:p>
        </p:txBody>
      </p:sp>
      <p:sp>
        <p:nvSpPr>
          <p:cNvPr id="10" name="文本框 51"/>
          <p:cNvSpPr txBox="1"/>
          <p:nvPr/>
        </p:nvSpPr>
        <p:spPr>
          <a:xfrm>
            <a:off x="1192942" y="1198913"/>
            <a:ext cx="838965" cy="369332"/>
          </a:xfrm>
          <a:prstGeom prst="rect">
            <a:avLst/>
          </a:prstGeom>
          <a:noFill/>
        </p:spPr>
        <p:txBody>
          <a:bodyPr wrap="square" rtlCol="0">
            <a:spAutoFit/>
          </a:bodyPr>
          <a:lstStyle/>
          <a:p>
            <a:pPr algn="ctr"/>
            <a:r>
              <a:rPr lang="en-US" altLang="zh-CN" b="1" dirty="0"/>
              <a:t>Color</a:t>
            </a:r>
            <a:endParaRPr lang="zh-CN" altLang="en-US" b="1" dirty="0"/>
          </a:p>
        </p:txBody>
      </p:sp>
      <p:sp>
        <p:nvSpPr>
          <p:cNvPr id="11" name="文本框 51"/>
          <p:cNvSpPr txBox="1"/>
          <p:nvPr/>
        </p:nvSpPr>
        <p:spPr>
          <a:xfrm>
            <a:off x="1226192" y="2566875"/>
            <a:ext cx="838965" cy="369332"/>
          </a:xfrm>
          <a:prstGeom prst="rect">
            <a:avLst/>
          </a:prstGeom>
          <a:noFill/>
        </p:spPr>
        <p:txBody>
          <a:bodyPr wrap="square" rtlCol="0">
            <a:spAutoFit/>
          </a:bodyPr>
          <a:lstStyle/>
          <a:p>
            <a:pPr algn="ctr"/>
            <a:r>
              <a:rPr lang="en-US" altLang="zh-CN" b="1" dirty="0"/>
              <a:t>Gray</a:t>
            </a:r>
            <a:endParaRPr lang="zh-CN" altLang="en-US" b="1" dirty="0"/>
          </a:p>
        </p:txBody>
      </p:sp>
      <p:sp>
        <p:nvSpPr>
          <p:cNvPr id="12" name="文本框 51"/>
          <p:cNvSpPr txBox="1"/>
          <p:nvPr/>
        </p:nvSpPr>
        <p:spPr>
          <a:xfrm>
            <a:off x="937357" y="3985037"/>
            <a:ext cx="1416634" cy="369332"/>
          </a:xfrm>
          <a:prstGeom prst="rect">
            <a:avLst/>
          </a:prstGeom>
          <a:noFill/>
        </p:spPr>
        <p:txBody>
          <a:bodyPr wrap="square" rtlCol="0">
            <a:spAutoFit/>
          </a:bodyPr>
          <a:lstStyle/>
          <a:p>
            <a:pPr algn="ctr"/>
            <a:r>
              <a:rPr lang="en-US" altLang="zh-CN" b="1"/>
              <a:t>Gradient</a:t>
            </a:r>
            <a:endParaRPr lang="zh-CN" altLang="en-US" b="1" dirty="0"/>
          </a:p>
        </p:txBody>
      </p:sp>
      <p:sp>
        <p:nvSpPr>
          <p:cNvPr id="13" name="圆角矩形 88"/>
          <p:cNvSpPr/>
          <p:nvPr/>
        </p:nvSpPr>
        <p:spPr>
          <a:xfrm>
            <a:off x="2611051" y="1576735"/>
            <a:ext cx="2668232" cy="76349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w="0"/>
              <a:solidFill>
                <a:schemeClr val="tx1"/>
              </a:solidFill>
              <a:effectLst>
                <a:outerShdw blurRad="38100" dist="19050" dir="2700000" algn="tl" rotWithShape="0">
                  <a:schemeClr val="dk1">
                    <a:alpha val="40000"/>
                  </a:schemeClr>
                </a:outerShdw>
              </a:effectLst>
            </a:endParaRPr>
          </a:p>
        </p:txBody>
      </p:sp>
      <p:cxnSp>
        <p:nvCxnSpPr>
          <p:cNvPr id="14" name="直接箭头连接符 93"/>
          <p:cNvCxnSpPr/>
          <p:nvPr/>
        </p:nvCxnSpPr>
        <p:spPr>
          <a:xfrm>
            <a:off x="2190382" y="1991734"/>
            <a:ext cx="29437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94"/>
          <p:cNvCxnSpPr/>
          <p:nvPr/>
        </p:nvCxnSpPr>
        <p:spPr>
          <a:xfrm>
            <a:off x="2195416" y="3390663"/>
            <a:ext cx="29437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95"/>
          <p:cNvCxnSpPr/>
          <p:nvPr/>
        </p:nvCxnSpPr>
        <p:spPr>
          <a:xfrm>
            <a:off x="2208953" y="4776114"/>
            <a:ext cx="29437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2225" y="1755998"/>
            <a:ext cx="2111177" cy="400110"/>
          </a:xfrm>
          <a:prstGeom prst="rect">
            <a:avLst/>
          </a:prstGeom>
          <a:noFill/>
        </p:spPr>
        <p:txBody>
          <a:bodyPr wrap="square" rtlCol="0">
            <a:spAutoFit/>
          </a:bodyPr>
          <a:lstStyle/>
          <a:p>
            <a:pPr algn="ctr"/>
            <a:r>
              <a:rPr lang="en-US" sz="2000" b="1" dirty="0">
                <a:latin typeface="Trebuchet MS" charset="0"/>
                <a:ea typeface="Trebuchet MS" charset="0"/>
                <a:cs typeface="Trebuchet MS" charset="0"/>
              </a:rPr>
              <a:t>Color </a:t>
            </a: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18" name="圆角矩形 88"/>
          <p:cNvSpPr/>
          <p:nvPr/>
        </p:nvSpPr>
        <p:spPr>
          <a:xfrm>
            <a:off x="2618860" y="3038382"/>
            <a:ext cx="2668232" cy="763499"/>
          </a:xfrm>
          <a:prstGeom prst="roundRect">
            <a:avLst/>
          </a:prstGeom>
          <a:solidFill>
            <a:schemeClr val="accent6">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w="0"/>
              <a:solidFill>
                <a:schemeClr val="tx1"/>
              </a:solidFill>
              <a:effectLst>
                <a:outerShdw blurRad="38100" dist="19050" dir="2700000" algn="tl" rotWithShape="0">
                  <a:schemeClr val="dk1">
                    <a:alpha val="40000"/>
                  </a:schemeClr>
                </a:outerShdw>
              </a:effectLst>
            </a:endParaRPr>
          </a:p>
        </p:txBody>
      </p:sp>
      <p:sp>
        <p:nvSpPr>
          <p:cNvPr id="19" name="TextBox 18"/>
          <p:cNvSpPr txBox="1"/>
          <p:nvPr/>
        </p:nvSpPr>
        <p:spPr>
          <a:xfrm>
            <a:off x="2839009" y="3223858"/>
            <a:ext cx="2103368" cy="400110"/>
          </a:xfrm>
          <a:prstGeom prst="rect">
            <a:avLst/>
          </a:prstGeom>
          <a:noFill/>
        </p:spPr>
        <p:txBody>
          <a:bodyPr wrap="square" rtlCol="0">
            <a:spAutoFit/>
          </a:bodyPr>
          <a:lstStyle/>
          <a:p>
            <a:pPr algn="ctr"/>
            <a:r>
              <a:rPr lang="en-US" sz="2000" b="1" dirty="0">
                <a:latin typeface="Trebuchet MS" charset="0"/>
                <a:ea typeface="Trebuchet MS" charset="0"/>
                <a:cs typeface="Trebuchet MS" charset="0"/>
              </a:rPr>
              <a:t>Gray </a:t>
            </a: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20" name="圆角矩形 88"/>
          <p:cNvSpPr/>
          <p:nvPr/>
        </p:nvSpPr>
        <p:spPr>
          <a:xfrm>
            <a:off x="2651374" y="4387619"/>
            <a:ext cx="2668232" cy="763499"/>
          </a:xfrm>
          <a:prstGeom prst="roundRect">
            <a:avLst/>
          </a:prstGeom>
          <a:solidFill>
            <a:schemeClr val="accent1">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w="0"/>
              <a:solidFill>
                <a:schemeClr val="tx1"/>
              </a:solidFill>
              <a:effectLst>
                <a:outerShdw blurRad="38100" dist="19050" dir="2700000" algn="tl" rotWithShape="0">
                  <a:schemeClr val="dk1">
                    <a:alpha val="40000"/>
                  </a:schemeClr>
                </a:outerShdw>
              </a:effectLst>
            </a:endParaRPr>
          </a:p>
        </p:txBody>
      </p:sp>
      <p:sp>
        <p:nvSpPr>
          <p:cNvPr id="21" name="TextBox 20"/>
          <p:cNvSpPr txBox="1"/>
          <p:nvPr/>
        </p:nvSpPr>
        <p:spPr>
          <a:xfrm>
            <a:off x="2526774" y="4569313"/>
            <a:ext cx="2821724" cy="400110"/>
          </a:xfrm>
          <a:prstGeom prst="rect">
            <a:avLst/>
          </a:prstGeom>
          <a:noFill/>
        </p:spPr>
        <p:txBody>
          <a:bodyPr wrap="square" rtlCol="0">
            <a:spAutoFit/>
          </a:bodyPr>
          <a:lstStyle/>
          <a:p>
            <a:pPr algn="ctr"/>
            <a:r>
              <a:rPr lang="en-US" sz="2000" b="1" dirty="0">
                <a:latin typeface="Trebuchet MS" charset="0"/>
                <a:ea typeface="Trebuchet MS" charset="0"/>
                <a:cs typeface="Trebuchet MS" charset="0"/>
              </a:rPr>
              <a:t>Gradient </a:t>
            </a: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cxnSp>
        <p:nvCxnSpPr>
          <p:cNvPr id="22" name="Straight Arrow Connector 21"/>
          <p:cNvCxnSpPr/>
          <p:nvPr/>
        </p:nvCxnSpPr>
        <p:spPr>
          <a:xfrm>
            <a:off x="5456150" y="3476811"/>
            <a:ext cx="639721"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398716" y="2018212"/>
            <a:ext cx="777493" cy="70297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5552815" y="4128105"/>
            <a:ext cx="708607" cy="628539"/>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5" name="object 6"/>
          <p:cNvSpPr/>
          <p:nvPr/>
        </p:nvSpPr>
        <p:spPr>
          <a:xfrm>
            <a:off x="9945798" y="2399876"/>
            <a:ext cx="484632" cy="483108"/>
          </a:xfrm>
          <a:prstGeom prst="rect">
            <a:avLst/>
          </a:prstGeom>
          <a:blipFill>
            <a:blip r:embed="rId6" cstate="print"/>
            <a:stretch>
              <a:fillRect/>
            </a:stretch>
          </a:blipFill>
        </p:spPr>
        <p:txBody>
          <a:bodyPr wrap="square" lIns="0" tIns="0" rIns="0" bIns="0" rtlCol="0"/>
          <a:lstStyle/>
          <a:p>
            <a:endParaRPr>
              <a:solidFill>
                <a:srgbClr val="000000"/>
              </a:solidFill>
            </a:endParaRPr>
          </a:p>
        </p:txBody>
      </p:sp>
      <p:sp>
        <p:nvSpPr>
          <p:cNvPr id="26" name="object 7"/>
          <p:cNvSpPr/>
          <p:nvPr/>
        </p:nvSpPr>
        <p:spPr>
          <a:xfrm>
            <a:off x="9977080" y="4802932"/>
            <a:ext cx="481584" cy="484632"/>
          </a:xfrm>
          <a:prstGeom prst="rect">
            <a:avLst/>
          </a:prstGeom>
          <a:blipFill>
            <a:blip r:embed="rId7" cstate="print"/>
            <a:stretch>
              <a:fillRect/>
            </a:stretch>
          </a:blipFill>
        </p:spPr>
        <p:txBody>
          <a:bodyPr wrap="square" lIns="0" tIns="0" rIns="0" bIns="0" rtlCol="0"/>
          <a:lstStyle/>
          <a:p>
            <a:endParaRPr>
              <a:solidFill>
                <a:srgbClr val="000000"/>
              </a:solidFill>
            </a:endParaRPr>
          </a:p>
        </p:txBody>
      </p:sp>
      <p:sp>
        <p:nvSpPr>
          <p:cNvPr id="27" name="object 8"/>
          <p:cNvSpPr/>
          <p:nvPr/>
        </p:nvSpPr>
        <p:spPr>
          <a:xfrm>
            <a:off x="9948006" y="3218984"/>
            <a:ext cx="484631" cy="484631"/>
          </a:xfrm>
          <a:prstGeom prst="rect">
            <a:avLst/>
          </a:prstGeom>
          <a:blipFill>
            <a:blip r:embed="rId8" cstate="print"/>
            <a:stretch>
              <a:fillRect/>
            </a:stretch>
          </a:blipFill>
        </p:spPr>
        <p:txBody>
          <a:bodyPr wrap="square" lIns="0" tIns="0" rIns="0" bIns="0" rtlCol="0"/>
          <a:lstStyle/>
          <a:p>
            <a:endParaRPr>
              <a:solidFill>
                <a:srgbClr val="000000"/>
              </a:solidFill>
            </a:endParaRPr>
          </a:p>
        </p:txBody>
      </p:sp>
      <p:sp>
        <p:nvSpPr>
          <p:cNvPr id="28" name="object 10"/>
          <p:cNvSpPr/>
          <p:nvPr/>
        </p:nvSpPr>
        <p:spPr>
          <a:xfrm>
            <a:off x="9926075" y="1618526"/>
            <a:ext cx="484631" cy="483108"/>
          </a:xfrm>
          <a:prstGeom prst="rect">
            <a:avLst/>
          </a:prstGeom>
          <a:blipFill>
            <a:blip r:embed="rId9" cstate="print"/>
            <a:stretch>
              <a:fillRect/>
            </a:stretch>
          </a:blipFill>
        </p:spPr>
        <p:txBody>
          <a:bodyPr wrap="square" lIns="0" tIns="0" rIns="0" bIns="0" rtlCol="0"/>
          <a:lstStyle/>
          <a:p>
            <a:endParaRPr>
              <a:solidFill>
                <a:srgbClr val="000000"/>
              </a:solidFill>
            </a:endParaRPr>
          </a:p>
        </p:txBody>
      </p:sp>
      <p:sp>
        <p:nvSpPr>
          <p:cNvPr id="29" name="object 11"/>
          <p:cNvSpPr/>
          <p:nvPr/>
        </p:nvSpPr>
        <p:spPr>
          <a:xfrm>
            <a:off x="9960496" y="4040757"/>
            <a:ext cx="484631" cy="484632"/>
          </a:xfrm>
          <a:prstGeom prst="rect">
            <a:avLst/>
          </a:prstGeom>
          <a:blipFill>
            <a:blip r:embed="rId10" cstate="print"/>
            <a:stretch>
              <a:fillRect/>
            </a:stretch>
          </a:blipFill>
        </p:spPr>
        <p:txBody>
          <a:bodyPr wrap="square" lIns="0" tIns="0" rIns="0" bIns="0" rtlCol="0"/>
          <a:lstStyle/>
          <a:p>
            <a:endParaRPr>
              <a:solidFill>
                <a:srgbClr val="000000"/>
              </a:solidFill>
            </a:endParaRPr>
          </a:p>
        </p:txBody>
      </p:sp>
      <p:sp>
        <p:nvSpPr>
          <p:cNvPr id="30" name="object 13"/>
          <p:cNvSpPr txBox="1"/>
          <p:nvPr/>
        </p:nvSpPr>
        <p:spPr>
          <a:xfrm>
            <a:off x="9841650" y="2109986"/>
            <a:ext cx="685038" cy="184666"/>
          </a:xfrm>
          <a:prstGeom prst="rect">
            <a:avLst/>
          </a:prstGeom>
        </p:spPr>
        <p:txBody>
          <a:bodyPr vert="horz" wrap="square" lIns="0" tIns="0" rIns="0" bIns="0" rtlCol="0">
            <a:spAutoFit/>
          </a:bodyPr>
          <a:lstStyle/>
          <a:p>
            <a:pPr marL="12700" algn="ctr">
              <a:lnSpc>
                <a:spcPct val="100000"/>
              </a:lnSpc>
            </a:pPr>
            <a:r>
              <a:rPr sz="1200" b="1" spc="-5" dirty="0">
                <a:solidFill>
                  <a:srgbClr val="000000"/>
                </a:solidFill>
                <a:latin typeface="Arial"/>
                <a:cs typeface="Arial"/>
              </a:rPr>
              <a:t>R</a:t>
            </a:r>
            <a:r>
              <a:rPr sz="1200" b="1" spc="-10" dirty="0">
                <a:solidFill>
                  <a:srgbClr val="000000"/>
                </a:solidFill>
                <a:latin typeface="Arial"/>
                <a:cs typeface="Arial"/>
              </a:rPr>
              <a:t>an</a:t>
            </a:r>
            <a:r>
              <a:rPr sz="1200" b="1" spc="0" dirty="0">
                <a:solidFill>
                  <a:srgbClr val="000000"/>
                </a:solidFill>
                <a:latin typeface="Arial"/>
                <a:cs typeface="Arial"/>
              </a:rPr>
              <a:t>k</a:t>
            </a:r>
            <a:r>
              <a:rPr lang="en-US" sz="1200" b="1" spc="0" dirty="0">
                <a:solidFill>
                  <a:srgbClr val="000000"/>
                </a:solidFill>
                <a:latin typeface="Arial"/>
                <a:cs typeface="Arial"/>
              </a:rPr>
              <a:t> </a:t>
            </a:r>
            <a:r>
              <a:rPr sz="1200" b="1" spc="-5" dirty="0">
                <a:solidFill>
                  <a:srgbClr val="000000"/>
                </a:solidFill>
                <a:latin typeface="Arial"/>
                <a:cs typeface="Arial"/>
              </a:rPr>
              <a:t>1</a:t>
            </a:r>
            <a:endParaRPr sz="1200" b="1" dirty="0">
              <a:solidFill>
                <a:srgbClr val="000000"/>
              </a:solidFill>
              <a:latin typeface="Arial"/>
              <a:cs typeface="Arial"/>
            </a:endParaRPr>
          </a:p>
        </p:txBody>
      </p:sp>
      <p:sp>
        <p:nvSpPr>
          <p:cNvPr id="31" name="object 13"/>
          <p:cNvSpPr txBox="1"/>
          <p:nvPr/>
        </p:nvSpPr>
        <p:spPr>
          <a:xfrm>
            <a:off x="9850802" y="2911108"/>
            <a:ext cx="685038" cy="184666"/>
          </a:xfrm>
          <a:prstGeom prst="rect">
            <a:avLst/>
          </a:prstGeom>
        </p:spPr>
        <p:txBody>
          <a:bodyPr vert="horz" wrap="square" lIns="0" tIns="0" rIns="0" bIns="0" rtlCol="0">
            <a:spAutoFit/>
          </a:bodyPr>
          <a:lstStyle/>
          <a:p>
            <a:pPr marL="12700" algn="ctr">
              <a:lnSpc>
                <a:spcPct val="100000"/>
              </a:lnSpc>
            </a:pPr>
            <a:r>
              <a:rPr sz="1200" b="1" spc="-5" dirty="0">
                <a:solidFill>
                  <a:srgbClr val="000000"/>
                </a:solidFill>
                <a:latin typeface="Arial"/>
                <a:cs typeface="Arial"/>
              </a:rPr>
              <a:t>R</a:t>
            </a:r>
            <a:r>
              <a:rPr sz="1200" b="1" spc="-10" dirty="0">
                <a:solidFill>
                  <a:srgbClr val="000000"/>
                </a:solidFill>
                <a:latin typeface="Arial"/>
                <a:cs typeface="Arial"/>
              </a:rPr>
              <a:t>an</a:t>
            </a:r>
            <a:r>
              <a:rPr sz="1200" b="1" spc="0" dirty="0">
                <a:solidFill>
                  <a:srgbClr val="000000"/>
                </a:solidFill>
                <a:latin typeface="Arial"/>
                <a:cs typeface="Arial"/>
              </a:rPr>
              <a:t>k</a:t>
            </a:r>
            <a:r>
              <a:rPr lang="en-US" sz="1200" b="1" spc="0" dirty="0">
                <a:solidFill>
                  <a:srgbClr val="000000"/>
                </a:solidFill>
                <a:latin typeface="Arial"/>
                <a:cs typeface="Arial"/>
              </a:rPr>
              <a:t> </a:t>
            </a:r>
            <a:r>
              <a:rPr lang="en-US" sz="1200" b="1" spc="-5" dirty="0">
                <a:solidFill>
                  <a:srgbClr val="000000"/>
                </a:solidFill>
                <a:latin typeface="Arial"/>
                <a:cs typeface="Arial"/>
              </a:rPr>
              <a:t>2</a:t>
            </a:r>
            <a:endParaRPr sz="1200" b="1" dirty="0">
              <a:solidFill>
                <a:srgbClr val="000000"/>
              </a:solidFill>
              <a:latin typeface="Arial"/>
              <a:cs typeface="Arial"/>
            </a:endParaRPr>
          </a:p>
        </p:txBody>
      </p:sp>
      <p:sp>
        <p:nvSpPr>
          <p:cNvPr id="32" name="object 13"/>
          <p:cNvSpPr txBox="1"/>
          <p:nvPr/>
        </p:nvSpPr>
        <p:spPr>
          <a:xfrm>
            <a:off x="9851875" y="3733570"/>
            <a:ext cx="685038" cy="184666"/>
          </a:xfrm>
          <a:prstGeom prst="rect">
            <a:avLst/>
          </a:prstGeom>
        </p:spPr>
        <p:txBody>
          <a:bodyPr vert="horz" wrap="square" lIns="0" tIns="0" rIns="0" bIns="0" rtlCol="0">
            <a:spAutoFit/>
          </a:bodyPr>
          <a:lstStyle/>
          <a:p>
            <a:pPr marL="12700" algn="ctr">
              <a:lnSpc>
                <a:spcPct val="100000"/>
              </a:lnSpc>
            </a:pPr>
            <a:r>
              <a:rPr sz="1200" b="1" spc="-5" dirty="0">
                <a:solidFill>
                  <a:srgbClr val="000000"/>
                </a:solidFill>
                <a:latin typeface="Arial"/>
                <a:cs typeface="Arial"/>
              </a:rPr>
              <a:t>R</a:t>
            </a:r>
            <a:r>
              <a:rPr sz="1200" b="1" spc="-10" dirty="0">
                <a:solidFill>
                  <a:srgbClr val="000000"/>
                </a:solidFill>
                <a:latin typeface="Arial"/>
                <a:cs typeface="Arial"/>
              </a:rPr>
              <a:t>an</a:t>
            </a:r>
            <a:r>
              <a:rPr sz="1200" b="1" spc="0" dirty="0">
                <a:solidFill>
                  <a:srgbClr val="000000"/>
                </a:solidFill>
                <a:latin typeface="Arial"/>
                <a:cs typeface="Arial"/>
              </a:rPr>
              <a:t>k</a:t>
            </a:r>
            <a:r>
              <a:rPr lang="en-US" sz="1200" b="1" spc="0" dirty="0">
                <a:solidFill>
                  <a:srgbClr val="000000"/>
                </a:solidFill>
                <a:latin typeface="Arial"/>
                <a:cs typeface="Arial"/>
              </a:rPr>
              <a:t> </a:t>
            </a:r>
            <a:r>
              <a:rPr lang="en-US" sz="1200" b="1" spc="-5" dirty="0">
                <a:solidFill>
                  <a:srgbClr val="000000"/>
                </a:solidFill>
                <a:latin typeface="Arial"/>
                <a:cs typeface="Arial"/>
              </a:rPr>
              <a:t>3</a:t>
            </a:r>
            <a:endParaRPr sz="1200" b="1" dirty="0">
              <a:solidFill>
                <a:srgbClr val="000000"/>
              </a:solidFill>
              <a:latin typeface="Arial"/>
              <a:cs typeface="Arial"/>
            </a:endParaRPr>
          </a:p>
        </p:txBody>
      </p:sp>
      <p:sp>
        <p:nvSpPr>
          <p:cNvPr id="33" name="object 13"/>
          <p:cNvSpPr txBox="1"/>
          <p:nvPr/>
        </p:nvSpPr>
        <p:spPr>
          <a:xfrm>
            <a:off x="9877873" y="4545474"/>
            <a:ext cx="685038" cy="184666"/>
          </a:xfrm>
          <a:prstGeom prst="rect">
            <a:avLst/>
          </a:prstGeom>
        </p:spPr>
        <p:txBody>
          <a:bodyPr vert="horz" wrap="square" lIns="0" tIns="0" rIns="0" bIns="0" rtlCol="0">
            <a:spAutoFit/>
          </a:bodyPr>
          <a:lstStyle/>
          <a:p>
            <a:pPr marL="12700" algn="ctr">
              <a:lnSpc>
                <a:spcPct val="100000"/>
              </a:lnSpc>
            </a:pPr>
            <a:r>
              <a:rPr sz="1200" b="1" spc="-5" dirty="0">
                <a:solidFill>
                  <a:srgbClr val="000000"/>
                </a:solidFill>
                <a:latin typeface="Arial"/>
                <a:cs typeface="Arial"/>
              </a:rPr>
              <a:t>R</a:t>
            </a:r>
            <a:r>
              <a:rPr sz="1200" b="1" spc="-10" dirty="0">
                <a:solidFill>
                  <a:srgbClr val="000000"/>
                </a:solidFill>
                <a:latin typeface="Arial"/>
                <a:cs typeface="Arial"/>
              </a:rPr>
              <a:t>an</a:t>
            </a:r>
            <a:r>
              <a:rPr sz="1200" b="1" spc="0" dirty="0">
                <a:solidFill>
                  <a:srgbClr val="000000"/>
                </a:solidFill>
                <a:latin typeface="Arial"/>
                <a:cs typeface="Arial"/>
              </a:rPr>
              <a:t>k</a:t>
            </a:r>
            <a:r>
              <a:rPr lang="en-US" sz="1200" b="1" spc="0" dirty="0">
                <a:solidFill>
                  <a:srgbClr val="000000"/>
                </a:solidFill>
                <a:latin typeface="Arial"/>
                <a:cs typeface="Arial"/>
              </a:rPr>
              <a:t> </a:t>
            </a:r>
            <a:r>
              <a:rPr lang="en-US" sz="1200" b="1" spc="-5" dirty="0">
                <a:solidFill>
                  <a:srgbClr val="000000"/>
                </a:solidFill>
                <a:latin typeface="Arial"/>
                <a:cs typeface="Arial"/>
              </a:rPr>
              <a:t>4</a:t>
            </a:r>
            <a:endParaRPr sz="1200" b="1" dirty="0">
              <a:solidFill>
                <a:srgbClr val="000000"/>
              </a:solidFill>
              <a:latin typeface="Arial"/>
              <a:cs typeface="Arial"/>
            </a:endParaRPr>
          </a:p>
        </p:txBody>
      </p:sp>
      <p:sp>
        <p:nvSpPr>
          <p:cNvPr id="34" name="object 13"/>
          <p:cNvSpPr txBox="1"/>
          <p:nvPr/>
        </p:nvSpPr>
        <p:spPr>
          <a:xfrm>
            <a:off x="9874693" y="5350009"/>
            <a:ext cx="685038" cy="184666"/>
          </a:xfrm>
          <a:prstGeom prst="rect">
            <a:avLst/>
          </a:prstGeom>
        </p:spPr>
        <p:txBody>
          <a:bodyPr vert="horz" wrap="square" lIns="0" tIns="0" rIns="0" bIns="0" rtlCol="0">
            <a:spAutoFit/>
          </a:bodyPr>
          <a:lstStyle/>
          <a:p>
            <a:pPr marL="12700" algn="ctr">
              <a:lnSpc>
                <a:spcPct val="100000"/>
              </a:lnSpc>
            </a:pPr>
            <a:r>
              <a:rPr sz="1200" b="1" spc="-5" dirty="0">
                <a:solidFill>
                  <a:srgbClr val="000000"/>
                </a:solidFill>
                <a:latin typeface="Arial"/>
                <a:cs typeface="Arial"/>
              </a:rPr>
              <a:t>R</a:t>
            </a:r>
            <a:r>
              <a:rPr sz="1200" b="1" spc="-10" dirty="0">
                <a:solidFill>
                  <a:srgbClr val="000000"/>
                </a:solidFill>
                <a:latin typeface="Arial"/>
                <a:cs typeface="Arial"/>
              </a:rPr>
              <a:t>an</a:t>
            </a:r>
            <a:r>
              <a:rPr sz="1200" b="1" spc="0" dirty="0">
                <a:solidFill>
                  <a:srgbClr val="000000"/>
                </a:solidFill>
                <a:latin typeface="Arial"/>
                <a:cs typeface="Arial"/>
              </a:rPr>
              <a:t>k</a:t>
            </a:r>
            <a:r>
              <a:rPr lang="en-US" sz="1200" b="1" spc="0" dirty="0">
                <a:solidFill>
                  <a:srgbClr val="000000"/>
                </a:solidFill>
                <a:latin typeface="Arial"/>
                <a:cs typeface="Arial"/>
              </a:rPr>
              <a:t> </a:t>
            </a:r>
            <a:r>
              <a:rPr lang="en-US" sz="1200" b="1" spc="-5" dirty="0">
                <a:solidFill>
                  <a:srgbClr val="000000"/>
                </a:solidFill>
                <a:latin typeface="Arial"/>
                <a:cs typeface="Arial"/>
              </a:rPr>
              <a:t>5</a:t>
            </a:r>
            <a:endParaRPr sz="1200" b="1" dirty="0">
              <a:solidFill>
                <a:srgbClr val="000000"/>
              </a:solidFill>
              <a:latin typeface="Arial"/>
              <a:cs typeface="Arial"/>
            </a:endParaRPr>
          </a:p>
        </p:txBody>
      </p:sp>
      <p:sp>
        <p:nvSpPr>
          <p:cNvPr id="35" name="Shape 54"/>
          <p:cNvSpPr/>
          <p:nvPr/>
        </p:nvSpPr>
        <p:spPr>
          <a:xfrm>
            <a:off x="7954532" y="1212651"/>
            <a:ext cx="1214078" cy="268686"/>
          </a:xfrm>
          <a:custGeom>
            <a:avLst/>
            <a:gdLst/>
            <a:ahLst/>
            <a:cxnLst/>
            <a:rect l="0" t="0" r="0" b="0"/>
            <a:pathLst>
              <a:path w="1040892" h="186309">
                <a:moveTo>
                  <a:pt x="1040892" y="93091"/>
                </a:moveTo>
                <a:cubicBezTo>
                  <a:pt x="1040892" y="144653"/>
                  <a:pt x="807847" y="186309"/>
                  <a:pt x="520446" y="186309"/>
                </a:cubicBezTo>
                <a:cubicBezTo>
                  <a:pt x="233045" y="186309"/>
                  <a:pt x="0" y="144653"/>
                  <a:pt x="0" y="93091"/>
                </a:cubicBezTo>
                <a:cubicBezTo>
                  <a:pt x="0" y="41656"/>
                  <a:pt x="233045" y="0"/>
                  <a:pt x="520446" y="0"/>
                </a:cubicBezTo>
                <a:cubicBezTo>
                  <a:pt x="807847" y="0"/>
                  <a:pt x="1040892" y="41656"/>
                  <a:pt x="1040892" y="93091"/>
                </a:cubicBezTo>
                <a:close/>
              </a:path>
            </a:pathLst>
          </a:custGeom>
          <a:ln w="25908" cap="flat">
            <a:round/>
          </a:ln>
        </p:spPr>
        <p:style>
          <a:lnRef idx="1">
            <a:srgbClr val="BC7D2C"/>
          </a:lnRef>
          <a:fillRef idx="0">
            <a:srgbClr val="000000">
              <a:alpha val="0"/>
            </a:srgbClr>
          </a:fillRef>
          <a:effectRef idx="0">
            <a:scrgbClr r="0" g="0" b="0"/>
          </a:effectRef>
          <a:fontRef idx="none"/>
        </p:style>
        <p:txBody>
          <a:bodyPr/>
          <a:lstStyle/>
          <a:p>
            <a:endParaRPr lang="en-US">
              <a:solidFill>
                <a:srgbClr val="000000"/>
              </a:solidFill>
            </a:endParaRPr>
          </a:p>
        </p:txBody>
      </p:sp>
      <p:sp>
        <p:nvSpPr>
          <p:cNvPr id="36" name="Shape 55"/>
          <p:cNvSpPr/>
          <p:nvPr/>
        </p:nvSpPr>
        <p:spPr>
          <a:xfrm>
            <a:off x="7954532" y="1332018"/>
            <a:ext cx="1214078" cy="940493"/>
          </a:xfrm>
          <a:custGeom>
            <a:avLst/>
            <a:gdLst/>
            <a:ahLst/>
            <a:cxnLst/>
            <a:rect l="0" t="0" r="0" b="0"/>
            <a:pathLst>
              <a:path w="1040892" h="652145">
                <a:moveTo>
                  <a:pt x="1040892" y="0"/>
                </a:moveTo>
                <a:lnTo>
                  <a:pt x="1040892" y="558927"/>
                </a:lnTo>
                <a:cubicBezTo>
                  <a:pt x="1040892" y="610489"/>
                  <a:pt x="807847" y="652145"/>
                  <a:pt x="520446" y="652145"/>
                </a:cubicBezTo>
                <a:cubicBezTo>
                  <a:pt x="233045" y="652145"/>
                  <a:pt x="0" y="610489"/>
                  <a:pt x="0" y="558927"/>
                </a:cubicBezTo>
                <a:lnTo>
                  <a:pt x="0" y="0"/>
                </a:lnTo>
              </a:path>
            </a:pathLst>
          </a:custGeom>
          <a:ln w="25908" cap="flat">
            <a:round/>
          </a:ln>
        </p:spPr>
        <p:style>
          <a:lnRef idx="1">
            <a:srgbClr val="BC7D2C"/>
          </a:lnRef>
          <a:fillRef idx="0">
            <a:srgbClr val="000000">
              <a:alpha val="0"/>
            </a:srgbClr>
          </a:fillRef>
          <a:effectRef idx="0">
            <a:scrgbClr r="0" g="0" b="0"/>
          </a:effectRef>
          <a:fontRef idx="none"/>
        </p:style>
        <p:txBody>
          <a:bodyPr/>
          <a:lstStyle/>
          <a:p>
            <a:endParaRPr lang="en-US">
              <a:solidFill>
                <a:srgbClr val="000000"/>
              </a:solidFill>
            </a:endParaRPr>
          </a:p>
        </p:txBody>
      </p:sp>
      <p:sp>
        <p:nvSpPr>
          <p:cNvPr id="37" name="TextBox 36"/>
          <p:cNvSpPr txBox="1"/>
          <p:nvPr/>
        </p:nvSpPr>
        <p:spPr>
          <a:xfrm>
            <a:off x="7965412" y="1475967"/>
            <a:ext cx="1206679" cy="738664"/>
          </a:xfrm>
          <a:prstGeom prst="rect">
            <a:avLst/>
          </a:prstGeom>
          <a:noFill/>
        </p:spPr>
        <p:txBody>
          <a:bodyPr wrap="square" rtlCol="0">
            <a:spAutoFit/>
          </a:bodyPr>
          <a:lstStyle/>
          <a:p>
            <a:pPr algn="ctr"/>
            <a:r>
              <a:rPr lang="en-US" sz="1400" b="1" dirty="0">
                <a:solidFill>
                  <a:srgbClr val="000000"/>
                </a:solidFill>
                <a:latin typeface="Arial"/>
                <a:cs typeface="Arial"/>
              </a:rPr>
              <a:t>Reference Image Gallery</a:t>
            </a:r>
          </a:p>
        </p:txBody>
      </p:sp>
      <p:sp>
        <p:nvSpPr>
          <p:cNvPr id="38" name="object 29"/>
          <p:cNvSpPr/>
          <p:nvPr/>
        </p:nvSpPr>
        <p:spPr>
          <a:xfrm>
            <a:off x="7526440" y="3333178"/>
            <a:ext cx="452735" cy="312810"/>
          </a:xfrm>
          <a:custGeom>
            <a:avLst/>
            <a:gdLst/>
            <a:ahLst/>
            <a:cxnLst/>
            <a:rect l="l" t="t" r="r" b="b"/>
            <a:pathLst>
              <a:path w="664845" h="376555">
                <a:moveTo>
                  <a:pt x="476250" y="0"/>
                </a:moveTo>
                <a:lnTo>
                  <a:pt x="476250" y="94107"/>
                </a:lnTo>
                <a:lnTo>
                  <a:pt x="0" y="94107"/>
                </a:lnTo>
                <a:lnTo>
                  <a:pt x="0" y="282321"/>
                </a:lnTo>
                <a:lnTo>
                  <a:pt x="476250" y="282321"/>
                </a:lnTo>
                <a:lnTo>
                  <a:pt x="476250" y="376428"/>
                </a:lnTo>
                <a:lnTo>
                  <a:pt x="664463" y="188214"/>
                </a:lnTo>
                <a:lnTo>
                  <a:pt x="476250" y="0"/>
                </a:lnTo>
                <a:close/>
              </a:path>
            </a:pathLst>
          </a:custGeom>
          <a:solidFill>
            <a:srgbClr val="78909C"/>
          </a:solidFill>
        </p:spPr>
        <p:txBody>
          <a:bodyPr wrap="square" lIns="0" tIns="0" rIns="0" bIns="0" rtlCol="0"/>
          <a:lstStyle/>
          <a:p>
            <a:endParaRPr>
              <a:solidFill>
                <a:srgbClr val="000000"/>
              </a:solidFill>
            </a:endParaRPr>
          </a:p>
        </p:txBody>
      </p:sp>
      <p:sp>
        <p:nvSpPr>
          <p:cNvPr id="39" name="Shape 8"/>
          <p:cNvSpPr/>
          <p:nvPr/>
        </p:nvSpPr>
        <p:spPr>
          <a:xfrm>
            <a:off x="8077984" y="2936207"/>
            <a:ext cx="1085334" cy="1073998"/>
          </a:xfrm>
          <a:custGeom>
            <a:avLst/>
            <a:gdLst/>
            <a:ahLst/>
            <a:cxnLst/>
            <a:rect l="0" t="0" r="0" b="0"/>
            <a:pathLst>
              <a:path w="710184" h="711708">
                <a:moveTo>
                  <a:pt x="0" y="711708"/>
                </a:moveTo>
                <a:lnTo>
                  <a:pt x="710184" y="711708"/>
                </a:lnTo>
                <a:lnTo>
                  <a:pt x="710184" y="0"/>
                </a:lnTo>
                <a:lnTo>
                  <a:pt x="0" y="0"/>
                </a:lnTo>
                <a:close/>
              </a:path>
            </a:pathLst>
          </a:custGeom>
          <a:ln w="25908" cap="flat">
            <a:round/>
          </a:ln>
        </p:spPr>
        <p:style>
          <a:lnRef idx="1">
            <a:srgbClr val="3C3C3C"/>
          </a:lnRef>
          <a:fillRef idx="0">
            <a:srgbClr val="000000">
              <a:alpha val="0"/>
            </a:srgbClr>
          </a:fillRef>
          <a:effectRef idx="0">
            <a:scrgbClr r="0" g="0" b="0"/>
          </a:effectRef>
          <a:fontRef idx="none"/>
        </p:style>
        <p:txBody>
          <a:bodyPr/>
          <a:lstStyle/>
          <a:p>
            <a:endParaRPr lang="en-US">
              <a:solidFill>
                <a:srgbClr val="000000"/>
              </a:solidFill>
            </a:endParaRPr>
          </a:p>
        </p:txBody>
      </p:sp>
      <p:sp>
        <p:nvSpPr>
          <p:cNvPr id="40" name="TextBox 39"/>
          <p:cNvSpPr txBox="1"/>
          <p:nvPr/>
        </p:nvSpPr>
        <p:spPr>
          <a:xfrm>
            <a:off x="8017952" y="3158925"/>
            <a:ext cx="1206679" cy="523220"/>
          </a:xfrm>
          <a:prstGeom prst="rect">
            <a:avLst/>
          </a:prstGeom>
          <a:noFill/>
        </p:spPr>
        <p:txBody>
          <a:bodyPr wrap="square" rtlCol="0">
            <a:spAutoFit/>
          </a:bodyPr>
          <a:lstStyle/>
          <a:p>
            <a:pPr algn="ctr"/>
            <a:r>
              <a:rPr lang="en-US" sz="1400" b="1" dirty="0">
                <a:solidFill>
                  <a:srgbClr val="000000"/>
                </a:solidFill>
                <a:latin typeface="Arial"/>
                <a:cs typeface="Arial"/>
              </a:rPr>
              <a:t>Pill Retrieval</a:t>
            </a:r>
          </a:p>
        </p:txBody>
      </p:sp>
      <p:sp>
        <p:nvSpPr>
          <p:cNvPr id="41" name="object 29"/>
          <p:cNvSpPr/>
          <p:nvPr/>
        </p:nvSpPr>
        <p:spPr>
          <a:xfrm>
            <a:off x="9264150" y="3302522"/>
            <a:ext cx="452735" cy="312810"/>
          </a:xfrm>
          <a:custGeom>
            <a:avLst/>
            <a:gdLst/>
            <a:ahLst/>
            <a:cxnLst/>
            <a:rect l="l" t="t" r="r" b="b"/>
            <a:pathLst>
              <a:path w="664845" h="376555">
                <a:moveTo>
                  <a:pt x="476250" y="0"/>
                </a:moveTo>
                <a:lnTo>
                  <a:pt x="476250" y="94107"/>
                </a:lnTo>
                <a:lnTo>
                  <a:pt x="0" y="94107"/>
                </a:lnTo>
                <a:lnTo>
                  <a:pt x="0" y="282321"/>
                </a:lnTo>
                <a:lnTo>
                  <a:pt x="476250" y="282321"/>
                </a:lnTo>
                <a:lnTo>
                  <a:pt x="476250" y="376428"/>
                </a:lnTo>
                <a:lnTo>
                  <a:pt x="664463" y="188214"/>
                </a:lnTo>
                <a:lnTo>
                  <a:pt x="476250" y="0"/>
                </a:lnTo>
                <a:close/>
              </a:path>
            </a:pathLst>
          </a:custGeom>
          <a:solidFill>
            <a:srgbClr val="78909C"/>
          </a:solidFill>
        </p:spPr>
        <p:txBody>
          <a:bodyPr wrap="square" lIns="0" tIns="0" rIns="0" bIns="0" rtlCol="0"/>
          <a:lstStyle/>
          <a:p>
            <a:endParaRPr>
              <a:solidFill>
                <a:srgbClr val="000000"/>
              </a:solidFill>
            </a:endParaRPr>
          </a:p>
        </p:txBody>
      </p:sp>
      <p:sp>
        <p:nvSpPr>
          <p:cNvPr id="42" name="object 29"/>
          <p:cNvSpPr/>
          <p:nvPr/>
        </p:nvSpPr>
        <p:spPr>
          <a:xfrm rot="5400000">
            <a:off x="8344495" y="2470454"/>
            <a:ext cx="452735" cy="312810"/>
          </a:xfrm>
          <a:custGeom>
            <a:avLst/>
            <a:gdLst/>
            <a:ahLst/>
            <a:cxnLst/>
            <a:rect l="l" t="t" r="r" b="b"/>
            <a:pathLst>
              <a:path w="664845" h="376555">
                <a:moveTo>
                  <a:pt x="476250" y="0"/>
                </a:moveTo>
                <a:lnTo>
                  <a:pt x="476250" y="94107"/>
                </a:lnTo>
                <a:lnTo>
                  <a:pt x="0" y="94107"/>
                </a:lnTo>
                <a:lnTo>
                  <a:pt x="0" y="282321"/>
                </a:lnTo>
                <a:lnTo>
                  <a:pt x="476250" y="282321"/>
                </a:lnTo>
                <a:lnTo>
                  <a:pt x="476250" y="376428"/>
                </a:lnTo>
                <a:lnTo>
                  <a:pt x="664463" y="188214"/>
                </a:lnTo>
                <a:lnTo>
                  <a:pt x="476250" y="0"/>
                </a:lnTo>
                <a:close/>
              </a:path>
            </a:pathLst>
          </a:custGeom>
          <a:solidFill>
            <a:srgbClr val="78909C"/>
          </a:solidFill>
        </p:spPr>
        <p:txBody>
          <a:bodyPr wrap="square" lIns="0" tIns="0" rIns="0" bIns="0" rtlCol="0"/>
          <a:lstStyle/>
          <a:p>
            <a:endParaRPr>
              <a:solidFill>
                <a:srgbClr val="000000"/>
              </a:solidFill>
            </a:endParaRPr>
          </a:p>
        </p:txBody>
      </p:sp>
      <p:sp>
        <p:nvSpPr>
          <p:cNvPr id="43" name="Shape 8"/>
          <p:cNvSpPr/>
          <p:nvPr/>
        </p:nvSpPr>
        <p:spPr>
          <a:xfrm>
            <a:off x="6264929" y="2910201"/>
            <a:ext cx="1085334" cy="1073998"/>
          </a:xfrm>
          <a:custGeom>
            <a:avLst/>
            <a:gdLst/>
            <a:ahLst/>
            <a:cxnLst/>
            <a:rect l="0" t="0" r="0" b="0"/>
            <a:pathLst>
              <a:path w="710184" h="711708">
                <a:moveTo>
                  <a:pt x="0" y="711708"/>
                </a:moveTo>
                <a:lnTo>
                  <a:pt x="710184" y="711708"/>
                </a:lnTo>
                <a:lnTo>
                  <a:pt x="710184" y="0"/>
                </a:lnTo>
                <a:lnTo>
                  <a:pt x="0" y="0"/>
                </a:lnTo>
                <a:close/>
              </a:path>
            </a:pathLst>
          </a:custGeom>
          <a:ln w="25908" cap="flat">
            <a:round/>
          </a:ln>
        </p:spPr>
        <p:style>
          <a:lnRef idx="1">
            <a:srgbClr val="3C3C3C"/>
          </a:lnRef>
          <a:fillRef idx="0">
            <a:srgbClr val="000000">
              <a:alpha val="0"/>
            </a:srgbClr>
          </a:fillRef>
          <a:effectRef idx="0">
            <a:scrgbClr r="0" g="0" b="0"/>
          </a:effectRef>
          <a:fontRef idx="none"/>
        </p:style>
        <p:txBody>
          <a:bodyPr/>
          <a:lstStyle/>
          <a:p>
            <a:endParaRPr lang="en-US">
              <a:solidFill>
                <a:srgbClr val="000000"/>
              </a:solidFill>
            </a:endParaRPr>
          </a:p>
        </p:txBody>
      </p:sp>
      <p:sp>
        <p:nvSpPr>
          <p:cNvPr id="44" name="TextBox 43"/>
          <p:cNvSpPr txBox="1"/>
          <p:nvPr/>
        </p:nvSpPr>
        <p:spPr>
          <a:xfrm>
            <a:off x="6192834" y="3297304"/>
            <a:ext cx="1206679" cy="307777"/>
          </a:xfrm>
          <a:prstGeom prst="rect">
            <a:avLst/>
          </a:prstGeom>
          <a:noFill/>
        </p:spPr>
        <p:txBody>
          <a:bodyPr wrap="square" rtlCol="0">
            <a:spAutoFit/>
          </a:bodyPr>
          <a:lstStyle/>
          <a:p>
            <a:pPr algn="ctr"/>
            <a:r>
              <a:rPr lang="en-US" sz="1400" b="1">
                <a:solidFill>
                  <a:srgbClr val="000000"/>
                </a:solidFill>
                <a:latin typeface="Arial"/>
                <a:cs typeface="Arial"/>
              </a:rPr>
              <a:t>Fusion</a:t>
            </a:r>
            <a:endParaRPr lang="en-US" sz="1400" b="1" dirty="0">
              <a:solidFill>
                <a:srgbClr val="000000"/>
              </a:solidFill>
              <a:latin typeface="Arial"/>
              <a:cs typeface="Arial"/>
            </a:endParaRPr>
          </a:p>
        </p:txBody>
      </p:sp>
      <p:sp>
        <p:nvSpPr>
          <p:cNvPr id="45" name="TextBox 44"/>
          <p:cNvSpPr txBox="1"/>
          <p:nvPr/>
        </p:nvSpPr>
        <p:spPr>
          <a:xfrm rot="2477920">
            <a:off x="4846722" y="1964414"/>
            <a:ext cx="2111177" cy="400110"/>
          </a:xfrm>
          <a:prstGeom prst="rect">
            <a:avLst/>
          </a:prstGeom>
          <a:noFill/>
        </p:spPr>
        <p:txBody>
          <a:bodyPr wrap="square" rtlCol="0">
            <a:spAutoFit/>
          </a:bodyPr>
          <a:lstStyle/>
          <a:p>
            <a:pPr algn="ctr"/>
            <a:r>
              <a:rPr lang="en-US" sz="2000" b="1" dirty="0">
                <a:solidFill>
                  <a:srgbClr val="FF0000"/>
                </a:solidFill>
                <a:latin typeface="Trebuchet MS" charset="0"/>
                <a:ea typeface="Trebuchet MS" charset="0"/>
                <a:cs typeface="Trebuchet MS" charset="0"/>
              </a:rPr>
              <a:t>Color</a:t>
            </a:r>
            <a:endParaRPr lang="en-US" b="1" dirty="0">
              <a:solidFill>
                <a:srgbClr val="FF0000"/>
              </a:solidFill>
              <a:latin typeface="Trebuchet MS" charset="0"/>
              <a:ea typeface="Trebuchet MS" charset="0"/>
              <a:cs typeface="Trebuchet MS" charset="0"/>
            </a:endParaRPr>
          </a:p>
        </p:txBody>
      </p:sp>
      <p:sp>
        <p:nvSpPr>
          <p:cNvPr id="46" name="TextBox 45"/>
          <p:cNvSpPr txBox="1"/>
          <p:nvPr/>
        </p:nvSpPr>
        <p:spPr>
          <a:xfrm>
            <a:off x="4689704" y="2989002"/>
            <a:ext cx="2111177" cy="400110"/>
          </a:xfrm>
          <a:prstGeom prst="rect">
            <a:avLst/>
          </a:prstGeom>
          <a:noFill/>
        </p:spPr>
        <p:txBody>
          <a:bodyPr wrap="square" rtlCol="0">
            <a:spAutoFit/>
          </a:bodyPr>
          <a:lstStyle/>
          <a:p>
            <a:pPr algn="ctr"/>
            <a:r>
              <a:rPr lang="en-US" sz="2000" b="1" dirty="0">
                <a:solidFill>
                  <a:srgbClr val="FF0000"/>
                </a:solidFill>
                <a:latin typeface="Trebuchet MS" charset="0"/>
                <a:ea typeface="Trebuchet MS" charset="0"/>
                <a:cs typeface="Trebuchet MS" charset="0"/>
              </a:rPr>
              <a:t>Shape</a:t>
            </a:r>
            <a:endParaRPr lang="en-US" b="1" dirty="0">
              <a:solidFill>
                <a:srgbClr val="FF0000"/>
              </a:solidFill>
              <a:latin typeface="Trebuchet MS" charset="0"/>
              <a:ea typeface="Trebuchet MS" charset="0"/>
              <a:cs typeface="Trebuchet MS" charset="0"/>
            </a:endParaRPr>
          </a:p>
        </p:txBody>
      </p:sp>
      <p:sp>
        <p:nvSpPr>
          <p:cNvPr id="47" name="TextBox 46"/>
          <p:cNvSpPr txBox="1"/>
          <p:nvPr/>
        </p:nvSpPr>
        <p:spPr>
          <a:xfrm rot="19013813">
            <a:off x="4687806" y="4022574"/>
            <a:ext cx="2111177" cy="400110"/>
          </a:xfrm>
          <a:prstGeom prst="rect">
            <a:avLst/>
          </a:prstGeom>
          <a:noFill/>
        </p:spPr>
        <p:txBody>
          <a:bodyPr wrap="square" rtlCol="0">
            <a:spAutoFit/>
          </a:bodyPr>
          <a:lstStyle/>
          <a:p>
            <a:pPr algn="ctr"/>
            <a:r>
              <a:rPr lang="en-US" sz="2000" b="1" dirty="0">
                <a:solidFill>
                  <a:srgbClr val="FF0000"/>
                </a:solidFill>
                <a:latin typeface="Trebuchet MS" charset="0"/>
                <a:ea typeface="Trebuchet MS" charset="0"/>
                <a:cs typeface="Trebuchet MS" charset="0"/>
              </a:rPr>
              <a:t>Imprints</a:t>
            </a:r>
            <a:endParaRPr lang="en-US" b="1" dirty="0">
              <a:solidFill>
                <a:srgbClr val="FF0000"/>
              </a:solidFill>
              <a:latin typeface="Trebuchet MS" charset="0"/>
              <a:ea typeface="Trebuchet MS" charset="0"/>
              <a:cs typeface="Trebuchet MS" charset="0"/>
            </a:endParaRPr>
          </a:p>
        </p:txBody>
      </p:sp>
      <p:sp>
        <p:nvSpPr>
          <p:cNvPr id="48" name="Content Placeholder 2"/>
          <p:cNvSpPr txBox="1">
            <a:spLocks/>
          </p:cNvSpPr>
          <p:nvPr/>
        </p:nvSpPr>
        <p:spPr bwMode="auto">
          <a:xfrm>
            <a:off x="853240" y="5505145"/>
            <a:ext cx="10023305" cy="9009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lgn="just">
              <a:spcBef>
                <a:spcPct val="20000"/>
              </a:spcBef>
              <a:buFont typeface="Arial" pitchFamily="34" charset="0"/>
              <a:buChar char="•"/>
              <a:defRPr/>
            </a:pPr>
            <a:r>
              <a:rPr lang="en-US" sz="2800" b="1" kern="0" dirty="0">
                <a:solidFill>
                  <a:srgbClr val="0033CC"/>
                </a:solidFill>
              </a:rPr>
              <a:t>Gray and Gradient images of the original color pill images are used to train the CNN.</a:t>
            </a:r>
            <a:endParaRPr lang="en-US" sz="2400" b="1" kern="0" dirty="0">
              <a:solidFill>
                <a:srgbClr val="003399"/>
              </a:solidFill>
            </a:endParaRPr>
          </a:p>
        </p:txBody>
      </p:sp>
    </p:spTree>
    <p:extLst>
      <p:ext uri="{BB962C8B-B14F-4D97-AF65-F5344CB8AC3E}">
        <p14:creationId xmlns:p14="http://schemas.microsoft.com/office/powerpoint/2010/main" val="387204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1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635" y="1779265"/>
            <a:ext cx="933084" cy="899934"/>
          </a:xfrm>
          <a:prstGeom prst="rect">
            <a:avLst/>
          </a:prstGeom>
        </p:spPr>
      </p:pic>
      <p:pic>
        <p:nvPicPr>
          <p:cNvPr id="137" name="Picture 1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386" y="3134137"/>
            <a:ext cx="948333" cy="914642"/>
          </a:xfrm>
          <a:prstGeom prst="rect">
            <a:avLst/>
          </a:prstGeom>
        </p:spPr>
      </p:pic>
      <p:pic>
        <p:nvPicPr>
          <p:cNvPr id="138"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5387" y="4555654"/>
            <a:ext cx="948332" cy="914640"/>
          </a:xfrm>
          <a:prstGeom prst="rect">
            <a:avLst/>
          </a:prstGeom>
        </p:spPr>
      </p:pic>
      <p:sp>
        <p:nvSpPr>
          <p:cNvPr id="5" name="Slide Number Placeholder 4"/>
          <p:cNvSpPr>
            <a:spLocks noGrp="1"/>
          </p:cNvSpPr>
          <p:nvPr>
            <p:ph type="sldNum" sz="quarter" idx="12"/>
          </p:nvPr>
        </p:nvSpPr>
        <p:spPr/>
        <p:txBody>
          <a:bodyPr/>
          <a:lstStyle/>
          <a:p>
            <a:fld id="{AB266B8F-D2D3-594A-9083-99FD31BAB14F}" type="slidenum">
              <a:rPr lang="en-US" sz="1600" smtClean="0"/>
              <a:pPr/>
              <a:t>16</a:t>
            </a:fld>
            <a:endParaRPr lang="en-US" sz="1600" dirty="0"/>
          </a:p>
        </p:txBody>
      </p:sp>
      <p:sp>
        <p:nvSpPr>
          <p:cNvPr id="26" name="Rectangle 2"/>
          <p:cNvSpPr txBox="1">
            <a:spLocks noChangeArrowheads="1"/>
          </p:cNvSpPr>
          <p:nvPr/>
        </p:nvSpPr>
        <p:spPr>
          <a:xfrm>
            <a:off x="0" y="375119"/>
            <a:ext cx="12192000" cy="710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600" b="1" dirty="0">
                <a:solidFill>
                  <a:srgbClr val="A80B00"/>
                </a:solidFill>
                <a:latin typeface="Trebuchet MS" charset="0"/>
                <a:ea typeface="Trebuchet MS" charset="0"/>
                <a:cs typeface="Trebuchet MS" charset="0"/>
              </a:rPr>
              <a:t>Second Key Idea: Use Multiple </a:t>
            </a:r>
            <a:r>
              <a:rPr lang="en-US" altLang="zh-CN" sz="2600" b="1" dirty="0" err="1">
                <a:solidFill>
                  <a:srgbClr val="A80B00"/>
                </a:solidFill>
                <a:latin typeface="Trebuchet MS" charset="0"/>
                <a:ea typeface="Trebuchet MS" charset="0"/>
                <a:cs typeface="Trebuchet MS" charset="0"/>
              </a:rPr>
              <a:t>ConvNets</a:t>
            </a:r>
            <a:r>
              <a:rPr lang="en-US" altLang="zh-CN" sz="2600" b="1" dirty="0">
                <a:solidFill>
                  <a:srgbClr val="A80B00"/>
                </a:solidFill>
                <a:latin typeface="Trebuchet MS" charset="0"/>
                <a:ea typeface="Trebuchet MS" charset="0"/>
                <a:cs typeface="Trebuchet MS" charset="0"/>
              </a:rPr>
              <a:t> that Provide Complementary Info</a:t>
            </a:r>
          </a:p>
          <a:p>
            <a:pPr algn="ctr"/>
            <a:r>
              <a:rPr lang="en-US" sz="2600" b="1" dirty="0">
                <a:solidFill>
                  <a:srgbClr val="A80B00"/>
                </a:solidFill>
                <a:latin typeface="Trebuchet MS" charset="0"/>
                <a:ea typeface="Trebuchet MS" charset="0"/>
                <a:cs typeface="Trebuchet MS" charset="0"/>
              </a:rPr>
              <a:t>(continued)</a:t>
            </a:r>
          </a:p>
        </p:txBody>
      </p:sp>
      <p:sp>
        <p:nvSpPr>
          <p:cNvPr id="27" name="文本框 51"/>
          <p:cNvSpPr txBox="1"/>
          <p:nvPr/>
        </p:nvSpPr>
        <p:spPr>
          <a:xfrm>
            <a:off x="1192942" y="1409933"/>
            <a:ext cx="838965" cy="369332"/>
          </a:xfrm>
          <a:prstGeom prst="rect">
            <a:avLst/>
          </a:prstGeom>
          <a:noFill/>
        </p:spPr>
        <p:txBody>
          <a:bodyPr wrap="square" rtlCol="0">
            <a:spAutoFit/>
          </a:bodyPr>
          <a:lstStyle/>
          <a:p>
            <a:pPr algn="ctr"/>
            <a:r>
              <a:rPr lang="en-US" altLang="zh-CN" b="1" dirty="0"/>
              <a:t>Color</a:t>
            </a:r>
            <a:endParaRPr lang="zh-CN" altLang="en-US" b="1" dirty="0"/>
          </a:p>
        </p:txBody>
      </p:sp>
      <p:sp>
        <p:nvSpPr>
          <p:cNvPr id="28" name="文本框 51"/>
          <p:cNvSpPr txBox="1"/>
          <p:nvPr/>
        </p:nvSpPr>
        <p:spPr>
          <a:xfrm>
            <a:off x="1226192" y="2777895"/>
            <a:ext cx="838965" cy="369332"/>
          </a:xfrm>
          <a:prstGeom prst="rect">
            <a:avLst/>
          </a:prstGeom>
          <a:noFill/>
        </p:spPr>
        <p:txBody>
          <a:bodyPr wrap="square" rtlCol="0">
            <a:spAutoFit/>
          </a:bodyPr>
          <a:lstStyle/>
          <a:p>
            <a:pPr algn="ctr"/>
            <a:r>
              <a:rPr lang="en-US" altLang="zh-CN" b="1" dirty="0"/>
              <a:t>Gray</a:t>
            </a:r>
            <a:endParaRPr lang="zh-CN" altLang="en-US" b="1" dirty="0"/>
          </a:p>
        </p:txBody>
      </p:sp>
      <p:sp>
        <p:nvSpPr>
          <p:cNvPr id="29" name="文本框 51"/>
          <p:cNvSpPr txBox="1"/>
          <p:nvPr/>
        </p:nvSpPr>
        <p:spPr>
          <a:xfrm>
            <a:off x="937357" y="4196057"/>
            <a:ext cx="1416634" cy="369332"/>
          </a:xfrm>
          <a:prstGeom prst="rect">
            <a:avLst/>
          </a:prstGeom>
          <a:noFill/>
        </p:spPr>
        <p:txBody>
          <a:bodyPr wrap="square" rtlCol="0">
            <a:spAutoFit/>
          </a:bodyPr>
          <a:lstStyle/>
          <a:p>
            <a:pPr algn="ctr"/>
            <a:r>
              <a:rPr lang="en-US" altLang="zh-CN" b="1"/>
              <a:t>Gradient</a:t>
            </a:r>
            <a:endParaRPr lang="zh-CN" altLang="en-US" b="1" dirty="0"/>
          </a:p>
        </p:txBody>
      </p:sp>
      <p:sp>
        <p:nvSpPr>
          <p:cNvPr id="30" name="圆角矩形 88"/>
          <p:cNvSpPr/>
          <p:nvPr/>
        </p:nvSpPr>
        <p:spPr>
          <a:xfrm>
            <a:off x="2611051" y="1787755"/>
            <a:ext cx="2668232" cy="76349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w="0"/>
              <a:solidFill>
                <a:schemeClr val="tx1"/>
              </a:solidFill>
              <a:effectLst>
                <a:outerShdw blurRad="38100" dist="19050" dir="2700000" algn="tl" rotWithShape="0">
                  <a:schemeClr val="dk1">
                    <a:alpha val="40000"/>
                  </a:schemeClr>
                </a:outerShdw>
              </a:effectLst>
            </a:endParaRPr>
          </a:p>
        </p:txBody>
      </p:sp>
      <p:cxnSp>
        <p:nvCxnSpPr>
          <p:cNvPr id="31" name="直接箭头连接符 93"/>
          <p:cNvCxnSpPr/>
          <p:nvPr/>
        </p:nvCxnSpPr>
        <p:spPr>
          <a:xfrm>
            <a:off x="2190382" y="2202754"/>
            <a:ext cx="29437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94"/>
          <p:cNvCxnSpPr/>
          <p:nvPr/>
        </p:nvCxnSpPr>
        <p:spPr>
          <a:xfrm>
            <a:off x="2195416" y="3601683"/>
            <a:ext cx="29437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95"/>
          <p:cNvCxnSpPr/>
          <p:nvPr/>
        </p:nvCxnSpPr>
        <p:spPr>
          <a:xfrm>
            <a:off x="2208953" y="4987134"/>
            <a:ext cx="29437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52225" y="1799591"/>
            <a:ext cx="2111177" cy="400110"/>
          </a:xfrm>
          <a:prstGeom prst="rect">
            <a:avLst/>
          </a:prstGeom>
          <a:noFill/>
        </p:spPr>
        <p:txBody>
          <a:bodyPr wrap="square" rtlCol="0">
            <a:spAutoFit/>
          </a:bodyPr>
          <a:lstStyle/>
          <a:p>
            <a:pPr algn="ctr"/>
            <a:r>
              <a:rPr lang="en-US" sz="2000" b="1" dirty="0">
                <a:latin typeface="Trebuchet MS" charset="0"/>
                <a:ea typeface="Trebuchet MS" charset="0"/>
                <a:cs typeface="Trebuchet MS" charset="0"/>
              </a:rPr>
              <a:t>Color </a:t>
            </a: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43" name="圆角矩形 88"/>
          <p:cNvSpPr/>
          <p:nvPr/>
        </p:nvSpPr>
        <p:spPr>
          <a:xfrm>
            <a:off x="2618860" y="3249402"/>
            <a:ext cx="2668232" cy="763499"/>
          </a:xfrm>
          <a:prstGeom prst="roundRect">
            <a:avLst/>
          </a:prstGeom>
          <a:solidFill>
            <a:schemeClr val="accent6">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w="0"/>
              <a:solidFill>
                <a:schemeClr val="tx1"/>
              </a:solidFill>
              <a:effectLst>
                <a:outerShdw blurRad="38100" dist="19050" dir="2700000" algn="tl" rotWithShape="0">
                  <a:schemeClr val="dk1">
                    <a:alpha val="40000"/>
                  </a:schemeClr>
                </a:outerShdw>
              </a:effectLst>
            </a:endParaRPr>
          </a:p>
        </p:txBody>
      </p:sp>
      <p:sp>
        <p:nvSpPr>
          <p:cNvPr id="46" name="TextBox 45"/>
          <p:cNvSpPr txBox="1"/>
          <p:nvPr/>
        </p:nvSpPr>
        <p:spPr>
          <a:xfrm>
            <a:off x="2852225" y="3262281"/>
            <a:ext cx="2103368" cy="400110"/>
          </a:xfrm>
          <a:prstGeom prst="rect">
            <a:avLst/>
          </a:prstGeom>
          <a:noFill/>
        </p:spPr>
        <p:txBody>
          <a:bodyPr wrap="square" rtlCol="0">
            <a:spAutoFit/>
          </a:bodyPr>
          <a:lstStyle/>
          <a:p>
            <a:pPr algn="ctr"/>
            <a:r>
              <a:rPr lang="en-US" sz="2000" b="1" dirty="0">
                <a:latin typeface="Trebuchet MS" charset="0"/>
                <a:ea typeface="Trebuchet MS" charset="0"/>
                <a:cs typeface="Trebuchet MS" charset="0"/>
              </a:rPr>
              <a:t>Gray </a:t>
            </a: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48" name="圆角矩形 88"/>
          <p:cNvSpPr/>
          <p:nvPr/>
        </p:nvSpPr>
        <p:spPr>
          <a:xfrm>
            <a:off x="2651374" y="4598639"/>
            <a:ext cx="2668232" cy="763499"/>
          </a:xfrm>
          <a:prstGeom prst="roundRect">
            <a:avLst/>
          </a:prstGeom>
          <a:solidFill>
            <a:schemeClr val="accent1">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w="0"/>
              <a:solidFill>
                <a:schemeClr val="tx1"/>
              </a:solidFill>
              <a:effectLst>
                <a:outerShdw blurRad="38100" dist="19050" dir="2700000" algn="tl" rotWithShape="0">
                  <a:schemeClr val="dk1">
                    <a:alpha val="40000"/>
                  </a:schemeClr>
                </a:outerShdw>
              </a:effectLst>
            </a:endParaRPr>
          </a:p>
        </p:txBody>
      </p:sp>
      <p:sp>
        <p:nvSpPr>
          <p:cNvPr id="51" name="TextBox 50"/>
          <p:cNvSpPr txBox="1"/>
          <p:nvPr/>
        </p:nvSpPr>
        <p:spPr>
          <a:xfrm>
            <a:off x="2526774" y="4625785"/>
            <a:ext cx="2821724" cy="400110"/>
          </a:xfrm>
          <a:prstGeom prst="rect">
            <a:avLst/>
          </a:prstGeom>
          <a:noFill/>
        </p:spPr>
        <p:txBody>
          <a:bodyPr wrap="square" rtlCol="0">
            <a:spAutoFit/>
          </a:bodyPr>
          <a:lstStyle/>
          <a:p>
            <a:pPr algn="ctr"/>
            <a:r>
              <a:rPr lang="en-US" sz="2000" b="1" dirty="0">
                <a:latin typeface="Trebuchet MS" charset="0"/>
                <a:ea typeface="Trebuchet MS" charset="0"/>
                <a:cs typeface="Trebuchet MS" charset="0"/>
              </a:rPr>
              <a:t>Gradient </a:t>
            </a: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49" name="Content Placeholder 2"/>
          <p:cNvSpPr txBox="1">
            <a:spLocks/>
          </p:cNvSpPr>
          <p:nvPr/>
        </p:nvSpPr>
        <p:spPr bwMode="auto">
          <a:xfrm>
            <a:off x="5537914" y="1674254"/>
            <a:ext cx="5338631" cy="37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lgn="just">
              <a:spcBef>
                <a:spcPct val="20000"/>
              </a:spcBef>
              <a:buFont typeface="Arial" pitchFamily="34" charset="0"/>
              <a:buChar char="•"/>
              <a:defRPr/>
            </a:pPr>
            <a:r>
              <a:rPr lang="en-US" sz="2800" b="1" kern="0" dirty="0">
                <a:solidFill>
                  <a:srgbClr val="0033CC"/>
                </a:solidFill>
              </a:rPr>
              <a:t>All the CNNs have same architecture except the first convolution layer.</a:t>
            </a:r>
          </a:p>
          <a:p>
            <a:pPr marL="457200" lvl="0" indent="-457200" algn="just">
              <a:spcBef>
                <a:spcPct val="20000"/>
              </a:spcBef>
              <a:buFont typeface="Arial" pitchFamily="34" charset="0"/>
              <a:buChar char="•"/>
              <a:defRPr/>
            </a:pPr>
            <a:r>
              <a:rPr lang="en-US" sz="2800" b="1" kern="0" dirty="0">
                <a:solidFill>
                  <a:srgbClr val="0033CC"/>
                </a:solidFill>
              </a:rPr>
              <a:t>Color CNN has 3 inputs (RGB)</a:t>
            </a:r>
          </a:p>
          <a:p>
            <a:pPr marL="457200" lvl="0" indent="-457200" algn="just">
              <a:spcBef>
                <a:spcPct val="20000"/>
              </a:spcBef>
              <a:buFont typeface="Arial" pitchFamily="34" charset="0"/>
              <a:buChar char="•"/>
              <a:defRPr/>
            </a:pPr>
            <a:r>
              <a:rPr lang="en-US" sz="2800" b="1" kern="0" dirty="0">
                <a:solidFill>
                  <a:srgbClr val="0033CC"/>
                </a:solidFill>
              </a:rPr>
              <a:t>Gray and gradient CNN’s not only remove pressure from the color CNN, it also helps to train the model in a more efficient manner.</a:t>
            </a:r>
            <a:endParaRPr lang="en-US" sz="2400" b="1" kern="0" dirty="0">
              <a:solidFill>
                <a:srgbClr val="003399"/>
              </a:solidFill>
            </a:endParaRPr>
          </a:p>
        </p:txBody>
      </p:sp>
      <p:sp>
        <p:nvSpPr>
          <p:cNvPr id="50" name="TextBox 49"/>
          <p:cNvSpPr txBox="1"/>
          <p:nvPr/>
        </p:nvSpPr>
        <p:spPr>
          <a:xfrm>
            <a:off x="3253107" y="3627639"/>
            <a:ext cx="1301604" cy="400110"/>
          </a:xfrm>
          <a:prstGeom prst="rect">
            <a:avLst/>
          </a:prstGeom>
          <a:noFill/>
        </p:spPr>
        <p:txBody>
          <a:bodyPr wrap="square" rtlCol="0">
            <a:spAutoFit/>
          </a:bodyPr>
          <a:lstStyle/>
          <a:p>
            <a:pPr algn="ctr"/>
            <a:r>
              <a:rPr lang="en-US" sz="2000" b="1" dirty="0">
                <a:solidFill>
                  <a:srgbClr val="FF0000"/>
                </a:solidFill>
                <a:latin typeface="Trebuchet MS" charset="0"/>
                <a:ea typeface="Trebuchet MS" charset="0"/>
                <a:cs typeface="Trebuchet MS" charset="0"/>
              </a:rPr>
              <a:t>Shape</a:t>
            </a:r>
            <a:endParaRPr lang="en-US" b="1" dirty="0">
              <a:solidFill>
                <a:srgbClr val="FF0000"/>
              </a:solidFill>
              <a:latin typeface="Trebuchet MS" charset="0"/>
              <a:ea typeface="Trebuchet MS" charset="0"/>
              <a:cs typeface="Trebuchet MS" charset="0"/>
            </a:endParaRPr>
          </a:p>
        </p:txBody>
      </p:sp>
      <p:sp>
        <p:nvSpPr>
          <p:cNvPr id="53" name="TextBox 52"/>
          <p:cNvSpPr txBox="1"/>
          <p:nvPr/>
        </p:nvSpPr>
        <p:spPr>
          <a:xfrm>
            <a:off x="3250959" y="4964907"/>
            <a:ext cx="1301604" cy="400110"/>
          </a:xfrm>
          <a:prstGeom prst="rect">
            <a:avLst/>
          </a:prstGeom>
          <a:noFill/>
        </p:spPr>
        <p:txBody>
          <a:bodyPr wrap="square" rtlCol="0">
            <a:spAutoFit/>
          </a:bodyPr>
          <a:lstStyle/>
          <a:p>
            <a:pPr algn="ctr"/>
            <a:r>
              <a:rPr lang="en-US" sz="2000" b="1" dirty="0">
                <a:solidFill>
                  <a:srgbClr val="FF0000"/>
                </a:solidFill>
                <a:latin typeface="Trebuchet MS" charset="0"/>
                <a:ea typeface="Trebuchet MS" charset="0"/>
                <a:cs typeface="Trebuchet MS" charset="0"/>
              </a:rPr>
              <a:t>Imprints</a:t>
            </a:r>
            <a:endParaRPr lang="en-US" b="1" dirty="0">
              <a:solidFill>
                <a:srgbClr val="FF0000"/>
              </a:solidFill>
              <a:latin typeface="Trebuchet MS" charset="0"/>
              <a:ea typeface="Trebuchet MS" charset="0"/>
              <a:cs typeface="Trebuchet MS" charset="0"/>
            </a:endParaRPr>
          </a:p>
        </p:txBody>
      </p:sp>
      <p:sp>
        <p:nvSpPr>
          <p:cNvPr id="56" name="TextBox 55"/>
          <p:cNvSpPr txBox="1"/>
          <p:nvPr/>
        </p:nvSpPr>
        <p:spPr>
          <a:xfrm>
            <a:off x="3250959" y="2151144"/>
            <a:ext cx="1301604" cy="400110"/>
          </a:xfrm>
          <a:prstGeom prst="rect">
            <a:avLst/>
          </a:prstGeom>
          <a:noFill/>
        </p:spPr>
        <p:txBody>
          <a:bodyPr wrap="square" rtlCol="0">
            <a:spAutoFit/>
          </a:bodyPr>
          <a:lstStyle/>
          <a:p>
            <a:pPr algn="ctr"/>
            <a:r>
              <a:rPr lang="en-US" sz="2000" b="1" dirty="0">
                <a:solidFill>
                  <a:srgbClr val="FF0000"/>
                </a:solidFill>
                <a:latin typeface="Trebuchet MS" charset="0"/>
                <a:ea typeface="Trebuchet MS" charset="0"/>
                <a:cs typeface="Trebuchet MS" charset="0"/>
              </a:rPr>
              <a:t>Color</a:t>
            </a:r>
            <a:endParaRPr lang="en-US" b="1" dirty="0">
              <a:solidFill>
                <a:srgbClr val="FF0000"/>
              </a:solidFill>
              <a:latin typeface="Trebuchet MS" charset="0"/>
              <a:ea typeface="Trebuchet MS" charset="0"/>
              <a:cs typeface="Trebuchet MS" charset="0"/>
            </a:endParaRPr>
          </a:p>
        </p:txBody>
      </p:sp>
    </p:spTree>
    <p:extLst>
      <p:ext uri="{BB962C8B-B14F-4D97-AF65-F5344CB8AC3E}">
        <p14:creationId xmlns:p14="http://schemas.microsoft.com/office/powerpoint/2010/main" val="120394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17</a:t>
            </a:fld>
            <a:endParaRPr lang="en-US" dirty="0"/>
          </a:p>
        </p:txBody>
      </p:sp>
      <p:sp>
        <p:nvSpPr>
          <p:cNvPr id="5" name="Rectangle 2"/>
          <p:cNvSpPr txBox="1">
            <a:spLocks noChangeArrowheads="1"/>
          </p:cNvSpPr>
          <p:nvPr/>
        </p:nvSpPr>
        <p:spPr>
          <a:xfrm>
            <a:off x="0" y="387171"/>
            <a:ext cx="12192000" cy="1203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Pill Retrieval</a:t>
            </a:r>
          </a:p>
        </p:txBody>
      </p:sp>
      <p:sp>
        <p:nvSpPr>
          <p:cNvPr id="6" name="Content Placeholder 2"/>
          <p:cNvSpPr txBox="1">
            <a:spLocks/>
          </p:cNvSpPr>
          <p:nvPr/>
        </p:nvSpPr>
        <p:spPr bwMode="auto">
          <a:xfrm>
            <a:off x="654719" y="1590735"/>
            <a:ext cx="10717326" cy="20797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pitchFamily="34" charset="0"/>
              <a:buChar char="•"/>
              <a:defRPr/>
            </a:pPr>
            <a:r>
              <a:rPr lang="en-US" sz="2800" b="1" kern="0" dirty="0">
                <a:solidFill>
                  <a:srgbClr val="0033CC"/>
                </a:solidFill>
              </a:rPr>
              <a:t>Similarity scores are summed up after the individual output of all the 3 CNN’s.</a:t>
            </a:r>
          </a:p>
          <a:p>
            <a:pPr marL="342900" lvl="0" indent="-342900">
              <a:spcBef>
                <a:spcPct val="20000"/>
              </a:spcBef>
              <a:buFont typeface="Arial" pitchFamily="34" charset="0"/>
              <a:buChar char="•"/>
              <a:defRPr/>
            </a:pPr>
            <a:endParaRPr lang="en-US" sz="2400" b="1" kern="0" dirty="0">
              <a:solidFill>
                <a:srgbClr val="003399"/>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754" y="4268301"/>
            <a:ext cx="5865969" cy="65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459" y="3281363"/>
            <a:ext cx="3680558" cy="65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252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0513" y="5371454"/>
            <a:ext cx="561604" cy="504732"/>
          </a:xfrm>
          <a:prstGeom prst="rect">
            <a:avLst/>
          </a:prstGeom>
        </p:spPr>
      </p:pic>
      <p:sp>
        <p:nvSpPr>
          <p:cNvPr id="9" name="Slide Number Placeholder 8"/>
          <p:cNvSpPr>
            <a:spLocks noGrp="1"/>
          </p:cNvSpPr>
          <p:nvPr>
            <p:ph type="sldNum" sz="quarter" idx="12"/>
          </p:nvPr>
        </p:nvSpPr>
        <p:spPr/>
        <p:txBody>
          <a:bodyPr/>
          <a:lstStyle/>
          <a:p>
            <a:fld id="{AB266B8F-D2D3-594A-9083-99FD31BAB14F}" type="slidenum">
              <a:rPr lang="en-US" sz="1600" smtClean="0"/>
              <a:pPr/>
              <a:t>18</a:t>
            </a:fld>
            <a:endParaRPr lang="en-US" sz="1600" dirty="0"/>
          </a:p>
        </p:txBody>
      </p:sp>
      <p:sp>
        <p:nvSpPr>
          <p:cNvPr id="13" name="Rectangle 2"/>
          <p:cNvSpPr txBox="1">
            <a:spLocks noChangeArrowheads="1"/>
          </p:cNvSpPr>
          <p:nvPr/>
        </p:nvSpPr>
        <p:spPr>
          <a:xfrm>
            <a:off x="0" y="142364"/>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b="1" dirty="0">
                <a:solidFill>
                  <a:srgbClr val="0033CC"/>
                </a:solidFill>
                <a:latin typeface="Trebuchet MS" charset="0"/>
                <a:ea typeface="Trebuchet MS" charset="0"/>
                <a:cs typeface="Trebuchet MS" charset="0"/>
              </a:rPr>
              <a:t>Resource Challenge:</a:t>
            </a:r>
            <a:r>
              <a:rPr lang="en-US" altLang="zh-CN" sz="2500" b="1" dirty="0">
                <a:solidFill>
                  <a:srgbClr val="A80B00"/>
                </a:solidFill>
                <a:latin typeface="Trebuchet MS" charset="0"/>
                <a:ea typeface="Trebuchet MS" charset="0"/>
                <a:cs typeface="Trebuchet MS" charset="0"/>
              </a:rPr>
              <a:t> Deep Learning is Computation and Memory Intensive</a:t>
            </a:r>
            <a:endParaRPr lang="en-US" sz="2500" b="1" dirty="0">
              <a:solidFill>
                <a:srgbClr val="A80B00"/>
              </a:solidFill>
              <a:latin typeface="Trebuchet MS" charset="0"/>
              <a:ea typeface="Trebuchet MS" charset="0"/>
              <a:cs typeface="Trebuchet MS" charset="0"/>
            </a:endParaRPr>
          </a:p>
        </p:txBody>
      </p:sp>
      <p:sp>
        <p:nvSpPr>
          <p:cNvPr id="11" name="Rectangle 10"/>
          <p:cNvSpPr/>
          <p:nvPr/>
        </p:nvSpPr>
        <p:spPr>
          <a:xfrm>
            <a:off x="1859276" y="5368634"/>
            <a:ext cx="2514600" cy="365760"/>
          </a:xfrm>
          <a:prstGeom prst="rect">
            <a:avLst/>
          </a:prstGeom>
          <a:solidFill>
            <a:srgbClr val="FA840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Conv1 11x11, s4, 96</a:t>
            </a:r>
          </a:p>
        </p:txBody>
      </p:sp>
      <p:sp>
        <p:nvSpPr>
          <p:cNvPr id="12" name="Rectangle 11"/>
          <p:cNvSpPr/>
          <p:nvPr/>
        </p:nvSpPr>
        <p:spPr>
          <a:xfrm>
            <a:off x="1859276" y="4713314"/>
            <a:ext cx="2514600" cy="365760"/>
          </a:xfrm>
          <a:prstGeom prst="rect">
            <a:avLst/>
          </a:prstGeom>
          <a:solidFill>
            <a:srgbClr val="FA840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Conv2 5x5, s1, 256</a:t>
            </a:r>
          </a:p>
        </p:txBody>
      </p:sp>
      <p:sp>
        <p:nvSpPr>
          <p:cNvPr id="14" name="Rectangle 13"/>
          <p:cNvSpPr/>
          <p:nvPr/>
        </p:nvSpPr>
        <p:spPr>
          <a:xfrm>
            <a:off x="1859276" y="4057994"/>
            <a:ext cx="2514600" cy="365760"/>
          </a:xfrm>
          <a:prstGeom prst="rect">
            <a:avLst/>
          </a:prstGeom>
          <a:solidFill>
            <a:srgbClr val="FA840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Conv3 3x3, s1, 384</a:t>
            </a:r>
          </a:p>
        </p:txBody>
      </p:sp>
      <p:sp>
        <p:nvSpPr>
          <p:cNvPr id="15" name="Rectangle 14"/>
          <p:cNvSpPr/>
          <p:nvPr/>
        </p:nvSpPr>
        <p:spPr>
          <a:xfrm>
            <a:off x="1859276" y="3402674"/>
            <a:ext cx="2514600" cy="365760"/>
          </a:xfrm>
          <a:prstGeom prst="rect">
            <a:avLst/>
          </a:prstGeom>
          <a:solidFill>
            <a:srgbClr val="FA840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Conv4 3x3, s1, 384</a:t>
            </a:r>
          </a:p>
        </p:txBody>
      </p:sp>
      <p:sp>
        <p:nvSpPr>
          <p:cNvPr id="16" name="Rectangle 15"/>
          <p:cNvSpPr/>
          <p:nvPr/>
        </p:nvSpPr>
        <p:spPr>
          <a:xfrm>
            <a:off x="1859276" y="2747354"/>
            <a:ext cx="2514600" cy="365760"/>
          </a:xfrm>
          <a:prstGeom prst="rect">
            <a:avLst/>
          </a:prstGeom>
          <a:solidFill>
            <a:srgbClr val="FA840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Conv5 3x3, s1, 256</a:t>
            </a:r>
          </a:p>
        </p:txBody>
      </p:sp>
      <p:sp>
        <p:nvSpPr>
          <p:cNvPr id="18" name="Rectangle 17"/>
          <p:cNvSpPr/>
          <p:nvPr/>
        </p:nvSpPr>
        <p:spPr>
          <a:xfrm>
            <a:off x="1859276" y="2092034"/>
            <a:ext cx="2514600" cy="365760"/>
          </a:xfrm>
          <a:prstGeom prst="rect">
            <a:avLst/>
          </a:prstGeom>
          <a:solidFill>
            <a:srgbClr val="001F7F"/>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FC1 1024</a:t>
            </a:r>
          </a:p>
        </p:txBody>
      </p:sp>
      <p:sp>
        <p:nvSpPr>
          <p:cNvPr id="19" name="Rectangle 18"/>
          <p:cNvSpPr/>
          <p:nvPr/>
        </p:nvSpPr>
        <p:spPr>
          <a:xfrm>
            <a:off x="1859276" y="1436714"/>
            <a:ext cx="2514600" cy="365760"/>
          </a:xfrm>
          <a:prstGeom prst="rect">
            <a:avLst/>
          </a:prstGeom>
          <a:solidFill>
            <a:srgbClr val="001F7F"/>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FC2 128</a:t>
            </a:r>
          </a:p>
        </p:txBody>
      </p:sp>
      <p:sp>
        <p:nvSpPr>
          <p:cNvPr id="20" name="TextBox 19"/>
          <p:cNvSpPr txBox="1"/>
          <p:nvPr/>
        </p:nvSpPr>
        <p:spPr>
          <a:xfrm>
            <a:off x="1249676" y="5383874"/>
            <a:ext cx="609600" cy="369332"/>
          </a:xfrm>
          <a:prstGeom prst="rect">
            <a:avLst/>
          </a:prstGeom>
          <a:noFill/>
        </p:spPr>
        <p:txBody>
          <a:bodyPr wrap="square" rtlCol="0">
            <a:spAutoFit/>
          </a:bodyPr>
          <a:lstStyle/>
          <a:p>
            <a:r>
              <a:rPr lang="en-US" b="1" dirty="0">
                <a:solidFill>
                  <a:schemeClr val="accent2">
                    <a:lumMod val="50000"/>
                  </a:schemeClr>
                </a:solidFill>
              </a:rPr>
              <a:t>35K</a:t>
            </a:r>
          </a:p>
        </p:txBody>
      </p:sp>
      <p:sp>
        <p:nvSpPr>
          <p:cNvPr id="21" name="TextBox 20"/>
          <p:cNvSpPr txBox="1"/>
          <p:nvPr/>
        </p:nvSpPr>
        <p:spPr>
          <a:xfrm>
            <a:off x="1127756" y="4713314"/>
            <a:ext cx="731520" cy="369332"/>
          </a:xfrm>
          <a:prstGeom prst="rect">
            <a:avLst/>
          </a:prstGeom>
          <a:noFill/>
        </p:spPr>
        <p:txBody>
          <a:bodyPr wrap="square" rtlCol="0">
            <a:spAutoFit/>
          </a:bodyPr>
          <a:lstStyle/>
          <a:p>
            <a:r>
              <a:rPr lang="en-US" b="1" dirty="0">
                <a:solidFill>
                  <a:schemeClr val="accent2">
                    <a:lumMod val="50000"/>
                  </a:schemeClr>
                </a:solidFill>
              </a:rPr>
              <a:t>615K</a:t>
            </a:r>
          </a:p>
        </p:txBody>
      </p:sp>
      <p:sp>
        <p:nvSpPr>
          <p:cNvPr id="22" name="TextBox 21"/>
          <p:cNvSpPr txBox="1"/>
          <p:nvPr/>
        </p:nvSpPr>
        <p:spPr>
          <a:xfrm>
            <a:off x="1127756" y="4069662"/>
            <a:ext cx="731520" cy="369332"/>
          </a:xfrm>
          <a:prstGeom prst="rect">
            <a:avLst/>
          </a:prstGeom>
          <a:noFill/>
        </p:spPr>
        <p:txBody>
          <a:bodyPr wrap="square" rtlCol="0">
            <a:spAutoFit/>
          </a:bodyPr>
          <a:lstStyle/>
          <a:p>
            <a:r>
              <a:rPr lang="en-US" b="1" dirty="0">
                <a:solidFill>
                  <a:schemeClr val="accent2">
                    <a:lumMod val="50000"/>
                  </a:schemeClr>
                </a:solidFill>
              </a:rPr>
              <a:t>885K</a:t>
            </a:r>
          </a:p>
        </p:txBody>
      </p:sp>
      <p:sp>
        <p:nvSpPr>
          <p:cNvPr id="23" name="TextBox 22"/>
          <p:cNvSpPr txBox="1"/>
          <p:nvPr/>
        </p:nvSpPr>
        <p:spPr>
          <a:xfrm>
            <a:off x="960116" y="3399102"/>
            <a:ext cx="899160" cy="369332"/>
          </a:xfrm>
          <a:prstGeom prst="rect">
            <a:avLst/>
          </a:prstGeom>
          <a:noFill/>
        </p:spPr>
        <p:txBody>
          <a:bodyPr wrap="square" rtlCol="0">
            <a:spAutoFit/>
          </a:bodyPr>
          <a:lstStyle/>
          <a:p>
            <a:r>
              <a:rPr lang="en-US" b="1" dirty="0">
                <a:solidFill>
                  <a:schemeClr val="accent2">
                    <a:lumMod val="50000"/>
                  </a:schemeClr>
                </a:solidFill>
              </a:rPr>
              <a:t>1330K</a:t>
            </a:r>
          </a:p>
        </p:txBody>
      </p:sp>
      <p:sp>
        <p:nvSpPr>
          <p:cNvPr id="24" name="TextBox 23"/>
          <p:cNvSpPr txBox="1"/>
          <p:nvPr/>
        </p:nvSpPr>
        <p:spPr>
          <a:xfrm>
            <a:off x="1127756" y="2774262"/>
            <a:ext cx="731520" cy="369332"/>
          </a:xfrm>
          <a:prstGeom prst="rect">
            <a:avLst/>
          </a:prstGeom>
          <a:noFill/>
        </p:spPr>
        <p:txBody>
          <a:bodyPr wrap="square" rtlCol="0">
            <a:spAutoFit/>
          </a:bodyPr>
          <a:lstStyle/>
          <a:p>
            <a:r>
              <a:rPr lang="en-US" b="1" dirty="0">
                <a:solidFill>
                  <a:schemeClr val="accent2">
                    <a:lumMod val="50000"/>
                  </a:schemeClr>
                </a:solidFill>
              </a:rPr>
              <a:t>885K</a:t>
            </a:r>
          </a:p>
        </p:txBody>
      </p:sp>
      <p:sp>
        <p:nvSpPr>
          <p:cNvPr id="25" name="TextBox 24"/>
          <p:cNvSpPr txBox="1"/>
          <p:nvPr/>
        </p:nvSpPr>
        <p:spPr>
          <a:xfrm>
            <a:off x="1043936" y="2073222"/>
            <a:ext cx="899160" cy="369332"/>
          </a:xfrm>
          <a:prstGeom prst="rect">
            <a:avLst/>
          </a:prstGeom>
          <a:noFill/>
        </p:spPr>
        <p:txBody>
          <a:bodyPr wrap="square" rtlCol="0">
            <a:spAutoFit/>
          </a:bodyPr>
          <a:lstStyle/>
          <a:p>
            <a:r>
              <a:rPr lang="en-US" b="1" dirty="0">
                <a:solidFill>
                  <a:schemeClr val="accent2">
                    <a:lumMod val="50000"/>
                  </a:schemeClr>
                </a:solidFill>
              </a:rPr>
              <a:t>9940K</a:t>
            </a:r>
          </a:p>
        </p:txBody>
      </p:sp>
      <p:sp>
        <p:nvSpPr>
          <p:cNvPr id="26" name="TextBox 25"/>
          <p:cNvSpPr txBox="1"/>
          <p:nvPr/>
        </p:nvSpPr>
        <p:spPr>
          <a:xfrm>
            <a:off x="1127756" y="1433142"/>
            <a:ext cx="731520" cy="369332"/>
          </a:xfrm>
          <a:prstGeom prst="rect">
            <a:avLst/>
          </a:prstGeom>
          <a:noFill/>
        </p:spPr>
        <p:txBody>
          <a:bodyPr wrap="square" rtlCol="0">
            <a:spAutoFit/>
          </a:bodyPr>
          <a:lstStyle/>
          <a:p>
            <a:r>
              <a:rPr lang="en-US" b="1" dirty="0">
                <a:solidFill>
                  <a:schemeClr val="accent2">
                    <a:lumMod val="50000"/>
                  </a:schemeClr>
                </a:solidFill>
              </a:rPr>
              <a:t>131K</a:t>
            </a:r>
          </a:p>
        </p:txBody>
      </p:sp>
      <p:sp>
        <p:nvSpPr>
          <p:cNvPr id="27" name="TextBox 26"/>
          <p:cNvSpPr txBox="1"/>
          <p:nvPr/>
        </p:nvSpPr>
        <p:spPr>
          <a:xfrm>
            <a:off x="4506876" y="4746056"/>
            <a:ext cx="731520" cy="369332"/>
          </a:xfrm>
          <a:prstGeom prst="rect">
            <a:avLst/>
          </a:prstGeom>
          <a:noFill/>
        </p:spPr>
        <p:txBody>
          <a:bodyPr wrap="square" rtlCol="0">
            <a:spAutoFit/>
          </a:bodyPr>
          <a:lstStyle/>
          <a:p>
            <a:r>
              <a:rPr lang="en-US" b="1" dirty="0">
                <a:solidFill>
                  <a:schemeClr val="accent6">
                    <a:lumMod val="75000"/>
                  </a:schemeClr>
                </a:solidFill>
              </a:rPr>
              <a:t>448M</a:t>
            </a:r>
          </a:p>
        </p:txBody>
      </p:sp>
      <p:sp>
        <p:nvSpPr>
          <p:cNvPr id="28" name="TextBox 27"/>
          <p:cNvSpPr txBox="1"/>
          <p:nvPr/>
        </p:nvSpPr>
        <p:spPr>
          <a:xfrm>
            <a:off x="4506876" y="5383874"/>
            <a:ext cx="731520" cy="369332"/>
          </a:xfrm>
          <a:prstGeom prst="rect">
            <a:avLst/>
          </a:prstGeom>
          <a:noFill/>
        </p:spPr>
        <p:txBody>
          <a:bodyPr wrap="square" rtlCol="0">
            <a:spAutoFit/>
          </a:bodyPr>
          <a:lstStyle/>
          <a:p>
            <a:r>
              <a:rPr lang="en-US" b="1" dirty="0">
                <a:solidFill>
                  <a:schemeClr val="accent6">
                    <a:lumMod val="75000"/>
                  </a:schemeClr>
                </a:solidFill>
              </a:rPr>
              <a:t>112M</a:t>
            </a:r>
          </a:p>
        </p:txBody>
      </p:sp>
      <p:sp>
        <p:nvSpPr>
          <p:cNvPr id="29" name="TextBox 28"/>
          <p:cNvSpPr txBox="1"/>
          <p:nvPr/>
        </p:nvSpPr>
        <p:spPr>
          <a:xfrm>
            <a:off x="4506876" y="2743782"/>
            <a:ext cx="731520" cy="369332"/>
          </a:xfrm>
          <a:prstGeom prst="rect">
            <a:avLst/>
          </a:prstGeom>
          <a:noFill/>
        </p:spPr>
        <p:txBody>
          <a:bodyPr wrap="square" rtlCol="0">
            <a:spAutoFit/>
          </a:bodyPr>
          <a:lstStyle/>
          <a:p>
            <a:r>
              <a:rPr lang="en-US" b="1" dirty="0">
                <a:solidFill>
                  <a:schemeClr val="accent6">
                    <a:lumMod val="75000"/>
                  </a:schemeClr>
                </a:solidFill>
              </a:rPr>
              <a:t>150M</a:t>
            </a:r>
          </a:p>
        </p:txBody>
      </p:sp>
      <p:sp>
        <p:nvSpPr>
          <p:cNvPr id="30" name="TextBox 29"/>
          <p:cNvSpPr txBox="1"/>
          <p:nvPr/>
        </p:nvSpPr>
        <p:spPr>
          <a:xfrm>
            <a:off x="4506876" y="4039182"/>
            <a:ext cx="731520" cy="369332"/>
          </a:xfrm>
          <a:prstGeom prst="rect">
            <a:avLst/>
          </a:prstGeom>
          <a:noFill/>
        </p:spPr>
        <p:txBody>
          <a:bodyPr wrap="square" rtlCol="0">
            <a:spAutoFit/>
          </a:bodyPr>
          <a:lstStyle/>
          <a:p>
            <a:r>
              <a:rPr lang="en-US" b="1" dirty="0">
                <a:solidFill>
                  <a:schemeClr val="accent6">
                    <a:lumMod val="75000"/>
                  </a:schemeClr>
                </a:solidFill>
              </a:rPr>
              <a:t>150</a:t>
            </a:r>
            <a:r>
              <a:rPr lang="en-US" altLang="zh-CN" b="1" dirty="0">
                <a:solidFill>
                  <a:schemeClr val="accent6">
                    <a:lumMod val="75000"/>
                  </a:schemeClr>
                </a:solidFill>
              </a:rPr>
              <a:t>M</a:t>
            </a:r>
            <a:endParaRPr lang="en-US" b="1" dirty="0">
              <a:solidFill>
                <a:schemeClr val="accent6">
                  <a:lumMod val="75000"/>
                </a:schemeClr>
              </a:solidFill>
            </a:endParaRPr>
          </a:p>
        </p:txBody>
      </p:sp>
      <p:sp>
        <p:nvSpPr>
          <p:cNvPr id="31" name="TextBox 30"/>
          <p:cNvSpPr txBox="1"/>
          <p:nvPr/>
        </p:nvSpPr>
        <p:spPr>
          <a:xfrm>
            <a:off x="4506876" y="3399102"/>
            <a:ext cx="731520" cy="369332"/>
          </a:xfrm>
          <a:prstGeom prst="rect">
            <a:avLst/>
          </a:prstGeom>
          <a:noFill/>
        </p:spPr>
        <p:txBody>
          <a:bodyPr wrap="square" rtlCol="0">
            <a:spAutoFit/>
          </a:bodyPr>
          <a:lstStyle/>
          <a:p>
            <a:r>
              <a:rPr lang="en-US" b="1" dirty="0">
                <a:solidFill>
                  <a:schemeClr val="accent6">
                    <a:lumMod val="75000"/>
                  </a:schemeClr>
                </a:solidFill>
              </a:rPr>
              <a:t>224M</a:t>
            </a:r>
          </a:p>
        </p:txBody>
      </p:sp>
      <p:sp>
        <p:nvSpPr>
          <p:cNvPr id="32" name="TextBox 31"/>
          <p:cNvSpPr txBox="1"/>
          <p:nvPr/>
        </p:nvSpPr>
        <p:spPr>
          <a:xfrm>
            <a:off x="4506876" y="2097868"/>
            <a:ext cx="731520" cy="369332"/>
          </a:xfrm>
          <a:prstGeom prst="rect">
            <a:avLst/>
          </a:prstGeom>
          <a:noFill/>
        </p:spPr>
        <p:txBody>
          <a:bodyPr wrap="square" rtlCol="0">
            <a:spAutoFit/>
          </a:bodyPr>
          <a:lstStyle/>
          <a:p>
            <a:r>
              <a:rPr lang="en-US" b="1" dirty="0">
                <a:solidFill>
                  <a:schemeClr val="accent6">
                    <a:lumMod val="75000"/>
                  </a:schemeClr>
                </a:solidFill>
              </a:rPr>
              <a:t>9.4M</a:t>
            </a:r>
          </a:p>
        </p:txBody>
      </p:sp>
      <p:sp>
        <p:nvSpPr>
          <p:cNvPr id="33" name="TextBox 32"/>
          <p:cNvSpPr txBox="1"/>
          <p:nvPr/>
        </p:nvSpPr>
        <p:spPr>
          <a:xfrm>
            <a:off x="4506876" y="1469456"/>
            <a:ext cx="731520" cy="369332"/>
          </a:xfrm>
          <a:prstGeom prst="rect">
            <a:avLst/>
          </a:prstGeom>
          <a:noFill/>
        </p:spPr>
        <p:txBody>
          <a:bodyPr wrap="square" rtlCol="0">
            <a:spAutoFit/>
          </a:bodyPr>
          <a:lstStyle/>
          <a:p>
            <a:r>
              <a:rPr lang="en-US" b="1" dirty="0">
                <a:solidFill>
                  <a:schemeClr val="accent6">
                    <a:lumMod val="75000"/>
                  </a:schemeClr>
                </a:solidFill>
              </a:rPr>
              <a:t>0.1M</a:t>
            </a:r>
          </a:p>
        </p:txBody>
      </p:sp>
      <p:sp>
        <p:nvSpPr>
          <p:cNvPr id="34" name="TextBox 33"/>
          <p:cNvSpPr txBox="1"/>
          <p:nvPr/>
        </p:nvSpPr>
        <p:spPr>
          <a:xfrm>
            <a:off x="4036982" y="5782883"/>
            <a:ext cx="1651228" cy="369332"/>
          </a:xfrm>
          <a:prstGeom prst="rect">
            <a:avLst/>
          </a:prstGeom>
          <a:noFill/>
        </p:spPr>
        <p:txBody>
          <a:bodyPr wrap="square" rtlCol="0">
            <a:spAutoFit/>
          </a:bodyPr>
          <a:lstStyle/>
          <a:p>
            <a:r>
              <a:rPr lang="en-US" b="1" dirty="0"/>
              <a:t>1</a:t>
            </a:r>
            <a:r>
              <a:rPr lang="en-US" altLang="zh-CN" b="1" dirty="0"/>
              <a:t>.</a:t>
            </a:r>
            <a:r>
              <a:rPr lang="en-US" b="1" dirty="0"/>
              <a:t>093</a:t>
            </a:r>
            <a:r>
              <a:rPr lang="en-US" altLang="zh-CN" b="1" dirty="0"/>
              <a:t>b</a:t>
            </a:r>
            <a:r>
              <a:rPr lang="zh-CN" altLang="en-US" b="1" dirty="0"/>
              <a:t> </a:t>
            </a:r>
            <a:r>
              <a:rPr lang="en-US" altLang="zh-CN" b="1" dirty="0"/>
              <a:t>in</a:t>
            </a:r>
            <a:r>
              <a:rPr lang="zh-CN" altLang="en-US" b="1" dirty="0"/>
              <a:t> </a:t>
            </a:r>
            <a:r>
              <a:rPr lang="en-US" altLang="zh-CN" b="1" dirty="0"/>
              <a:t>total</a:t>
            </a:r>
            <a:endParaRPr lang="en-US" b="1" dirty="0"/>
          </a:p>
        </p:txBody>
      </p:sp>
      <p:sp>
        <p:nvSpPr>
          <p:cNvPr id="35" name="TextBox 34"/>
          <p:cNvSpPr txBox="1"/>
          <p:nvPr/>
        </p:nvSpPr>
        <p:spPr>
          <a:xfrm>
            <a:off x="558885" y="5816133"/>
            <a:ext cx="1701621" cy="369332"/>
          </a:xfrm>
          <a:prstGeom prst="rect">
            <a:avLst/>
          </a:prstGeom>
          <a:noFill/>
        </p:spPr>
        <p:txBody>
          <a:bodyPr wrap="square" rtlCol="0">
            <a:spAutoFit/>
          </a:bodyPr>
          <a:lstStyle/>
          <a:p>
            <a:r>
              <a:rPr lang="en-US" b="1" dirty="0"/>
              <a:t>13.32M</a:t>
            </a:r>
            <a:r>
              <a:rPr lang="zh-CN" altLang="en-US" b="1" dirty="0"/>
              <a:t> </a:t>
            </a:r>
            <a:r>
              <a:rPr lang="en-US" altLang="zh-CN" b="1" dirty="0"/>
              <a:t>in</a:t>
            </a:r>
            <a:r>
              <a:rPr lang="zh-CN" altLang="en-US" b="1" dirty="0"/>
              <a:t> </a:t>
            </a:r>
            <a:r>
              <a:rPr lang="en-US" altLang="zh-CN" b="1" dirty="0"/>
              <a:t>total</a:t>
            </a:r>
            <a:endParaRPr lang="en-US" b="1" dirty="0"/>
          </a:p>
        </p:txBody>
      </p:sp>
      <p:sp>
        <p:nvSpPr>
          <p:cNvPr id="36" name="TextBox 35"/>
          <p:cNvSpPr txBox="1"/>
          <p:nvPr/>
        </p:nvSpPr>
        <p:spPr>
          <a:xfrm>
            <a:off x="921671" y="1008101"/>
            <a:ext cx="1043940" cy="369332"/>
          </a:xfrm>
          <a:prstGeom prst="rect">
            <a:avLst/>
          </a:prstGeom>
          <a:noFill/>
        </p:spPr>
        <p:txBody>
          <a:bodyPr wrap="square" rtlCol="0">
            <a:spAutoFit/>
          </a:bodyPr>
          <a:lstStyle/>
          <a:p>
            <a:pPr algn="ctr"/>
            <a:r>
              <a:rPr lang="en-US" altLang="zh-CN" b="1" dirty="0">
                <a:solidFill>
                  <a:schemeClr val="accent2">
                    <a:lumMod val="50000"/>
                  </a:schemeClr>
                </a:solidFill>
              </a:rPr>
              <a:t>#</a:t>
            </a:r>
            <a:r>
              <a:rPr lang="en-US" b="1" dirty="0" err="1">
                <a:solidFill>
                  <a:schemeClr val="accent2">
                    <a:lumMod val="50000"/>
                  </a:schemeClr>
                </a:solidFill>
              </a:rPr>
              <a:t>Params</a:t>
            </a:r>
            <a:endParaRPr lang="en-US" b="1" dirty="0">
              <a:solidFill>
                <a:schemeClr val="accent2">
                  <a:lumMod val="50000"/>
                </a:schemeClr>
              </a:solidFill>
            </a:endParaRPr>
          </a:p>
        </p:txBody>
      </p:sp>
      <p:sp>
        <p:nvSpPr>
          <p:cNvPr id="37" name="TextBox 36"/>
          <p:cNvSpPr txBox="1"/>
          <p:nvPr/>
        </p:nvSpPr>
        <p:spPr>
          <a:xfrm>
            <a:off x="4340626" y="1014812"/>
            <a:ext cx="1043940" cy="400110"/>
          </a:xfrm>
          <a:prstGeom prst="rect">
            <a:avLst/>
          </a:prstGeom>
          <a:noFill/>
        </p:spPr>
        <p:txBody>
          <a:bodyPr wrap="square" rtlCol="0">
            <a:spAutoFit/>
          </a:bodyPr>
          <a:lstStyle/>
          <a:p>
            <a:pPr algn="ctr"/>
            <a:r>
              <a:rPr lang="en-US" altLang="zh-CN" sz="2000" b="1" dirty="0">
                <a:solidFill>
                  <a:schemeClr val="accent6">
                    <a:lumMod val="75000"/>
                  </a:schemeClr>
                </a:solidFill>
              </a:rPr>
              <a:t>#</a:t>
            </a:r>
            <a:r>
              <a:rPr lang="en-US" sz="2000" b="1" dirty="0">
                <a:solidFill>
                  <a:schemeClr val="accent6">
                    <a:lumMod val="75000"/>
                  </a:schemeClr>
                </a:solidFill>
              </a:rPr>
              <a:t>FLOP</a:t>
            </a:r>
            <a:r>
              <a:rPr lang="en-US" altLang="zh-CN" sz="2000" b="1" dirty="0">
                <a:solidFill>
                  <a:schemeClr val="accent6">
                    <a:lumMod val="75000"/>
                  </a:schemeClr>
                </a:solidFill>
              </a:rPr>
              <a:t>S</a:t>
            </a:r>
            <a:endParaRPr lang="en-US" sz="2000" b="1" dirty="0">
              <a:solidFill>
                <a:schemeClr val="accent6">
                  <a:lumMod val="75000"/>
                </a:schemeClr>
              </a:solidFill>
            </a:endParaRPr>
          </a:p>
        </p:txBody>
      </p:sp>
      <p:sp>
        <p:nvSpPr>
          <p:cNvPr id="40" name="TextBox 39"/>
          <p:cNvSpPr txBox="1"/>
          <p:nvPr/>
        </p:nvSpPr>
        <p:spPr>
          <a:xfrm>
            <a:off x="2398395" y="829084"/>
            <a:ext cx="1421122" cy="400110"/>
          </a:xfrm>
          <a:prstGeom prst="rect">
            <a:avLst/>
          </a:prstGeom>
          <a:noFill/>
        </p:spPr>
        <p:txBody>
          <a:bodyPr wrap="square" rtlCol="0">
            <a:spAutoFit/>
          </a:bodyPr>
          <a:lstStyle/>
          <a:p>
            <a:pPr algn="ctr"/>
            <a:r>
              <a:rPr lang="en-US" sz="2000" b="1" dirty="0" err="1">
                <a:latin typeface="Trebuchet MS" charset="0"/>
                <a:ea typeface="Trebuchet MS" charset="0"/>
                <a:cs typeface="Trebuchet MS" charset="0"/>
              </a:rPr>
              <a:t>ConvNet</a:t>
            </a:r>
            <a:endParaRPr lang="en-US" b="1" dirty="0">
              <a:latin typeface="Trebuchet MS" charset="0"/>
              <a:ea typeface="Trebuchet MS" charset="0"/>
              <a:cs typeface="Trebuchet MS" charset="0"/>
            </a:endParaRPr>
          </a:p>
        </p:txBody>
      </p:sp>
      <p:sp>
        <p:nvSpPr>
          <p:cNvPr id="42" name="TextBox 41"/>
          <p:cNvSpPr txBox="1"/>
          <p:nvPr/>
        </p:nvSpPr>
        <p:spPr>
          <a:xfrm>
            <a:off x="6404857" y="1519438"/>
            <a:ext cx="5316088"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Over </a:t>
            </a:r>
            <a:r>
              <a:rPr lang="en-US" altLang="zh-CN" sz="2400" b="1" dirty="0">
                <a:solidFill>
                  <a:srgbClr val="C00000"/>
                </a:solidFill>
              </a:rPr>
              <a:t>1b FLOPS</a:t>
            </a:r>
            <a:r>
              <a:rPr lang="en-US" altLang="zh-CN" sz="2400" dirty="0"/>
              <a:t> for one inference.</a:t>
            </a:r>
          </a:p>
          <a:p>
            <a:pPr marL="342900" indent="-342900">
              <a:buFont typeface="Arial" panose="020B0604020202020204" pitchFamily="34" charset="0"/>
              <a:buChar char="•"/>
            </a:pPr>
            <a:r>
              <a:rPr lang="en-US" altLang="zh-CN" sz="2400" b="1" dirty="0">
                <a:solidFill>
                  <a:srgbClr val="C00000"/>
                </a:solidFill>
              </a:rPr>
              <a:t>54</a:t>
            </a:r>
            <a:r>
              <a:rPr lang="zh-CN" altLang="en-US" sz="2400" b="1" dirty="0">
                <a:solidFill>
                  <a:srgbClr val="C00000"/>
                </a:solidFill>
              </a:rPr>
              <a:t> </a:t>
            </a:r>
            <a:r>
              <a:rPr lang="en-US" sz="2400" b="1" dirty="0">
                <a:solidFill>
                  <a:srgbClr val="C00000"/>
                </a:solidFill>
              </a:rPr>
              <a:t>MB</a:t>
            </a:r>
            <a:r>
              <a:rPr lang="en-US" sz="2400" dirty="0">
                <a:solidFill>
                  <a:srgbClr val="000000"/>
                </a:solidFill>
              </a:rPr>
              <a:t> just for model storage.</a:t>
            </a:r>
          </a:p>
        </p:txBody>
      </p:sp>
      <p:sp>
        <p:nvSpPr>
          <p:cNvPr id="43" name="Content Placeholder 2"/>
          <p:cNvSpPr txBox="1">
            <a:spLocks/>
          </p:cNvSpPr>
          <p:nvPr/>
        </p:nvSpPr>
        <p:spPr bwMode="auto">
          <a:xfrm>
            <a:off x="7210358" y="930970"/>
            <a:ext cx="2432406"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2400" b="1" kern="0" dirty="0">
                <a:solidFill>
                  <a:srgbClr val="003399"/>
                </a:solidFill>
              </a:rPr>
              <a:t>Single </a:t>
            </a:r>
            <a:r>
              <a:rPr lang="en-US" altLang="zh-CN" sz="2400" b="1" kern="0" dirty="0" err="1">
                <a:solidFill>
                  <a:srgbClr val="003399"/>
                </a:solidFill>
              </a:rPr>
              <a:t>ConvNet</a:t>
            </a:r>
            <a:endParaRPr lang="en-US" sz="2400" b="1" kern="0" dirty="0">
              <a:solidFill>
                <a:srgbClr val="003399"/>
              </a:solidFill>
            </a:endParaRPr>
          </a:p>
        </p:txBody>
      </p:sp>
      <p:sp>
        <p:nvSpPr>
          <p:cNvPr id="45" name="TextBox 44"/>
          <p:cNvSpPr txBox="1"/>
          <p:nvPr/>
        </p:nvSpPr>
        <p:spPr>
          <a:xfrm>
            <a:off x="6487982" y="3114500"/>
            <a:ext cx="5232963"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Over </a:t>
            </a:r>
            <a:r>
              <a:rPr lang="en-US" altLang="zh-CN" sz="2400" b="1" dirty="0">
                <a:solidFill>
                  <a:srgbClr val="C00000"/>
                </a:solidFill>
              </a:rPr>
              <a:t>3.2b FLOPS</a:t>
            </a:r>
            <a:r>
              <a:rPr lang="en-US" altLang="zh-CN" sz="2400" dirty="0"/>
              <a:t> for one inference.</a:t>
            </a:r>
          </a:p>
          <a:p>
            <a:pPr marL="342900" indent="-342900">
              <a:buFont typeface="Arial" panose="020B0604020202020204" pitchFamily="34" charset="0"/>
              <a:buChar char="•"/>
            </a:pPr>
            <a:r>
              <a:rPr lang="en-US" altLang="zh-CN" sz="2400" b="1" dirty="0">
                <a:solidFill>
                  <a:srgbClr val="C00000"/>
                </a:solidFill>
              </a:rPr>
              <a:t>160</a:t>
            </a:r>
            <a:r>
              <a:rPr lang="zh-CN" altLang="en-US" sz="2400" b="1" dirty="0">
                <a:solidFill>
                  <a:srgbClr val="C00000"/>
                </a:solidFill>
              </a:rPr>
              <a:t> </a:t>
            </a:r>
            <a:r>
              <a:rPr lang="en-US" sz="2400" b="1" dirty="0">
                <a:solidFill>
                  <a:srgbClr val="C00000"/>
                </a:solidFill>
              </a:rPr>
              <a:t>MB</a:t>
            </a:r>
            <a:r>
              <a:rPr lang="en-US" sz="2400" dirty="0">
                <a:solidFill>
                  <a:srgbClr val="000000"/>
                </a:solidFill>
              </a:rPr>
              <a:t> just for model storage.</a:t>
            </a:r>
          </a:p>
        </p:txBody>
      </p:sp>
      <p:sp>
        <p:nvSpPr>
          <p:cNvPr id="46" name="Content Placeholder 2"/>
          <p:cNvSpPr txBox="1">
            <a:spLocks/>
          </p:cNvSpPr>
          <p:nvPr/>
        </p:nvSpPr>
        <p:spPr bwMode="auto">
          <a:xfrm>
            <a:off x="7074066" y="2526539"/>
            <a:ext cx="2989229"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2400" b="1" kern="0" dirty="0">
                <a:solidFill>
                  <a:srgbClr val="003399"/>
                </a:solidFill>
              </a:rPr>
              <a:t>Multi-</a:t>
            </a:r>
            <a:r>
              <a:rPr lang="en-US" altLang="zh-CN" sz="2400" b="1" kern="0" dirty="0" err="1">
                <a:solidFill>
                  <a:srgbClr val="003399"/>
                </a:solidFill>
              </a:rPr>
              <a:t>ConvNets</a:t>
            </a:r>
            <a:r>
              <a:rPr lang="zh-CN" altLang="en-US" sz="2400" b="1" kern="0" dirty="0">
                <a:solidFill>
                  <a:srgbClr val="003399"/>
                </a:solidFill>
              </a:rPr>
              <a:t> </a:t>
            </a:r>
            <a:r>
              <a:rPr lang="en-US" altLang="zh-CN" sz="2400" b="1" kern="0" dirty="0">
                <a:solidFill>
                  <a:srgbClr val="003399"/>
                </a:solidFill>
              </a:rPr>
              <a:t>(3X)</a:t>
            </a:r>
            <a:endParaRPr lang="en-US" sz="2400" b="1" kern="0" dirty="0">
              <a:solidFill>
                <a:srgbClr val="003399"/>
              </a:solidFill>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316" y="4389754"/>
            <a:ext cx="1823360" cy="1344640"/>
          </a:xfrm>
          <a:prstGeom prst="rect">
            <a:avLst/>
          </a:prstGeom>
        </p:spPr>
      </p:pic>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6994" y="4358632"/>
            <a:ext cx="995718" cy="1276562"/>
          </a:xfrm>
          <a:prstGeom prst="rect">
            <a:avLst/>
          </a:prstGeom>
        </p:spPr>
      </p:pic>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9703" y="5248347"/>
            <a:ext cx="567786" cy="567786"/>
          </a:xfrm>
          <a:prstGeom prst="rect">
            <a:avLst/>
          </a:prstGeom>
        </p:spPr>
      </p:pic>
    </p:spTree>
    <p:extLst>
      <p:ext uri="{BB962C8B-B14F-4D97-AF65-F5344CB8AC3E}">
        <p14:creationId xmlns:p14="http://schemas.microsoft.com/office/powerpoint/2010/main" val="2942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266B8F-D2D3-594A-9083-99FD31BAB14F}" type="slidenum">
              <a:rPr lang="en-US" sz="1600" smtClean="0"/>
              <a:pPr/>
              <a:t>19</a:t>
            </a:fld>
            <a:endParaRPr lang="en-US" sz="1600"/>
          </a:p>
        </p:txBody>
      </p:sp>
      <p:sp>
        <p:nvSpPr>
          <p:cNvPr id="19" name="Rectangle 2"/>
          <p:cNvSpPr txBox="1">
            <a:spLocks noChangeArrowheads="1"/>
          </p:cNvSpPr>
          <p:nvPr/>
        </p:nvSpPr>
        <p:spPr>
          <a:xfrm>
            <a:off x="0" y="315120"/>
            <a:ext cx="12192000" cy="71064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rgbClr val="A80B00"/>
                </a:solidFill>
                <a:latin typeface="Trebuchet MS" charset="0"/>
                <a:ea typeface="Trebuchet MS" charset="0"/>
                <a:cs typeface="Trebuchet MS" charset="0"/>
              </a:rPr>
              <a:t>Third key Idea: Teacher-Student Learning for Model Compression</a:t>
            </a:r>
            <a:endParaRPr lang="en-US" sz="3200" b="1" dirty="0">
              <a:solidFill>
                <a:srgbClr val="A80B00"/>
              </a:solidFill>
              <a:latin typeface="Trebuchet MS" charset="0"/>
              <a:ea typeface="Trebuchet MS" charset="0"/>
              <a:cs typeface="Trebuchet MS" charset="0"/>
            </a:endParaRPr>
          </a:p>
        </p:txBody>
      </p:sp>
      <p:sp>
        <p:nvSpPr>
          <p:cNvPr id="20" name="Rounded Rectangle 19"/>
          <p:cNvSpPr/>
          <p:nvPr/>
        </p:nvSpPr>
        <p:spPr>
          <a:xfrm>
            <a:off x="3512333" y="3048170"/>
            <a:ext cx="2406334" cy="23973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3736779" y="3831321"/>
            <a:ext cx="1957442" cy="830997"/>
          </a:xfrm>
          <a:prstGeom prst="rect">
            <a:avLst/>
          </a:prstGeom>
          <a:noFill/>
        </p:spPr>
        <p:txBody>
          <a:bodyPr wrap="square" rtlCol="0">
            <a:spAutoFit/>
          </a:bodyPr>
          <a:lstStyle/>
          <a:p>
            <a:pPr algn="ctr"/>
            <a:r>
              <a:rPr lang="en-US" sz="2400" b="1">
                <a:latin typeface="Trebuchet MS" charset="0"/>
                <a:ea typeface="Trebuchet MS" charset="0"/>
                <a:cs typeface="Trebuchet MS" charset="0"/>
              </a:rPr>
              <a:t>Teacher Network</a:t>
            </a:r>
            <a:endParaRPr lang="en-US" sz="2400" b="1" dirty="0">
              <a:latin typeface="Trebuchet MS" charset="0"/>
              <a:ea typeface="Trebuchet MS" charset="0"/>
              <a:cs typeface="Trebuchet MS" charset="0"/>
            </a:endParaRPr>
          </a:p>
        </p:txBody>
      </p:sp>
      <p:sp>
        <p:nvSpPr>
          <p:cNvPr id="22" name="Rounded Rectangle 21"/>
          <p:cNvSpPr/>
          <p:nvPr/>
        </p:nvSpPr>
        <p:spPr>
          <a:xfrm>
            <a:off x="3502848" y="1217435"/>
            <a:ext cx="2572583" cy="8673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3039549" y="1455305"/>
            <a:ext cx="3499179" cy="461665"/>
          </a:xfrm>
          <a:prstGeom prst="rect">
            <a:avLst/>
          </a:prstGeom>
          <a:noFill/>
        </p:spPr>
        <p:txBody>
          <a:bodyPr wrap="square" rtlCol="0">
            <a:spAutoFit/>
          </a:bodyPr>
          <a:lstStyle/>
          <a:p>
            <a:pPr algn="ctr"/>
            <a:r>
              <a:rPr lang="en-US" sz="2400" b="1" dirty="0">
                <a:latin typeface="Trebuchet MS" charset="0"/>
                <a:ea typeface="Trebuchet MS" charset="0"/>
                <a:cs typeface="Trebuchet MS" charset="0"/>
              </a:rPr>
              <a:t>Student Network</a:t>
            </a:r>
          </a:p>
        </p:txBody>
      </p:sp>
      <p:cxnSp>
        <p:nvCxnSpPr>
          <p:cNvPr id="24" name="Straight Arrow Connector 23"/>
          <p:cNvCxnSpPr/>
          <p:nvPr/>
        </p:nvCxnSpPr>
        <p:spPr>
          <a:xfrm flipV="1">
            <a:off x="4698160" y="2260600"/>
            <a:ext cx="0" cy="691698"/>
          </a:xfrm>
          <a:prstGeom prst="straightConnector1">
            <a:avLst/>
          </a:prstGeom>
          <a:ln w="57150">
            <a:solidFill>
              <a:srgbClr val="0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89140" y="2287598"/>
            <a:ext cx="1408229" cy="707886"/>
          </a:xfrm>
          <a:prstGeom prst="rect">
            <a:avLst/>
          </a:prstGeom>
          <a:noFill/>
        </p:spPr>
        <p:txBody>
          <a:bodyPr wrap="square" rtlCol="0">
            <a:spAutoFit/>
          </a:bodyPr>
          <a:lstStyle/>
          <a:p>
            <a:r>
              <a:rPr lang="en-US" sz="2000" b="1" dirty="0">
                <a:solidFill>
                  <a:srgbClr val="00B050"/>
                </a:solidFill>
              </a:rPr>
              <a:t>Knowledge</a:t>
            </a:r>
          </a:p>
          <a:p>
            <a:pPr algn="ctr"/>
            <a:r>
              <a:rPr lang="en-US" altLang="zh-CN" sz="2000" b="1" dirty="0">
                <a:solidFill>
                  <a:srgbClr val="00B050"/>
                </a:solidFill>
              </a:rPr>
              <a:t>Distillation</a:t>
            </a:r>
            <a:r>
              <a:rPr lang="zh-CN" altLang="en-US" sz="2000" b="1" dirty="0">
                <a:solidFill>
                  <a:srgbClr val="00B050"/>
                </a:solidFill>
              </a:rPr>
              <a:t> </a:t>
            </a:r>
            <a:endParaRPr lang="en-US" sz="2000" b="1" dirty="0">
              <a:solidFill>
                <a:srgbClr val="00B050"/>
              </a:solidFill>
            </a:endParaRPr>
          </a:p>
        </p:txBody>
      </p:sp>
      <p:sp>
        <p:nvSpPr>
          <p:cNvPr id="28" name="Rectangle 27"/>
          <p:cNvSpPr/>
          <p:nvPr/>
        </p:nvSpPr>
        <p:spPr>
          <a:xfrm>
            <a:off x="6630780" y="2687157"/>
            <a:ext cx="4585857" cy="828478"/>
          </a:xfrm>
          <a:prstGeom prst="rect">
            <a:avLst/>
          </a:prstGeom>
          <a:noFill/>
          <a:ln w="38100">
            <a:solidFill>
              <a:srgbClr val="0033CC"/>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5" name="Elbow Connector 4"/>
          <p:cNvCxnSpPr/>
          <p:nvPr/>
        </p:nvCxnSpPr>
        <p:spPr>
          <a:xfrm>
            <a:off x="6075431" y="1699143"/>
            <a:ext cx="2641055" cy="811830"/>
          </a:xfrm>
          <a:prstGeom prst="bentConnector3">
            <a:avLst>
              <a:gd name="adj1" fmla="val 9911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flipV="1">
            <a:off x="5968542" y="3700516"/>
            <a:ext cx="2797819" cy="529678"/>
          </a:xfrm>
          <a:prstGeom prst="bentConnector3">
            <a:avLst>
              <a:gd name="adj1" fmla="val 99915"/>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603076" y="2888663"/>
                <a:ext cx="4613561" cy="374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ℒ</m:t>
                      </m:r>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𝑡𝑒𝑎𝑐h𝑒𝑟</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𝐼</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𝑠𝑡𝑢𝑑𝑒𝑛𝑡</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r>
                                <a:rPr lang="en-US" sz="2400" b="0" i="1" smtClean="0">
                                  <a:latin typeface="Cambria Math" panose="02040503050406030204" pitchFamily="18" charset="0"/>
                                  <a:ea typeface="Cambria Math" panose="02040503050406030204" pitchFamily="18" charset="0"/>
                                </a:rPr>
                                <m:t>)</m:t>
                              </m:r>
                            </m:e>
                          </m:d>
                        </m:e>
                        <m:sub>
                          <m:r>
                            <a:rPr lang="en-US" sz="2400" b="0" i="1" smtClean="0">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603076" y="2888663"/>
                <a:ext cx="4613561" cy="374333"/>
              </a:xfrm>
              <a:prstGeom prst="rect">
                <a:avLst/>
              </a:prstGeom>
              <a:blipFill rotWithShape="1">
                <a:blip r:embed="rId3"/>
                <a:stretch>
                  <a:fillRect t="-24590" r="-528" b="-49180"/>
                </a:stretch>
              </a:blipFill>
            </p:spPr>
            <p:txBody>
              <a:bodyPr/>
              <a:lstStyle/>
              <a:p>
                <a:r>
                  <a:rPr lang="en-CA">
                    <a:noFill/>
                  </a:rPr>
                  <a:t> </a:t>
                </a:r>
              </a:p>
            </p:txBody>
          </p:sp>
        </mc:Fallback>
      </mc:AlternateContent>
      <p:sp>
        <p:nvSpPr>
          <p:cNvPr id="14" name="TextBox 13"/>
          <p:cNvSpPr txBox="1"/>
          <p:nvPr/>
        </p:nvSpPr>
        <p:spPr>
          <a:xfrm>
            <a:off x="1015220" y="5613136"/>
            <a:ext cx="1016156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rPr>
              <a:t>The training of the </a:t>
            </a:r>
            <a:r>
              <a:rPr lang="en-US" sz="2800" dirty="0">
                <a:solidFill>
                  <a:srgbClr val="FF0000"/>
                </a:solidFill>
              </a:rPr>
              <a:t>student CNN</a:t>
            </a:r>
            <a:r>
              <a:rPr lang="en-US" sz="2800" dirty="0">
                <a:solidFill>
                  <a:srgbClr val="000000"/>
                </a:solidFill>
              </a:rPr>
              <a:t> is done with the help of the knowledge extracted from the </a:t>
            </a:r>
            <a:r>
              <a:rPr lang="en-US" sz="2800" dirty="0">
                <a:solidFill>
                  <a:srgbClr val="FF0000"/>
                </a:solidFill>
              </a:rPr>
              <a:t>teacher CNN</a:t>
            </a:r>
            <a:r>
              <a:rPr lang="en-US" sz="2800" dirty="0">
                <a:solidFill>
                  <a:srgbClr val="000000"/>
                </a:solidFill>
              </a:rPr>
              <a:t>.</a:t>
            </a:r>
          </a:p>
        </p:txBody>
      </p:sp>
    </p:spTree>
    <p:extLst>
      <p:ext uri="{BB962C8B-B14F-4D97-AF65-F5344CB8AC3E}">
        <p14:creationId xmlns:p14="http://schemas.microsoft.com/office/powerpoint/2010/main" val="45020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1113" y="1869732"/>
            <a:ext cx="7432711"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rgbClr val="000000"/>
                </a:solidFill>
              </a:rPr>
              <a:t>Work started in 2016.</a:t>
            </a:r>
          </a:p>
          <a:p>
            <a:pPr marL="285750" indent="-285750">
              <a:buFont typeface="Arial" panose="020B0604020202020204" pitchFamily="34" charset="0"/>
              <a:buChar char="•"/>
            </a:pPr>
            <a:r>
              <a:rPr lang="en-US" altLang="zh-CN" sz="2400" dirty="0"/>
              <a:t>A</a:t>
            </a:r>
            <a:r>
              <a:rPr lang="en-US" altLang="zh-CN" sz="2400" dirty="0">
                <a:solidFill>
                  <a:srgbClr val="A80B00"/>
                </a:solidFill>
              </a:rPr>
              <a:t> m</a:t>
            </a:r>
            <a:r>
              <a:rPr lang="en-US" sz="2400" dirty="0">
                <a:solidFill>
                  <a:srgbClr val="A80B00"/>
                </a:solidFill>
              </a:rPr>
              <a:t>obile</a:t>
            </a:r>
            <a:r>
              <a:rPr lang="en-US" sz="2400" dirty="0">
                <a:solidFill>
                  <a:srgbClr val="000000"/>
                </a:solidFill>
              </a:rPr>
              <a:t> based system</a:t>
            </a:r>
            <a:r>
              <a:rPr lang="en-US" altLang="zh-CN" sz="2400" dirty="0">
                <a:solidFill>
                  <a:srgbClr val="000000"/>
                </a:solidFill>
              </a:rPr>
              <a:t>.</a:t>
            </a:r>
            <a:endParaRPr lang="en-US" sz="2400" dirty="0">
              <a:solidFill>
                <a:srgbClr val="000000"/>
              </a:solidFill>
            </a:endParaRPr>
          </a:p>
          <a:p>
            <a:pPr marL="285750" indent="-285750">
              <a:buFont typeface="Arial" panose="020B0604020202020204" pitchFamily="34" charset="0"/>
              <a:buChar char="•"/>
            </a:pPr>
            <a:r>
              <a:rPr lang="en-US" altLang="zh-CN" sz="2400" dirty="0">
                <a:solidFill>
                  <a:srgbClr val="000000"/>
                </a:solidFill>
              </a:rPr>
              <a:t>Recognize</a:t>
            </a:r>
            <a:r>
              <a:rPr lang="zh-CN" altLang="en-US" sz="2400" dirty="0">
                <a:solidFill>
                  <a:srgbClr val="000000"/>
                </a:solidFill>
              </a:rPr>
              <a:t> </a:t>
            </a:r>
            <a:r>
              <a:rPr lang="en-US" sz="2400" dirty="0">
                <a:solidFill>
                  <a:srgbClr val="000000"/>
                </a:solidFill>
              </a:rPr>
              <a:t>pill</a:t>
            </a:r>
            <a:r>
              <a:rPr lang="en-US" altLang="zh-CN" sz="2400" dirty="0">
                <a:solidFill>
                  <a:srgbClr val="000000"/>
                </a:solidFill>
              </a:rPr>
              <a:t>s</a:t>
            </a:r>
            <a:r>
              <a:rPr lang="en-US" sz="2400" dirty="0">
                <a:solidFill>
                  <a:srgbClr val="000000"/>
                </a:solidFill>
              </a:rPr>
              <a:t> </a:t>
            </a:r>
            <a:r>
              <a:rPr lang="en-US" altLang="zh-CN" sz="2400" dirty="0">
                <a:solidFill>
                  <a:srgbClr val="000000"/>
                </a:solidFill>
              </a:rPr>
              <a:t>automatically</a:t>
            </a:r>
            <a:r>
              <a:rPr lang="zh-CN" altLang="en-US" sz="2400" dirty="0">
                <a:solidFill>
                  <a:srgbClr val="000000"/>
                </a:solidFill>
              </a:rPr>
              <a:t> </a:t>
            </a:r>
            <a:r>
              <a:rPr lang="en-US" altLang="zh-CN" sz="2400" dirty="0">
                <a:solidFill>
                  <a:srgbClr val="000000"/>
                </a:solidFill>
              </a:rPr>
              <a:t>by</a:t>
            </a:r>
            <a:r>
              <a:rPr lang="zh-CN" altLang="en-US" sz="2400" dirty="0">
                <a:solidFill>
                  <a:srgbClr val="000000"/>
                </a:solidFill>
              </a:rPr>
              <a:t> </a:t>
            </a:r>
            <a:r>
              <a:rPr lang="en-US" altLang="zh-CN" sz="2400" dirty="0">
                <a:solidFill>
                  <a:srgbClr val="000000"/>
                </a:solidFill>
              </a:rPr>
              <a:t>taking</a:t>
            </a:r>
            <a:r>
              <a:rPr lang="zh-CN" altLang="en-US" sz="2400" dirty="0">
                <a:solidFill>
                  <a:srgbClr val="000000"/>
                </a:solidFill>
              </a:rPr>
              <a:t> </a:t>
            </a:r>
            <a:r>
              <a:rPr lang="en-US" altLang="zh-CN" sz="2400" dirty="0">
                <a:solidFill>
                  <a:srgbClr val="000000"/>
                </a:solidFill>
              </a:rPr>
              <a:t>a</a:t>
            </a:r>
            <a:r>
              <a:rPr lang="zh-CN" altLang="en-US" sz="2400" dirty="0">
                <a:solidFill>
                  <a:srgbClr val="000000"/>
                </a:solidFill>
              </a:rPr>
              <a:t> </a:t>
            </a:r>
            <a:r>
              <a:rPr lang="en-US" altLang="zh-CN" sz="2400" dirty="0">
                <a:solidFill>
                  <a:srgbClr val="000000"/>
                </a:solidFill>
              </a:rPr>
              <a:t>picture</a:t>
            </a:r>
            <a:r>
              <a:rPr lang="zh-CN" altLang="en-US" sz="2400" dirty="0">
                <a:solidFill>
                  <a:srgbClr val="000000"/>
                </a:solidFill>
              </a:rPr>
              <a:t> </a:t>
            </a:r>
            <a:r>
              <a:rPr lang="en-US" altLang="zh-CN" sz="2400" dirty="0">
                <a:solidFill>
                  <a:srgbClr val="000000"/>
                </a:solidFill>
              </a:rPr>
              <a:t>of</a:t>
            </a:r>
            <a:r>
              <a:rPr lang="zh-CN" altLang="en-US" sz="2400" dirty="0">
                <a:solidFill>
                  <a:srgbClr val="000000"/>
                </a:solidFill>
              </a:rPr>
              <a:t> </a:t>
            </a:r>
            <a:r>
              <a:rPr lang="en-US" altLang="zh-CN" sz="2400" dirty="0">
                <a:solidFill>
                  <a:srgbClr val="000000"/>
                </a:solidFill>
              </a:rPr>
              <a:t>a</a:t>
            </a:r>
            <a:r>
              <a:rPr lang="zh-CN" altLang="en-US" sz="2400" dirty="0">
                <a:solidFill>
                  <a:srgbClr val="000000"/>
                </a:solidFill>
              </a:rPr>
              <a:t> </a:t>
            </a:r>
            <a:r>
              <a:rPr lang="en-US" altLang="zh-CN" sz="2400" dirty="0">
                <a:solidFill>
                  <a:srgbClr val="000000"/>
                </a:solidFill>
              </a:rPr>
              <a:t>pill</a:t>
            </a:r>
            <a:r>
              <a:rPr lang="zh-CN" altLang="en-US" sz="2400" dirty="0">
                <a:solidFill>
                  <a:srgbClr val="000000"/>
                </a:solidFill>
              </a:rPr>
              <a:t> </a:t>
            </a:r>
            <a:r>
              <a:rPr lang="en-US" sz="2400" dirty="0">
                <a:solidFill>
                  <a:srgbClr val="000000"/>
                </a:solidFill>
              </a:rPr>
              <a:t>in </a:t>
            </a:r>
            <a:r>
              <a:rPr lang="en-US" altLang="zh-CN" sz="2400" dirty="0">
                <a:solidFill>
                  <a:srgbClr val="A80B00"/>
                </a:solidFill>
              </a:rPr>
              <a:t>real</a:t>
            </a:r>
            <a:r>
              <a:rPr lang="zh-CN" altLang="en-US" sz="2400" dirty="0">
                <a:solidFill>
                  <a:srgbClr val="A80B00"/>
                </a:solidFill>
              </a:rPr>
              <a:t> </a:t>
            </a:r>
            <a:r>
              <a:rPr lang="en-US" altLang="zh-CN" sz="2400" dirty="0">
                <a:solidFill>
                  <a:srgbClr val="A80B00"/>
                </a:solidFill>
              </a:rPr>
              <a:t>world</a:t>
            </a:r>
            <a:r>
              <a:rPr lang="zh-CN" altLang="en-US" sz="2400" dirty="0">
                <a:solidFill>
                  <a:srgbClr val="A80B00"/>
                </a:solidFill>
              </a:rPr>
              <a:t> </a:t>
            </a:r>
            <a:r>
              <a:rPr lang="en-US" sz="2400" dirty="0">
                <a:solidFill>
                  <a:srgbClr val="A80B00"/>
                </a:solidFill>
              </a:rPr>
              <a:t>settings</a:t>
            </a:r>
            <a:r>
              <a:rPr lang="en-US" altLang="zh-CN" sz="2400" dirty="0">
                <a:solidFill>
                  <a:srgbClr val="000000"/>
                </a:solidFill>
              </a:rPr>
              <a:t>.</a:t>
            </a:r>
          </a:p>
        </p:txBody>
      </p:sp>
      <p:sp>
        <p:nvSpPr>
          <p:cNvPr id="8" name="Slide Number Placeholder 7"/>
          <p:cNvSpPr>
            <a:spLocks noGrp="1"/>
          </p:cNvSpPr>
          <p:nvPr>
            <p:ph type="sldNum" sz="quarter" idx="12"/>
          </p:nvPr>
        </p:nvSpPr>
        <p:spPr/>
        <p:txBody>
          <a:bodyPr/>
          <a:lstStyle/>
          <a:p>
            <a:fld id="{AB266B8F-D2D3-594A-9083-99FD31BAB14F}" type="slidenum">
              <a:rPr lang="en-US" sz="1600" smtClean="0"/>
              <a:pPr/>
              <a:t>2</a:t>
            </a:fld>
            <a:endParaRPr lang="en-US" sz="1600"/>
          </a:p>
        </p:txBody>
      </p:sp>
      <p:sp>
        <p:nvSpPr>
          <p:cNvPr id="11" name="Rectangle 2"/>
          <p:cNvSpPr txBox="1">
            <a:spLocks noChangeArrowheads="1"/>
          </p:cNvSpPr>
          <p:nvPr/>
        </p:nvSpPr>
        <p:spPr>
          <a:xfrm>
            <a:off x="0" y="225490"/>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“National Institute of Health” Pill Image Recognition </a:t>
            </a:r>
            <a:r>
              <a:rPr lang="en-US" altLang="zh-CN" sz="2800" b="1" dirty="0">
                <a:solidFill>
                  <a:srgbClr val="A80B00"/>
                </a:solidFill>
                <a:latin typeface="Trebuchet MS" charset="0"/>
                <a:ea typeface="Trebuchet MS" charset="0"/>
                <a:cs typeface="Trebuchet MS" charset="0"/>
              </a:rPr>
              <a:t>Competition</a:t>
            </a:r>
            <a:endParaRPr lang="en-US" sz="2800" b="1" dirty="0">
              <a:solidFill>
                <a:srgbClr val="A80B00"/>
              </a:solidFill>
              <a:latin typeface="Trebuchet MS" charset="0"/>
              <a:ea typeface="Trebuchet MS" charset="0"/>
              <a:cs typeface="Trebuchet MS"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361" y="1119011"/>
            <a:ext cx="3247982" cy="4509937"/>
          </a:xfrm>
          <a:prstGeom prst="rect">
            <a:avLst/>
          </a:prstGeom>
        </p:spPr>
      </p:pic>
      <p:sp>
        <p:nvSpPr>
          <p:cNvPr id="13" name="Content Placeholder 2"/>
          <p:cNvSpPr txBox="1">
            <a:spLocks/>
          </p:cNvSpPr>
          <p:nvPr/>
        </p:nvSpPr>
        <p:spPr bwMode="auto">
          <a:xfrm>
            <a:off x="4471113" y="1267317"/>
            <a:ext cx="5005537"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defRPr/>
            </a:pPr>
            <a:r>
              <a:rPr lang="en-US" altLang="zh-CN" sz="2400" b="1" kern="0" dirty="0">
                <a:solidFill>
                  <a:srgbClr val="003399"/>
                </a:solidFill>
              </a:rPr>
              <a:t>What</a:t>
            </a:r>
            <a:r>
              <a:rPr lang="zh-CN" altLang="en-US" sz="2400" b="1" kern="0" dirty="0">
                <a:solidFill>
                  <a:srgbClr val="003399"/>
                </a:solidFill>
              </a:rPr>
              <a:t> </a:t>
            </a:r>
            <a:r>
              <a:rPr lang="en-US" altLang="zh-CN" sz="2400" b="1" kern="0" dirty="0">
                <a:solidFill>
                  <a:srgbClr val="003399"/>
                </a:solidFill>
              </a:rPr>
              <a:t>the</a:t>
            </a:r>
            <a:r>
              <a:rPr lang="zh-CN" altLang="en-US" sz="2400" b="1" kern="0" dirty="0">
                <a:solidFill>
                  <a:srgbClr val="003399"/>
                </a:solidFill>
              </a:rPr>
              <a:t> </a:t>
            </a:r>
            <a:r>
              <a:rPr lang="en-US" altLang="zh-CN" sz="2400" b="1" kern="0" dirty="0">
                <a:solidFill>
                  <a:srgbClr val="003399"/>
                </a:solidFill>
              </a:rPr>
              <a:t>Competition</a:t>
            </a:r>
            <a:r>
              <a:rPr lang="zh-CN" altLang="en-US" sz="2400" b="1" kern="0" dirty="0">
                <a:solidFill>
                  <a:srgbClr val="003399"/>
                </a:solidFill>
              </a:rPr>
              <a:t> </a:t>
            </a:r>
            <a:r>
              <a:rPr lang="en-US" altLang="zh-CN" sz="2400" b="1" kern="0" dirty="0">
                <a:solidFill>
                  <a:srgbClr val="003399"/>
                </a:solidFill>
              </a:rPr>
              <a:t>is</a:t>
            </a:r>
            <a:r>
              <a:rPr lang="zh-CN" altLang="en-US" sz="2400" b="1" kern="0" dirty="0">
                <a:solidFill>
                  <a:srgbClr val="003399"/>
                </a:solidFill>
              </a:rPr>
              <a:t> </a:t>
            </a:r>
            <a:r>
              <a:rPr lang="en-US" altLang="zh-CN" sz="2400" b="1" kern="0" dirty="0">
                <a:solidFill>
                  <a:srgbClr val="003399"/>
                </a:solidFill>
              </a:rPr>
              <a:t>about</a:t>
            </a:r>
            <a:endParaRPr lang="en-US" sz="2400" b="1" kern="0" dirty="0">
              <a:solidFill>
                <a:srgbClr val="003399"/>
              </a:solidFill>
            </a:endParaRPr>
          </a:p>
        </p:txBody>
      </p:sp>
      <p:sp>
        <p:nvSpPr>
          <p:cNvPr id="15" name="Content Placeholder 2"/>
          <p:cNvSpPr txBox="1">
            <a:spLocks/>
          </p:cNvSpPr>
          <p:nvPr/>
        </p:nvSpPr>
        <p:spPr bwMode="auto">
          <a:xfrm>
            <a:off x="4471112" y="3644971"/>
            <a:ext cx="5005537"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defRPr/>
            </a:pPr>
            <a:r>
              <a:rPr lang="en-US" altLang="zh-CN" sz="2400" b="1" kern="0" dirty="0">
                <a:solidFill>
                  <a:srgbClr val="003399"/>
                </a:solidFill>
              </a:rPr>
              <a:t>Benefits</a:t>
            </a:r>
            <a:r>
              <a:rPr lang="zh-CN" altLang="en-US" sz="2400" b="1" kern="0" dirty="0">
                <a:solidFill>
                  <a:srgbClr val="003399"/>
                </a:solidFill>
              </a:rPr>
              <a:t> </a:t>
            </a:r>
            <a:r>
              <a:rPr lang="en-US" altLang="zh-CN" sz="2400" b="1" kern="0" dirty="0">
                <a:solidFill>
                  <a:srgbClr val="003399"/>
                </a:solidFill>
              </a:rPr>
              <a:t>of</a:t>
            </a:r>
            <a:r>
              <a:rPr lang="zh-CN" altLang="en-US" sz="2400" b="1" kern="0" dirty="0">
                <a:solidFill>
                  <a:srgbClr val="003399"/>
                </a:solidFill>
              </a:rPr>
              <a:t> </a:t>
            </a:r>
            <a:r>
              <a:rPr lang="en-US" altLang="zh-CN" sz="2400" b="1" kern="0" dirty="0">
                <a:solidFill>
                  <a:srgbClr val="003399"/>
                </a:solidFill>
              </a:rPr>
              <a:t>the</a:t>
            </a:r>
            <a:r>
              <a:rPr lang="zh-CN" altLang="en-US" sz="2400" b="1" kern="0" dirty="0">
                <a:solidFill>
                  <a:srgbClr val="003399"/>
                </a:solidFill>
              </a:rPr>
              <a:t> </a:t>
            </a:r>
            <a:r>
              <a:rPr lang="en-US" altLang="zh-CN" sz="2400" b="1" kern="0" dirty="0">
                <a:solidFill>
                  <a:srgbClr val="003399"/>
                </a:solidFill>
              </a:rPr>
              <a:t>Technology</a:t>
            </a:r>
            <a:endParaRPr lang="en-US" sz="2400" b="1" kern="0" dirty="0">
              <a:solidFill>
                <a:srgbClr val="003399"/>
              </a:solidFill>
            </a:endParaRPr>
          </a:p>
        </p:txBody>
      </p:sp>
      <p:sp>
        <p:nvSpPr>
          <p:cNvPr id="16" name="TextBox 15"/>
          <p:cNvSpPr txBox="1"/>
          <p:nvPr/>
        </p:nvSpPr>
        <p:spPr>
          <a:xfrm>
            <a:off x="4471112" y="4154602"/>
            <a:ext cx="743271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rgbClr val="000000"/>
                </a:solidFill>
              </a:rPr>
              <a:t>P</a:t>
            </a:r>
            <a:r>
              <a:rPr lang="en-US" sz="2400" dirty="0">
                <a:solidFill>
                  <a:srgbClr val="000000"/>
                </a:solidFill>
              </a:rPr>
              <a:t>rovide a simple way to recognize mystery pills</a:t>
            </a:r>
            <a:r>
              <a:rPr lang="en-US" altLang="zh-CN" sz="2400" dirty="0">
                <a:solidFill>
                  <a:srgbClr val="000000"/>
                </a:solidFill>
              </a:rPr>
              <a:t>.</a:t>
            </a:r>
          </a:p>
          <a:p>
            <a:pPr marL="285750" indent="-285750">
              <a:buFont typeface="Arial" panose="020B0604020202020204" pitchFamily="34" charset="0"/>
              <a:buChar char="•"/>
            </a:pPr>
            <a:r>
              <a:rPr lang="en-US" sz="2400" dirty="0">
                <a:solidFill>
                  <a:srgbClr val="000000"/>
                </a:solidFill>
              </a:rPr>
              <a:t>Prevents unnecessary medication errors</a:t>
            </a:r>
            <a:r>
              <a:rPr lang="en-US" altLang="zh-CN" sz="2400" dirty="0">
                <a:solidFill>
                  <a:srgbClr val="000000"/>
                </a:solidFill>
              </a:rPr>
              <a:t>.</a:t>
            </a:r>
            <a:r>
              <a:rPr lang="en-US" sz="2400" dirty="0">
                <a:solidFill>
                  <a:srgbClr val="000000"/>
                </a:solidFill>
              </a:rPr>
              <a:t> </a:t>
            </a:r>
          </a:p>
          <a:p>
            <a:pPr marL="285750" indent="-285750">
              <a:buFont typeface="Arial" panose="020B0604020202020204" pitchFamily="34" charset="0"/>
              <a:buChar char="•"/>
            </a:pPr>
            <a:r>
              <a:rPr lang="en-US" altLang="zh-CN" sz="2400" dirty="0">
                <a:solidFill>
                  <a:srgbClr val="000000"/>
                </a:solidFill>
              </a:rPr>
              <a:t>Mostly importantly, s</a:t>
            </a:r>
            <a:r>
              <a:rPr lang="en-US" sz="2400" dirty="0">
                <a:solidFill>
                  <a:srgbClr val="000000"/>
                </a:solidFill>
              </a:rPr>
              <a:t>ave people’s lives</a:t>
            </a:r>
            <a:r>
              <a:rPr lang="zh-CN" altLang="en-US" sz="2400" dirty="0">
                <a:solidFill>
                  <a:srgbClr val="000000"/>
                </a:solidFill>
              </a:rPr>
              <a:t> </a:t>
            </a:r>
            <a:r>
              <a:rPr lang="en-US" sz="2400" dirty="0">
                <a:solidFill>
                  <a:srgbClr val="000000"/>
                </a:solidFill>
              </a:rPr>
              <a:t>in urgent cases. </a:t>
            </a:r>
          </a:p>
        </p:txBody>
      </p:sp>
    </p:spTree>
    <p:extLst>
      <p:ext uri="{BB962C8B-B14F-4D97-AF65-F5344CB8AC3E}">
        <p14:creationId xmlns:p14="http://schemas.microsoft.com/office/powerpoint/2010/main" val="4538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266B8F-D2D3-594A-9083-99FD31BAB14F}" type="slidenum">
              <a:rPr lang="en-US" sz="1600" smtClean="0"/>
              <a:pPr/>
              <a:t>20</a:t>
            </a:fld>
            <a:endParaRPr lang="en-US" sz="1600"/>
          </a:p>
        </p:txBody>
      </p:sp>
      <p:sp>
        <p:nvSpPr>
          <p:cNvPr id="8" name="Rectangle 2"/>
          <p:cNvSpPr txBox="1">
            <a:spLocks noChangeArrowheads="1"/>
          </p:cNvSpPr>
          <p:nvPr/>
        </p:nvSpPr>
        <p:spPr>
          <a:xfrm>
            <a:off x="0" y="275364"/>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Tradeoff in the Deep Convolutional Neural Network Architecture</a:t>
            </a:r>
          </a:p>
        </p:txBody>
      </p:sp>
      <p:sp>
        <p:nvSpPr>
          <p:cNvPr id="13" name="Content Placeholder 2"/>
          <p:cNvSpPr txBox="1">
            <a:spLocks/>
          </p:cNvSpPr>
          <p:nvPr/>
        </p:nvSpPr>
        <p:spPr bwMode="auto">
          <a:xfrm>
            <a:off x="959919" y="4865017"/>
            <a:ext cx="10029208" cy="11552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3000" b="1" kern="0" dirty="0">
                <a:solidFill>
                  <a:srgbClr val="A21612"/>
                </a:solidFill>
              </a:rPr>
              <a:t>Rule of Thumb for Tradeoff: </a:t>
            </a:r>
          </a:p>
          <a:p>
            <a:pPr marL="342900" lvl="0" indent="-342900" algn="ctr">
              <a:spcBef>
                <a:spcPct val="20000"/>
              </a:spcBef>
              <a:defRPr/>
            </a:pPr>
            <a:r>
              <a:rPr lang="en-US" altLang="zh-CN" sz="3000" b="1" kern="0" dirty="0">
                <a:solidFill>
                  <a:srgbClr val="A21612"/>
                </a:solidFill>
              </a:rPr>
              <a:t>Make the Network Deeper</a:t>
            </a:r>
            <a:r>
              <a:rPr lang="zh-CN" altLang="en-US" sz="3000" b="1" kern="0" dirty="0">
                <a:solidFill>
                  <a:srgbClr val="A21612"/>
                </a:solidFill>
              </a:rPr>
              <a:t> </a:t>
            </a:r>
            <a:r>
              <a:rPr lang="en-US" altLang="zh-CN" sz="3000" b="1" kern="0" dirty="0">
                <a:solidFill>
                  <a:srgbClr val="A21612"/>
                </a:solidFill>
              </a:rPr>
              <a:t>&amp; Shrink the Volume at Each Layer.</a:t>
            </a:r>
            <a:endParaRPr lang="en-US" sz="3000" b="1" kern="0" dirty="0">
              <a:solidFill>
                <a:srgbClr val="A21612"/>
              </a:solidFill>
            </a:endParaRPr>
          </a:p>
        </p:txBody>
      </p:sp>
      <p:sp>
        <p:nvSpPr>
          <p:cNvPr id="15" name="圆角矩形 84"/>
          <p:cNvSpPr/>
          <p:nvPr/>
        </p:nvSpPr>
        <p:spPr>
          <a:xfrm>
            <a:off x="992900" y="1732221"/>
            <a:ext cx="5470971" cy="225394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立方体 5"/>
          <p:cNvSpPr/>
          <p:nvPr/>
        </p:nvSpPr>
        <p:spPr>
          <a:xfrm>
            <a:off x="1200735" y="1992182"/>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立方体 6"/>
          <p:cNvSpPr/>
          <p:nvPr/>
        </p:nvSpPr>
        <p:spPr>
          <a:xfrm>
            <a:off x="2200097" y="1992182"/>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7"/>
          <p:cNvSpPr/>
          <p:nvPr/>
        </p:nvSpPr>
        <p:spPr>
          <a:xfrm>
            <a:off x="3245948" y="2004755"/>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8"/>
          <p:cNvSpPr/>
          <p:nvPr/>
        </p:nvSpPr>
        <p:spPr>
          <a:xfrm>
            <a:off x="4254103" y="1949009"/>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9"/>
          <p:cNvSpPr/>
          <p:nvPr/>
        </p:nvSpPr>
        <p:spPr>
          <a:xfrm>
            <a:off x="5346165" y="1949009"/>
            <a:ext cx="732692" cy="1579944"/>
          </a:xfrm>
          <a:prstGeom prst="cube">
            <a:avLst>
              <a:gd name="adj" fmla="val 7804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28"/>
          <p:cNvGrpSpPr/>
          <p:nvPr/>
        </p:nvGrpSpPr>
        <p:grpSpPr>
          <a:xfrm>
            <a:off x="1355049" y="2744538"/>
            <a:ext cx="856289" cy="393540"/>
            <a:chOff x="1313029" y="3174036"/>
            <a:chExt cx="1057175" cy="393540"/>
          </a:xfrm>
        </p:grpSpPr>
        <p:sp>
          <p:nvSpPr>
            <p:cNvPr id="33" name="立方体 29"/>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0"/>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8" name="组合 34"/>
          <p:cNvGrpSpPr/>
          <p:nvPr/>
        </p:nvGrpSpPr>
        <p:grpSpPr>
          <a:xfrm>
            <a:off x="2407351" y="2511146"/>
            <a:ext cx="856289" cy="393540"/>
            <a:chOff x="1313029" y="3174036"/>
            <a:chExt cx="1057175" cy="393540"/>
          </a:xfrm>
        </p:grpSpPr>
        <p:sp>
          <p:nvSpPr>
            <p:cNvPr id="39" name="立方体 35"/>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6"/>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37"/>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38"/>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39"/>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4" name="组合 40"/>
          <p:cNvGrpSpPr/>
          <p:nvPr/>
        </p:nvGrpSpPr>
        <p:grpSpPr>
          <a:xfrm>
            <a:off x="3437225" y="2744446"/>
            <a:ext cx="856289" cy="393540"/>
            <a:chOff x="1313029" y="3174036"/>
            <a:chExt cx="1057175" cy="393540"/>
          </a:xfrm>
        </p:grpSpPr>
        <p:sp>
          <p:nvSpPr>
            <p:cNvPr id="45" name="立方体 41"/>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2"/>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3"/>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4"/>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5"/>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0" name="组合 53"/>
          <p:cNvGrpSpPr/>
          <p:nvPr/>
        </p:nvGrpSpPr>
        <p:grpSpPr>
          <a:xfrm>
            <a:off x="4482140" y="2631360"/>
            <a:ext cx="856289" cy="393540"/>
            <a:chOff x="1313029" y="3174036"/>
            <a:chExt cx="1057175" cy="393540"/>
          </a:xfrm>
        </p:grpSpPr>
        <p:sp>
          <p:nvSpPr>
            <p:cNvPr id="51" name="立方体 54"/>
            <p:cNvSpPr/>
            <p:nvPr/>
          </p:nvSpPr>
          <p:spPr>
            <a:xfrm>
              <a:off x="1313029" y="3174036"/>
              <a:ext cx="225016" cy="393540"/>
            </a:xfrm>
            <a:prstGeom prst="cube">
              <a:avLst>
                <a:gd name="adj" fmla="val 57988"/>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5"/>
            <p:cNvCxnSpPr/>
            <p:nvPr/>
          </p:nvCxnSpPr>
          <p:spPr>
            <a:xfrm>
              <a:off x="1538045" y="3174036"/>
              <a:ext cx="832159" cy="19677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6"/>
            <p:cNvCxnSpPr/>
            <p:nvPr/>
          </p:nvCxnSpPr>
          <p:spPr>
            <a:xfrm flipV="1">
              <a:off x="1400214" y="3370806"/>
              <a:ext cx="940330" cy="173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7"/>
            <p:cNvCxnSpPr/>
            <p:nvPr/>
          </p:nvCxnSpPr>
          <p:spPr>
            <a:xfrm>
              <a:off x="1409081" y="3334184"/>
              <a:ext cx="936788" cy="36622"/>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8"/>
            <p:cNvCxnSpPr/>
            <p:nvPr/>
          </p:nvCxnSpPr>
          <p:spPr>
            <a:xfrm flipV="1">
              <a:off x="1538045" y="3370806"/>
              <a:ext cx="802499" cy="6213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7" name="文本框 126"/>
          <p:cNvSpPr txBox="1"/>
          <p:nvPr/>
        </p:nvSpPr>
        <p:spPr>
          <a:xfrm>
            <a:off x="1273729" y="2127542"/>
            <a:ext cx="410910" cy="230832"/>
          </a:xfrm>
          <a:prstGeom prst="rect">
            <a:avLst/>
          </a:prstGeom>
          <a:noFill/>
        </p:spPr>
        <p:txBody>
          <a:bodyPr wrap="square" rtlCol="0">
            <a:spAutoFit/>
          </a:bodyPr>
          <a:lstStyle/>
          <a:p>
            <a:r>
              <a:rPr lang="en-US" altLang="zh-CN" sz="900" dirty="0"/>
              <a:t>55</a:t>
            </a:r>
            <a:endParaRPr lang="zh-CN" altLang="en-US" sz="900" dirty="0"/>
          </a:p>
        </p:txBody>
      </p:sp>
      <p:sp>
        <p:nvSpPr>
          <p:cNvPr id="68" name="文本框 127"/>
          <p:cNvSpPr txBox="1"/>
          <p:nvPr/>
        </p:nvSpPr>
        <p:spPr>
          <a:xfrm>
            <a:off x="1874338" y="2368696"/>
            <a:ext cx="325759" cy="230832"/>
          </a:xfrm>
          <a:prstGeom prst="rect">
            <a:avLst/>
          </a:prstGeom>
          <a:noFill/>
        </p:spPr>
        <p:txBody>
          <a:bodyPr wrap="square" rtlCol="0">
            <a:spAutoFit/>
          </a:bodyPr>
          <a:lstStyle/>
          <a:p>
            <a:r>
              <a:rPr lang="en-US" altLang="zh-CN" sz="900" dirty="0"/>
              <a:t>55</a:t>
            </a:r>
            <a:endParaRPr lang="zh-CN" altLang="en-US" sz="900" dirty="0"/>
          </a:p>
        </p:txBody>
      </p:sp>
      <p:sp>
        <p:nvSpPr>
          <p:cNvPr id="70" name="文本框 129"/>
          <p:cNvSpPr txBox="1"/>
          <p:nvPr/>
        </p:nvSpPr>
        <p:spPr>
          <a:xfrm>
            <a:off x="1130007" y="3568914"/>
            <a:ext cx="410910" cy="230832"/>
          </a:xfrm>
          <a:prstGeom prst="rect">
            <a:avLst/>
          </a:prstGeom>
          <a:noFill/>
        </p:spPr>
        <p:txBody>
          <a:bodyPr wrap="square" rtlCol="0">
            <a:spAutoFit/>
          </a:bodyPr>
          <a:lstStyle/>
          <a:p>
            <a:r>
              <a:rPr lang="en-US" altLang="zh-CN" sz="900" dirty="0"/>
              <a:t>96</a:t>
            </a:r>
            <a:endParaRPr lang="zh-CN" altLang="en-US" sz="900" dirty="0"/>
          </a:p>
        </p:txBody>
      </p:sp>
      <p:sp>
        <p:nvSpPr>
          <p:cNvPr id="71" name="文本框 130"/>
          <p:cNvSpPr txBox="1"/>
          <p:nvPr/>
        </p:nvSpPr>
        <p:spPr>
          <a:xfrm>
            <a:off x="2874367" y="2405386"/>
            <a:ext cx="325759" cy="230832"/>
          </a:xfrm>
          <a:prstGeom prst="rect">
            <a:avLst/>
          </a:prstGeom>
          <a:noFill/>
        </p:spPr>
        <p:txBody>
          <a:bodyPr wrap="square" rtlCol="0">
            <a:spAutoFit/>
          </a:bodyPr>
          <a:lstStyle/>
          <a:p>
            <a:r>
              <a:rPr lang="en-US" altLang="zh-CN" sz="900" dirty="0"/>
              <a:t>27</a:t>
            </a:r>
            <a:endParaRPr lang="zh-CN" altLang="en-US" sz="900" dirty="0"/>
          </a:p>
        </p:txBody>
      </p:sp>
      <p:sp>
        <p:nvSpPr>
          <p:cNvPr id="72" name="文本框 131"/>
          <p:cNvSpPr txBox="1"/>
          <p:nvPr/>
        </p:nvSpPr>
        <p:spPr>
          <a:xfrm>
            <a:off x="2286095" y="2127542"/>
            <a:ext cx="325759" cy="230832"/>
          </a:xfrm>
          <a:prstGeom prst="rect">
            <a:avLst/>
          </a:prstGeom>
          <a:noFill/>
        </p:spPr>
        <p:txBody>
          <a:bodyPr wrap="square" rtlCol="0">
            <a:spAutoFit/>
          </a:bodyPr>
          <a:lstStyle/>
          <a:p>
            <a:r>
              <a:rPr lang="en-US" altLang="zh-CN" sz="900" dirty="0"/>
              <a:t>27</a:t>
            </a:r>
            <a:endParaRPr lang="zh-CN" altLang="en-US" sz="900" dirty="0"/>
          </a:p>
        </p:txBody>
      </p:sp>
      <p:sp>
        <p:nvSpPr>
          <p:cNvPr id="73" name="文本框 132"/>
          <p:cNvSpPr txBox="1"/>
          <p:nvPr/>
        </p:nvSpPr>
        <p:spPr>
          <a:xfrm>
            <a:off x="3343341" y="2112615"/>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74" name="文本框 133"/>
          <p:cNvSpPr txBox="1"/>
          <p:nvPr/>
        </p:nvSpPr>
        <p:spPr>
          <a:xfrm>
            <a:off x="4316885" y="2078337"/>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75" name="文本框 134"/>
          <p:cNvSpPr txBox="1"/>
          <p:nvPr/>
        </p:nvSpPr>
        <p:spPr>
          <a:xfrm>
            <a:off x="4936272" y="2345537"/>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77" name="文本框 136"/>
          <p:cNvSpPr txBox="1"/>
          <p:nvPr/>
        </p:nvSpPr>
        <p:spPr>
          <a:xfrm>
            <a:off x="3896690" y="2361134"/>
            <a:ext cx="325759" cy="230832"/>
          </a:xfrm>
          <a:prstGeom prst="rect">
            <a:avLst/>
          </a:prstGeom>
          <a:noFill/>
        </p:spPr>
        <p:txBody>
          <a:bodyPr wrap="square" rtlCol="0">
            <a:spAutoFit/>
          </a:bodyPr>
          <a:lstStyle/>
          <a:p>
            <a:r>
              <a:rPr lang="en-US" altLang="zh-CN" sz="900" dirty="0"/>
              <a:t>13</a:t>
            </a:r>
            <a:endParaRPr lang="zh-CN" altLang="en-US" sz="900" dirty="0"/>
          </a:p>
        </p:txBody>
      </p:sp>
      <p:sp>
        <p:nvSpPr>
          <p:cNvPr id="78" name="文本框 137"/>
          <p:cNvSpPr txBox="1"/>
          <p:nvPr/>
        </p:nvSpPr>
        <p:spPr>
          <a:xfrm>
            <a:off x="5428960" y="2078337"/>
            <a:ext cx="325759" cy="230832"/>
          </a:xfrm>
          <a:prstGeom prst="rect">
            <a:avLst/>
          </a:prstGeom>
          <a:noFill/>
        </p:spPr>
        <p:txBody>
          <a:bodyPr wrap="square" rtlCol="0">
            <a:spAutoFit/>
          </a:bodyPr>
          <a:lstStyle/>
          <a:p>
            <a:r>
              <a:rPr lang="en-US" altLang="zh-CN" sz="900" dirty="0"/>
              <a:t>6</a:t>
            </a:r>
            <a:endParaRPr lang="zh-CN" altLang="en-US" sz="900" dirty="0"/>
          </a:p>
        </p:txBody>
      </p:sp>
      <p:sp>
        <p:nvSpPr>
          <p:cNvPr id="79" name="文本框 138"/>
          <p:cNvSpPr txBox="1"/>
          <p:nvPr/>
        </p:nvSpPr>
        <p:spPr>
          <a:xfrm>
            <a:off x="3168618" y="3550637"/>
            <a:ext cx="410910" cy="230832"/>
          </a:xfrm>
          <a:prstGeom prst="rect">
            <a:avLst/>
          </a:prstGeom>
          <a:noFill/>
        </p:spPr>
        <p:txBody>
          <a:bodyPr wrap="square" rtlCol="0">
            <a:spAutoFit/>
          </a:bodyPr>
          <a:lstStyle/>
          <a:p>
            <a:r>
              <a:rPr lang="en-US" altLang="zh-CN" sz="900" dirty="0"/>
              <a:t>256</a:t>
            </a:r>
            <a:endParaRPr lang="zh-CN" altLang="en-US" sz="900" dirty="0"/>
          </a:p>
        </p:txBody>
      </p:sp>
      <p:sp>
        <p:nvSpPr>
          <p:cNvPr id="80" name="文本框 139"/>
          <p:cNvSpPr txBox="1"/>
          <p:nvPr/>
        </p:nvSpPr>
        <p:spPr>
          <a:xfrm>
            <a:off x="2122007" y="3557494"/>
            <a:ext cx="410910" cy="230832"/>
          </a:xfrm>
          <a:prstGeom prst="rect">
            <a:avLst/>
          </a:prstGeom>
          <a:noFill/>
        </p:spPr>
        <p:txBody>
          <a:bodyPr wrap="square" rtlCol="0">
            <a:spAutoFit/>
          </a:bodyPr>
          <a:lstStyle/>
          <a:p>
            <a:r>
              <a:rPr lang="en-US" altLang="zh-CN" sz="900" dirty="0"/>
              <a:t>256</a:t>
            </a:r>
            <a:endParaRPr lang="zh-CN" altLang="en-US" sz="900" dirty="0"/>
          </a:p>
        </p:txBody>
      </p:sp>
      <p:sp>
        <p:nvSpPr>
          <p:cNvPr id="81" name="文本框 140"/>
          <p:cNvSpPr txBox="1"/>
          <p:nvPr/>
        </p:nvSpPr>
        <p:spPr>
          <a:xfrm>
            <a:off x="4175309" y="3519372"/>
            <a:ext cx="410910" cy="230832"/>
          </a:xfrm>
          <a:prstGeom prst="rect">
            <a:avLst/>
          </a:prstGeom>
          <a:noFill/>
        </p:spPr>
        <p:txBody>
          <a:bodyPr wrap="square" rtlCol="0">
            <a:spAutoFit/>
          </a:bodyPr>
          <a:lstStyle/>
          <a:p>
            <a:r>
              <a:rPr lang="en-US" altLang="zh-CN" sz="900" dirty="0"/>
              <a:t>384</a:t>
            </a:r>
            <a:endParaRPr lang="zh-CN" altLang="en-US" sz="900" dirty="0"/>
          </a:p>
        </p:txBody>
      </p:sp>
      <p:sp>
        <p:nvSpPr>
          <p:cNvPr id="82" name="文本框 141"/>
          <p:cNvSpPr txBox="1"/>
          <p:nvPr/>
        </p:nvSpPr>
        <p:spPr>
          <a:xfrm>
            <a:off x="5251642" y="3519354"/>
            <a:ext cx="410910" cy="230832"/>
          </a:xfrm>
          <a:prstGeom prst="rect">
            <a:avLst/>
          </a:prstGeom>
          <a:noFill/>
        </p:spPr>
        <p:txBody>
          <a:bodyPr wrap="square" rtlCol="0">
            <a:spAutoFit/>
          </a:bodyPr>
          <a:lstStyle/>
          <a:p>
            <a:r>
              <a:rPr lang="en-US" altLang="zh-CN" sz="900" dirty="0"/>
              <a:t>256</a:t>
            </a:r>
            <a:endParaRPr lang="zh-CN" altLang="en-US" sz="900" dirty="0"/>
          </a:p>
        </p:txBody>
      </p:sp>
      <p:pic>
        <p:nvPicPr>
          <p:cNvPr id="83" name="图片 1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654" y="2789210"/>
            <a:ext cx="203298" cy="306785"/>
          </a:xfrm>
          <a:prstGeom prst="rect">
            <a:avLst/>
          </a:prstGeom>
          <a:scene3d>
            <a:camera prst="isometricOffAxis2Right">
              <a:rot lat="1800000" lon="17759998" rev="0"/>
            </a:camera>
            <a:lightRig rig="threePt" dir="t"/>
          </a:scene3d>
        </p:spPr>
      </p:pic>
      <p:pic>
        <p:nvPicPr>
          <p:cNvPr id="84" name="图片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74" y="2548893"/>
            <a:ext cx="226768" cy="318017"/>
          </a:xfrm>
          <a:prstGeom prst="rect">
            <a:avLst/>
          </a:prstGeom>
          <a:scene3d>
            <a:camera prst="isometricOffAxis2Right">
              <a:rot lat="1800000" lon="17759998" rev="0"/>
            </a:camera>
            <a:lightRig rig="threePt" dir="t"/>
          </a:scene3d>
        </p:spPr>
      </p:pic>
      <p:pic>
        <p:nvPicPr>
          <p:cNvPr id="85" name="图片 1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439" y="2671294"/>
            <a:ext cx="225184" cy="307147"/>
          </a:xfrm>
          <a:prstGeom prst="rect">
            <a:avLst/>
          </a:prstGeom>
          <a:scene3d>
            <a:camera prst="isometricOffAxis2Right">
              <a:rot lat="1800000" lon="17759998" rev="0"/>
            </a:camera>
            <a:lightRig rig="threePt" dir="t"/>
          </a:scene3d>
        </p:spPr>
      </p:pic>
      <p:pic>
        <p:nvPicPr>
          <p:cNvPr id="86" name="图片 1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4491" y="2787953"/>
            <a:ext cx="202749" cy="306525"/>
          </a:xfrm>
          <a:prstGeom prst="rect">
            <a:avLst/>
          </a:prstGeom>
          <a:scene3d>
            <a:camera prst="isometricOffAxis2Right">
              <a:rot lat="1800000" lon="17759998" rev="0"/>
            </a:camera>
            <a:lightRig rig="threePt" dir="t"/>
          </a:scene3d>
        </p:spPr>
      </p:pic>
      <p:sp>
        <p:nvSpPr>
          <p:cNvPr id="91" name="TextBox 90"/>
          <p:cNvSpPr txBox="1"/>
          <p:nvPr/>
        </p:nvSpPr>
        <p:spPr>
          <a:xfrm>
            <a:off x="594379" y="1145908"/>
            <a:ext cx="6145722" cy="400110"/>
          </a:xfrm>
          <a:prstGeom prst="rect">
            <a:avLst/>
          </a:prstGeom>
          <a:noFill/>
        </p:spPr>
        <p:txBody>
          <a:bodyPr wrap="square" rtlCol="0">
            <a:spAutoFit/>
          </a:bodyPr>
          <a:lstStyle/>
          <a:p>
            <a:pPr algn="ctr"/>
            <a:r>
              <a:rPr lang="en-US" altLang="zh-CN" sz="2000" b="1" dirty="0">
                <a:latin typeface="Trebuchet MS" charset="0"/>
                <a:ea typeface="Trebuchet MS" charset="0"/>
                <a:cs typeface="Trebuchet MS" charset="0"/>
              </a:rPr>
              <a:t>A</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deep</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neural</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network</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consists</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of</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multiple</a:t>
            </a:r>
            <a:r>
              <a:rPr lang="zh-CN" altLang="en-US" sz="2000" b="1" dirty="0">
                <a:latin typeface="Trebuchet MS" charset="0"/>
                <a:ea typeface="Trebuchet MS" charset="0"/>
                <a:cs typeface="Trebuchet MS" charset="0"/>
              </a:rPr>
              <a:t> </a:t>
            </a:r>
            <a:r>
              <a:rPr lang="en-US" altLang="zh-CN" sz="2000" b="1" dirty="0">
                <a:latin typeface="Trebuchet MS" charset="0"/>
                <a:ea typeface="Trebuchet MS" charset="0"/>
                <a:cs typeface="Trebuchet MS" charset="0"/>
              </a:rPr>
              <a:t>layers</a:t>
            </a:r>
            <a:endParaRPr lang="en-US" b="1" dirty="0">
              <a:latin typeface="Trebuchet MS" charset="0"/>
              <a:ea typeface="Trebuchet MS" charset="0"/>
              <a:cs typeface="Trebuchet MS" charset="0"/>
            </a:endParaRPr>
          </a:p>
        </p:txBody>
      </p:sp>
      <p:sp>
        <p:nvSpPr>
          <p:cNvPr id="98" name="Content Placeholder 2"/>
          <p:cNvSpPr txBox="1">
            <a:spLocks/>
          </p:cNvSpPr>
          <p:nvPr/>
        </p:nvSpPr>
        <p:spPr bwMode="auto">
          <a:xfrm>
            <a:off x="6665261" y="1240240"/>
            <a:ext cx="6151131"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2000" b="1" kern="0" dirty="0">
                <a:latin typeface="Trebuchet MS" charset="0"/>
                <a:ea typeface="Trebuchet MS" charset="0"/>
                <a:cs typeface="Trebuchet MS" charset="0"/>
              </a:rPr>
              <a:t>Volume</a:t>
            </a:r>
            <a:r>
              <a:rPr lang="zh-CN" altLang="en-US" sz="2000" b="1" kern="0" dirty="0">
                <a:latin typeface="Trebuchet MS" charset="0"/>
                <a:ea typeface="Trebuchet MS" charset="0"/>
                <a:cs typeface="Trebuchet MS" charset="0"/>
              </a:rPr>
              <a:t> </a:t>
            </a:r>
            <a:r>
              <a:rPr lang="en-US" altLang="zh-CN" sz="2000" b="1" kern="0" dirty="0">
                <a:latin typeface="Trebuchet MS" charset="0"/>
                <a:ea typeface="Trebuchet MS" charset="0"/>
                <a:cs typeface="Trebuchet MS" charset="0"/>
              </a:rPr>
              <a:t>of</a:t>
            </a:r>
            <a:r>
              <a:rPr lang="zh-CN" altLang="en-US" sz="2000" b="1" kern="0" dirty="0">
                <a:latin typeface="Trebuchet MS" charset="0"/>
                <a:ea typeface="Trebuchet MS" charset="0"/>
                <a:cs typeface="Trebuchet MS" charset="0"/>
              </a:rPr>
              <a:t> </a:t>
            </a:r>
            <a:r>
              <a:rPr lang="en-US" altLang="zh-CN" sz="2000" b="1" kern="0" dirty="0">
                <a:latin typeface="Trebuchet MS" charset="0"/>
                <a:ea typeface="Trebuchet MS" charset="0"/>
                <a:cs typeface="Trebuchet MS" charset="0"/>
              </a:rPr>
              <a:t>Each</a:t>
            </a:r>
            <a:r>
              <a:rPr lang="zh-CN" altLang="en-US" sz="2000" b="1" kern="0" dirty="0">
                <a:latin typeface="Trebuchet MS" charset="0"/>
                <a:ea typeface="Trebuchet MS" charset="0"/>
                <a:cs typeface="Trebuchet MS" charset="0"/>
              </a:rPr>
              <a:t> </a:t>
            </a:r>
            <a:r>
              <a:rPr lang="en-US" altLang="zh-CN" sz="2000" b="1" kern="0" dirty="0">
                <a:latin typeface="Trebuchet MS" charset="0"/>
                <a:ea typeface="Trebuchet MS" charset="0"/>
                <a:cs typeface="Trebuchet MS" charset="0"/>
              </a:rPr>
              <a:t>Layer</a:t>
            </a:r>
            <a:endParaRPr lang="en-US" sz="2000" b="1" kern="0" dirty="0">
              <a:latin typeface="Trebuchet MS" charset="0"/>
              <a:ea typeface="Trebuchet MS" charset="0"/>
              <a:cs typeface="Trebuchet MS" charset="0"/>
            </a:endParaRPr>
          </a:p>
        </p:txBody>
      </p:sp>
      <p:grpSp>
        <p:nvGrpSpPr>
          <p:cNvPr id="7" name="Group 6"/>
          <p:cNvGrpSpPr/>
          <p:nvPr/>
        </p:nvGrpSpPr>
        <p:grpSpPr>
          <a:xfrm>
            <a:off x="8214292" y="1732221"/>
            <a:ext cx="3578320" cy="1974983"/>
            <a:chOff x="7615197" y="2094839"/>
            <a:chExt cx="3578320" cy="1974983"/>
          </a:xfrm>
        </p:grpSpPr>
        <p:pic>
          <p:nvPicPr>
            <p:cNvPr id="6" name="Picture 5"/>
            <p:cNvPicPr>
              <a:picLocks noChangeAspect="1"/>
            </p:cNvPicPr>
            <p:nvPr/>
          </p:nvPicPr>
          <p:blipFill>
            <a:blip r:embed="rId7"/>
            <a:stretch>
              <a:fillRect/>
            </a:stretch>
          </p:blipFill>
          <p:spPr>
            <a:xfrm>
              <a:off x="7615197" y="2094839"/>
              <a:ext cx="3053070" cy="1974983"/>
            </a:xfrm>
            <a:prstGeom prst="rect">
              <a:avLst/>
            </a:prstGeom>
          </p:spPr>
        </p:pic>
        <p:sp>
          <p:nvSpPr>
            <p:cNvPr id="101" name="Content Placeholder 2"/>
            <p:cNvSpPr txBox="1">
              <a:spLocks/>
            </p:cNvSpPr>
            <p:nvPr/>
          </p:nvSpPr>
          <p:spPr bwMode="auto">
            <a:xfrm>
              <a:off x="9725075" y="3033912"/>
              <a:ext cx="1468442" cy="511606"/>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endParaRPr lang="en-US" sz="2400" b="1" kern="0" dirty="0">
                <a:solidFill>
                  <a:srgbClr val="003399"/>
                </a:solidFill>
              </a:endParaRPr>
            </a:p>
          </p:txBody>
        </p:sp>
      </p:grpSp>
      <p:sp>
        <p:nvSpPr>
          <p:cNvPr id="9" name="Right Brace 8"/>
          <p:cNvSpPr/>
          <p:nvPr/>
        </p:nvSpPr>
        <p:spPr>
          <a:xfrm rot="5400000">
            <a:off x="3372446" y="1879614"/>
            <a:ext cx="401483" cy="448955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4" name="Content Placeholder 2"/>
          <p:cNvSpPr txBox="1">
            <a:spLocks/>
          </p:cNvSpPr>
          <p:nvPr/>
        </p:nvSpPr>
        <p:spPr bwMode="auto">
          <a:xfrm>
            <a:off x="2184850" y="4354978"/>
            <a:ext cx="2782505"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2000" b="1" kern="0" dirty="0">
                <a:solidFill>
                  <a:srgbClr val="0033CC"/>
                </a:solidFill>
                <a:latin typeface="Trebuchet MS" charset="0"/>
                <a:ea typeface="Trebuchet MS" charset="0"/>
                <a:cs typeface="Trebuchet MS" charset="0"/>
              </a:rPr>
              <a:t>Depth</a:t>
            </a:r>
            <a:r>
              <a:rPr lang="zh-CN" altLang="en-US" sz="2000" b="1" kern="0" dirty="0">
                <a:solidFill>
                  <a:srgbClr val="0033CC"/>
                </a:solidFill>
                <a:latin typeface="Trebuchet MS" charset="0"/>
                <a:ea typeface="Trebuchet MS" charset="0"/>
                <a:cs typeface="Trebuchet MS" charset="0"/>
              </a:rPr>
              <a:t> </a:t>
            </a:r>
            <a:r>
              <a:rPr lang="en-US" altLang="zh-CN" sz="2000" b="1" kern="0" dirty="0">
                <a:solidFill>
                  <a:srgbClr val="0033CC"/>
                </a:solidFill>
                <a:latin typeface="Trebuchet MS" charset="0"/>
                <a:ea typeface="Trebuchet MS" charset="0"/>
                <a:cs typeface="Trebuchet MS" charset="0"/>
              </a:rPr>
              <a:t>of</a:t>
            </a:r>
            <a:r>
              <a:rPr lang="zh-CN" altLang="en-US" sz="2000" b="1" kern="0" dirty="0">
                <a:solidFill>
                  <a:srgbClr val="0033CC"/>
                </a:solidFill>
                <a:latin typeface="Trebuchet MS" charset="0"/>
                <a:ea typeface="Trebuchet MS" charset="0"/>
                <a:cs typeface="Trebuchet MS" charset="0"/>
              </a:rPr>
              <a:t> </a:t>
            </a:r>
            <a:r>
              <a:rPr lang="en-US" altLang="zh-CN" sz="2000" b="1" kern="0" dirty="0">
                <a:solidFill>
                  <a:srgbClr val="0033CC"/>
                </a:solidFill>
                <a:latin typeface="Trebuchet MS" charset="0"/>
                <a:ea typeface="Trebuchet MS" charset="0"/>
                <a:cs typeface="Trebuchet MS" charset="0"/>
              </a:rPr>
              <a:t>the</a:t>
            </a:r>
            <a:r>
              <a:rPr lang="zh-CN" altLang="en-US" sz="2000" b="1" kern="0" dirty="0">
                <a:solidFill>
                  <a:srgbClr val="0033CC"/>
                </a:solidFill>
                <a:latin typeface="Trebuchet MS" charset="0"/>
                <a:ea typeface="Trebuchet MS" charset="0"/>
                <a:cs typeface="Trebuchet MS" charset="0"/>
              </a:rPr>
              <a:t> </a:t>
            </a:r>
            <a:r>
              <a:rPr lang="en-US" altLang="zh-CN" sz="2000" b="1" kern="0" dirty="0">
                <a:solidFill>
                  <a:srgbClr val="0033CC"/>
                </a:solidFill>
                <a:latin typeface="Trebuchet MS" charset="0"/>
                <a:ea typeface="Trebuchet MS" charset="0"/>
                <a:cs typeface="Trebuchet MS" charset="0"/>
              </a:rPr>
              <a:t>Network</a:t>
            </a:r>
            <a:endParaRPr lang="en-US" sz="2000" b="1" kern="0" dirty="0">
              <a:solidFill>
                <a:srgbClr val="0033CC"/>
              </a:solidFill>
              <a:latin typeface="Trebuchet MS" charset="0"/>
              <a:ea typeface="Trebuchet MS" charset="0"/>
              <a:cs typeface="Trebuchet MS" charset="0"/>
            </a:endParaRPr>
          </a:p>
        </p:txBody>
      </p:sp>
    </p:spTree>
    <p:extLst>
      <p:ext uri="{BB962C8B-B14F-4D97-AF65-F5344CB8AC3E}">
        <p14:creationId xmlns:p14="http://schemas.microsoft.com/office/powerpoint/2010/main" val="17318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2883645" y="2647325"/>
            <a:ext cx="2039615" cy="3051960"/>
          </a:xfrm>
          <a:prstGeom prst="roundRect">
            <a:avLst>
              <a:gd name="adj" fmla="val 8140"/>
            </a:avLst>
          </a:prstGeom>
          <a:solidFill>
            <a:srgbClr val="FFFF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3" tIns="45720" rIns="91443" bIns="45720" numCol="1" spcCol="0" rtlCol="0" fromWordArt="0" anchor="ctr" anchorCtr="0" forceAA="0" compatLnSpc="1">
            <a:prstTxWarp prst="textNoShape">
              <a:avLst/>
            </a:prstTxWarp>
            <a:noAutofit/>
          </a:bodyPr>
          <a:lstStyle/>
          <a:p>
            <a:pPr algn="ctr"/>
            <a:endParaRPr lang="zh-CN" altLang="en-US" sz="4396">
              <a:solidFill>
                <a:srgbClr val="000000"/>
              </a:solidFill>
            </a:endParaRPr>
          </a:p>
        </p:txBody>
      </p:sp>
      <p:sp>
        <p:nvSpPr>
          <p:cNvPr id="20" name="Rounded Rectangle 19"/>
          <p:cNvSpPr/>
          <p:nvPr/>
        </p:nvSpPr>
        <p:spPr>
          <a:xfrm>
            <a:off x="2883645" y="5908126"/>
            <a:ext cx="2039615" cy="418934"/>
          </a:xfrm>
          <a:prstGeom prst="roundRect">
            <a:avLst>
              <a:gd name="adj" fmla="val 8140"/>
            </a:avLst>
          </a:prstGeom>
          <a:solidFill>
            <a:srgbClr val="CC6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3" tIns="45720" rIns="91443" bIns="45720" numCol="1" spcCol="0" rtlCol="0" fromWordArt="0" anchor="ctr" anchorCtr="0" forceAA="0" compatLnSpc="1">
            <a:prstTxWarp prst="textNoShape">
              <a:avLst/>
            </a:prstTxWarp>
            <a:noAutofit/>
          </a:bodyPr>
          <a:lstStyle/>
          <a:p>
            <a:pPr algn="ctr"/>
            <a:endParaRPr lang="zh-CN" altLang="en-US" sz="4396">
              <a:solidFill>
                <a:srgbClr val="000000"/>
              </a:solidFill>
            </a:endParaRPr>
          </a:p>
        </p:txBody>
      </p:sp>
      <p:sp>
        <p:nvSpPr>
          <p:cNvPr id="21" name="Rounded Rectangle 20"/>
          <p:cNvSpPr/>
          <p:nvPr/>
        </p:nvSpPr>
        <p:spPr>
          <a:xfrm>
            <a:off x="3316382" y="5233510"/>
            <a:ext cx="1596230" cy="465774"/>
          </a:xfrm>
          <a:prstGeom prst="roundRect">
            <a:avLst>
              <a:gd name="adj" fmla="val 8140"/>
            </a:avLst>
          </a:prstGeom>
          <a:solidFill>
            <a:srgbClr val="3AC9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3" tIns="45720" rIns="91443" bIns="45720" numCol="1" spcCol="0" rtlCol="0" fromWordArt="0" anchor="ctr" anchorCtr="0" forceAA="0" compatLnSpc="1">
            <a:prstTxWarp prst="textNoShape">
              <a:avLst/>
            </a:prstTxWarp>
            <a:noAutofit/>
          </a:bodyPr>
          <a:lstStyle/>
          <a:p>
            <a:pPr algn="ctr"/>
            <a:endParaRPr lang="zh-CN" altLang="en-US" sz="4396">
              <a:solidFill>
                <a:srgbClr val="000000"/>
              </a:solidFill>
            </a:endParaRPr>
          </a:p>
        </p:txBody>
      </p:sp>
      <p:sp>
        <p:nvSpPr>
          <p:cNvPr id="22" name="Rounded Rectangle 21"/>
          <p:cNvSpPr/>
          <p:nvPr/>
        </p:nvSpPr>
        <p:spPr>
          <a:xfrm>
            <a:off x="3316382" y="2642366"/>
            <a:ext cx="1596228" cy="2565428"/>
          </a:xfrm>
          <a:prstGeom prst="roundRect">
            <a:avLst>
              <a:gd name="adj" fmla="val 8140"/>
            </a:avLst>
          </a:prstGeom>
          <a:solidFill>
            <a:srgbClr val="C9E7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3" tIns="45720" rIns="91443" bIns="45720" numCol="1" spcCol="0" rtlCol="0" fromWordArt="0" anchor="ctr" anchorCtr="0" forceAA="0" compatLnSpc="1">
            <a:prstTxWarp prst="textNoShape">
              <a:avLst/>
            </a:prstTxWarp>
            <a:noAutofit/>
          </a:bodyPr>
          <a:lstStyle/>
          <a:p>
            <a:pPr algn="ctr"/>
            <a:endParaRPr lang="zh-CN" altLang="en-US" sz="4396" dirty="0">
              <a:solidFill>
                <a:srgbClr val="000000"/>
              </a:solidFill>
            </a:endParaRPr>
          </a:p>
        </p:txBody>
      </p:sp>
      <p:sp>
        <p:nvSpPr>
          <p:cNvPr id="23" name="Rounded Rectangle 22"/>
          <p:cNvSpPr/>
          <p:nvPr/>
        </p:nvSpPr>
        <p:spPr>
          <a:xfrm>
            <a:off x="2883646" y="1466882"/>
            <a:ext cx="2039614" cy="1161727"/>
          </a:xfrm>
          <a:prstGeom prst="roundRect">
            <a:avLst>
              <a:gd name="adj" fmla="val 8140"/>
            </a:avLst>
          </a:prstGeom>
          <a:solidFill>
            <a:srgbClr val="FFB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3" tIns="45720" rIns="91443" bIns="45720" numCol="1" spcCol="0" rtlCol="0" fromWordArt="0" anchor="ctr" anchorCtr="0" forceAA="0" compatLnSpc="1">
            <a:prstTxWarp prst="textNoShape">
              <a:avLst/>
            </a:prstTxWarp>
            <a:noAutofit/>
          </a:bodyPr>
          <a:lstStyle/>
          <a:p>
            <a:pPr algn="ctr"/>
            <a:endParaRPr lang="zh-CN" altLang="en-US" sz="4396" dirty="0">
              <a:solidFill>
                <a:srgbClr val="000000"/>
              </a:solidFill>
            </a:endParaRPr>
          </a:p>
        </p:txBody>
      </p:sp>
      <p:grpSp>
        <p:nvGrpSpPr>
          <p:cNvPr id="24" name="Group 23"/>
          <p:cNvGrpSpPr/>
          <p:nvPr/>
        </p:nvGrpSpPr>
        <p:grpSpPr>
          <a:xfrm>
            <a:off x="3362484" y="791888"/>
            <a:ext cx="1091822" cy="5756164"/>
            <a:chOff x="5872320" y="384033"/>
            <a:chExt cx="1091822" cy="5756164"/>
          </a:xfrm>
        </p:grpSpPr>
        <p:sp>
          <p:nvSpPr>
            <p:cNvPr id="25" name="Rectangle 24"/>
            <p:cNvSpPr/>
            <p:nvPr/>
          </p:nvSpPr>
          <p:spPr>
            <a:xfrm>
              <a:off x="5872321" y="384033"/>
              <a:ext cx="1091821"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conv1</a:t>
              </a:r>
            </a:p>
          </p:txBody>
        </p:sp>
        <p:sp>
          <p:nvSpPr>
            <p:cNvPr id="26" name="Rectangle 25"/>
            <p:cNvSpPr/>
            <p:nvPr/>
          </p:nvSpPr>
          <p:spPr>
            <a:xfrm>
              <a:off x="5872320" y="1157473"/>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conv2a</a:t>
              </a:r>
            </a:p>
          </p:txBody>
        </p:sp>
        <p:sp>
          <p:nvSpPr>
            <p:cNvPr id="27" name="Rectangle 26"/>
            <p:cNvSpPr/>
            <p:nvPr/>
          </p:nvSpPr>
          <p:spPr>
            <a:xfrm>
              <a:off x="5872320" y="1783528"/>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conv2b</a:t>
              </a:r>
            </a:p>
          </p:txBody>
        </p:sp>
        <p:cxnSp>
          <p:nvCxnSpPr>
            <p:cNvPr id="28" name="Straight Arrow Connector 27"/>
            <p:cNvCxnSpPr/>
            <p:nvPr/>
          </p:nvCxnSpPr>
          <p:spPr>
            <a:xfrm flipH="1">
              <a:off x="6418230" y="871727"/>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418230" y="1489980"/>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872320" y="2409583"/>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conv3a</a:t>
              </a:r>
            </a:p>
          </p:txBody>
        </p:sp>
        <p:sp>
          <p:nvSpPr>
            <p:cNvPr id="31" name="Rectangle 30"/>
            <p:cNvSpPr/>
            <p:nvPr/>
          </p:nvSpPr>
          <p:spPr>
            <a:xfrm>
              <a:off x="5872320" y="3035638"/>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conv3b</a:t>
              </a:r>
            </a:p>
          </p:txBody>
        </p:sp>
        <p:cxnSp>
          <p:nvCxnSpPr>
            <p:cNvPr id="32" name="Straight Arrow Connector 31"/>
            <p:cNvCxnSpPr/>
            <p:nvPr/>
          </p:nvCxnSpPr>
          <p:spPr>
            <a:xfrm flipH="1">
              <a:off x="6418230" y="2123837"/>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18230" y="2742090"/>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872320" y="3661693"/>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conv4a</a:t>
              </a:r>
            </a:p>
          </p:txBody>
        </p:sp>
        <p:sp>
          <p:nvSpPr>
            <p:cNvPr id="35" name="Rectangle 34"/>
            <p:cNvSpPr/>
            <p:nvPr/>
          </p:nvSpPr>
          <p:spPr>
            <a:xfrm>
              <a:off x="5872320" y="4287748"/>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conv4b</a:t>
              </a:r>
            </a:p>
          </p:txBody>
        </p:sp>
        <p:cxnSp>
          <p:nvCxnSpPr>
            <p:cNvPr id="36" name="Straight Arrow Connector 35"/>
            <p:cNvCxnSpPr/>
            <p:nvPr/>
          </p:nvCxnSpPr>
          <p:spPr>
            <a:xfrm flipH="1">
              <a:off x="6418230" y="3375947"/>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6418230" y="3994200"/>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872320" y="4913803"/>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conv5</a:t>
              </a:r>
            </a:p>
          </p:txBody>
        </p:sp>
        <p:sp>
          <p:nvSpPr>
            <p:cNvPr id="39" name="Rectangle 38"/>
            <p:cNvSpPr/>
            <p:nvPr/>
          </p:nvSpPr>
          <p:spPr>
            <a:xfrm>
              <a:off x="5872320" y="5539858"/>
              <a:ext cx="1091821" cy="306791"/>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conv6</a:t>
              </a:r>
            </a:p>
          </p:txBody>
        </p:sp>
        <p:cxnSp>
          <p:nvCxnSpPr>
            <p:cNvPr id="40" name="Straight Arrow Connector 39"/>
            <p:cNvCxnSpPr/>
            <p:nvPr/>
          </p:nvCxnSpPr>
          <p:spPr>
            <a:xfrm flipH="1">
              <a:off x="6418230" y="4628057"/>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418230" y="5246310"/>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418229" y="5891769"/>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667366" y="774548"/>
            <a:ext cx="1041960" cy="3888103"/>
            <a:chOff x="3986134" y="670775"/>
            <a:chExt cx="1041960" cy="3888103"/>
          </a:xfrm>
        </p:grpSpPr>
        <p:sp>
          <p:nvSpPr>
            <p:cNvPr id="44" name="Rectangle 43"/>
            <p:cNvSpPr/>
            <p:nvPr/>
          </p:nvSpPr>
          <p:spPr>
            <a:xfrm>
              <a:off x="3986134" y="670775"/>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conv1</a:t>
              </a:r>
            </a:p>
          </p:txBody>
        </p:sp>
        <p:sp>
          <p:nvSpPr>
            <p:cNvPr id="45" name="Rectangle 44"/>
            <p:cNvSpPr/>
            <p:nvPr/>
          </p:nvSpPr>
          <p:spPr>
            <a:xfrm>
              <a:off x="3986134" y="1448697"/>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conv2</a:t>
              </a:r>
            </a:p>
          </p:txBody>
        </p:sp>
        <p:sp>
          <p:nvSpPr>
            <p:cNvPr id="46" name="Rectangle 45"/>
            <p:cNvSpPr/>
            <p:nvPr/>
          </p:nvSpPr>
          <p:spPr>
            <a:xfrm>
              <a:off x="3986134" y="2226619"/>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conv3</a:t>
              </a:r>
            </a:p>
          </p:txBody>
        </p:sp>
        <p:sp>
          <p:nvSpPr>
            <p:cNvPr id="47" name="Rectangle 46"/>
            <p:cNvSpPr/>
            <p:nvPr/>
          </p:nvSpPr>
          <p:spPr>
            <a:xfrm>
              <a:off x="3986134" y="3004541"/>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conv4</a:t>
              </a:r>
            </a:p>
          </p:txBody>
        </p:sp>
        <p:sp>
          <p:nvSpPr>
            <p:cNvPr id="48" name="Rectangle 47"/>
            <p:cNvSpPr/>
            <p:nvPr/>
          </p:nvSpPr>
          <p:spPr>
            <a:xfrm>
              <a:off x="3986134" y="3785622"/>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conv5</a:t>
              </a:r>
            </a:p>
          </p:txBody>
        </p:sp>
        <p:cxnSp>
          <p:nvCxnSpPr>
            <p:cNvPr id="49" name="Straight Arrow Connector 48"/>
            <p:cNvCxnSpPr/>
            <p:nvPr/>
          </p:nvCxnSpPr>
          <p:spPr>
            <a:xfrm flipH="1">
              <a:off x="4507113" y="1159131"/>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507113" y="1937053"/>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507112" y="2714751"/>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507112" y="3496055"/>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507111" y="4310450"/>
              <a:ext cx="1" cy="248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4501603" y="5258594"/>
            <a:ext cx="542922" cy="369332"/>
          </a:xfrm>
          <a:prstGeom prst="rect">
            <a:avLst/>
          </a:prstGeom>
          <a:noFill/>
        </p:spPr>
        <p:txBody>
          <a:bodyPr wrap="square" rtlCol="0">
            <a:spAutoFit/>
          </a:bodyPr>
          <a:lstStyle/>
          <a:p>
            <a:r>
              <a:rPr lang="en-US" b="1" dirty="0">
                <a:solidFill>
                  <a:srgbClr val="000000"/>
                </a:solidFill>
              </a:rPr>
              <a:t>A</a:t>
            </a:r>
            <a:endParaRPr lang="en-US" sz="1400" b="1" dirty="0">
              <a:solidFill>
                <a:srgbClr val="000000"/>
              </a:solidFill>
            </a:endParaRPr>
          </a:p>
        </p:txBody>
      </p:sp>
      <p:sp>
        <p:nvSpPr>
          <p:cNvPr id="55" name="TextBox 54"/>
          <p:cNvSpPr txBox="1"/>
          <p:nvPr/>
        </p:nvSpPr>
        <p:spPr>
          <a:xfrm>
            <a:off x="4517369" y="5899429"/>
            <a:ext cx="542925" cy="369332"/>
          </a:xfrm>
          <a:prstGeom prst="rect">
            <a:avLst/>
          </a:prstGeom>
          <a:noFill/>
        </p:spPr>
        <p:txBody>
          <a:bodyPr wrap="square" rtlCol="0">
            <a:spAutoFit/>
          </a:bodyPr>
          <a:lstStyle/>
          <a:p>
            <a:r>
              <a:rPr lang="en-US" b="1" dirty="0">
                <a:solidFill>
                  <a:srgbClr val="000000"/>
                </a:solidFill>
              </a:rPr>
              <a:t>B</a:t>
            </a:r>
            <a:endParaRPr lang="en-US" sz="1400" b="1" dirty="0">
              <a:solidFill>
                <a:srgbClr val="000000"/>
              </a:solidFill>
            </a:endParaRPr>
          </a:p>
        </p:txBody>
      </p:sp>
      <p:sp>
        <p:nvSpPr>
          <p:cNvPr id="57" name="TextBox 56"/>
          <p:cNvSpPr txBox="1"/>
          <p:nvPr/>
        </p:nvSpPr>
        <p:spPr>
          <a:xfrm>
            <a:off x="4454305" y="2811357"/>
            <a:ext cx="520981" cy="369332"/>
          </a:xfrm>
          <a:prstGeom prst="rect">
            <a:avLst/>
          </a:prstGeom>
          <a:noFill/>
        </p:spPr>
        <p:txBody>
          <a:bodyPr wrap="square" rtlCol="0">
            <a:spAutoFit/>
          </a:bodyPr>
          <a:lstStyle/>
          <a:p>
            <a:r>
              <a:rPr lang="en-US" b="1" dirty="0">
                <a:solidFill>
                  <a:srgbClr val="000000"/>
                </a:solidFill>
              </a:rPr>
              <a:t>C</a:t>
            </a:r>
            <a:endParaRPr lang="en-US" sz="1400" b="1" dirty="0">
              <a:solidFill>
                <a:srgbClr val="000000"/>
              </a:solidFill>
            </a:endParaRPr>
          </a:p>
        </p:txBody>
      </p:sp>
      <p:sp>
        <p:nvSpPr>
          <p:cNvPr id="58" name="TextBox 57"/>
          <p:cNvSpPr txBox="1"/>
          <p:nvPr/>
        </p:nvSpPr>
        <p:spPr>
          <a:xfrm>
            <a:off x="4454303" y="1555447"/>
            <a:ext cx="542925" cy="369332"/>
          </a:xfrm>
          <a:prstGeom prst="rect">
            <a:avLst/>
          </a:prstGeom>
          <a:noFill/>
        </p:spPr>
        <p:txBody>
          <a:bodyPr wrap="square" rtlCol="0">
            <a:spAutoFit/>
          </a:bodyPr>
          <a:lstStyle/>
          <a:p>
            <a:r>
              <a:rPr lang="en-US" b="1" dirty="0">
                <a:solidFill>
                  <a:srgbClr val="000000"/>
                </a:solidFill>
              </a:rPr>
              <a:t>D</a:t>
            </a:r>
          </a:p>
        </p:txBody>
      </p:sp>
      <p:sp>
        <p:nvSpPr>
          <p:cNvPr id="59" name="TextBox 58"/>
          <p:cNvSpPr txBox="1"/>
          <p:nvPr/>
        </p:nvSpPr>
        <p:spPr>
          <a:xfrm>
            <a:off x="4454303" y="2172668"/>
            <a:ext cx="542925" cy="369332"/>
          </a:xfrm>
          <a:prstGeom prst="rect">
            <a:avLst/>
          </a:prstGeom>
          <a:noFill/>
        </p:spPr>
        <p:txBody>
          <a:bodyPr wrap="square" rtlCol="0">
            <a:spAutoFit/>
          </a:bodyPr>
          <a:lstStyle/>
          <a:p>
            <a:r>
              <a:rPr lang="en-US" b="1" dirty="0">
                <a:solidFill>
                  <a:srgbClr val="000000"/>
                </a:solidFill>
              </a:rPr>
              <a:t>D</a:t>
            </a:r>
            <a:endParaRPr lang="en-US" sz="1400" b="1" dirty="0">
              <a:solidFill>
                <a:srgbClr val="000000"/>
              </a:solidFill>
            </a:endParaRPr>
          </a:p>
        </p:txBody>
      </p:sp>
      <p:sp>
        <p:nvSpPr>
          <p:cNvPr id="62" name="TextBox 61"/>
          <p:cNvSpPr txBox="1"/>
          <p:nvPr/>
        </p:nvSpPr>
        <p:spPr>
          <a:xfrm>
            <a:off x="1606337" y="320754"/>
            <a:ext cx="1181100" cy="400110"/>
          </a:xfrm>
          <a:prstGeom prst="rect">
            <a:avLst/>
          </a:prstGeom>
          <a:noFill/>
        </p:spPr>
        <p:txBody>
          <a:bodyPr wrap="square" rtlCol="0">
            <a:spAutoFit/>
          </a:bodyPr>
          <a:lstStyle/>
          <a:p>
            <a:pPr algn="ctr"/>
            <a:r>
              <a:rPr lang="en-US" sz="2000" b="1" dirty="0">
                <a:solidFill>
                  <a:srgbClr val="0033CC"/>
                </a:solidFill>
              </a:rPr>
              <a:t>Teacher</a:t>
            </a:r>
            <a:endParaRPr lang="en-US" b="1" dirty="0">
              <a:solidFill>
                <a:srgbClr val="0033CC"/>
              </a:solidFill>
            </a:endParaRPr>
          </a:p>
        </p:txBody>
      </p:sp>
      <p:sp>
        <p:nvSpPr>
          <p:cNvPr id="63" name="TextBox 62"/>
          <p:cNvSpPr txBox="1"/>
          <p:nvPr/>
        </p:nvSpPr>
        <p:spPr>
          <a:xfrm>
            <a:off x="3326812" y="319614"/>
            <a:ext cx="1181100" cy="400110"/>
          </a:xfrm>
          <a:prstGeom prst="rect">
            <a:avLst/>
          </a:prstGeom>
          <a:noFill/>
        </p:spPr>
        <p:txBody>
          <a:bodyPr wrap="square" rtlCol="0">
            <a:spAutoFit/>
          </a:bodyPr>
          <a:lstStyle/>
          <a:p>
            <a:pPr algn="ctr"/>
            <a:r>
              <a:rPr lang="en-US" sz="2000" b="1" dirty="0">
                <a:solidFill>
                  <a:srgbClr val="C00000"/>
                </a:solidFill>
              </a:rPr>
              <a:t>Student</a:t>
            </a:r>
            <a:endParaRPr lang="en-US" b="1" dirty="0">
              <a:solidFill>
                <a:srgbClr val="C00000"/>
              </a:solidFill>
            </a:endParaRPr>
          </a:p>
        </p:txBody>
      </p:sp>
      <p:sp>
        <p:nvSpPr>
          <p:cNvPr id="64" name="TextBox 63"/>
          <p:cNvSpPr txBox="1"/>
          <p:nvPr/>
        </p:nvSpPr>
        <p:spPr>
          <a:xfrm>
            <a:off x="2934626" y="2837450"/>
            <a:ext cx="520981" cy="369332"/>
          </a:xfrm>
          <a:prstGeom prst="rect">
            <a:avLst/>
          </a:prstGeom>
          <a:noFill/>
        </p:spPr>
        <p:txBody>
          <a:bodyPr wrap="square" rtlCol="0">
            <a:spAutoFit/>
          </a:bodyPr>
          <a:lstStyle/>
          <a:p>
            <a:r>
              <a:rPr lang="en-US" b="1" dirty="0">
                <a:solidFill>
                  <a:srgbClr val="000000"/>
                </a:solidFill>
              </a:rPr>
              <a:t>E</a:t>
            </a:r>
            <a:endParaRPr lang="en-US" sz="1400" b="1" dirty="0">
              <a:solidFill>
                <a:srgbClr val="000000"/>
              </a:solidFill>
            </a:endParaRPr>
          </a:p>
        </p:txBody>
      </p:sp>
      <p:sp>
        <p:nvSpPr>
          <p:cNvPr id="3" name="Slide Number Placeholder 2"/>
          <p:cNvSpPr>
            <a:spLocks noGrp="1"/>
          </p:cNvSpPr>
          <p:nvPr>
            <p:ph type="sldNum" sz="quarter" idx="12"/>
          </p:nvPr>
        </p:nvSpPr>
        <p:spPr/>
        <p:txBody>
          <a:bodyPr/>
          <a:lstStyle/>
          <a:p>
            <a:fld id="{AB266B8F-D2D3-594A-9083-99FD31BAB14F}" type="slidenum">
              <a:rPr lang="en-US" sz="1600" smtClean="0"/>
              <a:pPr/>
              <a:t>21</a:t>
            </a:fld>
            <a:endParaRPr lang="en-US" sz="1600"/>
          </a:p>
        </p:txBody>
      </p:sp>
      <p:sp>
        <p:nvSpPr>
          <p:cNvPr id="112" name="Rectangle 2"/>
          <p:cNvSpPr txBox="1">
            <a:spLocks noChangeArrowheads="1"/>
          </p:cNvSpPr>
          <p:nvPr/>
        </p:nvSpPr>
        <p:spPr>
          <a:xfrm>
            <a:off x="5896303" y="148960"/>
            <a:ext cx="6007226" cy="710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A80B00"/>
                </a:solidFill>
                <a:latin typeface="Trebuchet MS" charset="0"/>
                <a:ea typeface="Trebuchet MS" charset="0"/>
                <a:cs typeface="Trebuchet MS" charset="0"/>
              </a:rPr>
              <a:t>Student</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Network</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Design</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Steps</a:t>
            </a:r>
            <a:endParaRPr lang="en-US" sz="3200" b="1" dirty="0">
              <a:solidFill>
                <a:srgbClr val="A80B00"/>
              </a:solidFill>
              <a:latin typeface="Trebuchet MS" charset="0"/>
              <a:ea typeface="Trebuchet MS" charset="0"/>
              <a:cs typeface="Trebuchet MS" charset="0"/>
            </a:endParaRPr>
          </a:p>
        </p:txBody>
      </p:sp>
      <p:sp>
        <p:nvSpPr>
          <p:cNvPr id="113" name="TextBox 112"/>
          <p:cNvSpPr txBox="1"/>
          <p:nvPr/>
        </p:nvSpPr>
        <p:spPr>
          <a:xfrm>
            <a:off x="4476246" y="3405540"/>
            <a:ext cx="520981" cy="369332"/>
          </a:xfrm>
          <a:prstGeom prst="rect">
            <a:avLst/>
          </a:prstGeom>
          <a:noFill/>
        </p:spPr>
        <p:txBody>
          <a:bodyPr wrap="square" rtlCol="0">
            <a:spAutoFit/>
          </a:bodyPr>
          <a:lstStyle/>
          <a:p>
            <a:r>
              <a:rPr lang="en-US" b="1" dirty="0">
                <a:solidFill>
                  <a:srgbClr val="000000"/>
                </a:solidFill>
              </a:rPr>
              <a:t>C</a:t>
            </a:r>
            <a:endParaRPr lang="en-US" sz="1400" b="1" dirty="0">
              <a:solidFill>
                <a:srgbClr val="000000"/>
              </a:solidFill>
            </a:endParaRPr>
          </a:p>
        </p:txBody>
      </p:sp>
      <p:sp>
        <p:nvSpPr>
          <p:cNvPr id="114" name="TextBox 113"/>
          <p:cNvSpPr txBox="1"/>
          <p:nvPr/>
        </p:nvSpPr>
        <p:spPr>
          <a:xfrm>
            <a:off x="4476246" y="4052310"/>
            <a:ext cx="520981" cy="369332"/>
          </a:xfrm>
          <a:prstGeom prst="rect">
            <a:avLst/>
          </a:prstGeom>
          <a:noFill/>
        </p:spPr>
        <p:txBody>
          <a:bodyPr wrap="square" rtlCol="0">
            <a:spAutoFit/>
          </a:bodyPr>
          <a:lstStyle/>
          <a:p>
            <a:r>
              <a:rPr lang="en-US" b="1" dirty="0">
                <a:solidFill>
                  <a:srgbClr val="000000"/>
                </a:solidFill>
              </a:rPr>
              <a:t>C</a:t>
            </a:r>
            <a:endParaRPr lang="en-US" sz="1400" b="1" dirty="0">
              <a:solidFill>
                <a:srgbClr val="000000"/>
              </a:solidFill>
            </a:endParaRPr>
          </a:p>
        </p:txBody>
      </p:sp>
      <p:sp>
        <p:nvSpPr>
          <p:cNvPr id="115" name="TextBox 114"/>
          <p:cNvSpPr txBox="1"/>
          <p:nvPr/>
        </p:nvSpPr>
        <p:spPr>
          <a:xfrm>
            <a:off x="4462911" y="4668270"/>
            <a:ext cx="520981" cy="369332"/>
          </a:xfrm>
          <a:prstGeom prst="rect">
            <a:avLst/>
          </a:prstGeom>
          <a:noFill/>
        </p:spPr>
        <p:txBody>
          <a:bodyPr wrap="square" rtlCol="0">
            <a:spAutoFit/>
          </a:bodyPr>
          <a:lstStyle/>
          <a:p>
            <a:r>
              <a:rPr lang="en-US" b="1" dirty="0">
                <a:solidFill>
                  <a:srgbClr val="000000"/>
                </a:solidFill>
              </a:rPr>
              <a:t>C</a:t>
            </a:r>
            <a:endParaRPr lang="en-US" sz="1400" b="1" dirty="0">
              <a:solidFill>
                <a:srgbClr val="000000"/>
              </a:solidFill>
            </a:endParaRPr>
          </a:p>
        </p:txBody>
      </p:sp>
      <p:sp>
        <p:nvSpPr>
          <p:cNvPr id="116" name="TextBox 115"/>
          <p:cNvSpPr txBox="1"/>
          <p:nvPr/>
        </p:nvSpPr>
        <p:spPr>
          <a:xfrm>
            <a:off x="2950942" y="3447011"/>
            <a:ext cx="520981" cy="369332"/>
          </a:xfrm>
          <a:prstGeom prst="rect">
            <a:avLst/>
          </a:prstGeom>
          <a:noFill/>
        </p:spPr>
        <p:txBody>
          <a:bodyPr wrap="square" rtlCol="0">
            <a:spAutoFit/>
          </a:bodyPr>
          <a:lstStyle/>
          <a:p>
            <a:r>
              <a:rPr lang="en-US" b="1" dirty="0">
                <a:solidFill>
                  <a:srgbClr val="000000"/>
                </a:solidFill>
              </a:rPr>
              <a:t>E</a:t>
            </a:r>
            <a:endParaRPr lang="en-US" sz="1400" b="1" dirty="0">
              <a:solidFill>
                <a:srgbClr val="000000"/>
              </a:solidFill>
            </a:endParaRPr>
          </a:p>
        </p:txBody>
      </p:sp>
      <p:sp>
        <p:nvSpPr>
          <p:cNvPr id="117" name="TextBox 116"/>
          <p:cNvSpPr txBox="1"/>
          <p:nvPr/>
        </p:nvSpPr>
        <p:spPr>
          <a:xfrm>
            <a:off x="2950943" y="4045772"/>
            <a:ext cx="520981" cy="369332"/>
          </a:xfrm>
          <a:prstGeom prst="rect">
            <a:avLst/>
          </a:prstGeom>
          <a:noFill/>
        </p:spPr>
        <p:txBody>
          <a:bodyPr wrap="square" rtlCol="0">
            <a:spAutoFit/>
          </a:bodyPr>
          <a:lstStyle/>
          <a:p>
            <a:r>
              <a:rPr lang="en-US" b="1" dirty="0">
                <a:solidFill>
                  <a:srgbClr val="000000"/>
                </a:solidFill>
              </a:rPr>
              <a:t>E</a:t>
            </a:r>
            <a:endParaRPr lang="en-US" sz="1400" b="1" dirty="0">
              <a:solidFill>
                <a:srgbClr val="000000"/>
              </a:solidFill>
            </a:endParaRPr>
          </a:p>
        </p:txBody>
      </p:sp>
      <p:sp>
        <p:nvSpPr>
          <p:cNvPr id="118" name="TextBox 117"/>
          <p:cNvSpPr txBox="1"/>
          <p:nvPr/>
        </p:nvSpPr>
        <p:spPr>
          <a:xfrm>
            <a:off x="2951836" y="4710592"/>
            <a:ext cx="520981" cy="369332"/>
          </a:xfrm>
          <a:prstGeom prst="rect">
            <a:avLst/>
          </a:prstGeom>
          <a:noFill/>
        </p:spPr>
        <p:txBody>
          <a:bodyPr wrap="square" rtlCol="0">
            <a:spAutoFit/>
          </a:bodyPr>
          <a:lstStyle/>
          <a:p>
            <a:r>
              <a:rPr lang="en-US" b="1" dirty="0">
                <a:solidFill>
                  <a:srgbClr val="000000"/>
                </a:solidFill>
              </a:rPr>
              <a:t>E</a:t>
            </a:r>
            <a:endParaRPr lang="en-US" sz="1400" b="1" dirty="0">
              <a:solidFill>
                <a:srgbClr val="000000"/>
              </a:solidFill>
            </a:endParaRPr>
          </a:p>
        </p:txBody>
      </p:sp>
      <p:sp>
        <p:nvSpPr>
          <p:cNvPr id="119" name="TextBox 118"/>
          <p:cNvSpPr txBox="1"/>
          <p:nvPr/>
        </p:nvSpPr>
        <p:spPr>
          <a:xfrm>
            <a:off x="2951880" y="5249896"/>
            <a:ext cx="520981" cy="369332"/>
          </a:xfrm>
          <a:prstGeom prst="rect">
            <a:avLst/>
          </a:prstGeom>
          <a:noFill/>
        </p:spPr>
        <p:txBody>
          <a:bodyPr wrap="square" rtlCol="0">
            <a:spAutoFit/>
          </a:bodyPr>
          <a:lstStyle/>
          <a:p>
            <a:r>
              <a:rPr lang="en-US" b="1" dirty="0">
                <a:solidFill>
                  <a:srgbClr val="000000"/>
                </a:solidFill>
              </a:rPr>
              <a:t>E</a:t>
            </a:r>
            <a:endParaRPr lang="en-US" sz="1400" b="1" dirty="0">
              <a:solidFill>
                <a:srgbClr val="000000"/>
              </a:solidFill>
            </a:endParaRPr>
          </a:p>
        </p:txBody>
      </p:sp>
      <p:cxnSp>
        <p:nvCxnSpPr>
          <p:cNvPr id="120" name="直接箭头连接符 11"/>
          <p:cNvCxnSpPr/>
          <p:nvPr/>
        </p:nvCxnSpPr>
        <p:spPr>
          <a:xfrm flipH="1">
            <a:off x="5099680" y="1980223"/>
            <a:ext cx="1222292" cy="179"/>
          </a:xfrm>
          <a:prstGeom prst="straightConnector1">
            <a:avLst/>
          </a:prstGeom>
          <a:ln w="25400">
            <a:solidFill>
              <a:schemeClr val="tx1"/>
            </a:solidFill>
            <a:prstDash val="solid"/>
            <a:tailEnd type="stealth" w="lg" len="lg"/>
          </a:ln>
        </p:spPr>
        <p:style>
          <a:lnRef idx="2">
            <a:schemeClr val="accent1"/>
          </a:lnRef>
          <a:fillRef idx="0">
            <a:schemeClr val="accent1"/>
          </a:fillRef>
          <a:effectRef idx="1">
            <a:schemeClr val="accent1"/>
          </a:effectRef>
          <a:fontRef idx="minor">
            <a:schemeClr val="tx1"/>
          </a:fontRef>
        </p:style>
      </p:cxnSp>
      <p:sp>
        <p:nvSpPr>
          <p:cNvPr id="121" name="Content Placeholder 2"/>
          <p:cNvSpPr txBox="1">
            <a:spLocks/>
          </p:cNvSpPr>
          <p:nvPr/>
        </p:nvSpPr>
        <p:spPr bwMode="auto">
          <a:xfrm>
            <a:off x="6024330" y="1024614"/>
            <a:ext cx="5535173" cy="13201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defRPr/>
            </a:pPr>
            <a:r>
              <a:rPr lang="en-US" altLang="zh-CN" b="1" kern="0" dirty="0">
                <a:solidFill>
                  <a:srgbClr val="0033CC"/>
                </a:solidFill>
                <a:latin typeface="Trebuchet MS" charset="0"/>
                <a:ea typeface="Trebuchet MS" charset="0"/>
                <a:cs typeface="Trebuchet MS" charset="0"/>
              </a:rPr>
              <a:t>	</a:t>
            </a:r>
            <a:r>
              <a:rPr lang="en-US" altLang="zh-CN" b="1" kern="0" dirty="0">
                <a:solidFill>
                  <a:srgbClr val="FF0000"/>
                </a:solidFill>
                <a:latin typeface="Trebuchet MS" charset="0"/>
                <a:ea typeface="Trebuchet MS" charset="0"/>
                <a:cs typeface="Trebuchet MS" charset="0"/>
              </a:rPr>
              <a:t>Layer replacement: </a:t>
            </a:r>
            <a:r>
              <a:rPr lang="en-US" altLang="zh-CN" b="1" kern="0" dirty="0">
                <a:solidFill>
                  <a:srgbClr val="0033CC"/>
                </a:solidFill>
                <a:latin typeface="Trebuchet MS" charset="0"/>
                <a:ea typeface="Trebuchet MS" charset="0"/>
                <a:cs typeface="Trebuchet MS" charset="0"/>
              </a:rPr>
              <a:t>Split</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one</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layer</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into</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two smaller sub layers to</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increase</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the depth</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and shrink</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the</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volume</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at</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	each</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of</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the</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two</a:t>
            </a:r>
            <a:r>
              <a:rPr lang="zh-CN" altLang="en-US" b="1" kern="0" dirty="0">
                <a:solidFill>
                  <a:srgbClr val="0033CC"/>
                </a:solidFill>
                <a:latin typeface="Trebuchet MS" charset="0"/>
                <a:ea typeface="Trebuchet MS" charset="0"/>
                <a:cs typeface="Trebuchet MS" charset="0"/>
              </a:rPr>
              <a:t> </a:t>
            </a:r>
            <a:r>
              <a:rPr lang="en-US" altLang="zh-CN" b="1" kern="0" dirty="0">
                <a:solidFill>
                  <a:srgbClr val="0033CC"/>
                </a:solidFill>
                <a:latin typeface="Trebuchet MS" charset="0"/>
                <a:ea typeface="Trebuchet MS" charset="0"/>
                <a:cs typeface="Trebuchet MS" charset="0"/>
              </a:rPr>
              <a:t>sub layers.</a:t>
            </a:r>
            <a:endParaRPr lang="en-US" sz="2000" b="1" kern="0" dirty="0">
              <a:solidFill>
                <a:srgbClr val="0033CC"/>
              </a:solidFill>
              <a:latin typeface="Trebuchet MS" charset="0"/>
              <a:ea typeface="Trebuchet MS" charset="0"/>
              <a:cs typeface="Trebuchet MS" charset="0"/>
            </a:endParaRPr>
          </a:p>
        </p:txBody>
      </p:sp>
      <p:cxnSp>
        <p:nvCxnSpPr>
          <p:cNvPr id="125" name="Straight Arrow Connector 124"/>
          <p:cNvCxnSpPr/>
          <p:nvPr/>
        </p:nvCxnSpPr>
        <p:spPr>
          <a:xfrm>
            <a:off x="7465458" y="3865130"/>
            <a:ext cx="797582"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6160945" y="2716718"/>
            <a:ext cx="1234367" cy="2212802"/>
            <a:chOff x="6067566" y="2878917"/>
            <a:chExt cx="1234367" cy="2212802"/>
          </a:xfrm>
        </p:grpSpPr>
        <p:sp>
          <p:nvSpPr>
            <p:cNvPr id="124" name="Cube 123"/>
            <p:cNvSpPr/>
            <p:nvPr/>
          </p:nvSpPr>
          <p:spPr>
            <a:xfrm>
              <a:off x="6092122" y="2878917"/>
              <a:ext cx="1185256" cy="2212802"/>
            </a:xfrm>
            <a:prstGeom prst="cube">
              <a:avLst>
                <a:gd name="adj" fmla="val 71361"/>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V="1">
              <a:off x="6412608" y="3142505"/>
              <a:ext cx="864770" cy="8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6437163" y="3378490"/>
              <a:ext cx="864770" cy="8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6432370" y="3652530"/>
              <a:ext cx="864770" cy="8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flipV="1">
              <a:off x="6598845" y="3547863"/>
              <a:ext cx="16138" cy="1385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6749319" y="3397196"/>
              <a:ext cx="36636" cy="133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flipV="1">
              <a:off x="6912236" y="3211540"/>
              <a:ext cx="21865" cy="13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088434" y="3977998"/>
              <a:ext cx="324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94760" y="4227825"/>
              <a:ext cx="360633" cy="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067566" y="4497057"/>
              <a:ext cx="3791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278459" y="3530693"/>
              <a:ext cx="336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614983" y="3213389"/>
              <a:ext cx="324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731585" y="3062890"/>
              <a:ext cx="3625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446721" y="3370431"/>
              <a:ext cx="324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067566" y="4793942"/>
              <a:ext cx="3791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6417890" y="3952686"/>
              <a:ext cx="864770" cy="8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7079124" y="3077327"/>
              <a:ext cx="35487" cy="136295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8495391" y="3278913"/>
            <a:ext cx="826666" cy="1382469"/>
            <a:chOff x="4399093" y="4239614"/>
            <a:chExt cx="994824" cy="1502132"/>
          </a:xfrm>
        </p:grpSpPr>
        <p:sp>
          <p:nvSpPr>
            <p:cNvPr id="143" name="Cube 142"/>
            <p:cNvSpPr/>
            <p:nvPr/>
          </p:nvSpPr>
          <p:spPr>
            <a:xfrm>
              <a:off x="4399093" y="4239614"/>
              <a:ext cx="994824" cy="1502132"/>
            </a:xfrm>
            <a:prstGeom prst="cube">
              <a:avLst>
                <a:gd name="adj" fmla="val 65111"/>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4399093" y="5174008"/>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399093" y="5453840"/>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567922" y="4668777"/>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818193" y="4456933"/>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4923652" y="4668777"/>
              <a:ext cx="8069" cy="91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flipV="1">
              <a:off x="5151817" y="4475217"/>
              <a:ext cx="2834" cy="926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4755938" y="4529425"/>
              <a:ext cx="625847" cy="638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762004" y="4816320"/>
              <a:ext cx="625847" cy="63853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2" name="Plus 151"/>
          <p:cNvSpPr/>
          <p:nvPr/>
        </p:nvSpPr>
        <p:spPr>
          <a:xfrm>
            <a:off x="9539427" y="3704877"/>
            <a:ext cx="618978" cy="518606"/>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p:cNvGrpSpPr/>
          <p:nvPr/>
        </p:nvGrpSpPr>
        <p:grpSpPr>
          <a:xfrm>
            <a:off x="10318618" y="3262563"/>
            <a:ext cx="826666" cy="1382469"/>
            <a:chOff x="4399093" y="4239614"/>
            <a:chExt cx="994824" cy="1502132"/>
          </a:xfrm>
        </p:grpSpPr>
        <p:sp>
          <p:nvSpPr>
            <p:cNvPr id="154" name="Cube 153"/>
            <p:cNvSpPr/>
            <p:nvPr/>
          </p:nvSpPr>
          <p:spPr>
            <a:xfrm>
              <a:off x="4399093" y="4239614"/>
              <a:ext cx="994824" cy="1502132"/>
            </a:xfrm>
            <a:prstGeom prst="cube">
              <a:avLst>
                <a:gd name="adj" fmla="val 65111"/>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a:off x="4399093" y="5174008"/>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399093" y="5453840"/>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567922" y="4668777"/>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818193" y="4456933"/>
              <a:ext cx="33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flipV="1">
              <a:off x="4923652" y="4668777"/>
              <a:ext cx="8069" cy="91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flipV="1">
              <a:off x="5151817" y="4475217"/>
              <a:ext cx="2834" cy="926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755938" y="4529425"/>
              <a:ext cx="625847" cy="638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62004" y="4816320"/>
              <a:ext cx="625847" cy="63853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3" name="Rectangle 162"/>
          <p:cNvSpPr/>
          <p:nvPr/>
        </p:nvSpPr>
        <p:spPr>
          <a:xfrm>
            <a:off x="6257149" y="5080532"/>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conv2</a:t>
            </a:r>
          </a:p>
        </p:txBody>
      </p:sp>
      <p:sp>
        <p:nvSpPr>
          <p:cNvPr id="164" name="Rectangle 163"/>
          <p:cNvSpPr/>
          <p:nvPr/>
        </p:nvSpPr>
        <p:spPr>
          <a:xfrm>
            <a:off x="8395285" y="5103740"/>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conv2</a:t>
            </a:r>
            <a:r>
              <a:rPr lang="en-US" altLang="zh-CN" b="1" i="1" dirty="0">
                <a:solidFill>
                  <a:srgbClr val="000000"/>
                </a:solidFill>
              </a:rPr>
              <a:t>a</a:t>
            </a:r>
            <a:endParaRPr lang="en-US" b="1" i="1" dirty="0">
              <a:solidFill>
                <a:srgbClr val="000000"/>
              </a:solidFill>
            </a:endParaRPr>
          </a:p>
        </p:txBody>
      </p:sp>
      <p:sp>
        <p:nvSpPr>
          <p:cNvPr id="165" name="Rectangle 164"/>
          <p:cNvSpPr/>
          <p:nvPr/>
        </p:nvSpPr>
        <p:spPr>
          <a:xfrm>
            <a:off x="10191548" y="5084645"/>
            <a:ext cx="1041960" cy="450376"/>
          </a:xfrm>
          <a:prstGeom prst="rect">
            <a:avLst/>
          </a:prstGeom>
          <a:solidFill>
            <a:schemeClr val="accent5">
              <a:lumMod val="40000"/>
              <a:lumOff val="60000"/>
            </a:schemeClr>
          </a:solidFill>
          <a:ln>
            <a:noFill/>
          </a:ln>
          <a:effectLst>
            <a:softEdge rad="12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000000"/>
                </a:solidFill>
              </a:rPr>
              <a:t>conv2</a:t>
            </a:r>
            <a:r>
              <a:rPr lang="en-US" altLang="zh-CN" b="1" i="1" dirty="0">
                <a:solidFill>
                  <a:srgbClr val="000000"/>
                </a:solidFill>
              </a:rPr>
              <a:t>b</a:t>
            </a:r>
            <a:endParaRPr lang="en-US" b="1" i="1" dirty="0">
              <a:solidFill>
                <a:srgbClr val="000000"/>
              </a:solidFill>
            </a:endParaRPr>
          </a:p>
        </p:txBody>
      </p:sp>
    </p:spTree>
    <p:extLst>
      <p:ext uri="{BB962C8B-B14F-4D97-AF65-F5344CB8AC3E}">
        <p14:creationId xmlns:p14="http://schemas.microsoft.com/office/powerpoint/2010/main" val="199804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fade">
                                      <p:cBhvr>
                                        <p:cTn id="24" dur="500"/>
                                        <p:tgtEl>
                                          <p:spTgt spid="1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500"/>
                                        <p:tgtEl>
                                          <p:spTgt spid="1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fade">
                                      <p:cBhvr>
                                        <p:cTn id="53" dur="500"/>
                                        <p:tgtEl>
                                          <p:spTgt spid="1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fade">
                                      <p:cBhvr>
                                        <p:cTn id="56" dur="500"/>
                                        <p:tgtEl>
                                          <p:spTgt spid="1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Effect transition="in" filter="fade">
                                      <p:cBhvr>
                                        <p:cTn id="59" dur="500"/>
                                        <p:tgtEl>
                                          <p:spTgt spid="1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0"/>
                                        </p:tgtEl>
                                        <p:attrNameLst>
                                          <p:attrName>style.visibility</p:attrName>
                                        </p:attrNameLst>
                                      </p:cBhvr>
                                      <p:to>
                                        <p:strVal val="visible"/>
                                      </p:to>
                                    </p:set>
                                    <p:animEffect transition="in" filter="fade">
                                      <p:cBhvr>
                                        <p:cTn id="67" dur="500"/>
                                        <p:tgtEl>
                                          <p:spTgt spid="120"/>
                                        </p:tgtEl>
                                      </p:cBhvr>
                                    </p:animEffect>
                                  </p:childTnLst>
                                </p:cTn>
                              </p:par>
                              <p:par>
                                <p:cTn id="68" presetID="10" presetClass="entr" presetSubtype="0" fill="hold" nodeType="withEffect">
                                  <p:stCondLst>
                                    <p:cond delay="0"/>
                                  </p:stCondLst>
                                  <p:childTnLst>
                                    <p:set>
                                      <p:cBhvr>
                                        <p:cTn id="69" dur="1" fill="hold">
                                          <p:stCondLst>
                                            <p:cond delay="0"/>
                                          </p:stCondLst>
                                        </p:cTn>
                                        <p:tgtEl>
                                          <p:spTgt spid="125"/>
                                        </p:tgtEl>
                                        <p:attrNameLst>
                                          <p:attrName>style.visibility</p:attrName>
                                        </p:attrNameLst>
                                      </p:cBhvr>
                                      <p:to>
                                        <p:strVal val="visible"/>
                                      </p:to>
                                    </p:set>
                                    <p:animEffect transition="in" filter="fade">
                                      <p:cBhvr>
                                        <p:cTn id="70" dur="500"/>
                                        <p:tgtEl>
                                          <p:spTgt spid="125"/>
                                        </p:tgtEl>
                                      </p:cBhvr>
                                    </p:animEffect>
                                  </p:childTnLst>
                                </p:cTn>
                              </p:par>
                              <p:par>
                                <p:cTn id="71" presetID="10"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500"/>
                                        <p:tgtEl>
                                          <p:spTgt spid="5"/>
                                        </p:tgtEl>
                                      </p:cBhvr>
                                    </p:animEffect>
                                  </p:childTnLst>
                                </p:cTn>
                              </p:par>
                              <p:par>
                                <p:cTn id="74" presetID="10" presetClass="entr" presetSubtype="0" fill="hold" nodeType="withEffect">
                                  <p:stCondLst>
                                    <p:cond delay="0"/>
                                  </p:stCondLst>
                                  <p:childTnLst>
                                    <p:set>
                                      <p:cBhvr>
                                        <p:cTn id="75" dur="1" fill="hold">
                                          <p:stCondLst>
                                            <p:cond delay="0"/>
                                          </p:stCondLst>
                                        </p:cTn>
                                        <p:tgtEl>
                                          <p:spTgt spid="142"/>
                                        </p:tgtEl>
                                        <p:attrNameLst>
                                          <p:attrName>style.visibility</p:attrName>
                                        </p:attrNameLst>
                                      </p:cBhvr>
                                      <p:to>
                                        <p:strVal val="visible"/>
                                      </p:to>
                                    </p:set>
                                    <p:animEffect transition="in" filter="fade">
                                      <p:cBhvr>
                                        <p:cTn id="76" dur="500"/>
                                        <p:tgtEl>
                                          <p:spTgt spid="14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fade">
                                      <p:cBhvr>
                                        <p:cTn id="79" dur="500"/>
                                        <p:tgtEl>
                                          <p:spTgt spid="152"/>
                                        </p:tgtEl>
                                      </p:cBhvr>
                                    </p:animEffect>
                                  </p:childTnLst>
                                </p:cTn>
                              </p:par>
                              <p:par>
                                <p:cTn id="80" presetID="10" presetClass="entr" presetSubtype="0" fill="hold" nodeType="withEffect">
                                  <p:stCondLst>
                                    <p:cond delay="0"/>
                                  </p:stCondLst>
                                  <p:childTnLst>
                                    <p:set>
                                      <p:cBhvr>
                                        <p:cTn id="81" dur="1" fill="hold">
                                          <p:stCondLst>
                                            <p:cond delay="0"/>
                                          </p:stCondLst>
                                        </p:cTn>
                                        <p:tgtEl>
                                          <p:spTgt spid="153"/>
                                        </p:tgtEl>
                                        <p:attrNameLst>
                                          <p:attrName>style.visibility</p:attrName>
                                        </p:attrNameLst>
                                      </p:cBhvr>
                                      <p:to>
                                        <p:strVal val="visible"/>
                                      </p:to>
                                    </p:set>
                                    <p:animEffect transition="in" filter="fade">
                                      <p:cBhvr>
                                        <p:cTn id="82" dur="500"/>
                                        <p:tgtEl>
                                          <p:spTgt spid="15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3"/>
                                        </p:tgtEl>
                                        <p:attrNameLst>
                                          <p:attrName>style.visibility</p:attrName>
                                        </p:attrNameLst>
                                      </p:cBhvr>
                                      <p:to>
                                        <p:strVal val="visible"/>
                                      </p:to>
                                    </p:set>
                                    <p:animEffect transition="in" filter="fade">
                                      <p:cBhvr>
                                        <p:cTn id="85" dur="500"/>
                                        <p:tgtEl>
                                          <p:spTgt spid="16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4"/>
                                        </p:tgtEl>
                                        <p:attrNameLst>
                                          <p:attrName>style.visibility</p:attrName>
                                        </p:attrNameLst>
                                      </p:cBhvr>
                                      <p:to>
                                        <p:strVal val="visible"/>
                                      </p:to>
                                    </p:set>
                                    <p:animEffect transition="in" filter="fade">
                                      <p:cBhvr>
                                        <p:cTn id="88" dur="500"/>
                                        <p:tgtEl>
                                          <p:spTgt spid="16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5"/>
                                        </p:tgtEl>
                                        <p:attrNameLst>
                                          <p:attrName>style.visibility</p:attrName>
                                        </p:attrNameLst>
                                      </p:cBhvr>
                                      <p:to>
                                        <p:strVal val="visible"/>
                                      </p:to>
                                    </p:set>
                                    <p:animEffect transition="in" filter="fade">
                                      <p:cBhvr>
                                        <p:cTn id="91" dur="500"/>
                                        <p:tgtEl>
                                          <p:spTgt spid="16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54" grpId="0"/>
      <p:bldP spid="55" grpId="0"/>
      <p:bldP spid="57" grpId="0"/>
      <p:bldP spid="58" grpId="0"/>
      <p:bldP spid="59" grpId="0"/>
      <p:bldP spid="64" grpId="0"/>
      <p:bldP spid="113" grpId="0"/>
      <p:bldP spid="114" grpId="0"/>
      <p:bldP spid="115" grpId="0"/>
      <p:bldP spid="116" grpId="0"/>
      <p:bldP spid="117" grpId="0"/>
      <p:bldP spid="118" grpId="0"/>
      <p:bldP spid="119" grpId="0"/>
      <p:bldP spid="121" grpId="0"/>
      <p:bldP spid="152" grpId="0" animBg="1"/>
      <p:bldP spid="163" grpId="0" animBg="1"/>
      <p:bldP spid="164" grpId="0" animBg="1"/>
      <p:bldP spid="1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22</a:t>
            </a:fld>
            <a:endParaRPr lang="en-US" dirty="0"/>
          </a:p>
        </p:txBody>
      </p:sp>
      <p:sp>
        <p:nvSpPr>
          <p:cNvPr id="5" name="Rectangle 2"/>
          <p:cNvSpPr txBox="1">
            <a:spLocks noChangeArrowheads="1"/>
          </p:cNvSpPr>
          <p:nvPr/>
        </p:nvSpPr>
        <p:spPr>
          <a:xfrm>
            <a:off x="0" y="387171"/>
            <a:ext cx="12192000" cy="1203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A80B00"/>
                </a:solidFill>
                <a:latin typeface="Trebuchet MS" charset="0"/>
                <a:ea typeface="Trebuchet MS" charset="0"/>
                <a:cs typeface="Trebuchet MS" charset="0"/>
              </a:rPr>
              <a:t>Evaluation</a:t>
            </a:r>
          </a:p>
        </p:txBody>
      </p:sp>
      <p:sp>
        <p:nvSpPr>
          <p:cNvPr id="6" name="Content Placeholder 2"/>
          <p:cNvSpPr txBox="1">
            <a:spLocks/>
          </p:cNvSpPr>
          <p:nvPr/>
        </p:nvSpPr>
        <p:spPr bwMode="auto">
          <a:xfrm>
            <a:off x="654719" y="1590735"/>
            <a:ext cx="10717326" cy="46977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pitchFamily="34" charset="0"/>
              <a:buChar char="•"/>
              <a:defRPr/>
            </a:pPr>
            <a:r>
              <a:rPr lang="en-US" sz="2800" b="1" kern="0" dirty="0">
                <a:solidFill>
                  <a:srgbClr val="0033CC"/>
                </a:solidFill>
              </a:rPr>
              <a:t>Dataset:</a:t>
            </a:r>
          </a:p>
          <a:p>
            <a:pPr marL="914400" lvl="1" indent="-457200">
              <a:spcBef>
                <a:spcPct val="20000"/>
              </a:spcBef>
              <a:buFont typeface="Wingdings" pitchFamily="2" charset="2"/>
              <a:buChar char="ü"/>
              <a:defRPr/>
            </a:pPr>
            <a:r>
              <a:rPr lang="en-US" sz="2800" b="1" kern="0" dirty="0"/>
              <a:t>2000 Reference images of 1000 pills.</a:t>
            </a:r>
          </a:p>
          <a:p>
            <a:pPr marL="914400" lvl="1" indent="-457200">
              <a:spcBef>
                <a:spcPct val="20000"/>
              </a:spcBef>
              <a:buFont typeface="Wingdings" pitchFamily="2" charset="2"/>
              <a:buChar char="ü"/>
              <a:defRPr/>
            </a:pPr>
            <a:r>
              <a:rPr lang="en-US" sz="2800" b="1" kern="0" dirty="0"/>
              <a:t>5000 Consumer images of 1000 pills.</a:t>
            </a:r>
          </a:p>
          <a:p>
            <a:pPr marL="342900" indent="-342900">
              <a:spcBef>
                <a:spcPct val="20000"/>
              </a:spcBef>
              <a:buFont typeface="Arial" pitchFamily="34" charset="0"/>
              <a:buChar char="•"/>
              <a:defRPr/>
            </a:pPr>
            <a:r>
              <a:rPr lang="en-US" sz="2800" b="1" kern="0" dirty="0">
                <a:solidFill>
                  <a:srgbClr val="0033CC"/>
                </a:solidFill>
              </a:rPr>
              <a:t>2 Evaluation Metrics for evaluation:</a:t>
            </a:r>
          </a:p>
          <a:p>
            <a:pPr marL="914400" lvl="1" indent="-457200">
              <a:spcBef>
                <a:spcPct val="20000"/>
              </a:spcBef>
              <a:buFont typeface="Wingdings" pitchFamily="2" charset="2"/>
              <a:buChar char="ü"/>
              <a:defRPr/>
            </a:pPr>
            <a:r>
              <a:rPr lang="en-US" sz="2800" b="1" kern="0" dirty="0"/>
              <a:t>Mean Average Precision (MAP): </a:t>
            </a:r>
          </a:p>
          <a:p>
            <a:pPr marL="914400" lvl="1" indent="-457200">
              <a:spcBef>
                <a:spcPct val="20000"/>
              </a:spcBef>
              <a:buFont typeface="Wingdings" pitchFamily="2" charset="2"/>
              <a:buChar char="ü"/>
              <a:defRPr/>
            </a:pPr>
            <a:endParaRPr lang="en-US" sz="2800" b="1" kern="0" dirty="0">
              <a:solidFill>
                <a:srgbClr val="0033CC"/>
              </a:solidFill>
            </a:endParaRPr>
          </a:p>
          <a:p>
            <a:pPr marL="914400" lvl="1" indent="-457200">
              <a:spcBef>
                <a:spcPct val="20000"/>
              </a:spcBef>
              <a:buFont typeface="Wingdings" pitchFamily="2" charset="2"/>
              <a:buChar char="ü"/>
              <a:defRPr/>
            </a:pPr>
            <a:endParaRPr lang="en-US" sz="2800" b="1" kern="0" dirty="0"/>
          </a:p>
          <a:p>
            <a:pPr marL="914400" lvl="1" indent="-457200">
              <a:spcBef>
                <a:spcPct val="20000"/>
              </a:spcBef>
              <a:buFont typeface="Wingdings" pitchFamily="2" charset="2"/>
              <a:buChar char="ü"/>
              <a:defRPr/>
            </a:pPr>
            <a:r>
              <a:rPr lang="en-US" sz="2800" b="1" kern="0" dirty="0"/>
              <a:t>Top-K Accuracy: In practice, users are only interested in the Top K pill candidates retrieved by the system.</a:t>
            </a:r>
          </a:p>
          <a:p>
            <a:pPr marL="914400" lvl="1" indent="-457200">
              <a:spcBef>
                <a:spcPct val="20000"/>
              </a:spcBef>
              <a:buFont typeface="Wingdings" pitchFamily="2" charset="2"/>
              <a:buChar char="ü"/>
              <a:defRPr/>
            </a:pPr>
            <a:endParaRPr lang="en-US" sz="2800" b="1" kern="0" dirty="0">
              <a:solidFill>
                <a:srgbClr val="0033CC"/>
              </a:solidFill>
            </a:endParaRPr>
          </a:p>
          <a:p>
            <a:pPr marL="342900" lvl="0" indent="-342900">
              <a:spcBef>
                <a:spcPct val="20000"/>
              </a:spcBef>
              <a:buFont typeface="Arial" pitchFamily="34" charset="0"/>
              <a:buChar char="•"/>
              <a:defRPr/>
            </a:pPr>
            <a:endParaRPr lang="en-US" sz="2400" b="1" kern="0" dirty="0">
              <a:solidFill>
                <a:srgbClr val="003399"/>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4" y="4095643"/>
            <a:ext cx="4146391" cy="101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43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23</a:t>
            </a:fld>
            <a:endParaRPr lang="en-US" sz="1600"/>
          </a:p>
        </p:txBody>
      </p:sp>
      <p:sp>
        <p:nvSpPr>
          <p:cNvPr id="76" name="Rectangle 2"/>
          <p:cNvSpPr txBox="1">
            <a:spLocks noChangeArrowheads="1"/>
          </p:cNvSpPr>
          <p:nvPr/>
        </p:nvSpPr>
        <p:spPr>
          <a:xfrm>
            <a:off x="0" y="322662"/>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rgbClr val="A80B00"/>
                </a:solidFill>
                <a:latin typeface="Trebuchet MS" charset="0"/>
                <a:ea typeface="Trebuchet MS" charset="0"/>
                <a:cs typeface="Trebuchet MS" charset="0"/>
              </a:rPr>
              <a:t>Results</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of</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Model</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Compression</a:t>
            </a:r>
            <a:endParaRPr lang="en-US" sz="2800" b="1" dirty="0">
              <a:solidFill>
                <a:srgbClr val="A80B00"/>
              </a:solidFill>
              <a:latin typeface="Trebuchet MS" charset="0"/>
              <a:ea typeface="Trebuchet MS" charset="0"/>
              <a:cs typeface="Trebuchet MS" charset="0"/>
            </a:endParaRPr>
          </a:p>
        </p:txBody>
      </p:sp>
      <p:sp>
        <p:nvSpPr>
          <p:cNvPr id="78" name="Content Placeholder 2"/>
          <p:cNvSpPr txBox="1">
            <a:spLocks/>
          </p:cNvSpPr>
          <p:nvPr/>
        </p:nvSpPr>
        <p:spPr bwMode="auto">
          <a:xfrm>
            <a:off x="3111589" y="5842453"/>
            <a:ext cx="2933508" cy="456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defRPr/>
            </a:pPr>
            <a:r>
              <a:rPr lang="en-US" altLang="zh-CN" sz="2800" b="1" kern="0" dirty="0">
                <a:solidFill>
                  <a:srgbClr val="A21612"/>
                </a:solidFill>
                <a:latin typeface="Trebuchet MS" charset="0"/>
                <a:ea typeface="Trebuchet MS" charset="0"/>
                <a:cs typeface="Trebuchet MS" charset="0"/>
              </a:rPr>
              <a:t> </a:t>
            </a:r>
            <a:r>
              <a:rPr lang="en-US" altLang="zh-CN" sz="3200" b="1" dirty="0">
                <a:solidFill>
                  <a:schemeClr val="accent2">
                    <a:lumMod val="50000"/>
                  </a:schemeClr>
                </a:solidFill>
              </a:rPr>
              <a:t>#</a:t>
            </a:r>
            <a:r>
              <a:rPr lang="en-US" sz="3200" b="1" dirty="0" err="1">
                <a:solidFill>
                  <a:schemeClr val="accent2">
                    <a:lumMod val="50000"/>
                  </a:schemeClr>
                </a:solidFill>
              </a:rPr>
              <a:t>Params</a:t>
            </a:r>
            <a:r>
              <a:rPr lang="en-US" altLang="zh-CN" sz="3200" b="1" kern="0" dirty="0">
                <a:latin typeface="Trebuchet MS" charset="0"/>
                <a:ea typeface="Trebuchet MS" charset="0"/>
                <a:cs typeface="Trebuchet MS" charset="0"/>
              </a:rPr>
              <a:t>:</a:t>
            </a:r>
            <a:r>
              <a:rPr lang="zh-CN" altLang="en-US" sz="3200" b="1" kern="0" dirty="0">
                <a:latin typeface="Trebuchet MS" charset="0"/>
                <a:ea typeface="Trebuchet MS" charset="0"/>
                <a:cs typeface="Trebuchet MS" charset="0"/>
              </a:rPr>
              <a:t> </a:t>
            </a:r>
            <a:r>
              <a:rPr lang="en-US" altLang="zh-CN" sz="3200" b="1" kern="0" dirty="0">
                <a:solidFill>
                  <a:srgbClr val="FF0000"/>
                </a:solidFill>
                <a:latin typeface="Trebuchet MS" charset="0"/>
                <a:ea typeface="Trebuchet MS" charset="0"/>
                <a:cs typeface="Trebuchet MS" charset="0"/>
              </a:rPr>
              <a:t>6.6X</a:t>
            </a:r>
            <a:endParaRPr lang="en-US" sz="3200" b="1" kern="0" dirty="0">
              <a:solidFill>
                <a:srgbClr val="FF0000"/>
              </a:solidFill>
              <a:latin typeface="Trebuchet MS" charset="0"/>
              <a:ea typeface="Trebuchet MS" charset="0"/>
              <a:cs typeface="Trebuchet MS" charset="0"/>
            </a:endParaRPr>
          </a:p>
        </p:txBody>
      </p:sp>
      <p:sp>
        <p:nvSpPr>
          <p:cNvPr id="79" name="Content Placeholder 2"/>
          <p:cNvSpPr txBox="1">
            <a:spLocks/>
          </p:cNvSpPr>
          <p:nvPr/>
        </p:nvSpPr>
        <p:spPr bwMode="auto">
          <a:xfrm>
            <a:off x="6250741" y="5874537"/>
            <a:ext cx="2520581" cy="456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defRPr/>
            </a:pPr>
            <a:r>
              <a:rPr lang="en-US" altLang="zh-CN" sz="2800" b="1" kern="0" dirty="0">
                <a:solidFill>
                  <a:srgbClr val="A21612"/>
                </a:solidFill>
                <a:latin typeface="Trebuchet MS" charset="0"/>
                <a:ea typeface="Trebuchet MS" charset="0"/>
                <a:cs typeface="Trebuchet MS" charset="0"/>
              </a:rPr>
              <a:t> </a:t>
            </a:r>
            <a:r>
              <a:rPr lang="en-US" altLang="zh-CN" sz="2800" b="1" dirty="0">
                <a:solidFill>
                  <a:schemeClr val="accent6">
                    <a:lumMod val="75000"/>
                  </a:schemeClr>
                </a:solidFill>
              </a:rPr>
              <a:t>#</a:t>
            </a:r>
            <a:r>
              <a:rPr lang="en-US" sz="2800" b="1" dirty="0">
                <a:solidFill>
                  <a:schemeClr val="accent6">
                    <a:lumMod val="75000"/>
                  </a:schemeClr>
                </a:solidFill>
              </a:rPr>
              <a:t>FLOP</a:t>
            </a:r>
            <a:r>
              <a:rPr lang="en-US" altLang="zh-CN" sz="2800" b="1" dirty="0">
                <a:solidFill>
                  <a:schemeClr val="accent6">
                    <a:lumMod val="75000"/>
                  </a:schemeClr>
                </a:solidFill>
              </a:rPr>
              <a:t>S</a:t>
            </a:r>
            <a:r>
              <a:rPr lang="en-US" altLang="zh-CN" sz="2800" b="1" kern="0" dirty="0">
                <a:latin typeface="Trebuchet MS" charset="0"/>
                <a:ea typeface="Trebuchet MS" charset="0"/>
                <a:cs typeface="Trebuchet MS" charset="0"/>
              </a:rPr>
              <a:t>:</a:t>
            </a:r>
            <a:r>
              <a:rPr lang="zh-CN" altLang="en-US" sz="2800" b="1" kern="0" dirty="0">
                <a:latin typeface="Trebuchet MS" charset="0"/>
                <a:ea typeface="Trebuchet MS" charset="0"/>
                <a:cs typeface="Trebuchet MS" charset="0"/>
              </a:rPr>
              <a:t> </a:t>
            </a:r>
            <a:r>
              <a:rPr lang="en-US" altLang="zh-CN" sz="2800" b="1" kern="0" dirty="0">
                <a:solidFill>
                  <a:srgbClr val="FF0000"/>
                </a:solidFill>
                <a:latin typeface="Trebuchet MS" charset="0"/>
                <a:ea typeface="Trebuchet MS" charset="0"/>
                <a:cs typeface="Trebuchet MS" charset="0"/>
              </a:rPr>
              <a:t>1.7X</a:t>
            </a:r>
            <a:endParaRPr lang="en-US" sz="2800" b="1" kern="0" dirty="0">
              <a:solidFill>
                <a:srgbClr val="FF0000"/>
              </a:solidFill>
              <a:latin typeface="Trebuchet MS" charset="0"/>
              <a:ea typeface="Trebuchet MS" charset="0"/>
              <a:cs typeface="Trebuchet MS" charset="0"/>
            </a:endParaRPr>
          </a:p>
        </p:txBody>
      </p:sp>
      <p:sp>
        <p:nvSpPr>
          <p:cNvPr id="81" name="Rectangle 80"/>
          <p:cNvSpPr/>
          <p:nvPr/>
        </p:nvSpPr>
        <p:spPr>
          <a:xfrm>
            <a:off x="2914120" y="5748515"/>
            <a:ext cx="6261955" cy="677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34" y="1395664"/>
            <a:ext cx="5966728" cy="385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462" y="1276561"/>
            <a:ext cx="5718839" cy="412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3082562" y="4264631"/>
            <a:ext cx="2962535" cy="4517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06881" y="4562694"/>
            <a:ext cx="2962535" cy="4517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63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266B8F-D2D3-594A-9083-99FD31BAB14F}" type="slidenum">
              <a:rPr lang="en-US" sz="1600" smtClean="0"/>
              <a:pPr/>
              <a:t>24</a:t>
            </a:fld>
            <a:endParaRPr lang="en-US" sz="1600"/>
          </a:p>
        </p:txBody>
      </p:sp>
      <p:sp>
        <p:nvSpPr>
          <p:cNvPr id="11" name="Rectangle 2"/>
          <p:cNvSpPr txBox="1">
            <a:spLocks noChangeArrowheads="1"/>
          </p:cNvSpPr>
          <p:nvPr/>
        </p:nvSpPr>
        <p:spPr>
          <a:xfrm>
            <a:off x="0" y="156412"/>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rgbClr val="A80B00"/>
                </a:solidFill>
                <a:latin typeface="Trebuchet MS" charset="0"/>
                <a:ea typeface="Trebuchet MS" charset="0"/>
                <a:cs typeface="Trebuchet MS" charset="0"/>
              </a:rPr>
              <a:t>Multi-</a:t>
            </a:r>
            <a:r>
              <a:rPr lang="en-US" altLang="zh-CN" sz="3200" b="1" dirty="0" err="1">
                <a:solidFill>
                  <a:srgbClr val="A80B00"/>
                </a:solidFill>
                <a:latin typeface="Trebuchet MS" charset="0"/>
                <a:ea typeface="Trebuchet MS" charset="0"/>
                <a:cs typeface="Trebuchet MS" charset="0"/>
              </a:rPr>
              <a:t>ConvNets</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outperforms</a:t>
            </a:r>
            <a:r>
              <a:rPr lang="zh-CN" altLang="en-US" sz="3200" b="1" dirty="0">
                <a:solidFill>
                  <a:srgbClr val="A80B00"/>
                </a:solidFill>
                <a:latin typeface="Trebuchet MS" charset="0"/>
                <a:ea typeface="Trebuchet MS" charset="0"/>
                <a:cs typeface="Trebuchet MS" charset="0"/>
              </a:rPr>
              <a:t> </a:t>
            </a:r>
            <a:r>
              <a:rPr lang="en-US" altLang="zh-CN" sz="3200" b="1" dirty="0">
                <a:solidFill>
                  <a:srgbClr val="A80B00"/>
                </a:solidFill>
                <a:latin typeface="Trebuchet MS" charset="0"/>
                <a:ea typeface="Trebuchet MS" charset="0"/>
                <a:cs typeface="Trebuchet MS" charset="0"/>
              </a:rPr>
              <a:t>Single-</a:t>
            </a:r>
            <a:r>
              <a:rPr lang="en-US" altLang="zh-CN" sz="3200" b="1" dirty="0" err="1">
                <a:solidFill>
                  <a:srgbClr val="A80B00"/>
                </a:solidFill>
                <a:latin typeface="Trebuchet MS" charset="0"/>
                <a:ea typeface="Trebuchet MS" charset="0"/>
                <a:cs typeface="Trebuchet MS" charset="0"/>
              </a:rPr>
              <a:t>ConvNet</a:t>
            </a:r>
            <a:endParaRPr lang="en-US" sz="3200" b="1" dirty="0">
              <a:solidFill>
                <a:srgbClr val="A80B00"/>
              </a:solidFill>
              <a:latin typeface="Trebuchet MS" charset="0"/>
              <a:ea typeface="Trebuchet MS" charset="0"/>
              <a:cs typeface="Trebuchet MS"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4544"/>
            <a:ext cx="12192000" cy="22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flipV="1">
            <a:off x="3082562" y="1764631"/>
            <a:ext cx="8981101" cy="5293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Callout 2"/>
          <p:cNvSpPr/>
          <p:nvPr/>
        </p:nvSpPr>
        <p:spPr>
          <a:xfrm>
            <a:off x="2871537" y="1219200"/>
            <a:ext cx="946485"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0.14</a:t>
            </a:r>
          </a:p>
        </p:txBody>
      </p:sp>
      <p:sp>
        <p:nvSpPr>
          <p:cNvPr id="25" name="Oval Callout 24"/>
          <p:cNvSpPr/>
          <p:nvPr/>
        </p:nvSpPr>
        <p:spPr>
          <a:xfrm>
            <a:off x="5446279" y="842214"/>
            <a:ext cx="946485"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27%</a:t>
            </a:r>
          </a:p>
        </p:txBody>
      </p:sp>
      <p:sp>
        <p:nvSpPr>
          <p:cNvPr id="26" name="Oval Callout 25"/>
          <p:cNvSpPr/>
          <p:nvPr/>
        </p:nvSpPr>
        <p:spPr>
          <a:xfrm>
            <a:off x="6545157" y="1074824"/>
            <a:ext cx="946485"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29%</a:t>
            </a:r>
          </a:p>
        </p:txBody>
      </p:sp>
      <p:sp>
        <p:nvSpPr>
          <p:cNvPr id="27" name="Oval Callout 26"/>
          <p:cNvSpPr/>
          <p:nvPr/>
        </p:nvSpPr>
        <p:spPr>
          <a:xfrm>
            <a:off x="7563823" y="1147012"/>
            <a:ext cx="946485"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0.27</a:t>
            </a:r>
          </a:p>
        </p:txBody>
      </p:sp>
      <p:sp>
        <p:nvSpPr>
          <p:cNvPr id="28" name="Oval Callout 27"/>
          <p:cNvSpPr/>
          <p:nvPr/>
        </p:nvSpPr>
        <p:spPr>
          <a:xfrm>
            <a:off x="9769599" y="818152"/>
            <a:ext cx="946485"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31%</a:t>
            </a:r>
          </a:p>
        </p:txBody>
      </p:sp>
      <p:sp>
        <p:nvSpPr>
          <p:cNvPr id="29" name="Oval Callout 28"/>
          <p:cNvSpPr/>
          <p:nvPr/>
        </p:nvSpPr>
        <p:spPr>
          <a:xfrm>
            <a:off x="11205359" y="1034720"/>
            <a:ext cx="946485"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22%</a:t>
            </a:r>
          </a:p>
        </p:txBody>
      </p:sp>
      <p:sp>
        <p:nvSpPr>
          <p:cNvPr id="30" name="Content Placeholder 2"/>
          <p:cNvSpPr txBox="1">
            <a:spLocks/>
          </p:cNvSpPr>
          <p:nvPr/>
        </p:nvSpPr>
        <p:spPr bwMode="auto">
          <a:xfrm>
            <a:off x="560858" y="3666367"/>
            <a:ext cx="10717326" cy="20797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pitchFamily="34" charset="0"/>
              <a:buChar char="•"/>
              <a:defRPr/>
            </a:pPr>
            <a:r>
              <a:rPr lang="en-US" sz="2400" b="1" kern="0" dirty="0">
                <a:solidFill>
                  <a:srgbClr val="003399"/>
                </a:solidFill>
              </a:rPr>
              <a:t>Single-CNN </a:t>
            </a:r>
            <a:r>
              <a:rPr lang="en-US" sz="2400" b="1" kern="0" dirty="0"/>
              <a:t>compared with</a:t>
            </a:r>
            <a:r>
              <a:rPr lang="en-US" sz="2400" b="1" kern="0" dirty="0">
                <a:solidFill>
                  <a:srgbClr val="003399"/>
                </a:solidFill>
              </a:rPr>
              <a:t> Multi-CNNs (Teacher Network)</a:t>
            </a:r>
          </a:p>
          <a:p>
            <a:pPr marL="342900" lvl="0" indent="-342900">
              <a:spcBef>
                <a:spcPct val="20000"/>
              </a:spcBef>
              <a:buFont typeface="Arial" pitchFamily="34" charset="0"/>
              <a:buChar char="•"/>
              <a:defRPr/>
            </a:pPr>
            <a:endParaRPr lang="en-US" sz="2400" b="1" kern="0" dirty="0">
              <a:solidFill>
                <a:srgbClr val="003399"/>
              </a:solidFill>
            </a:endParaRPr>
          </a:p>
          <a:p>
            <a:pPr marL="342900" lvl="0" indent="-342900">
              <a:spcBef>
                <a:spcPct val="20000"/>
              </a:spcBef>
              <a:buFont typeface="Arial" pitchFamily="34" charset="0"/>
              <a:buChar char="•"/>
              <a:defRPr/>
            </a:pPr>
            <a:r>
              <a:rPr lang="en-US" sz="2400" b="1" kern="0" dirty="0">
                <a:solidFill>
                  <a:srgbClr val="003399"/>
                </a:solidFill>
              </a:rPr>
              <a:t>Multi-CNNs (Teacher Network) </a:t>
            </a:r>
            <a:r>
              <a:rPr lang="en-US" sz="2400" b="1" kern="0" dirty="0"/>
              <a:t>compared with </a:t>
            </a:r>
            <a:r>
              <a:rPr lang="en-US" sz="2400" b="1" kern="0" dirty="0">
                <a:solidFill>
                  <a:srgbClr val="003399"/>
                </a:solidFill>
              </a:rPr>
              <a:t>Student Network with KD</a:t>
            </a:r>
          </a:p>
          <a:p>
            <a:pPr marL="342900" lvl="0" indent="-342900">
              <a:spcBef>
                <a:spcPct val="20000"/>
              </a:spcBef>
              <a:buFont typeface="Arial" pitchFamily="34" charset="0"/>
              <a:buChar char="•"/>
              <a:defRPr/>
            </a:pPr>
            <a:endParaRPr lang="en-US" sz="2400" b="1" kern="0" dirty="0">
              <a:solidFill>
                <a:srgbClr val="003399"/>
              </a:solidFill>
            </a:endParaRPr>
          </a:p>
          <a:p>
            <a:pPr marL="342900" lvl="0" indent="-342900">
              <a:spcBef>
                <a:spcPct val="20000"/>
              </a:spcBef>
              <a:buFont typeface="Arial" pitchFamily="34" charset="0"/>
              <a:buChar char="•"/>
              <a:defRPr/>
            </a:pPr>
            <a:r>
              <a:rPr lang="en-US" sz="2400" b="1" kern="0" dirty="0">
                <a:solidFill>
                  <a:srgbClr val="003399"/>
                </a:solidFill>
              </a:rPr>
              <a:t>Student Network with KD </a:t>
            </a:r>
            <a:r>
              <a:rPr lang="en-US" sz="2400" b="1" kern="0" dirty="0"/>
              <a:t>compared with </a:t>
            </a:r>
            <a:r>
              <a:rPr lang="en-US" sz="2400" b="1" kern="0" dirty="0">
                <a:solidFill>
                  <a:srgbClr val="003399"/>
                </a:solidFill>
              </a:rPr>
              <a:t>Student Network without KD</a:t>
            </a:r>
          </a:p>
        </p:txBody>
      </p:sp>
    </p:spTree>
    <p:extLst>
      <p:ext uri="{BB962C8B-B14F-4D97-AF65-F5344CB8AC3E}">
        <p14:creationId xmlns:p14="http://schemas.microsoft.com/office/powerpoint/2010/main" val="67452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B266B8F-D2D3-594A-9083-99FD31BAB14F}" type="slidenum">
              <a:rPr lang="en-US" sz="1600" smtClean="0"/>
              <a:pPr/>
              <a:t>25</a:t>
            </a:fld>
            <a:endParaRPr lang="en-US" sz="1600" dirty="0"/>
          </a:p>
        </p:txBody>
      </p:sp>
      <p:sp>
        <p:nvSpPr>
          <p:cNvPr id="12" name="Rectangle 2"/>
          <p:cNvSpPr txBox="1">
            <a:spLocks noChangeArrowheads="1"/>
          </p:cNvSpPr>
          <p:nvPr/>
        </p:nvSpPr>
        <p:spPr>
          <a:xfrm>
            <a:off x="0" y="109114"/>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b="1" dirty="0">
                <a:solidFill>
                  <a:srgbClr val="A80B00"/>
                </a:solidFill>
                <a:latin typeface="Trebuchet MS" charset="0"/>
                <a:ea typeface="Trebuchet MS" charset="0"/>
                <a:cs typeface="Trebuchet MS" charset="0"/>
              </a:rPr>
              <a:t>Student</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Network</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with</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Knowledge</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Distillation</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(KD)</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is</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Impressive!</a:t>
            </a:r>
            <a:endParaRPr lang="en-US" sz="2800" b="1" dirty="0">
              <a:solidFill>
                <a:srgbClr val="A80B00"/>
              </a:solidFill>
              <a:latin typeface="Trebuchet MS" charset="0"/>
              <a:ea typeface="Trebuchet MS" charset="0"/>
              <a:cs typeface="Trebuchet MS" charset="0"/>
            </a:endParaRPr>
          </a:p>
        </p:txBody>
      </p:sp>
      <p:pic>
        <p:nvPicPr>
          <p:cNvPr id="5" name="Picture 4" descr="cmc_scheme_b.png"/>
          <p:cNvPicPr>
            <a:picLocks noChangeAspect="1"/>
          </p:cNvPicPr>
          <p:nvPr/>
        </p:nvPicPr>
        <p:blipFill>
          <a:blip r:embed="rId3"/>
          <a:stretch>
            <a:fillRect/>
          </a:stretch>
        </p:blipFill>
        <p:spPr>
          <a:xfrm>
            <a:off x="510664" y="1795549"/>
            <a:ext cx="5011907" cy="4147731"/>
          </a:xfrm>
          <a:prstGeom prst="rect">
            <a:avLst/>
          </a:prstGeom>
        </p:spPr>
      </p:pic>
      <p:pic>
        <p:nvPicPr>
          <p:cNvPr id="6" name="Picture 5" descr="cmc_scheme_2_a.png"/>
          <p:cNvPicPr>
            <a:picLocks noChangeAspect="1"/>
          </p:cNvPicPr>
          <p:nvPr/>
        </p:nvPicPr>
        <p:blipFill>
          <a:blip r:embed="rId4"/>
          <a:stretch>
            <a:fillRect/>
          </a:stretch>
        </p:blipFill>
        <p:spPr>
          <a:xfrm>
            <a:off x="5892769" y="1795549"/>
            <a:ext cx="5404893" cy="4147731"/>
          </a:xfrm>
          <a:prstGeom prst="rect">
            <a:avLst/>
          </a:prstGeom>
        </p:spPr>
      </p:pic>
      <p:cxnSp>
        <p:nvCxnSpPr>
          <p:cNvPr id="7" name="直接箭头连接符 11"/>
          <p:cNvCxnSpPr/>
          <p:nvPr/>
        </p:nvCxnSpPr>
        <p:spPr>
          <a:xfrm flipH="1">
            <a:off x="2211187" y="1729049"/>
            <a:ext cx="415635" cy="482137"/>
          </a:xfrm>
          <a:prstGeom prst="straightConnector1">
            <a:avLst/>
          </a:prstGeom>
          <a:ln w="25400">
            <a:solidFill>
              <a:schemeClr val="tx1"/>
            </a:solidFill>
            <a:prstDash val="solid"/>
            <a:tailEnd type="stealth"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349826" y="984907"/>
            <a:ext cx="2879123" cy="461665"/>
          </a:xfrm>
          <a:prstGeom prst="rect">
            <a:avLst/>
          </a:prstGeom>
          <a:noFill/>
        </p:spPr>
        <p:txBody>
          <a:bodyPr wrap="square" rtlCol="0">
            <a:spAutoFit/>
          </a:bodyPr>
          <a:lstStyle/>
          <a:p>
            <a:pPr algn="ctr"/>
            <a:r>
              <a:rPr lang="en-US" altLang="zh-CN" sz="2400" b="1" dirty="0">
                <a:solidFill>
                  <a:srgbClr val="C00000"/>
                </a:solidFill>
                <a:latin typeface="Trebuchet MS" charset="0"/>
                <a:ea typeface="Trebuchet MS" charset="0"/>
                <a:cs typeface="Trebuchet MS" charset="0"/>
              </a:rPr>
              <a:t>Teacher:</a:t>
            </a:r>
            <a:r>
              <a:rPr lang="zh-CN" altLang="en-US" sz="2400" b="1" dirty="0">
                <a:solidFill>
                  <a:srgbClr val="C00000"/>
                </a:solidFill>
                <a:latin typeface="Trebuchet MS" charset="0"/>
                <a:ea typeface="Trebuchet MS" charset="0"/>
                <a:cs typeface="Trebuchet MS" charset="0"/>
              </a:rPr>
              <a:t> </a:t>
            </a:r>
            <a:r>
              <a:rPr lang="en-US" altLang="zh-CN" sz="2400" b="1" dirty="0">
                <a:solidFill>
                  <a:srgbClr val="C00000"/>
                </a:solidFill>
                <a:latin typeface="Trebuchet MS" charset="0"/>
                <a:ea typeface="Trebuchet MS" charset="0"/>
                <a:cs typeface="Trebuchet MS" charset="0"/>
              </a:rPr>
              <a:t>96.4%</a:t>
            </a:r>
            <a:r>
              <a:rPr lang="zh-CN" altLang="en-US" sz="2400" b="1" dirty="0">
                <a:solidFill>
                  <a:srgbClr val="C00000"/>
                </a:solidFill>
                <a:latin typeface="Trebuchet MS" charset="0"/>
                <a:ea typeface="Trebuchet MS" charset="0"/>
                <a:cs typeface="Trebuchet MS" charset="0"/>
              </a:rPr>
              <a:t> </a:t>
            </a:r>
            <a:endParaRPr lang="en-US" sz="2400" b="1" dirty="0">
              <a:solidFill>
                <a:srgbClr val="C00000"/>
              </a:solidFill>
              <a:latin typeface="Trebuchet MS" charset="0"/>
              <a:ea typeface="Trebuchet MS" charset="0"/>
              <a:cs typeface="Trebuchet MS" charset="0"/>
            </a:endParaRPr>
          </a:p>
        </p:txBody>
      </p:sp>
      <p:sp>
        <p:nvSpPr>
          <p:cNvPr id="14" name="TextBox 13"/>
          <p:cNvSpPr txBox="1"/>
          <p:nvPr/>
        </p:nvSpPr>
        <p:spPr>
          <a:xfrm>
            <a:off x="2626821" y="1318518"/>
            <a:ext cx="3578036" cy="461665"/>
          </a:xfrm>
          <a:prstGeom prst="rect">
            <a:avLst/>
          </a:prstGeom>
          <a:noFill/>
        </p:spPr>
        <p:txBody>
          <a:bodyPr wrap="square" rtlCol="0">
            <a:spAutoFit/>
          </a:bodyPr>
          <a:lstStyle/>
          <a:p>
            <a:pPr algn="ctr"/>
            <a:r>
              <a:rPr lang="en-US" altLang="zh-CN" sz="2400" b="1" dirty="0">
                <a:solidFill>
                  <a:srgbClr val="0033CC"/>
                </a:solidFill>
                <a:latin typeface="Trebuchet MS" charset="0"/>
                <a:ea typeface="Trebuchet MS" charset="0"/>
                <a:cs typeface="Trebuchet MS" charset="0"/>
              </a:rPr>
              <a:t>Student</a:t>
            </a:r>
            <a:r>
              <a:rPr lang="zh-CN" altLang="en-US" sz="2400" b="1" dirty="0">
                <a:solidFill>
                  <a:srgbClr val="0033CC"/>
                </a:solidFill>
                <a:latin typeface="Trebuchet MS" charset="0"/>
                <a:ea typeface="Trebuchet MS" charset="0"/>
                <a:cs typeface="Trebuchet MS" charset="0"/>
              </a:rPr>
              <a:t> </a:t>
            </a:r>
            <a:r>
              <a:rPr lang="en-US" altLang="zh-CN" sz="2400" b="1" dirty="0">
                <a:solidFill>
                  <a:srgbClr val="0033CC"/>
                </a:solidFill>
                <a:latin typeface="Trebuchet MS" charset="0"/>
                <a:ea typeface="Trebuchet MS" charset="0"/>
                <a:cs typeface="Trebuchet MS" charset="0"/>
              </a:rPr>
              <a:t>with</a:t>
            </a:r>
            <a:r>
              <a:rPr lang="zh-CN" altLang="en-US" sz="2400" b="1" dirty="0">
                <a:solidFill>
                  <a:srgbClr val="0033CC"/>
                </a:solidFill>
                <a:latin typeface="Trebuchet MS" charset="0"/>
                <a:ea typeface="Trebuchet MS" charset="0"/>
                <a:cs typeface="Trebuchet MS" charset="0"/>
              </a:rPr>
              <a:t> </a:t>
            </a:r>
            <a:r>
              <a:rPr lang="en-US" altLang="zh-CN" sz="2400" b="1" dirty="0">
                <a:solidFill>
                  <a:srgbClr val="0033CC"/>
                </a:solidFill>
                <a:latin typeface="Trebuchet MS" charset="0"/>
                <a:ea typeface="Trebuchet MS" charset="0"/>
                <a:cs typeface="Trebuchet MS" charset="0"/>
              </a:rPr>
              <a:t>KD:</a:t>
            </a:r>
            <a:r>
              <a:rPr lang="zh-CN" altLang="en-US" sz="2400" b="1" dirty="0">
                <a:solidFill>
                  <a:srgbClr val="0033CC"/>
                </a:solidFill>
                <a:latin typeface="Trebuchet MS" charset="0"/>
                <a:ea typeface="Trebuchet MS" charset="0"/>
                <a:cs typeface="Trebuchet MS" charset="0"/>
              </a:rPr>
              <a:t> </a:t>
            </a:r>
            <a:r>
              <a:rPr lang="en-US" altLang="zh-CN" sz="2400" b="1" dirty="0">
                <a:solidFill>
                  <a:srgbClr val="0033CC"/>
                </a:solidFill>
                <a:latin typeface="Trebuchet MS" charset="0"/>
                <a:ea typeface="Trebuchet MS" charset="0"/>
                <a:cs typeface="Trebuchet MS" charset="0"/>
              </a:rPr>
              <a:t>95.6%</a:t>
            </a:r>
            <a:r>
              <a:rPr lang="zh-CN" altLang="en-US" sz="2400" b="1" dirty="0">
                <a:solidFill>
                  <a:srgbClr val="0033CC"/>
                </a:solidFill>
                <a:latin typeface="Trebuchet MS" charset="0"/>
                <a:ea typeface="Trebuchet MS" charset="0"/>
                <a:cs typeface="Trebuchet MS" charset="0"/>
              </a:rPr>
              <a:t> </a:t>
            </a:r>
            <a:endParaRPr lang="en-US" sz="2400" b="1" dirty="0">
              <a:solidFill>
                <a:srgbClr val="0033CC"/>
              </a:solidFill>
              <a:latin typeface="Trebuchet MS" charset="0"/>
              <a:ea typeface="Trebuchet MS" charset="0"/>
              <a:cs typeface="Trebuchet MS" charset="0"/>
            </a:endParaRPr>
          </a:p>
        </p:txBody>
      </p:sp>
      <p:cxnSp>
        <p:nvCxnSpPr>
          <p:cNvPr id="15" name="直接箭头连接符 11"/>
          <p:cNvCxnSpPr/>
          <p:nvPr/>
        </p:nvCxnSpPr>
        <p:spPr>
          <a:xfrm flipH="1">
            <a:off x="7766870" y="1446572"/>
            <a:ext cx="270072" cy="817261"/>
          </a:xfrm>
          <a:prstGeom prst="straightConnector1">
            <a:avLst/>
          </a:prstGeom>
          <a:ln w="25400">
            <a:solidFill>
              <a:schemeClr val="tx1"/>
            </a:solidFill>
            <a:prstDash val="solid"/>
            <a:tailEnd type="stealth"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10289" y="1337478"/>
            <a:ext cx="4830048" cy="461665"/>
          </a:xfrm>
          <a:prstGeom prst="rect">
            <a:avLst/>
          </a:prstGeom>
          <a:noFill/>
        </p:spPr>
        <p:txBody>
          <a:bodyPr wrap="square" rtlCol="0">
            <a:spAutoFit/>
          </a:bodyPr>
          <a:lstStyle/>
          <a:p>
            <a:pPr algn="ctr"/>
            <a:r>
              <a:rPr lang="en-US" altLang="zh-CN" sz="2400" b="1" dirty="0">
                <a:solidFill>
                  <a:schemeClr val="accent6">
                    <a:lumMod val="75000"/>
                  </a:schemeClr>
                </a:solidFill>
                <a:latin typeface="Trebuchet MS" charset="0"/>
                <a:ea typeface="Trebuchet MS" charset="0"/>
                <a:cs typeface="Trebuchet MS" charset="0"/>
              </a:rPr>
              <a:t>Student</a:t>
            </a:r>
            <a:r>
              <a:rPr lang="zh-CN" altLang="en-US" sz="2400" b="1" dirty="0">
                <a:solidFill>
                  <a:schemeClr val="accent6">
                    <a:lumMod val="75000"/>
                  </a:schemeClr>
                </a:solidFill>
                <a:latin typeface="Trebuchet MS" charset="0"/>
                <a:ea typeface="Trebuchet MS" charset="0"/>
                <a:cs typeface="Trebuchet MS" charset="0"/>
              </a:rPr>
              <a:t> </a:t>
            </a:r>
            <a:r>
              <a:rPr lang="en-US" altLang="zh-CN" sz="2400" b="1" dirty="0">
                <a:solidFill>
                  <a:schemeClr val="accent6">
                    <a:lumMod val="75000"/>
                  </a:schemeClr>
                </a:solidFill>
                <a:latin typeface="Trebuchet MS" charset="0"/>
                <a:ea typeface="Trebuchet MS" charset="0"/>
                <a:cs typeface="Trebuchet MS" charset="0"/>
              </a:rPr>
              <a:t>without</a:t>
            </a:r>
            <a:r>
              <a:rPr lang="zh-CN" altLang="en-US" sz="2400" b="1" dirty="0">
                <a:solidFill>
                  <a:schemeClr val="accent6">
                    <a:lumMod val="75000"/>
                  </a:schemeClr>
                </a:solidFill>
                <a:latin typeface="Trebuchet MS" charset="0"/>
                <a:ea typeface="Trebuchet MS" charset="0"/>
                <a:cs typeface="Trebuchet MS" charset="0"/>
              </a:rPr>
              <a:t> </a:t>
            </a:r>
            <a:r>
              <a:rPr lang="en-US" altLang="zh-CN" sz="2400" b="1" dirty="0">
                <a:solidFill>
                  <a:schemeClr val="accent6">
                    <a:lumMod val="75000"/>
                  </a:schemeClr>
                </a:solidFill>
                <a:latin typeface="Trebuchet MS" charset="0"/>
                <a:ea typeface="Trebuchet MS" charset="0"/>
                <a:cs typeface="Trebuchet MS" charset="0"/>
              </a:rPr>
              <a:t>KD:</a:t>
            </a:r>
            <a:r>
              <a:rPr lang="zh-CN" altLang="en-US" sz="2400" b="1" dirty="0">
                <a:solidFill>
                  <a:schemeClr val="accent6">
                    <a:lumMod val="75000"/>
                  </a:schemeClr>
                </a:solidFill>
                <a:latin typeface="Trebuchet MS" charset="0"/>
                <a:ea typeface="Trebuchet MS" charset="0"/>
                <a:cs typeface="Trebuchet MS" charset="0"/>
              </a:rPr>
              <a:t> </a:t>
            </a:r>
            <a:r>
              <a:rPr lang="en-US" altLang="zh-CN" sz="2400" b="1" dirty="0">
                <a:solidFill>
                  <a:schemeClr val="accent6">
                    <a:lumMod val="75000"/>
                  </a:schemeClr>
                </a:solidFill>
                <a:latin typeface="Trebuchet MS" charset="0"/>
                <a:ea typeface="Trebuchet MS" charset="0"/>
                <a:cs typeface="Trebuchet MS" charset="0"/>
              </a:rPr>
              <a:t>90.6%</a:t>
            </a:r>
            <a:r>
              <a:rPr lang="zh-CN" altLang="en-US" sz="2400" b="1" dirty="0">
                <a:solidFill>
                  <a:schemeClr val="accent6">
                    <a:lumMod val="75000"/>
                  </a:schemeClr>
                </a:solidFill>
                <a:latin typeface="Trebuchet MS" charset="0"/>
                <a:ea typeface="Trebuchet MS" charset="0"/>
                <a:cs typeface="Trebuchet MS" charset="0"/>
              </a:rPr>
              <a:t> </a:t>
            </a:r>
            <a:endParaRPr lang="en-US" sz="2400" b="1" dirty="0">
              <a:solidFill>
                <a:schemeClr val="accent6">
                  <a:lumMod val="75000"/>
                </a:schemeClr>
              </a:solidFill>
              <a:latin typeface="Trebuchet MS" charset="0"/>
              <a:ea typeface="Trebuchet MS" charset="0"/>
              <a:cs typeface="Trebuchet MS" charset="0"/>
            </a:endParaRPr>
          </a:p>
        </p:txBody>
      </p:sp>
      <p:sp>
        <p:nvSpPr>
          <p:cNvPr id="17" name="TextBox 16"/>
          <p:cNvSpPr txBox="1"/>
          <p:nvPr/>
        </p:nvSpPr>
        <p:spPr>
          <a:xfrm>
            <a:off x="7810800" y="984907"/>
            <a:ext cx="4129111" cy="461665"/>
          </a:xfrm>
          <a:prstGeom prst="rect">
            <a:avLst/>
          </a:prstGeom>
          <a:noFill/>
        </p:spPr>
        <p:txBody>
          <a:bodyPr wrap="square" rtlCol="0">
            <a:spAutoFit/>
          </a:bodyPr>
          <a:lstStyle/>
          <a:p>
            <a:pPr algn="ctr"/>
            <a:r>
              <a:rPr lang="en-US" altLang="zh-CN" sz="2400" b="1" dirty="0">
                <a:solidFill>
                  <a:srgbClr val="0033CC"/>
                </a:solidFill>
                <a:latin typeface="Trebuchet MS" charset="0"/>
                <a:ea typeface="Trebuchet MS" charset="0"/>
                <a:cs typeface="Trebuchet MS" charset="0"/>
              </a:rPr>
              <a:t>Student</a:t>
            </a:r>
            <a:r>
              <a:rPr lang="zh-CN" altLang="en-US" sz="2400" b="1" dirty="0">
                <a:solidFill>
                  <a:srgbClr val="0033CC"/>
                </a:solidFill>
                <a:latin typeface="Trebuchet MS" charset="0"/>
                <a:ea typeface="Trebuchet MS" charset="0"/>
                <a:cs typeface="Trebuchet MS" charset="0"/>
              </a:rPr>
              <a:t> </a:t>
            </a:r>
            <a:r>
              <a:rPr lang="en-US" altLang="zh-CN" sz="2400" b="1" dirty="0">
                <a:solidFill>
                  <a:srgbClr val="0033CC"/>
                </a:solidFill>
                <a:latin typeface="Trebuchet MS" charset="0"/>
                <a:ea typeface="Trebuchet MS" charset="0"/>
                <a:cs typeface="Trebuchet MS" charset="0"/>
              </a:rPr>
              <a:t>with</a:t>
            </a:r>
            <a:r>
              <a:rPr lang="zh-CN" altLang="en-US" sz="2400" b="1" dirty="0">
                <a:solidFill>
                  <a:srgbClr val="0033CC"/>
                </a:solidFill>
                <a:latin typeface="Trebuchet MS" charset="0"/>
                <a:ea typeface="Trebuchet MS" charset="0"/>
                <a:cs typeface="Trebuchet MS" charset="0"/>
              </a:rPr>
              <a:t> </a:t>
            </a:r>
            <a:r>
              <a:rPr lang="en-US" altLang="zh-CN" sz="2400" b="1" dirty="0">
                <a:solidFill>
                  <a:srgbClr val="0033CC"/>
                </a:solidFill>
                <a:latin typeface="Trebuchet MS" charset="0"/>
                <a:ea typeface="Trebuchet MS" charset="0"/>
                <a:cs typeface="Trebuchet MS" charset="0"/>
              </a:rPr>
              <a:t>KD:</a:t>
            </a:r>
            <a:r>
              <a:rPr lang="zh-CN" altLang="en-US" sz="2400" b="1" dirty="0">
                <a:solidFill>
                  <a:srgbClr val="0033CC"/>
                </a:solidFill>
                <a:latin typeface="Trebuchet MS" charset="0"/>
                <a:ea typeface="Trebuchet MS" charset="0"/>
                <a:cs typeface="Trebuchet MS" charset="0"/>
              </a:rPr>
              <a:t> </a:t>
            </a:r>
            <a:r>
              <a:rPr lang="en-US" altLang="zh-CN" sz="2400" b="1" dirty="0">
                <a:solidFill>
                  <a:srgbClr val="0033CC"/>
                </a:solidFill>
                <a:latin typeface="Trebuchet MS" charset="0"/>
                <a:ea typeface="Trebuchet MS" charset="0"/>
                <a:cs typeface="Trebuchet MS" charset="0"/>
              </a:rPr>
              <a:t>95.6%</a:t>
            </a:r>
            <a:r>
              <a:rPr lang="zh-CN" altLang="en-US" sz="2400" b="1" dirty="0">
                <a:solidFill>
                  <a:srgbClr val="0033CC"/>
                </a:solidFill>
                <a:latin typeface="Trebuchet MS" charset="0"/>
                <a:ea typeface="Trebuchet MS" charset="0"/>
                <a:cs typeface="Trebuchet MS" charset="0"/>
              </a:rPr>
              <a:t> </a:t>
            </a:r>
            <a:endParaRPr lang="en-US" sz="2400" b="1" dirty="0">
              <a:solidFill>
                <a:srgbClr val="0033CC"/>
              </a:solidFill>
              <a:latin typeface="Trebuchet MS" charset="0"/>
              <a:ea typeface="Trebuchet MS" charset="0"/>
              <a:cs typeface="Trebuchet MS" charset="0"/>
            </a:endParaRPr>
          </a:p>
        </p:txBody>
      </p:sp>
      <p:cxnSp>
        <p:nvCxnSpPr>
          <p:cNvPr id="19" name="直接箭头连接符 11"/>
          <p:cNvCxnSpPr>
            <a:stCxn id="6" idx="0"/>
          </p:cNvCxnSpPr>
          <p:nvPr/>
        </p:nvCxnSpPr>
        <p:spPr>
          <a:xfrm flipH="1">
            <a:off x="7783494" y="1795549"/>
            <a:ext cx="811722" cy="897774"/>
          </a:xfrm>
          <a:prstGeom prst="straightConnector1">
            <a:avLst/>
          </a:prstGeom>
          <a:ln w="25400">
            <a:solidFill>
              <a:schemeClr val="accent6"/>
            </a:solidFill>
            <a:prstDash val="solid"/>
            <a:tailEnd type="stealth" w="lg" len="lg"/>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534113" y="2726573"/>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14605" y="2263833"/>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226953" y="5620091"/>
            <a:ext cx="2044929" cy="400110"/>
          </a:xfrm>
          <a:prstGeom prst="rect">
            <a:avLst/>
          </a:prstGeom>
          <a:solidFill>
            <a:schemeClr val="bg1"/>
          </a:solidFill>
        </p:spPr>
        <p:txBody>
          <a:bodyPr wrap="square" rtlCol="0">
            <a:spAutoFit/>
          </a:bodyPr>
          <a:lstStyle/>
          <a:p>
            <a:pPr algn="ctr"/>
            <a:r>
              <a:rPr lang="en-US" altLang="zh-CN" sz="2000" b="1" dirty="0">
                <a:latin typeface="Trebuchet MS" charset="0"/>
                <a:ea typeface="Trebuchet MS" charset="0"/>
                <a:cs typeface="Trebuchet MS" charset="0"/>
              </a:rPr>
              <a:t>Top-K Accuracy</a:t>
            </a:r>
            <a:endParaRPr lang="en-US" sz="2000" b="1" dirty="0">
              <a:latin typeface="Trebuchet MS" charset="0"/>
              <a:ea typeface="Trebuchet MS" charset="0"/>
              <a:cs typeface="Trebuchet MS" charset="0"/>
            </a:endParaRPr>
          </a:p>
        </p:txBody>
      </p:sp>
      <p:sp>
        <p:nvSpPr>
          <p:cNvPr id="29" name="TextBox 28"/>
          <p:cNvSpPr txBox="1"/>
          <p:nvPr/>
        </p:nvSpPr>
        <p:spPr>
          <a:xfrm>
            <a:off x="8036942" y="5620091"/>
            <a:ext cx="2044929" cy="400110"/>
          </a:xfrm>
          <a:prstGeom prst="rect">
            <a:avLst/>
          </a:prstGeom>
          <a:solidFill>
            <a:schemeClr val="bg1"/>
          </a:solidFill>
        </p:spPr>
        <p:txBody>
          <a:bodyPr wrap="square" rtlCol="0">
            <a:spAutoFit/>
          </a:bodyPr>
          <a:lstStyle/>
          <a:p>
            <a:pPr algn="ctr"/>
            <a:r>
              <a:rPr lang="en-US" altLang="zh-CN" sz="2000" b="1" dirty="0">
                <a:latin typeface="Trebuchet MS" charset="0"/>
                <a:ea typeface="Trebuchet MS" charset="0"/>
                <a:cs typeface="Trebuchet MS" charset="0"/>
              </a:rPr>
              <a:t>Top-K Accuracy</a:t>
            </a:r>
            <a:endParaRPr lang="en-US" sz="2000" b="1" dirty="0">
              <a:latin typeface="Trebuchet MS" charset="0"/>
              <a:ea typeface="Trebuchet MS" charset="0"/>
              <a:cs typeface="Trebuchet MS" charset="0"/>
            </a:endParaRPr>
          </a:p>
        </p:txBody>
      </p:sp>
      <p:sp>
        <p:nvSpPr>
          <p:cNvPr id="18" name="TextBox 17"/>
          <p:cNvSpPr txBox="1"/>
          <p:nvPr/>
        </p:nvSpPr>
        <p:spPr>
          <a:xfrm>
            <a:off x="3465094" y="6219350"/>
            <a:ext cx="5226373" cy="461665"/>
          </a:xfrm>
          <a:prstGeom prst="rect">
            <a:avLst/>
          </a:prstGeom>
          <a:noFill/>
        </p:spPr>
        <p:txBody>
          <a:bodyPr wrap="square" rtlCol="0">
            <a:spAutoFit/>
          </a:bodyPr>
          <a:lstStyle/>
          <a:p>
            <a:pPr algn="ctr"/>
            <a:r>
              <a:rPr lang="en-US" sz="2400" b="1" dirty="0">
                <a:solidFill>
                  <a:srgbClr val="0033CC"/>
                </a:solidFill>
                <a:latin typeface="Trebuchet MS" charset="0"/>
                <a:ea typeface="Trebuchet MS" charset="0"/>
                <a:cs typeface="Trebuchet MS" charset="0"/>
              </a:rPr>
              <a:t>2 side pill recognition pill scheme</a:t>
            </a:r>
          </a:p>
        </p:txBody>
      </p:sp>
    </p:spTree>
    <p:extLst>
      <p:ext uri="{BB962C8B-B14F-4D97-AF65-F5344CB8AC3E}">
        <p14:creationId xmlns:p14="http://schemas.microsoft.com/office/powerpoint/2010/main" val="177634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26</a:t>
            </a:fld>
            <a:endParaRPr lang="en-US" dirty="0"/>
          </a:p>
        </p:txBody>
      </p:sp>
      <p:sp>
        <p:nvSpPr>
          <p:cNvPr id="5" name="Rectangle 2"/>
          <p:cNvSpPr txBox="1">
            <a:spLocks noChangeArrowheads="1"/>
          </p:cNvSpPr>
          <p:nvPr/>
        </p:nvSpPr>
        <p:spPr>
          <a:xfrm>
            <a:off x="0" y="309897"/>
            <a:ext cx="12192000" cy="1203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Platforms for implementation and testing</a:t>
            </a:r>
          </a:p>
        </p:txBody>
      </p:sp>
      <p:sp>
        <p:nvSpPr>
          <p:cNvPr id="6" name="Content Placeholder 2"/>
          <p:cNvSpPr txBox="1">
            <a:spLocks/>
          </p:cNvSpPr>
          <p:nvPr/>
        </p:nvSpPr>
        <p:spPr bwMode="auto">
          <a:xfrm>
            <a:off x="654719" y="1590735"/>
            <a:ext cx="10717326" cy="49063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spcBef>
                <a:spcPct val="20000"/>
              </a:spcBef>
              <a:defRPr/>
            </a:pPr>
            <a:endParaRPr lang="en-US" altLang="zh-CN" sz="2800" dirty="0"/>
          </a:p>
          <a:p>
            <a:pPr lvl="1">
              <a:spcBef>
                <a:spcPct val="20000"/>
              </a:spcBef>
              <a:defRPr/>
            </a:pPr>
            <a:endParaRPr lang="en-US" sz="2800" dirty="0"/>
          </a:p>
          <a:p>
            <a:pPr marL="514350" lvl="0" indent="-514350">
              <a:spcBef>
                <a:spcPct val="20000"/>
              </a:spcBef>
              <a:buFont typeface="+mj-lt"/>
              <a:buAutoNum type="arabicPeriod"/>
              <a:defRPr/>
            </a:pPr>
            <a:endParaRPr lang="en-US" altLang="zh-CN" sz="2800" b="1" kern="0" dirty="0">
              <a:solidFill>
                <a:srgbClr val="0033CC"/>
              </a:solidFill>
            </a:endParaRPr>
          </a:p>
          <a:p>
            <a:pPr marL="342900" lvl="0" indent="-342900">
              <a:spcBef>
                <a:spcPct val="20000"/>
              </a:spcBef>
              <a:defRPr/>
            </a:pPr>
            <a:endParaRPr lang="en-US" sz="2400" b="1" kern="0" dirty="0">
              <a:solidFill>
                <a:srgbClr val="003399"/>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356" y="1449066"/>
            <a:ext cx="7647770" cy="529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550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27</a:t>
            </a:fld>
            <a:endParaRPr lang="en-US" dirty="0"/>
          </a:p>
        </p:txBody>
      </p:sp>
      <p:sp>
        <p:nvSpPr>
          <p:cNvPr id="5" name="Rectangle 2"/>
          <p:cNvSpPr txBox="1">
            <a:spLocks noChangeArrowheads="1"/>
          </p:cNvSpPr>
          <p:nvPr/>
        </p:nvSpPr>
        <p:spPr>
          <a:xfrm>
            <a:off x="0" y="65990"/>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altLang="zh-CN" sz="3200" b="1" dirty="0">
                <a:solidFill>
                  <a:srgbClr val="A80B00"/>
                </a:solidFill>
                <a:latin typeface="Trebuchet MS" charset="0"/>
                <a:ea typeface="Trebuchet MS" charset="0"/>
                <a:cs typeface="Trebuchet MS" charset="0"/>
              </a:rPr>
              <a:t>Runtime Performance and Memory Usage</a:t>
            </a:r>
            <a:endParaRPr lang="en-US" sz="2800" b="1" dirty="0">
              <a:solidFill>
                <a:srgbClr val="A80B00"/>
              </a:solidFill>
              <a:latin typeface="Trebuchet MS" charset="0"/>
              <a:ea typeface="Trebuchet MS" charset="0"/>
              <a:cs typeface="Trebuchet MS"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441" y="820997"/>
            <a:ext cx="9974179" cy="603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1957559" y="1026562"/>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Oval 7"/>
          <p:cNvSpPr/>
          <p:nvPr/>
        </p:nvSpPr>
        <p:spPr>
          <a:xfrm>
            <a:off x="5071262" y="3985481"/>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23112" y="4012314"/>
            <a:ext cx="572357" cy="46953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116329" y="4624060"/>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85982" y="5334544"/>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127338" y="4624060"/>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549914" y="1562104"/>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54920" y="1821283"/>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491129" y="809711"/>
            <a:ext cx="311766" cy="3587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05559" y="1025487"/>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85982" y="1509517"/>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394031" y="5334544"/>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335246" y="3985481"/>
            <a:ext cx="311766" cy="3117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9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DB4B6-86F4-4382-AD42-31388CFEEFAE}" type="slidenum">
              <a:rPr lang="en-US" smtClean="0"/>
              <a:t>28</a:t>
            </a:fld>
            <a:endParaRPr lang="en-US" dirty="0"/>
          </a:p>
        </p:txBody>
      </p:sp>
      <p:sp>
        <p:nvSpPr>
          <p:cNvPr id="7" name="Rectangle 2"/>
          <p:cNvSpPr txBox="1">
            <a:spLocks noChangeArrowheads="1"/>
          </p:cNvSpPr>
          <p:nvPr/>
        </p:nvSpPr>
        <p:spPr>
          <a:xfrm>
            <a:off x="0" y="375086"/>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altLang="zh-CN" sz="3200" b="1" dirty="0">
                <a:solidFill>
                  <a:srgbClr val="A80B00"/>
                </a:solidFill>
                <a:latin typeface="Trebuchet MS" charset="0"/>
                <a:ea typeface="Trebuchet MS" charset="0"/>
                <a:cs typeface="Trebuchet MS" charset="0"/>
              </a:rPr>
              <a:t>Power and Energy Consumption Results</a:t>
            </a:r>
            <a:endParaRPr lang="en-US" sz="2800" b="1" dirty="0">
              <a:solidFill>
                <a:srgbClr val="A80B00"/>
              </a:solidFill>
              <a:latin typeface="Trebuchet MS" charset="0"/>
              <a:ea typeface="Trebuchet MS" charset="0"/>
              <a:cs typeface="Trebuchet MS"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99" y="2132871"/>
            <a:ext cx="6192592" cy="305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45"/>
          <a:stretch/>
        </p:blipFill>
        <p:spPr bwMode="auto">
          <a:xfrm>
            <a:off x="6437290" y="2626596"/>
            <a:ext cx="5653655" cy="249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flipV="1">
            <a:off x="2962142" y="3503057"/>
            <a:ext cx="888641" cy="502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flipV="1">
            <a:off x="8935793" y="3490173"/>
            <a:ext cx="774877" cy="502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5265335" y="3500909"/>
            <a:ext cx="888641" cy="502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V="1">
            <a:off x="11097317" y="3488025"/>
            <a:ext cx="774877" cy="502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Callout 14"/>
          <p:cNvSpPr/>
          <p:nvPr/>
        </p:nvSpPr>
        <p:spPr>
          <a:xfrm>
            <a:off x="10900923" y="2241586"/>
            <a:ext cx="1167663"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-62.2%</a:t>
            </a:r>
          </a:p>
        </p:txBody>
      </p:sp>
      <p:sp>
        <p:nvSpPr>
          <p:cNvPr id="16" name="Oval Callout 15"/>
          <p:cNvSpPr/>
          <p:nvPr/>
        </p:nvSpPr>
        <p:spPr>
          <a:xfrm>
            <a:off x="5862054" y="1758592"/>
            <a:ext cx="1167663" cy="3850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-47.6%</a:t>
            </a:r>
          </a:p>
        </p:txBody>
      </p:sp>
      <p:sp>
        <p:nvSpPr>
          <p:cNvPr id="13" name="Rectangle 12"/>
          <p:cNvSpPr/>
          <p:nvPr/>
        </p:nvSpPr>
        <p:spPr>
          <a:xfrm flipV="1">
            <a:off x="5279711" y="4257164"/>
            <a:ext cx="888641" cy="502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V="1">
            <a:off x="11077187" y="4175268"/>
            <a:ext cx="774877" cy="502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772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3"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29</a:t>
            </a:fld>
            <a:endParaRPr lang="en-US" sz="1600"/>
          </a:p>
        </p:txBody>
      </p:sp>
      <p:sp>
        <p:nvSpPr>
          <p:cNvPr id="11" name="Rectangle 2"/>
          <p:cNvSpPr txBox="1">
            <a:spLocks noChangeArrowheads="1"/>
          </p:cNvSpPr>
          <p:nvPr/>
        </p:nvSpPr>
        <p:spPr>
          <a:xfrm>
            <a:off x="0" y="387171"/>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rgbClr val="A80B00"/>
                </a:solidFill>
                <a:latin typeface="Trebuchet MS" charset="0"/>
                <a:ea typeface="Trebuchet MS" charset="0"/>
                <a:cs typeface="Trebuchet MS" charset="0"/>
              </a:rPr>
              <a:t>Conclusions</a:t>
            </a:r>
            <a:endParaRPr lang="en-US" sz="2800" b="1" dirty="0">
              <a:solidFill>
                <a:srgbClr val="A80B00"/>
              </a:solidFill>
              <a:latin typeface="Trebuchet MS" charset="0"/>
              <a:ea typeface="Trebuchet MS" charset="0"/>
              <a:cs typeface="Trebuchet MS" charset="0"/>
            </a:endParaRPr>
          </a:p>
        </p:txBody>
      </p:sp>
      <p:sp>
        <p:nvSpPr>
          <p:cNvPr id="12" name="TextBox 11"/>
          <p:cNvSpPr txBox="1"/>
          <p:nvPr/>
        </p:nvSpPr>
        <p:spPr>
          <a:xfrm>
            <a:off x="895770" y="1553275"/>
            <a:ext cx="11147419"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F</a:t>
            </a:r>
            <a:r>
              <a:rPr lang="en-US" altLang="zh-CN" sz="2800" b="1" dirty="0"/>
              <a:t>irst</a:t>
            </a:r>
            <a:r>
              <a:rPr lang="zh-CN" altLang="en-US" sz="2800" dirty="0"/>
              <a:t> </a:t>
            </a:r>
            <a:r>
              <a:rPr lang="en-US" altLang="zh-CN" sz="2800" dirty="0"/>
              <a:t>mobile deep learning system that achieves </a:t>
            </a:r>
            <a:r>
              <a:rPr lang="en-US" altLang="zh-CN" sz="2800" b="1" dirty="0"/>
              <a:t>state-of-the-art performance</a:t>
            </a:r>
            <a:r>
              <a:rPr lang="en-US" altLang="zh-CN" sz="2800" dirty="0"/>
              <a:t> on recognizing unconstrained pill images has been introduced.</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A</a:t>
            </a:r>
            <a:r>
              <a:rPr lang="zh-CN" altLang="en-US" sz="2800" dirty="0"/>
              <a:t> </a:t>
            </a:r>
            <a:r>
              <a:rPr lang="en-US" altLang="zh-CN" sz="2800" dirty="0"/>
              <a:t>deep</a:t>
            </a:r>
            <a:r>
              <a:rPr lang="zh-CN" altLang="en-US" sz="2800" dirty="0"/>
              <a:t> </a:t>
            </a:r>
            <a:r>
              <a:rPr lang="en-US" altLang="zh-CN" sz="2800" dirty="0"/>
              <a:t>learning-based</a:t>
            </a:r>
            <a:r>
              <a:rPr lang="zh-CN" altLang="en-US" sz="2800" dirty="0"/>
              <a:t> </a:t>
            </a:r>
            <a:r>
              <a:rPr lang="en-US" altLang="zh-CN" sz="2800" dirty="0"/>
              <a:t>approach</a:t>
            </a:r>
            <a:r>
              <a:rPr lang="zh-CN" altLang="en-US" sz="2800" dirty="0"/>
              <a:t> </a:t>
            </a:r>
            <a:r>
              <a:rPr lang="en-US" altLang="zh-CN" sz="2800" dirty="0"/>
              <a:t>to</a:t>
            </a:r>
            <a:r>
              <a:rPr lang="zh-CN" altLang="en-US" sz="2800" dirty="0"/>
              <a:t> </a:t>
            </a:r>
            <a:r>
              <a:rPr lang="en-US" altLang="zh-CN" sz="2800" dirty="0"/>
              <a:t>address</a:t>
            </a:r>
            <a:r>
              <a:rPr lang="zh-CN" altLang="en-US" sz="2800" dirty="0"/>
              <a:t> </a:t>
            </a:r>
            <a:r>
              <a:rPr lang="en-US" altLang="zh-CN" sz="2800" dirty="0"/>
              <a:t>the</a:t>
            </a:r>
            <a:r>
              <a:rPr lang="zh-CN" altLang="en-US" sz="2800" dirty="0"/>
              <a:t> </a:t>
            </a:r>
            <a:r>
              <a:rPr lang="en-US" altLang="zh-CN" sz="2800" b="1" dirty="0">
                <a:solidFill>
                  <a:srgbClr val="0033CC"/>
                </a:solidFill>
              </a:rPr>
              <a:t>data</a:t>
            </a:r>
            <a:r>
              <a:rPr lang="zh-CN" altLang="en-US" sz="2800" b="1" dirty="0">
                <a:solidFill>
                  <a:srgbClr val="0033CC"/>
                </a:solidFill>
              </a:rPr>
              <a:t> </a:t>
            </a:r>
            <a:r>
              <a:rPr lang="en-US" altLang="zh-CN" sz="2800" b="1" dirty="0">
                <a:solidFill>
                  <a:srgbClr val="0033CC"/>
                </a:solidFill>
              </a:rPr>
              <a:t>challenge</a:t>
            </a:r>
            <a:r>
              <a:rPr lang="zh-CN" altLang="en-US" sz="2800" dirty="0"/>
              <a:t> </a:t>
            </a:r>
            <a:r>
              <a:rPr lang="en-US" altLang="zh-CN" sz="2800" dirty="0"/>
              <a:t>in</a:t>
            </a:r>
            <a:r>
              <a:rPr lang="zh-CN" altLang="en-US" sz="2800" dirty="0"/>
              <a:t> </a:t>
            </a:r>
            <a:r>
              <a:rPr lang="en-US" altLang="zh-CN" sz="2800" dirty="0"/>
              <a:t>mobile</a:t>
            </a:r>
            <a:r>
              <a:rPr lang="zh-CN" altLang="en-US" sz="2800" dirty="0"/>
              <a:t> </a:t>
            </a:r>
            <a:r>
              <a:rPr lang="en-US" altLang="zh-CN" sz="2800" dirty="0"/>
              <a:t>computing has been implemented.</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Finally,</a:t>
            </a:r>
            <a:r>
              <a:rPr lang="zh-CN" altLang="en-US" sz="2800" dirty="0"/>
              <a:t> </a:t>
            </a:r>
            <a:r>
              <a:rPr lang="en-US" altLang="zh-CN" sz="2800" dirty="0"/>
              <a:t>the</a:t>
            </a:r>
            <a:r>
              <a:rPr lang="zh-CN" altLang="en-US" sz="2800" b="1" dirty="0">
                <a:solidFill>
                  <a:srgbClr val="0033CC"/>
                </a:solidFill>
              </a:rPr>
              <a:t> </a:t>
            </a:r>
            <a:r>
              <a:rPr lang="en-US" altLang="zh-CN" sz="2800" b="1" dirty="0">
                <a:solidFill>
                  <a:srgbClr val="0033CC"/>
                </a:solidFill>
              </a:rPr>
              <a:t>resource</a:t>
            </a:r>
            <a:r>
              <a:rPr lang="zh-CN" altLang="en-US" sz="2800" b="1" dirty="0">
                <a:solidFill>
                  <a:srgbClr val="0033CC"/>
                </a:solidFill>
              </a:rPr>
              <a:t> </a:t>
            </a:r>
            <a:r>
              <a:rPr lang="en-US" altLang="zh-CN" sz="2800" b="1" dirty="0">
                <a:solidFill>
                  <a:srgbClr val="0033CC"/>
                </a:solidFill>
              </a:rPr>
              <a:t>challenge</a:t>
            </a:r>
            <a:r>
              <a:rPr lang="zh-CN" altLang="en-US" sz="2800" dirty="0"/>
              <a:t> </a:t>
            </a:r>
            <a:r>
              <a:rPr lang="en-US" altLang="zh-CN" sz="2800" dirty="0"/>
              <a:t>in</a:t>
            </a:r>
            <a:r>
              <a:rPr lang="zh-CN" altLang="en-US" sz="2800" dirty="0"/>
              <a:t> </a:t>
            </a:r>
            <a:r>
              <a:rPr lang="en-US" altLang="zh-CN" sz="2800" dirty="0"/>
              <a:t>mobile</a:t>
            </a:r>
            <a:r>
              <a:rPr lang="zh-CN" altLang="en-US" sz="2800" dirty="0"/>
              <a:t> </a:t>
            </a:r>
            <a:r>
              <a:rPr lang="en-US" altLang="zh-CN" sz="2800" dirty="0"/>
              <a:t>computing</a:t>
            </a:r>
            <a:r>
              <a:rPr lang="zh-CN" altLang="en-US" sz="2800" dirty="0"/>
              <a:t> </a:t>
            </a:r>
            <a:r>
              <a:rPr lang="en-US" altLang="zh-CN" sz="2800" dirty="0"/>
              <a:t>using</a:t>
            </a:r>
            <a:r>
              <a:rPr lang="zh-CN" altLang="en-US" sz="2800" dirty="0"/>
              <a:t> </a:t>
            </a:r>
            <a:r>
              <a:rPr lang="en-US" altLang="zh-CN" sz="2800" dirty="0"/>
              <a:t>a</a:t>
            </a:r>
            <a:r>
              <a:rPr lang="zh-CN" altLang="en-US" sz="2800" dirty="0"/>
              <a:t> </a:t>
            </a:r>
            <a:r>
              <a:rPr lang="en-US" altLang="zh-CN" sz="2800" dirty="0"/>
              <a:t>teacher-student</a:t>
            </a:r>
            <a:r>
              <a:rPr lang="zh-CN" altLang="en-US" sz="2800" dirty="0"/>
              <a:t> </a:t>
            </a:r>
            <a:r>
              <a:rPr lang="en-US" altLang="zh-CN" sz="2800" dirty="0"/>
              <a:t>framework</a:t>
            </a:r>
            <a:r>
              <a:rPr lang="zh-CN" altLang="en-US" sz="2800" dirty="0"/>
              <a:t> </a:t>
            </a:r>
            <a:r>
              <a:rPr lang="en-CA" altLang="zh-CN" sz="2800" dirty="0"/>
              <a:t>has been addressed. </a:t>
            </a:r>
            <a:r>
              <a:rPr lang="en-US" altLang="zh-CN" sz="2800" dirty="0"/>
              <a:t>It compresses</a:t>
            </a:r>
            <a:r>
              <a:rPr lang="zh-CN" altLang="en-US" sz="2800" dirty="0"/>
              <a:t> </a:t>
            </a:r>
            <a:r>
              <a:rPr lang="en-US" altLang="zh-CN" sz="2800" dirty="0"/>
              <a:t>large</a:t>
            </a:r>
            <a:r>
              <a:rPr lang="zh-CN" altLang="en-US" sz="2800" dirty="0"/>
              <a:t> </a:t>
            </a:r>
            <a:r>
              <a:rPr lang="en-US" altLang="zh-CN" sz="2800" dirty="0"/>
              <a:t>deep</a:t>
            </a:r>
            <a:r>
              <a:rPr lang="zh-CN" altLang="en-US" sz="2800" dirty="0"/>
              <a:t> </a:t>
            </a:r>
            <a:r>
              <a:rPr lang="en-US" altLang="zh-CN" sz="2800" dirty="0"/>
              <a:t>neural</a:t>
            </a:r>
            <a:r>
              <a:rPr lang="zh-CN" altLang="en-US" sz="2800" dirty="0"/>
              <a:t> </a:t>
            </a:r>
            <a:r>
              <a:rPr lang="en-US" altLang="zh-CN" sz="2800" dirty="0"/>
              <a:t>networks</a:t>
            </a:r>
            <a:r>
              <a:rPr lang="zh-CN" altLang="en-US" sz="2800" dirty="0"/>
              <a:t> </a:t>
            </a:r>
            <a:r>
              <a:rPr lang="en-US" altLang="zh-CN" sz="2800" dirty="0"/>
              <a:t>into</a:t>
            </a:r>
            <a:r>
              <a:rPr lang="zh-CN" altLang="en-US" sz="2800" dirty="0"/>
              <a:t> </a:t>
            </a:r>
            <a:r>
              <a:rPr lang="en-US" altLang="zh-CN" sz="2800" dirty="0"/>
              <a:t>small</a:t>
            </a:r>
            <a:r>
              <a:rPr lang="zh-CN" altLang="en-US" sz="2800" dirty="0"/>
              <a:t> </a:t>
            </a:r>
            <a:r>
              <a:rPr lang="en-US" altLang="zh-CN" sz="2800" dirty="0"/>
              <a:t>networks</a:t>
            </a:r>
            <a:r>
              <a:rPr lang="zh-CN" altLang="en-US" sz="2800" dirty="0"/>
              <a:t> </a:t>
            </a:r>
            <a:r>
              <a:rPr lang="en-US" altLang="zh-CN" sz="2800" dirty="0"/>
              <a:t>without</a:t>
            </a:r>
            <a:r>
              <a:rPr lang="zh-CN" altLang="en-US" sz="2800" dirty="0"/>
              <a:t> </a:t>
            </a:r>
            <a:r>
              <a:rPr lang="en-US" altLang="zh-CN" sz="2800" dirty="0"/>
              <a:t>degrading</a:t>
            </a:r>
            <a:r>
              <a:rPr lang="zh-CN" altLang="en-US" sz="2800" dirty="0"/>
              <a:t> </a:t>
            </a:r>
            <a:r>
              <a:rPr lang="en-US" altLang="zh-CN" sz="2800" dirty="0"/>
              <a:t>the</a:t>
            </a:r>
            <a:r>
              <a:rPr lang="zh-CN" altLang="en-US" sz="2800" dirty="0"/>
              <a:t> </a:t>
            </a:r>
            <a:r>
              <a:rPr lang="en-US" altLang="zh-CN" sz="2800" dirty="0"/>
              <a:t>recognition</a:t>
            </a:r>
            <a:r>
              <a:rPr lang="zh-CN" altLang="en-US" sz="2800" dirty="0"/>
              <a:t> </a:t>
            </a:r>
            <a:r>
              <a:rPr lang="en-US" altLang="zh-CN" sz="2800" dirty="0"/>
              <a:t>performance.</a:t>
            </a:r>
            <a:endParaRPr lang="en-US" sz="2800" dirty="0"/>
          </a:p>
          <a:p>
            <a:pPr marL="285750" indent="-28575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4639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1113" y="2854471"/>
            <a:ext cx="7432711"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First price in this competition</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Authors believe that proposed algorithm tackled a critical problem.</a:t>
            </a:r>
          </a:p>
        </p:txBody>
      </p:sp>
      <p:sp>
        <p:nvSpPr>
          <p:cNvPr id="8" name="Slide Number Placeholder 7"/>
          <p:cNvSpPr>
            <a:spLocks noGrp="1"/>
          </p:cNvSpPr>
          <p:nvPr>
            <p:ph type="sldNum" sz="quarter" idx="12"/>
          </p:nvPr>
        </p:nvSpPr>
        <p:spPr/>
        <p:txBody>
          <a:bodyPr/>
          <a:lstStyle/>
          <a:p>
            <a:fld id="{AB266B8F-D2D3-594A-9083-99FD31BAB14F}" type="slidenum">
              <a:rPr lang="en-US" sz="1600" smtClean="0"/>
              <a:pPr/>
              <a:t>3</a:t>
            </a:fld>
            <a:endParaRPr lang="en-US" sz="1600"/>
          </a:p>
        </p:txBody>
      </p:sp>
      <p:sp>
        <p:nvSpPr>
          <p:cNvPr id="11" name="Rectangle 2"/>
          <p:cNvSpPr txBox="1">
            <a:spLocks noChangeArrowheads="1"/>
          </p:cNvSpPr>
          <p:nvPr/>
        </p:nvSpPr>
        <p:spPr>
          <a:xfrm>
            <a:off x="0" y="225490"/>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“National Institute of Health” Pill Image Recognition </a:t>
            </a:r>
            <a:r>
              <a:rPr lang="en-US" altLang="zh-CN" sz="2800" b="1" dirty="0">
                <a:solidFill>
                  <a:srgbClr val="A80B00"/>
                </a:solidFill>
                <a:latin typeface="Trebuchet MS" charset="0"/>
                <a:ea typeface="Trebuchet MS" charset="0"/>
                <a:cs typeface="Trebuchet MS" charset="0"/>
              </a:rPr>
              <a:t>Competition</a:t>
            </a:r>
            <a:endParaRPr lang="en-US" sz="2800" b="1" dirty="0">
              <a:solidFill>
                <a:srgbClr val="A80B00"/>
              </a:solidFill>
              <a:latin typeface="Trebuchet MS" charset="0"/>
              <a:ea typeface="Trebuchet MS" charset="0"/>
              <a:cs typeface="Trebuchet MS"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361" y="1119011"/>
            <a:ext cx="3247982" cy="4509937"/>
          </a:xfrm>
          <a:prstGeom prst="rect">
            <a:avLst/>
          </a:prstGeom>
        </p:spPr>
      </p:pic>
      <p:sp>
        <p:nvSpPr>
          <p:cNvPr id="13" name="Content Placeholder 2"/>
          <p:cNvSpPr txBox="1">
            <a:spLocks/>
          </p:cNvSpPr>
          <p:nvPr/>
        </p:nvSpPr>
        <p:spPr bwMode="auto">
          <a:xfrm>
            <a:off x="4471113" y="2167650"/>
            <a:ext cx="5005537"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defRPr/>
            </a:pPr>
            <a:r>
              <a:rPr lang="en-US" sz="2400" b="1" kern="0" dirty="0">
                <a:solidFill>
                  <a:srgbClr val="003399"/>
                </a:solidFill>
              </a:rPr>
              <a:t>Final Result of this work</a:t>
            </a:r>
          </a:p>
        </p:txBody>
      </p:sp>
    </p:spTree>
    <p:extLst>
      <p:ext uri="{BB962C8B-B14F-4D97-AF65-F5344CB8AC3E}">
        <p14:creationId xmlns:p14="http://schemas.microsoft.com/office/powerpoint/2010/main" val="325001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30</a:t>
            </a:fld>
            <a:endParaRPr lang="en-US" sz="1600"/>
          </a:p>
        </p:txBody>
      </p:sp>
      <p:sp>
        <p:nvSpPr>
          <p:cNvPr id="5" name="Slide Number Placeholder 7"/>
          <p:cNvSpPr txBox="1">
            <a:spLocks/>
          </p:cNvSpPr>
          <p:nvPr/>
        </p:nvSpPr>
        <p:spPr>
          <a:xfrm>
            <a:off x="654720" y="6356348"/>
            <a:ext cx="39704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266B8F-D2D3-594A-9083-99FD31BAB14F}" type="slidenum">
              <a:rPr lang="en-US" sz="1600" smtClean="0"/>
              <a:pPr/>
              <a:t>30</a:t>
            </a:fld>
            <a:endParaRPr lang="en-US" sz="1600"/>
          </a:p>
        </p:txBody>
      </p:sp>
      <p:sp>
        <p:nvSpPr>
          <p:cNvPr id="6" name="Rectangle 2"/>
          <p:cNvSpPr txBox="1">
            <a:spLocks noChangeArrowheads="1"/>
          </p:cNvSpPr>
          <p:nvPr/>
        </p:nvSpPr>
        <p:spPr>
          <a:xfrm>
            <a:off x="0" y="611460"/>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rgbClr val="A80B00"/>
                </a:solidFill>
                <a:latin typeface="Trebuchet MS" charset="0"/>
                <a:ea typeface="Trebuchet MS" charset="0"/>
                <a:cs typeface="Trebuchet MS" charset="0"/>
              </a:rPr>
              <a:t>Critique</a:t>
            </a:r>
            <a:endParaRPr lang="en-US" sz="2800" b="1" dirty="0">
              <a:solidFill>
                <a:srgbClr val="A80B00"/>
              </a:solidFill>
              <a:latin typeface="Trebuchet MS" charset="0"/>
              <a:ea typeface="Trebuchet MS" charset="0"/>
              <a:cs typeface="Trebuchet MS" charset="0"/>
            </a:endParaRPr>
          </a:p>
        </p:txBody>
      </p:sp>
      <p:sp>
        <p:nvSpPr>
          <p:cNvPr id="7" name="TextBox 6"/>
          <p:cNvSpPr txBox="1"/>
          <p:nvPr/>
        </p:nvSpPr>
        <p:spPr>
          <a:xfrm>
            <a:off x="654721" y="1820278"/>
            <a:ext cx="9712152"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A mandatory wrapper around every pill.</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Runtime performance for Galaxy S7 – Refer Figure 10 (slide 27)</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Ranking is not the best idea– Refer 8 (slide 25)</a:t>
            </a:r>
          </a:p>
          <a:p>
            <a:endParaRPr lang="en-US" altLang="zh-CN" sz="2800" dirty="0"/>
          </a:p>
          <a:p>
            <a:pPr marL="285750" indent="-285750">
              <a:buFont typeface="Arial" panose="020B0604020202020204" pitchFamily="34" charset="0"/>
              <a:buChar char="•"/>
            </a:pPr>
            <a:r>
              <a:rPr lang="en-US" altLang="zh-CN" sz="2800" dirty="0"/>
              <a:t>No comparison with any other existing systems</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Reason for not using cloud – Privacy of user!!!</a:t>
            </a:r>
          </a:p>
        </p:txBody>
      </p:sp>
    </p:spTree>
    <p:extLst>
      <p:ext uri="{BB962C8B-B14F-4D97-AF65-F5344CB8AC3E}">
        <p14:creationId xmlns:p14="http://schemas.microsoft.com/office/powerpoint/2010/main" val="276103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829288" y="1879138"/>
            <a:ext cx="6133281" cy="1431472"/>
          </a:xfrm>
          <a:prstGeom prst="rect">
            <a:avLst/>
          </a:prstGeom>
        </p:spPr>
        <p:txBody>
          <a:bodyPr vert="horz" lIns="91440" tIns="45720" rIns="91440" bIns="45720" rtlCol="0" anchor="ctr">
            <a:noAutofit/>
          </a:bodyPr>
          <a:lstStyle/>
          <a:p>
            <a:pPr lvl="0" algn="ctr" defTabSz="457200">
              <a:spcBef>
                <a:spcPct val="15000"/>
              </a:spcBef>
              <a:defRPr/>
            </a:pPr>
            <a:r>
              <a:rPr lang="en-US" sz="4800" b="1" dirty="0">
                <a:solidFill>
                  <a:srgbClr val="A21612"/>
                </a:solidFill>
                <a:ea typeface="+mj-ea"/>
                <a:cs typeface="Times New Roman" pitchFamily="18" charset="0"/>
              </a:rPr>
              <a:t>Thank You</a:t>
            </a:r>
            <a:endParaRPr kumimoji="0" lang="en-US" sz="4800" b="1" i="0" u="none" strike="noStrike" kern="1200" cap="none" spc="0" normalizeH="0" baseline="0" noProof="0" dirty="0">
              <a:ln>
                <a:noFill/>
              </a:ln>
              <a:solidFill>
                <a:srgbClr val="A21612"/>
              </a:solidFill>
              <a:effectLst/>
              <a:uLnTx/>
              <a:uFillTx/>
              <a:ea typeface="+mj-ea"/>
              <a:cs typeface="Times New Roman" pitchFamily="18" charset="0"/>
            </a:endParaRPr>
          </a:p>
        </p:txBody>
      </p:sp>
      <p:sp>
        <p:nvSpPr>
          <p:cNvPr id="3" name="Slide Number Placeholder 2"/>
          <p:cNvSpPr>
            <a:spLocks noGrp="1"/>
          </p:cNvSpPr>
          <p:nvPr>
            <p:ph type="sldNum" sz="quarter" idx="12"/>
          </p:nvPr>
        </p:nvSpPr>
        <p:spPr/>
        <p:txBody>
          <a:bodyPr/>
          <a:lstStyle/>
          <a:p>
            <a:fld id="{7B1DB4B6-86F4-4382-AD42-31388CFEEFAE}" type="slidenum">
              <a:rPr lang="en-US" smtClean="0"/>
              <a:t>31</a:t>
            </a:fld>
            <a:endParaRPr lang="en-US" dirty="0"/>
          </a:p>
        </p:txBody>
      </p:sp>
    </p:spTree>
    <p:extLst>
      <p:ext uri="{BB962C8B-B14F-4D97-AF65-F5344CB8AC3E}">
        <p14:creationId xmlns:p14="http://schemas.microsoft.com/office/powerpoint/2010/main" val="175825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24512" y="914730"/>
            <a:ext cx="8386622" cy="5567137"/>
          </a:xfrm>
          <a:prstGeom prst="rect">
            <a:avLst/>
          </a:prstGeom>
        </p:spPr>
      </p:pic>
      <p:sp>
        <p:nvSpPr>
          <p:cNvPr id="2" name="AutoShape 2" descr="Image result for 显微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AB266B8F-D2D3-594A-9083-99FD31BAB14F}" type="slidenum">
              <a:rPr lang="en-US" sz="1600" smtClean="0"/>
              <a:pPr/>
              <a:t>4</a:t>
            </a:fld>
            <a:endParaRPr lang="en-US" sz="1600"/>
          </a:p>
        </p:txBody>
      </p:sp>
      <p:sp>
        <p:nvSpPr>
          <p:cNvPr id="7" name="Rectangle 2"/>
          <p:cNvSpPr txBox="1">
            <a:spLocks noChangeArrowheads="1"/>
          </p:cNvSpPr>
          <p:nvPr/>
        </p:nvSpPr>
        <p:spPr>
          <a:xfrm>
            <a:off x="3798277" y="160338"/>
            <a:ext cx="4996587" cy="71064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A80B00"/>
                </a:solidFill>
                <a:latin typeface="Trebuchet MS" charset="0"/>
                <a:ea typeface="Trebuchet MS" charset="0"/>
                <a:cs typeface="Trebuchet MS" charset="0"/>
              </a:rPr>
              <a:t>Main Aim of the proposed work</a:t>
            </a:r>
          </a:p>
        </p:txBody>
      </p:sp>
      <p:sp>
        <p:nvSpPr>
          <p:cNvPr id="8" name="TextBox 7"/>
          <p:cNvSpPr txBox="1"/>
          <p:nvPr/>
        </p:nvSpPr>
        <p:spPr>
          <a:xfrm>
            <a:off x="1696376" y="5040846"/>
            <a:ext cx="2901663" cy="369332"/>
          </a:xfrm>
          <a:prstGeom prst="rect">
            <a:avLst/>
          </a:prstGeom>
          <a:solidFill>
            <a:schemeClr val="bg1"/>
          </a:solidFill>
        </p:spPr>
        <p:txBody>
          <a:bodyPr wrap="square" rtlCol="0">
            <a:spAutoFit/>
          </a:bodyPr>
          <a:lstStyle/>
          <a:p>
            <a:pPr algn="ctr"/>
            <a:r>
              <a:rPr lang="en-US" b="1" dirty="0">
                <a:solidFill>
                  <a:srgbClr val="003399"/>
                </a:solidFill>
                <a:latin typeface="Trebuchet MS" charset="0"/>
                <a:ea typeface="Trebuchet MS" charset="0"/>
                <a:cs typeface="Trebuchet MS" charset="0"/>
              </a:rPr>
              <a:t>Consumer Image</a:t>
            </a:r>
          </a:p>
        </p:txBody>
      </p:sp>
      <p:sp>
        <p:nvSpPr>
          <p:cNvPr id="9" name="TextBox 8"/>
          <p:cNvSpPr txBox="1"/>
          <p:nvPr/>
        </p:nvSpPr>
        <p:spPr>
          <a:xfrm>
            <a:off x="5444993" y="882417"/>
            <a:ext cx="3504620" cy="369332"/>
          </a:xfrm>
          <a:prstGeom prst="rect">
            <a:avLst/>
          </a:prstGeom>
          <a:solidFill>
            <a:schemeClr val="bg1"/>
          </a:solidFill>
        </p:spPr>
        <p:txBody>
          <a:bodyPr wrap="square" rtlCol="0">
            <a:spAutoFit/>
          </a:bodyPr>
          <a:lstStyle/>
          <a:p>
            <a:pPr algn="ctr"/>
            <a:r>
              <a:rPr lang="en-US" b="1" dirty="0">
                <a:solidFill>
                  <a:srgbClr val="003399"/>
                </a:solidFill>
                <a:latin typeface="Trebuchet MS" charset="0"/>
                <a:ea typeface="Trebuchet MS" charset="0"/>
                <a:cs typeface="Trebuchet MS" charset="0"/>
              </a:rPr>
              <a:t>Reference Images</a:t>
            </a:r>
          </a:p>
        </p:txBody>
      </p:sp>
    </p:spTree>
    <p:extLst>
      <p:ext uri="{BB962C8B-B14F-4D97-AF65-F5344CB8AC3E}">
        <p14:creationId xmlns:p14="http://schemas.microsoft.com/office/powerpoint/2010/main" val="115083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5</a:t>
            </a:fld>
            <a:endParaRPr lang="en-US" sz="1600"/>
          </a:p>
        </p:txBody>
      </p:sp>
      <p:sp>
        <p:nvSpPr>
          <p:cNvPr id="11" name="Rectangle 2"/>
          <p:cNvSpPr txBox="1">
            <a:spLocks noChangeArrowheads="1"/>
          </p:cNvSpPr>
          <p:nvPr/>
        </p:nvSpPr>
        <p:spPr>
          <a:xfrm>
            <a:off x="0" y="242114"/>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b="1" dirty="0">
                <a:solidFill>
                  <a:srgbClr val="A80B00"/>
                </a:solidFill>
                <a:latin typeface="Trebuchet MS" charset="0"/>
                <a:ea typeface="Trebuchet MS" charset="0"/>
                <a:cs typeface="Trebuchet MS" charset="0"/>
              </a:rPr>
              <a:t>Deep</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Learning</a:t>
            </a:r>
            <a:r>
              <a:rPr lang="zh-CN" altLang="en-US" sz="2800" b="1" dirty="0">
                <a:solidFill>
                  <a:srgbClr val="A80B00"/>
                </a:solidFill>
                <a:latin typeface="Trebuchet MS" charset="0"/>
                <a:ea typeface="Trebuchet MS" charset="0"/>
                <a:cs typeface="Trebuchet MS" charset="0"/>
              </a:rPr>
              <a:t> </a:t>
            </a:r>
            <a:r>
              <a:rPr lang="en-US" altLang="zh-CN" sz="2800" b="1" dirty="0">
                <a:solidFill>
                  <a:srgbClr val="A80B00"/>
                </a:solidFill>
                <a:latin typeface="Trebuchet MS" charset="0"/>
                <a:ea typeface="Trebuchet MS" charset="0"/>
                <a:cs typeface="Trebuchet MS" charset="0"/>
              </a:rPr>
              <a:t>is Changing our Lives Now</a:t>
            </a:r>
            <a:endParaRPr lang="en-US" sz="2800" b="1" dirty="0">
              <a:solidFill>
                <a:srgbClr val="A80B00"/>
              </a:solidFill>
              <a:latin typeface="Trebuchet MS" charset="0"/>
              <a:ea typeface="Trebuchet MS" charset="0"/>
              <a:cs typeface="Trebuchet M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079" y="3591251"/>
            <a:ext cx="2539773" cy="2382093"/>
          </a:xfrm>
          <a:prstGeom prst="rect">
            <a:avLst/>
          </a:prstGeom>
        </p:spPr>
      </p:pic>
      <p:sp>
        <p:nvSpPr>
          <p:cNvPr id="13" name="TextBox 12"/>
          <p:cNvSpPr txBox="1"/>
          <p:nvPr/>
        </p:nvSpPr>
        <p:spPr>
          <a:xfrm>
            <a:off x="2420593" y="3173899"/>
            <a:ext cx="1719446" cy="430887"/>
          </a:xfrm>
          <a:prstGeom prst="rect">
            <a:avLst/>
          </a:prstGeom>
          <a:noFill/>
        </p:spPr>
        <p:txBody>
          <a:bodyPr wrap="none" rtlCol="0">
            <a:spAutoFit/>
          </a:bodyPr>
          <a:lstStyle/>
          <a:p>
            <a:pPr algn="ctr"/>
            <a:r>
              <a:rPr lang="en-US" sz="2200" b="1" dirty="0">
                <a:latin typeface="Trebuchet MS" charset="0"/>
                <a:ea typeface="Trebuchet MS" charset="0"/>
                <a:cs typeface="Trebuchet MS" charset="0"/>
              </a:rPr>
              <a:t>Self-Driving</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790" y="1185658"/>
            <a:ext cx="2821052" cy="1880701"/>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9751" y="1125192"/>
            <a:ext cx="2959048" cy="1972699"/>
          </a:xfrm>
          <a:prstGeom prst="rect">
            <a:avLst/>
          </a:prstGeom>
        </p:spPr>
      </p:pic>
      <p:sp>
        <p:nvSpPr>
          <p:cNvPr id="17" name="TextBox 16"/>
          <p:cNvSpPr txBox="1"/>
          <p:nvPr/>
        </p:nvSpPr>
        <p:spPr>
          <a:xfrm>
            <a:off x="6871698" y="3122855"/>
            <a:ext cx="2435154" cy="430887"/>
          </a:xfrm>
          <a:prstGeom prst="rect">
            <a:avLst/>
          </a:prstGeom>
          <a:noFill/>
        </p:spPr>
        <p:txBody>
          <a:bodyPr wrap="none" rtlCol="0">
            <a:spAutoFit/>
          </a:bodyPr>
          <a:lstStyle/>
          <a:p>
            <a:pPr algn="ctr"/>
            <a:r>
              <a:rPr lang="en-US" sz="2200" b="1" dirty="0">
                <a:latin typeface="Trebuchet MS" charset="0"/>
                <a:ea typeface="Trebuchet MS" charset="0"/>
                <a:cs typeface="Trebuchet MS" charset="0"/>
              </a:rPr>
              <a:t>Face Recognition</a:t>
            </a:r>
          </a:p>
        </p:txBody>
      </p:sp>
      <p:sp>
        <p:nvSpPr>
          <p:cNvPr id="18" name="TextBox 17"/>
          <p:cNvSpPr txBox="1"/>
          <p:nvPr/>
        </p:nvSpPr>
        <p:spPr>
          <a:xfrm>
            <a:off x="7452509" y="5803103"/>
            <a:ext cx="1168911" cy="430887"/>
          </a:xfrm>
          <a:prstGeom prst="rect">
            <a:avLst/>
          </a:prstGeom>
          <a:noFill/>
        </p:spPr>
        <p:txBody>
          <a:bodyPr wrap="none" rtlCol="0">
            <a:spAutoFit/>
          </a:bodyPr>
          <a:lstStyle/>
          <a:p>
            <a:pPr algn="ctr"/>
            <a:r>
              <a:rPr lang="en-US" sz="2200" b="1" dirty="0">
                <a:latin typeface="Trebuchet MS" charset="0"/>
                <a:ea typeface="Trebuchet MS" charset="0"/>
                <a:cs typeface="Trebuchet MS" charset="0"/>
              </a:rPr>
              <a:t>Play Go</a:t>
            </a: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9790" y="3712326"/>
            <a:ext cx="3034584" cy="2019378"/>
          </a:xfrm>
          <a:prstGeom prst="rect">
            <a:avLst/>
          </a:prstGeom>
        </p:spPr>
      </p:pic>
      <p:sp>
        <p:nvSpPr>
          <p:cNvPr id="20" name="TextBox 19"/>
          <p:cNvSpPr txBox="1"/>
          <p:nvPr/>
        </p:nvSpPr>
        <p:spPr>
          <a:xfrm>
            <a:off x="2001929" y="5824489"/>
            <a:ext cx="2770310" cy="430887"/>
          </a:xfrm>
          <a:prstGeom prst="rect">
            <a:avLst/>
          </a:prstGeom>
          <a:noFill/>
        </p:spPr>
        <p:txBody>
          <a:bodyPr wrap="none" rtlCol="0">
            <a:spAutoFit/>
          </a:bodyPr>
          <a:lstStyle/>
          <a:p>
            <a:pPr algn="ctr"/>
            <a:r>
              <a:rPr lang="en-US" sz="2200" b="1" dirty="0">
                <a:latin typeface="Trebuchet MS" charset="0"/>
                <a:ea typeface="Trebuchet MS" charset="0"/>
                <a:cs typeface="Trebuchet MS" charset="0"/>
              </a:rPr>
              <a:t>Speech Recognition</a:t>
            </a:r>
          </a:p>
        </p:txBody>
      </p:sp>
    </p:spTree>
    <p:extLst>
      <p:ext uri="{BB962C8B-B14F-4D97-AF65-F5344CB8AC3E}">
        <p14:creationId xmlns:p14="http://schemas.microsoft.com/office/powerpoint/2010/main" val="5912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6</a:t>
            </a:fld>
            <a:endParaRPr lang="en-US" sz="1600"/>
          </a:p>
        </p:txBody>
      </p:sp>
      <p:sp>
        <p:nvSpPr>
          <p:cNvPr id="11" name="Rectangle 2"/>
          <p:cNvSpPr txBox="1">
            <a:spLocks noChangeArrowheads="1"/>
          </p:cNvSpPr>
          <p:nvPr/>
        </p:nvSpPr>
        <p:spPr>
          <a:xfrm>
            <a:off x="0" y="387171"/>
            <a:ext cx="12192000" cy="710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Why Authors chose deep Learning </a:t>
            </a:r>
          </a:p>
        </p:txBody>
      </p:sp>
      <p:sp>
        <p:nvSpPr>
          <p:cNvPr id="9" name="Content Placeholder 2"/>
          <p:cNvSpPr txBox="1">
            <a:spLocks/>
          </p:cNvSpPr>
          <p:nvPr/>
        </p:nvSpPr>
        <p:spPr bwMode="auto">
          <a:xfrm>
            <a:off x="962525" y="1398231"/>
            <a:ext cx="10523621" cy="15856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spcBef>
                <a:spcPct val="20000"/>
              </a:spcBef>
              <a:buFont typeface="Arial" pitchFamily="34" charset="0"/>
              <a:buChar char="•"/>
              <a:defRPr/>
            </a:pPr>
            <a:r>
              <a:rPr lang="en-US" altLang="zh-CN" sz="2800" b="1" kern="0" dirty="0">
                <a:solidFill>
                  <a:srgbClr val="0033CC"/>
                </a:solidFill>
              </a:rPr>
              <a:t>Impressive capability of handling large scale data.</a:t>
            </a:r>
          </a:p>
          <a:p>
            <a:pPr marL="457200" lvl="0" indent="-457200">
              <a:spcBef>
                <a:spcPct val="20000"/>
              </a:spcBef>
              <a:buFont typeface="Arial" pitchFamily="34" charset="0"/>
              <a:buChar char="•"/>
              <a:defRPr/>
            </a:pPr>
            <a:r>
              <a:rPr lang="en-US" altLang="zh-CN" sz="2800" b="1" kern="0" dirty="0">
                <a:solidFill>
                  <a:srgbClr val="0033CC"/>
                </a:solidFill>
              </a:rPr>
              <a:t>Easily solves Computer Vision problems such as Face Recognition, Pattern matching.</a:t>
            </a:r>
          </a:p>
          <a:p>
            <a:pPr marL="457200" lvl="0" indent="-457200">
              <a:spcBef>
                <a:spcPct val="20000"/>
              </a:spcBef>
              <a:buFont typeface="Arial" pitchFamily="34" charset="0"/>
              <a:buChar char="•"/>
              <a:defRPr/>
            </a:pPr>
            <a:r>
              <a:rPr lang="en-US" altLang="zh-CN" sz="2800" b="1" kern="0" dirty="0">
                <a:solidFill>
                  <a:srgbClr val="0033CC"/>
                </a:solidFill>
              </a:rPr>
              <a:t>However, Deep learning cannot be applied everywhere</a:t>
            </a:r>
          </a:p>
          <a:p>
            <a:pPr marL="342900" lvl="0" indent="-342900">
              <a:spcBef>
                <a:spcPct val="20000"/>
              </a:spcBef>
              <a:defRPr/>
            </a:pPr>
            <a:endParaRPr lang="en-US" sz="2400" b="1" kern="0" dirty="0">
              <a:solidFill>
                <a:srgbClr val="003399"/>
              </a:solidFill>
            </a:endParaRPr>
          </a:p>
        </p:txBody>
      </p:sp>
      <p:sp>
        <p:nvSpPr>
          <p:cNvPr id="10" name="Content Placeholder 2"/>
          <p:cNvSpPr txBox="1">
            <a:spLocks/>
          </p:cNvSpPr>
          <p:nvPr/>
        </p:nvSpPr>
        <p:spPr bwMode="auto">
          <a:xfrm>
            <a:off x="1483934" y="4048412"/>
            <a:ext cx="4237084"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2800" b="1" kern="0" dirty="0">
                <a:solidFill>
                  <a:srgbClr val="003399"/>
                </a:solidFill>
              </a:rPr>
              <a:t>Large</a:t>
            </a:r>
            <a:r>
              <a:rPr lang="zh-CN" altLang="en-US" sz="2800" b="1" kern="0" dirty="0">
                <a:solidFill>
                  <a:srgbClr val="003399"/>
                </a:solidFill>
              </a:rPr>
              <a:t> </a:t>
            </a:r>
            <a:r>
              <a:rPr lang="en-US" altLang="zh-CN" sz="2800" b="1" kern="0" dirty="0">
                <a:solidFill>
                  <a:srgbClr val="003399"/>
                </a:solidFill>
              </a:rPr>
              <a:t>Volume</a:t>
            </a:r>
            <a:r>
              <a:rPr lang="zh-CN" altLang="en-US" sz="2800" b="1" kern="0" dirty="0">
                <a:solidFill>
                  <a:srgbClr val="003399"/>
                </a:solidFill>
              </a:rPr>
              <a:t> </a:t>
            </a:r>
            <a:r>
              <a:rPr lang="en-US" altLang="zh-CN" sz="2800" b="1" kern="0" dirty="0">
                <a:solidFill>
                  <a:srgbClr val="003399"/>
                </a:solidFill>
              </a:rPr>
              <a:t>of</a:t>
            </a:r>
            <a:r>
              <a:rPr lang="zh-CN" altLang="en-US" sz="2800" b="1" kern="0" dirty="0">
                <a:solidFill>
                  <a:srgbClr val="003399"/>
                </a:solidFill>
              </a:rPr>
              <a:t> </a:t>
            </a:r>
            <a:r>
              <a:rPr lang="en-US" altLang="zh-CN" sz="2800" b="1" kern="0" dirty="0">
                <a:solidFill>
                  <a:srgbClr val="003399"/>
                </a:solidFill>
              </a:rPr>
              <a:t>Data</a:t>
            </a:r>
            <a:endParaRPr lang="en-US" sz="2800" b="1" kern="0" dirty="0">
              <a:solidFill>
                <a:srgbClr val="003399"/>
              </a:solidFill>
            </a:endParaRPr>
          </a:p>
        </p:txBody>
      </p:sp>
      <p:sp>
        <p:nvSpPr>
          <p:cNvPr id="14" name="Content Placeholder 2"/>
          <p:cNvSpPr txBox="1">
            <a:spLocks/>
          </p:cNvSpPr>
          <p:nvPr/>
        </p:nvSpPr>
        <p:spPr bwMode="auto">
          <a:xfrm>
            <a:off x="6096000" y="4012292"/>
            <a:ext cx="4802603" cy="511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defRPr/>
            </a:pPr>
            <a:r>
              <a:rPr lang="en-US" altLang="zh-CN" sz="2800" b="1" kern="0" dirty="0">
                <a:solidFill>
                  <a:srgbClr val="003399"/>
                </a:solidFill>
              </a:rPr>
              <a:t>Large</a:t>
            </a:r>
            <a:r>
              <a:rPr lang="zh-CN" altLang="en-US" sz="2800" b="1" kern="0" dirty="0">
                <a:solidFill>
                  <a:srgbClr val="003399"/>
                </a:solidFill>
              </a:rPr>
              <a:t> </a:t>
            </a:r>
            <a:r>
              <a:rPr lang="en-US" altLang="zh-CN" sz="2800" b="1" kern="0" dirty="0">
                <a:solidFill>
                  <a:srgbClr val="003399"/>
                </a:solidFill>
              </a:rPr>
              <a:t>Computing Resources</a:t>
            </a:r>
            <a:endParaRPr lang="en-US" sz="2800" b="1" kern="0" dirty="0">
              <a:solidFill>
                <a:srgbClr val="003399"/>
              </a:solidFil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449" y="4517197"/>
            <a:ext cx="1882834" cy="1882834"/>
          </a:xfrm>
          <a:prstGeom prst="rect">
            <a:avLst/>
          </a:prstGeom>
        </p:spPr>
      </p:pic>
      <p:pic>
        <p:nvPicPr>
          <p:cNvPr id="17" name="Picture 16" descr="D:\Work\Job-Material\Applications\Job Talks\PresentationSlide\figs\plus_icon_3.png"/>
          <p:cNvPicPr>
            <a:picLocks noChangeAspect="1" noChangeArrowheads="1"/>
          </p:cNvPicPr>
          <p:nvPr/>
        </p:nvPicPr>
        <p:blipFill>
          <a:blip r:embed="rId4"/>
          <a:srcRect/>
          <a:stretch>
            <a:fillRect/>
          </a:stretch>
        </p:blipFill>
        <p:spPr bwMode="auto">
          <a:xfrm>
            <a:off x="5721018" y="5090067"/>
            <a:ext cx="749964" cy="749964"/>
          </a:xfrm>
          <a:prstGeom prst="rect">
            <a:avLst/>
          </a:prstGeom>
          <a:noFill/>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6863" y="4517198"/>
            <a:ext cx="2676745" cy="1854270"/>
          </a:xfrm>
          <a:prstGeom prst="rect">
            <a:avLst/>
          </a:prstGeom>
        </p:spPr>
      </p:pic>
    </p:spTree>
    <p:extLst>
      <p:ext uri="{BB962C8B-B14F-4D97-AF65-F5344CB8AC3E}">
        <p14:creationId xmlns:p14="http://schemas.microsoft.com/office/powerpoint/2010/main" val="375163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7</a:t>
            </a:fld>
            <a:endParaRPr lang="en-US" sz="1600"/>
          </a:p>
        </p:txBody>
      </p:sp>
      <p:sp>
        <p:nvSpPr>
          <p:cNvPr id="11" name="Rectangle 2"/>
          <p:cNvSpPr txBox="1">
            <a:spLocks noChangeArrowheads="1"/>
          </p:cNvSpPr>
          <p:nvPr/>
        </p:nvSpPr>
        <p:spPr>
          <a:xfrm>
            <a:off x="0" y="387171"/>
            <a:ext cx="12192000" cy="12035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Challenges faced during the implementation</a:t>
            </a:r>
          </a:p>
          <a:p>
            <a:pPr algn="ctr"/>
            <a:endParaRPr lang="en-US" sz="2800" b="1" dirty="0">
              <a:solidFill>
                <a:srgbClr val="A80B00"/>
              </a:solidFill>
              <a:latin typeface="Trebuchet MS" charset="0"/>
              <a:ea typeface="Trebuchet MS" charset="0"/>
              <a:cs typeface="Trebuchet MS" charset="0"/>
            </a:endParaRPr>
          </a:p>
          <a:p>
            <a:pPr algn="ctr"/>
            <a:r>
              <a:rPr lang="en-US" sz="2800" b="1" dirty="0">
                <a:solidFill>
                  <a:srgbClr val="A80B00"/>
                </a:solidFill>
                <a:latin typeface="Trebuchet MS" charset="0"/>
                <a:ea typeface="Trebuchet MS" charset="0"/>
                <a:cs typeface="Trebuchet MS" charset="0"/>
              </a:rPr>
              <a:t>Challenge (1 of 3)</a:t>
            </a:r>
          </a:p>
        </p:txBody>
      </p:sp>
      <p:sp>
        <p:nvSpPr>
          <p:cNvPr id="9" name="Content Placeholder 2"/>
          <p:cNvSpPr txBox="1">
            <a:spLocks/>
          </p:cNvSpPr>
          <p:nvPr/>
        </p:nvSpPr>
        <p:spPr bwMode="auto">
          <a:xfrm>
            <a:off x="654719" y="1590735"/>
            <a:ext cx="10221827" cy="49063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spcBef>
                <a:spcPct val="20000"/>
              </a:spcBef>
              <a:buFont typeface="Arial" pitchFamily="34" charset="0"/>
              <a:buChar char="•"/>
              <a:defRPr/>
            </a:pPr>
            <a:r>
              <a:rPr lang="en-US" altLang="zh-CN" sz="2800" b="1" kern="0" dirty="0">
                <a:solidFill>
                  <a:srgbClr val="0033CC"/>
                </a:solidFill>
              </a:rPr>
              <a:t>Difference between Consumer pill and the Reference pill:  </a:t>
            </a:r>
            <a:r>
              <a:rPr lang="en-US" altLang="zh-CN" sz="2800" b="1" kern="0" dirty="0"/>
              <a:t>Depends on how people take picture of  Consumer pill. Pills totally look different. To overcome this challenge a triplet loss function is generated.</a:t>
            </a:r>
            <a:endParaRPr lang="en-US" altLang="zh-CN" sz="2800" b="1" kern="0" dirty="0">
              <a:solidFill>
                <a:srgbClr val="0033CC"/>
              </a:solidFill>
            </a:endParaRPr>
          </a:p>
          <a:p>
            <a:pPr marL="514350" lvl="0" indent="-514350">
              <a:spcBef>
                <a:spcPct val="20000"/>
              </a:spcBef>
              <a:buFont typeface="+mj-lt"/>
              <a:buAutoNum type="arabicPeriod"/>
              <a:defRPr/>
            </a:pPr>
            <a:endParaRPr lang="en-US" altLang="zh-CN" sz="2800" dirty="0"/>
          </a:p>
          <a:p>
            <a:pPr marL="514350" lvl="0" indent="-514350">
              <a:spcBef>
                <a:spcPct val="20000"/>
              </a:spcBef>
              <a:buFont typeface="+mj-lt"/>
              <a:buAutoNum type="arabicPeriod"/>
              <a:defRPr/>
            </a:pPr>
            <a:endParaRPr lang="en-US" altLang="zh-CN" sz="2800" dirty="0"/>
          </a:p>
          <a:p>
            <a:pPr lvl="1">
              <a:spcBef>
                <a:spcPct val="20000"/>
              </a:spcBef>
              <a:defRPr/>
            </a:pPr>
            <a:endParaRPr lang="en-US" sz="2800" dirty="0"/>
          </a:p>
          <a:p>
            <a:pPr marL="514350" lvl="0" indent="-514350">
              <a:spcBef>
                <a:spcPct val="20000"/>
              </a:spcBef>
              <a:buFont typeface="+mj-lt"/>
              <a:buAutoNum type="arabicPeriod"/>
              <a:defRPr/>
            </a:pPr>
            <a:endParaRPr lang="en-US" altLang="zh-CN" sz="2800" b="1" kern="0" dirty="0">
              <a:solidFill>
                <a:srgbClr val="0033CC"/>
              </a:solidFill>
            </a:endParaRPr>
          </a:p>
          <a:p>
            <a:pPr marL="342900" lvl="0" indent="-342900">
              <a:spcBef>
                <a:spcPct val="20000"/>
              </a:spcBef>
              <a:defRPr/>
            </a:pPr>
            <a:endParaRPr lang="en-US" sz="2400" b="1" kern="0" dirty="0">
              <a:solidFill>
                <a:srgbClr val="003399"/>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555" y="3056856"/>
            <a:ext cx="4172260" cy="36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35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8</a:t>
            </a:fld>
            <a:endParaRPr lang="en-US" sz="1600"/>
          </a:p>
        </p:txBody>
      </p:sp>
      <p:sp>
        <p:nvSpPr>
          <p:cNvPr id="11" name="Rectangle 2"/>
          <p:cNvSpPr txBox="1">
            <a:spLocks noChangeArrowheads="1"/>
          </p:cNvSpPr>
          <p:nvPr/>
        </p:nvSpPr>
        <p:spPr>
          <a:xfrm>
            <a:off x="0" y="387171"/>
            <a:ext cx="12192000" cy="12035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Challenges faced during the implementation</a:t>
            </a:r>
          </a:p>
          <a:p>
            <a:pPr algn="ctr"/>
            <a:endParaRPr lang="en-US" sz="2800" b="1" dirty="0">
              <a:solidFill>
                <a:srgbClr val="A80B00"/>
              </a:solidFill>
              <a:latin typeface="Trebuchet MS" charset="0"/>
              <a:ea typeface="Trebuchet MS" charset="0"/>
              <a:cs typeface="Trebuchet MS" charset="0"/>
            </a:endParaRPr>
          </a:p>
          <a:p>
            <a:pPr algn="ctr"/>
            <a:r>
              <a:rPr lang="en-US" sz="2800" b="1" dirty="0">
                <a:solidFill>
                  <a:srgbClr val="A80B00"/>
                </a:solidFill>
                <a:latin typeface="Trebuchet MS" charset="0"/>
                <a:ea typeface="Trebuchet MS" charset="0"/>
                <a:cs typeface="Trebuchet MS" charset="0"/>
              </a:rPr>
              <a:t>Challenge (2 of 3)</a:t>
            </a:r>
          </a:p>
        </p:txBody>
      </p:sp>
      <p:sp>
        <p:nvSpPr>
          <p:cNvPr id="9" name="Content Placeholder 2"/>
          <p:cNvSpPr txBox="1">
            <a:spLocks/>
          </p:cNvSpPr>
          <p:nvPr/>
        </p:nvSpPr>
        <p:spPr bwMode="auto">
          <a:xfrm>
            <a:off x="385010" y="2184290"/>
            <a:ext cx="11582401" cy="24531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spcBef>
                <a:spcPct val="20000"/>
              </a:spcBef>
              <a:buFont typeface="Arial" pitchFamily="34" charset="0"/>
              <a:buChar char="•"/>
              <a:defRPr/>
            </a:pPr>
            <a:r>
              <a:rPr lang="en-US" altLang="zh-CN" sz="2800" b="1" kern="0" dirty="0">
                <a:solidFill>
                  <a:srgbClr val="0033CC"/>
                </a:solidFill>
              </a:rPr>
              <a:t>Unreliable pill characteristics: </a:t>
            </a:r>
            <a:r>
              <a:rPr lang="en-US" altLang="zh-CN" sz="2800" b="1" kern="0" dirty="0"/>
              <a:t>Even though the pill is generally classified on the basis of Color, Shape and Imprint, the characteristics may appear different. For example, white pill turns into yellow. To overcome this challenge, a multi CNN architecture is proposed.</a:t>
            </a:r>
          </a:p>
          <a:p>
            <a:pPr marL="457200" lvl="0" indent="-457200">
              <a:spcBef>
                <a:spcPct val="20000"/>
              </a:spcBef>
              <a:buFont typeface="Arial" pitchFamily="34" charset="0"/>
              <a:buChar char="•"/>
              <a:defRPr/>
            </a:pPr>
            <a:endParaRPr lang="en-US" altLang="zh-CN" sz="2800" b="1" kern="0" dirty="0"/>
          </a:p>
          <a:p>
            <a:pPr marL="457200" indent="-457200">
              <a:spcBef>
                <a:spcPct val="20000"/>
              </a:spcBef>
              <a:buFont typeface="Arial" pitchFamily="34" charset="0"/>
              <a:buChar char="•"/>
              <a:defRPr/>
            </a:pPr>
            <a:r>
              <a:rPr lang="en-US" altLang="zh-CN" sz="2800" b="1" kern="0" dirty="0">
                <a:solidFill>
                  <a:srgbClr val="0033CC"/>
                </a:solidFill>
              </a:rPr>
              <a:t>Lack of training data set: </a:t>
            </a:r>
            <a:r>
              <a:rPr lang="en-US" altLang="zh-CN" sz="2800" b="1" kern="0" dirty="0"/>
              <a:t>To overcome this challenge Data Augmentation is done</a:t>
            </a:r>
          </a:p>
          <a:p>
            <a:pPr marL="514350" lvl="0" indent="-514350">
              <a:spcBef>
                <a:spcPct val="20000"/>
              </a:spcBef>
              <a:buFont typeface="+mj-lt"/>
              <a:buAutoNum type="arabicPeriod"/>
              <a:defRPr/>
            </a:pPr>
            <a:endParaRPr lang="en-US" altLang="zh-CN" sz="2800" dirty="0"/>
          </a:p>
          <a:p>
            <a:pPr marL="514350" lvl="0" indent="-514350">
              <a:spcBef>
                <a:spcPct val="20000"/>
              </a:spcBef>
              <a:buFont typeface="+mj-lt"/>
              <a:buAutoNum type="arabicPeriod"/>
              <a:defRPr/>
            </a:pPr>
            <a:endParaRPr lang="en-US" altLang="zh-CN" sz="2800" dirty="0"/>
          </a:p>
          <a:p>
            <a:pPr lvl="1">
              <a:spcBef>
                <a:spcPct val="20000"/>
              </a:spcBef>
              <a:defRPr/>
            </a:pPr>
            <a:endParaRPr lang="en-US" sz="2800" dirty="0"/>
          </a:p>
          <a:p>
            <a:pPr marL="514350" lvl="0" indent="-514350">
              <a:spcBef>
                <a:spcPct val="20000"/>
              </a:spcBef>
              <a:buFont typeface="+mj-lt"/>
              <a:buAutoNum type="arabicPeriod"/>
              <a:defRPr/>
            </a:pPr>
            <a:endParaRPr lang="en-US" altLang="zh-CN" sz="2800" b="1" kern="0" dirty="0">
              <a:solidFill>
                <a:srgbClr val="0033CC"/>
              </a:solidFill>
            </a:endParaRPr>
          </a:p>
          <a:p>
            <a:pPr marL="342900" lvl="0" indent="-342900">
              <a:spcBef>
                <a:spcPct val="20000"/>
              </a:spcBef>
              <a:defRPr/>
            </a:pPr>
            <a:endParaRPr lang="en-US" sz="2400" b="1" kern="0" dirty="0">
              <a:solidFill>
                <a:srgbClr val="003399"/>
              </a:solidFill>
            </a:endParaRPr>
          </a:p>
        </p:txBody>
      </p:sp>
    </p:spTree>
    <p:extLst>
      <p:ext uri="{BB962C8B-B14F-4D97-AF65-F5344CB8AC3E}">
        <p14:creationId xmlns:p14="http://schemas.microsoft.com/office/powerpoint/2010/main" val="295321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B266B8F-D2D3-594A-9083-99FD31BAB14F}" type="slidenum">
              <a:rPr lang="en-US" sz="1600" smtClean="0"/>
              <a:pPr/>
              <a:t>9</a:t>
            </a:fld>
            <a:endParaRPr lang="en-US" sz="1600"/>
          </a:p>
        </p:txBody>
      </p:sp>
      <p:sp>
        <p:nvSpPr>
          <p:cNvPr id="11" name="Rectangle 2"/>
          <p:cNvSpPr txBox="1">
            <a:spLocks noChangeArrowheads="1"/>
          </p:cNvSpPr>
          <p:nvPr/>
        </p:nvSpPr>
        <p:spPr>
          <a:xfrm>
            <a:off x="0" y="387171"/>
            <a:ext cx="12192000" cy="12035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A80B00"/>
                </a:solidFill>
                <a:latin typeface="Trebuchet MS" charset="0"/>
                <a:ea typeface="Trebuchet MS" charset="0"/>
                <a:cs typeface="Trebuchet MS" charset="0"/>
              </a:rPr>
              <a:t>Challenges faced during the implementation</a:t>
            </a:r>
          </a:p>
          <a:p>
            <a:pPr algn="ctr"/>
            <a:endParaRPr lang="en-US" sz="2800" b="1" dirty="0">
              <a:solidFill>
                <a:srgbClr val="A80B00"/>
              </a:solidFill>
              <a:latin typeface="Trebuchet MS" charset="0"/>
              <a:ea typeface="Trebuchet MS" charset="0"/>
              <a:cs typeface="Trebuchet MS" charset="0"/>
            </a:endParaRPr>
          </a:p>
          <a:p>
            <a:pPr algn="ctr"/>
            <a:r>
              <a:rPr lang="en-US" sz="2800" b="1" dirty="0">
                <a:solidFill>
                  <a:srgbClr val="A80B00"/>
                </a:solidFill>
                <a:latin typeface="Trebuchet MS" charset="0"/>
                <a:ea typeface="Trebuchet MS" charset="0"/>
                <a:cs typeface="Trebuchet MS" charset="0"/>
              </a:rPr>
              <a:t>Challenge (3 of 3)</a:t>
            </a:r>
          </a:p>
        </p:txBody>
      </p:sp>
      <p:sp>
        <p:nvSpPr>
          <p:cNvPr id="9" name="Content Placeholder 2"/>
          <p:cNvSpPr txBox="1">
            <a:spLocks/>
          </p:cNvSpPr>
          <p:nvPr/>
        </p:nvSpPr>
        <p:spPr bwMode="auto">
          <a:xfrm>
            <a:off x="654719" y="2184290"/>
            <a:ext cx="10221827" cy="24531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a:spcBef>
                <a:spcPct val="20000"/>
              </a:spcBef>
              <a:buFont typeface="Arial" pitchFamily="34" charset="0"/>
              <a:buChar char="•"/>
              <a:defRPr/>
            </a:pPr>
            <a:r>
              <a:rPr lang="en-US" altLang="zh-CN" sz="2800" b="1" kern="0" dirty="0">
                <a:solidFill>
                  <a:srgbClr val="0033CC"/>
                </a:solidFill>
              </a:rPr>
              <a:t>Resource Constraints of Mobile devices: </a:t>
            </a:r>
          </a:p>
          <a:p>
            <a:pPr marL="914400" lvl="1" indent="-457200">
              <a:spcBef>
                <a:spcPct val="20000"/>
              </a:spcBef>
              <a:buFont typeface="Wingdings" pitchFamily="2" charset="2"/>
              <a:buChar char="ü"/>
              <a:defRPr/>
            </a:pPr>
            <a:r>
              <a:rPr lang="en-US" altLang="zh-CN" sz="2800" b="1" kern="0" dirty="0"/>
              <a:t>Whole actual processing is done on the phone itself.  </a:t>
            </a:r>
          </a:p>
          <a:p>
            <a:pPr marL="914400" lvl="1" indent="-457200">
              <a:spcBef>
                <a:spcPct val="20000"/>
              </a:spcBef>
              <a:buFont typeface="Wingdings" pitchFamily="2" charset="2"/>
              <a:buChar char="ü"/>
              <a:defRPr/>
            </a:pPr>
            <a:r>
              <a:rPr lang="en-US" altLang="zh-CN" sz="2800" b="1" kern="0" dirty="0"/>
              <a:t>To overcome this challenge, a compression technique based on </a:t>
            </a:r>
            <a:r>
              <a:rPr lang="en-US" altLang="zh-CN" sz="2800" b="1" kern="0" dirty="0">
                <a:solidFill>
                  <a:srgbClr val="FF0000"/>
                </a:solidFill>
              </a:rPr>
              <a:t>Knowledge distillation</a:t>
            </a:r>
            <a:r>
              <a:rPr lang="en-US" altLang="zh-CN" sz="2800" b="1" kern="0" dirty="0"/>
              <a:t> is implemented.</a:t>
            </a:r>
            <a:endParaRPr lang="en-US" altLang="zh-CN" sz="2800" dirty="0"/>
          </a:p>
          <a:p>
            <a:pPr marL="514350" lvl="0" indent="-514350">
              <a:spcBef>
                <a:spcPct val="20000"/>
              </a:spcBef>
              <a:buFont typeface="+mj-lt"/>
              <a:buAutoNum type="arabicPeriod"/>
              <a:defRPr/>
            </a:pPr>
            <a:endParaRPr lang="en-US" altLang="zh-CN" sz="2800" dirty="0"/>
          </a:p>
          <a:p>
            <a:pPr lvl="1">
              <a:spcBef>
                <a:spcPct val="20000"/>
              </a:spcBef>
              <a:defRPr/>
            </a:pPr>
            <a:endParaRPr lang="en-US" sz="2800" dirty="0"/>
          </a:p>
          <a:p>
            <a:pPr marL="514350" lvl="0" indent="-514350">
              <a:spcBef>
                <a:spcPct val="20000"/>
              </a:spcBef>
              <a:buFont typeface="+mj-lt"/>
              <a:buAutoNum type="arabicPeriod"/>
              <a:defRPr/>
            </a:pPr>
            <a:endParaRPr lang="en-US" altLang="zh-CN" sz="2800" b="1" kern="0" dirty="0">
              <a:solidFill>
                <a:srgbClr val="0033CC"/>
              </a:solidFill>
            </a:endParaRPr>
          </a:p>
          <a:p>
            <a:pPr marL="342900" lvl="0" indent="-342900">
              <a:spcBef>
                <a:spcPct val="20000"/>
              </a:spcBef>
              <a:defRPr/>
            </a:pPr>
            <a:endParaRPr lang="en-US" sz="2400" b="1" kern="0" dirty="0">
              <a:solidFill>
                <a:srgbClr val="003399"/>
              </a:solidFill>
            </a:endParaRPr>
          </a:p>
        </p:txBody>
      </p:sp>
    </p:spTree>
    <p:extLst>
      <p:ext uri="{BB962C8B-B14F-4D97-AF65-F5344CB8AC3E}">
        <p14:creationId xmlns:p14="http://schemas.microsoft.com/office/powerpoint/2010/main" val="3686242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2659</Words>
  <Application>Microsoft Office PowerPoint</Application>
  <PresentationFormat>Widescreen</PresentationFormat>
  <Paragraphs>482</Paragraphs>
  <Slides>31</Slides>
  <Notes>24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 Math</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Jingbo Meng</dc:creator>
  <cp:lastModifiedBy>Arjun Prakash</cp:lastModifiedBy>
  <cp:revision>6741</cp:revision>
  <dcterms:created xsi:type="dcterms:W3CDTF">2017-01-04T15:36:48Z</dcterms:created>
  <dcterms:modified xsi:type="dcterms:W3CDTF">2019-02-20T06:56:27Z</dcterms:modified>
</cp:coreProperties>
</file>