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321" r:id="rId4"/>
    <p:sldId id="259" r:id="rId5"/>
    <p:sldId id="290" r:id="rId6"/>
    <p:sldId id="291" r:id="rId7"/>
    <p:sldId id="292" r:id="rId8"/>
    <p:sldId id="294" r:id="rId9"/>
    <p:sldId id="258" r:id="rId10"/>
    <p:sldId id="262" r:id="rId11"/>
    <p:sldId id="261" r:id="rId12"/>
    <p:sldId id="260" r:id="rId13"/>
    <p:sldId id="264" r:id="rId14"/>
    <p:sldId id="270" r:id="rId15"/>
    <p:sldId id="269" r:id="rId16"/>
    <p:sldId id="271" r:id="rId17"/>
    <p:sldId id="279" r:id="rId18"/>
    <p:sldId id="280" r:id="rId19"/>
    <p:sldId id="281" r:id="rId20"/>
    <p:sldId id="283" r:id="rId21"/>
    <p:sldId id="296" r:id="rId22"/>
    <p:sldId id="275" r:id="rId23"/>
    <p:sldId id="277" r:id="rId24"/>
    <p:sldId id="284" r:id="rId25"/>
    <p:sldId id="285" r:id="rId26"/>
    <p:sldId id="287" r:id="rId27"/>
    <p:sldId id="278" r:id="rId28"/>
    <p:sldId id="288" r:id="rId29"/>
    <p:sldId id="295" r:id="rId30"/>
    <p:sldId id="297" r:id="rId31"/>
    <p:sldId id="301" r:id="rId32"/>
    <p:sldId id="305" r:id="rId33"/>
    <p:sldId id="307" r:id="rId34"/>
    <p:sldId id="306" r:id="rId35"/>
    <p:sldId id="298" r:id="rId36"/>
    <p:sldId id="299" r:id="rId37"/>
    <p:sldId id="300" r:id="rId38"/>
    <p:sldId id="302" r:id="rId39"/>
    <p:sldId id="303" r:id="rId40"/>
    <p:sldId id="304" r:id="rId41"/>
    <p:sldId id="320" r:id="rId42"/>
    <p:sldId id="308" r:id="rId43"/>
    <p:sldId id="309" r:id="rId44"/>
    <p:sldId id="310" r:id="rId45"/>
    <p:sldId id="311" r:id="rId46"/>
    <p:sldId id="312" r:id="rId47"/>
    <p:sldId id="273" r:id="rId48"/>
    <p:sldId id="313" r:id="rId49"/>
    <p:sldId id="263" r:id="rId50"/>
    <p:sldId id="314" r:id="rId51"/>
    <p:sldId id="265" r:id="rId52"/>
    <p:sldId id="266" r:id="rId53"/>
    <p:sldId id="267" r:id="rId54"/>
    <p:sldId id="268" r:id="rId55"/>
    <p:sldId id="276" r:id="rId56"/>
    <p:sldId id="315" r:id="rId57"/>
    <p:sldId id="316" r:id="rId58"/>
    <p:sldId id="317" r:id="rId59"/>
    <p:sldId id="31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jun Prakash" initials="AP" lastIdx="1" clrIdx="0">
    <p:extLst>
      <p:ext uri="{19B8F6BF-5375-455C-9EA6-DF929625EA0E}">
        <p15:presenceInfo xmlns:p15="http://schemas.microsoft.com/office/powerpoint/2012/main" userId="Arjun Praka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06T14:07:17.100"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E47E7-3073-463B-BA1C-F7213EE95924}" type="datetimeFigureOut">
              <a:rPr lang="en-US" smtClean="0"/>
              <a:t>2/23/2019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CF95B9-D541-4455-950C-46B4BC5CB7D2}" type="slidenum">
              <a:rPr lang="en-US" smtClean="0"/>
              <a:t>‹#›</a:t>
            </a:fld>
            <a:endParaRPr lang="en-US"/>
          </a:p>
        </p:txBody>
      </p:sp>
    </p:spTree>
    <p:extLst>
      <p:ext uri="{BB962C8B-B14F-4D97-AF65-F5344CB8AC3E}">
        <p14:creationId xmlns:p14="http://schemas.microsoft.com/office/powerpoint/2010/main" val="187194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lockchainhub.net/blog/infographics/smart-contracts-explained/"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elasticity:</a:t>
            </a:r>
          </a:p>
          <a:p>
            <a:endParaRPr lang="en-US" dirty="0"/>
          </a:p>
          <a:p>
            <a:endParaRPr lang="en-US" dirty="0"/>
          </a:p>
        </p:txBody>
      </p:sp>
      <p:sp>
        <p:nvSpPr>
          <p:cNvPr id="4" name="Slide Number Placeholder 3"/>
          <p:cNvSpPr>
            <a:spLocks noGrp="1"/>
          </p:cNvSpPr>
          <p:nvPr>
            <p:ph type="sldNum" sz="quarter" idx="5"/>
          </p:nvPr>
        </p:nvSpPr>
        <p:spPr/>
        <p:txBody>
          <a:bodyPr/>
          <a:lstStyle/>
          <a:p>
            <a:fld id="{0C5AE8E9-A91B-4BC1-99B6-82CAED567492}" type="slidenum">
              <a:rPr lang="en-US" smtClean="0"/>
              <a:t>42</a:t>
            </a:fld>
            <a:endParaRPr lang="en-US"/>
          </a:p>
        </p:txBody>
      </p:sp>
    </p:spTree>
    <p:extLst>
      <p:ext uri="{BB962C8B-B14F-4D97-AF65-F5344CB8AC3E}">
        <p14:creationId xmlns:p14="http://schemas.microsoft.com/office/powerpoint/2010/main" val="559702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software development (</a:t>
            </a:r>
            <a:r>
              <a:rPr lang="en-US" sz="1200" b="1" i="0" kern="1200" dirty="0">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 with information technology operations (</a:t>
            </a:r>
            <a:r>
              <a:rPr lang="en-US" sz="1200" b="1" i="0" kern="1200" dirty="0">
                <a:solidFill>
                  <a:schemeClr val="tx1"/>
                </a:solidFill>
                <a:effectLst/>
                <a:latin typeface="+mn-lt"/>
                <a:ea typeface="+mn-ea"/>
                <a:cs typeface="+mn-cs"/>
              </a:rPr>
              <a:t>Ops</a:t>
            </a:r>
            <a:r>
              <a:rPr lang="en-US" sz="1200" b="0" i="0" kern="1200" dirty="0">
                <a:solidFill>
                  <a:schemeClr val="tx1"/>
                </a:solidFill>
                <a:effectLst/>
                <a:latin typeface="+mn-lt"/>
                <a:ea typeface="+mn-ea"/>
                <a:cs typeface="+mn-cs"/>
              </a:rPr>
              <a:t>). The goal of </a:t>
            </a:r>
            <a:r>
              <a:rPr lang="en-US" sz="1200" b="1" i="0" kern="1200" dirty="0">
                <a:solidFill>
                  <a:schemeClr val="tx1"/>
                </a:solidFill>
                <a:effectLst/>
                <a:latin typeface="+mn-lt"/>
                <a:ea typeface="+mn-ea"/>
                <a:cs typeface="+mn-cs"/>
              </a:rPr>
              <a:t>DevOps</a:t>
            </a:r>
            <a:r>
              <a:rPr lang="en-US" sz="1200" b="0" i="0" kern="1200" dirty="0">
                <a:solidFill>
                  <a:schemeClr val="tx1"/>
                </a:solidFill>
                <a:effectLst/>
                <a:latin typeface="+mn-lt"/>
                <a:ea typeface="+mn-ea"/>
                <a:cs typeface="+mn-cs"/>
              </a:rPr>
              <a:t> is to change and improve the relationship by advocating better communication and collaboration between these two business units.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Tools not able for monitoring and debugging apps</a:t>
            </a:r>
          </a:p>
          <a:p>
            <a:r>
              <a:rPr lang="en-US" sz="1200" b="0" i="0" kern="1200" dirty="0">
                <a:solidFill>
                  <a:schemeClr val="tx1"/>
                </a:solidFill>
                <a:effectLst/>
                <a:latin typeface="+mn-lt"/>
                <a:ea typeface="+mn-ea"/>
                <a:cs typeface="+mn-cs"/>
              </a:rPr>
              <a:t>Declarative: Instructing what needs to be done instead of How is it to be done..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Ide – refactoring???</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C5AE8E9-A91B-4BC1-99B6-82CAED567492}" type="slidenum">
              <a:rPr lang="en-US" smtClean="0"/>
              <a:t>53</a:t>
            </a:fld>
            <a:endParaRPr lang="en-US"/>
          </a:p>
        </p:txBody>
      </p:sp>
    </p:spTree>
    <p:extLst>
      <p:ext uri="{BB962C8B-B14F-4D97-AF65-F5344CB8AC3E}">
        <p14:creationId xmlns:p14="http://schemas.microsoft.com/office/powerpoint/2010/main" val="3585558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ServerAware</a:t>
            </a:r>
            <a:r>
              <a:rPr lang="en-US" dirty="0"/>
              <a:t>: main distinction may be about caring about servers</a:t>
            </a:r>
          </a:p>
          <a:p>
            <a:r>
              <a:rPr lang="en-US" dirty="0" err="1"/>
              <a:t>ServerLess</a:t>
            </a:r>
            <a:r>
              <a:rPr lang="en-US" dirty="0"/>
              <a:t>: not caring about server details</a:t>
            </a:r>
          </a:p>
          <a:p>
            <a:endParaRPr lang="en-US" dirty="0"/>
          </a:p>
          <a:p>
            <a:r>
              <a:rPr lang="en-US" dirty="0" err="1"/>
              <a:t>ServerAware</a:t>
            </a:r>
            <a:r>
              <a:rPr lang="en-US" dirty="0"/>
              <a:t> compute has long time to live but take longer to provision new resources;</a:t>
            </a:r>
          </a:p>
          <a:p>
            <a:r>
              <a:rPr lang="en-US" dirty="0"/>
              <a:t>Serverless compute is optimized to work on multiple servers and hide server details.</a:t>
            </a:r>
          </a:p>
          <a:p>
            <a:endParaRPr lang="en-US" dirty="0"/>
          </a:p>
          <a:p>
            <a:r>
              <a:rPr lang="en-US" sz="1200" b="0" i="0" kern="1200" dirty="0">
                <a:solidFill>
                  <a:schemeClr val="tx1"/>
                </a:solidFill>
                <a:effectLst/>
                <a:latin typeface="+mn-lt"/>
                <a:ea typeface="+mn-ea"/>
                <a:cs typeface="+mn-cs"/>
              </a:rPr>
              <a:t>Smart contracts are self-executing contracts with the terms of the agreement between buyer and seller being directly written into lines of code.</a:t>
            </a:r>
          </a:p>
          <a:p>
            <a:r>
              <a:rPr lang="en-US" sz="1200" b="0" i="0" kern="1200" dirty="0">
                <a:solidFill>
                  <a:schemeClr val="tx1"/>
                </a:solidFill>
                <a:effectLst/>
                <a:latin typeface="+mn-lt"/>
                <a:ea typeface="+mn-ea"/>
                <a:cs typeface="+mn-cs"/>
              </a:rPr>
              <a:t>A </a:t>
            </a:r>
            <a:r>
              <a:rPr lang="en-US" sz="1200" b="0" i="0" u="none" strike="noStrike" kern="1200" dirty="0">
                <a:solidFill>
                  <a:schemeClr val="tx1"/>
                </a:solidFill>
                <a:effectLst/>
                <a:latin typeface="+mn-lt"/>
                <a:ea typeface="+mn-ea"/>
                <a:cs typeface="+mn-cs"/>
                <a:hlinkClick r:id="rId3"/>
              </a:rPr>
              <a:t>smart contract</a:t>
            </a:r>
            <a:r>
              <a:rPr lang="en-US" sz="1200" b="0" i="0" kern="1200" dirty="0">
                <a:solidFill>
                  <a:schemeClr val="tx1"/>
                </a:solidFill>
                <a:effectLst/>
                <a:latin typeface="+mn-lt"/>
                <a:ea typeface="+mn-ea"/>
                <a:cs typeface="+mn-cs"/>
              </a:rPr>
              <a:t> is a computer code running on top of a blockchain containing a set of rules under which the parties to that smart contract agree to interact with each other. If and when the pre-defined rules are met, the agreement is automatically enforced. </a:t>
            </a:r>
            <a:endParaRPr lang="en-US" dirty="0"/>
          </a:p>
        </p:txBody>
      </p:sp>
      <p:sp>
        <p:nvSpPr>
          <p:cNvPr id="4" name="Slide Number Placeholder 3"/>
          <p:cNvSpPr>
            <a:spLocks noGrp="1"/>
          </p:cNvSpPr>
          <p:nvPr>
            <p:ph type="sldNum" sz="quarter" idx="5"/>
          </p:nvPr>
        </p:nvSpPr>
        <p:spPr/>
        <p:txBody>
          <a:bodyPr/>
          <a:lstStyle/>
          <a:p>
            <a:fld id="{0C5AE8E9-A91B-4BC1-99B6-82CAED567492}" type="slidenum">
              <a:rPr lang="en-US" smtClean="0"/>
              <a:t>54</a:t>
            </a:fld>
            <a:endParaRPr lang="en-US"/>
          </a:p>
        </p:txBody>
      </p:sp>
    </p:spTree>
    <p:extLst>
      <p:ext uri="{BB962C8B-B14F-4D97-AF65-F5344CB8AC3E}">
        <p14:creationId xmlns:p14="http://schemas.microsoft.com/office/powerpoint/2010/main" val="233576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Granularity of serverless is much smaller than traditional server based tool.</a:t>
            </a:r>
          </a:p>
          <a:p>
            <a:r>
              <a:rPr lang="en-US" dirty="0"/>
              <a:t>No direct access to servers what went wrong </a:t>
            </a:r>
          </a:p>
        </p:txBody>
      </p:sp>
      <p:sp>
        <p:nvSpPr>
          <p:cNvPr id="4" name="Slide Number Placeholder 3"/>
          <p:cNvSpPr>
            <a:spLocks noGrp="1"/>
          </p:cNvSpPr>
          <p:nvPr>
            <p:ph type="sldNum" sz="quarter" idx="5"/>
          </p:nvPr>
        </p:nvSpPr>
        <p:spPr/>
        <p:txBody>
          <a:bodyPr/>
          <a:lstStyle/>
          <a:p>
            <a:fld id="{0C5AE8E9-A91B-4BC1-99B6-82CAED567492}" type="slidenum">
              <a:rPr lang="en-US" smtClean="0"/>
              <a:t>55</a:t>
            </a:fld>
            <a:endParaRPr lang="en-US"/>
          </a:p>
        </p:txBody>
      </p:sp>
    </p:spTree>
    <p:extLst>
      <p:ext uri="{BB962C8B-B14F-4D97-AF65-F5344CB8AC3E}">
        <p14:creationId xmlns:p14="http://schemas.microsoft.com/office/powerpoint/2010/main" val="3243326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5AE8E9-A91B-4BC1-99B6-82CAED567492}" type="slidenum">
              <a:rPr lang="en-US" smtClean="0"/>
              <a:t>56</a:t>
            </a:fld>
            <a:endParaRPr lang="en-US"/>
          </a:p>
        </p:txBody>
      </p:sp>
    </p:spTree>
    <p:extLst>
      <p:ext uri="{BB962C8B-B14F-4D97-AF65-F5344CB8AC3E}">
        <p14:creationId xmlns:p14="http://schemas.microsoft.com/office/powerpoint/2010/main" val="2356844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5AE8E9-A91B-4BC1-99B6-82CAED567492}" type="slidenum">
              <a:rPr lang="en-US" smtClean="0"/>
              <a:t>57</a:t>
            </a:fld>
            <a:endParaRPr lang="en-US"/>
          </a:p>
        </p:txBody>
      </p:sp>
    </p:spTree>
    <p:extLst>
      <p:ext uri="{BB962C8B-B14F-4D97-AF65-F5344CB8AC3E}">
        <p14:creationId xmlns:p14="http://schemas.microsoft.com/office/powerpoint/2010/main" val="1995245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Microaoft</a:t>
            </a:r>
            <a:r>
              <a:rPr lang="en-US" dirty="0"/>
              <a:t>, Amazon, and IBM</a:t>
            </a:r>
          </a:p>
        </p:txBody>
      </p:sp>
      <p:sp>
        <p:nvSpPr>
          <p:cNvPr id="4" name="Slide Number Placeholder 3"/>
          <p:cNvSpPr>
            <a:spLocks noGrp="1"/>
          </p:cNvSpPr>
          <p:nvPr>
            <p:ph type="sldNum" sz="quarter" idx="5"/>
          </p:nvPr>
        </p:nvSpPr>
        <p:spPr/>
        <p:txBody>
          <a:bodyPr/>
          <a:lstStyle/>
          <a:p>
            <a:fld id="{0C5AE8E9-A91B-4BC1-99B6-82CAED567492}" type="slidenum">
              <a:rPr lang="en-US" smtClean="0"/>
              <a:t>58</a:t>
            </a:fld>
            <a:endParaRPr lang="en-US"/>
          </a:p>
        </p:txBody>
      </p:sp>
    </p:spTree>
    <p:extLst>
      <p:ext uri="{BB962C8B-B14F-4D97-AF65-F5344CB8AC3E}">
        <p14:creationId xmlns:p14="http://schemas.microsoft.com/office/powerpoint/2010/main" val="39418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context object that represents the environment in which the function is running</a:t>
            </a:r>
          </a:p>
          <a:p>
            <a:endParaRPr lang="en-US" dirty="0"/>
          </a:p>
          <a:p>
            <a:r>
              <a:rPr lang="en-US" sz="1200" b="0" i="0" u="none" strike="noStrike" kern="1200" baseline="0" dirty="0">
                <a:solidFill>
                  <a:schemeClr val="tx1"/>
                </a:solidFill>
                <a:latin typeface="+mn-lt"/>
                <a:ea typeface="+mn-ea"/>
                <a:cs typeface="+mn-cs"/>
              </a:rPr>
              <a:t>a function written in JavaScript could take the input, as a JSON object, as the first parameter, and context as the second.</a:t>
            </a:r>
            <a:endParaRPr lang="en-US" dirty="0"/>
          </a:p>
        </p:txBody>
      </p:sp>
      <p:sp>
        <p:nvSpPr>
          <p:cNvPr id="4" name="Slide Number Placeholder 3"/>
          <p:cNvSpPr>
            <a:spLocks noGrp="1"/>
          </p:cNvSpPr>
          <p:nvPr>
            <p:ph type="sldNum" sz="quarter" idx="5"/>
          </p:nvPr>
        </p:nvSpPr>
        <p:spPr/>
        <p:txBody>
          <a:bodyPr/>
          <a:lstStyle/>
          <a:p>
            <a:fld id="{0C5AE8E9-A91B-4BC1-99B6-82CAED567492}" type="slidenum">
              <a:rPr lang="en-US" smtClean="0"/>
              <a:t>43</a:t>
            </a:fld>
            <a:endParaRPr lang="en-US"/>
          </a:p>
        </p:txBody>
      </p:sp>
    </p:spTree>
    <p:extLst>
      <p:ext uri="{BB962C8B-B14F-4D97-AF65-F5344CB8AC3E}">
        <p14:creationId xmlns:p14="http://schemas.microsoft.com/office/powerpoint/2010/main" val="1410016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level detail is kept hidden from the user with the help of abstraction.</a:t>
            </a:r>
          </a:p>
          <a:p>
            <a:endParaRPr lang="en-US" dirty="0"/>
          </a:p>
          <a:p>
            <a:r>
              <a:rPr lang="en-US" dirty="0"/>
              <a:t>Zappa and Chalice @</a:t>
            </a:r>
            <a:r>
              <a:rPr lang="en-US" dirty="0" err="1"/>
              <a:t>app.route</a:t>
            </a:r>
            <a:r>
              <a:rPr lang="en-US" dirty="0"/>
              <a:t> decorator to make it possible to write </a:t>
            </a:r>
            <a:r>
              <a:rPr lang="en-US" dirty="0" err="1"/>
              <a:t>py</a:t>
            </a:r>
            <a:r>
              <a:rPr lang="en-US" dirty="0"/>
              <a:t> code that looks like webserver but can be deployed as a serverless function.</a:t>
            </a:r>
          </a:p>
          <a:p>
            <a:endParaRPr lang="en-US" dirty="0"/>
          </a:p>
        </p:txBody>
      </p:sp>
      <p:sp>
        <p:nvSpPr>
          <p:cNvPr id="4" name="Slide Number Placeholder 3"/>
          <p:cNvSpPr>
            <a:spLocks noGrp="1"/>
          </p:cNvSpPr>
          <p:nvPr>
            <p:ph type="sldNum" sz="quarter" idx="5"/>
          </p:nvPr>
        </p:nvSpPr>
        <p:spPr/>
        <p:txBody>
          <a:bodyPr/>
          <a:lstStyle/>
          <a:p>
            <a:fld id="{0C5AE8E9-A91B-4BC1-99B6-82CAED567492}" type="slidenum">
              <a:rPr lang="en-US" smtClean="0"/>
              <a:t>45</a:t>
            </a:fld>
            <a:endParaRPr lang="en-US"/>
          </a:p>
        </p:txBody>
      </p:sp>
    </p:spTree>
    <p:extLst>
      <p:ext uri="{BB962C8B-B14F-4D97-AF65-F5344CB8AC3E}">
        <p14:creationId xmlns:p14="http://schemas.microsoft.com/office/powerpoint/2010/main" val="3995123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Bursty</a:t>
            </a:r>
            <a:r>
              <a:rPr lang="en-US" dirty="0"/>
              <a:t>: Short separate intervals</a:t>
            </a:r>
          </a:p>
        </p:txBody>
      </p:sp>
      <p:sp>
        <p:nvSpPr>
          <p:cNvPr id="4" name="Slide Number Placeholder 3"/>
          <p:cNvSpPr>
            <a:spLocks noGrp="1"/>
          </p:cNvSpPr>
          <p:nvPr>
            <p:ph type="sldNum" sz="quarter" idx="5"/>
          </p:nvPr>
        </p:nvSpPr>
        <p:spPr/>
        <p:txBody>
          <a:bodyPr/>
          <a:lstStyle/>
          <a:p>
            <a:fld id="{0C5AE8E9-A91B-4BC1-99B6-82CAED567492}" type="slidenum">
              <a:rPr lang="en-US" smtClean="0"/>
              <a:t>46</a:t>
            </a:fld>
            <a:endParaRPr lang="en-US"/>
          </a:p>
        </p:txBody>
      </p:sp>
    </p:spTree>
    <p:extLst>
      <p:ext uri="{BB962C8B-B14F-4D97-AF65-F5344CB8AC3E}">
        <p14:creationId xmlns:p14="http://schemas.microsoft.com/office/powerpoint/2010/main" val="2161751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time a new file is uploaded to a folder, and event is generated and forwarded to the event handlers. Functions can be invoked again with no side effects.</a:t>
            </a:r>
          </a:p>
        </p:txBody>
      </p:sp>
      <p:sp>
        <p:nvSpPr>
          <p:cNvPr id="4" name="Slide Number Placeholder 3"/>
          <p:cNvSpPr>
            <a:spLocks noGrp="1"/>
          </p:cNvSpPr>
          <p:nvPr>
            <p:ph type="sldNum" sz="quarter" idx="5"/>
          </p:nvPr>
        </p:nvSpPr>
        <p:spPr/>
        <p:txBody>
          <a:bodyPr/>
          <a:lstStyle/>
          <a:p>
            <a:fld id="{0C5AE8E9-A91B-4BC1-99B6-82CAED567492}" type="slidenum">
              <a:rPr lang="en-US" smtClean="0"/>
              <a:t>47</a:t>
            </a:fld>
            <a:endParaRPr lang="en-US"/>
          </a:p>
        </p:txBody>
      </p:sp>
    </p:spTree>
    <p:extLst>
      <p:ext uri="{BB962C8B-B14F-4D97-AF65-F5344CB8AC3E}">
        <p14:creationId xmlns:p14="http://schemas.microsoft.com/office/powerpoint/2010/main" val="979200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Serverless function can themselves act like an API</a:t>
            </a:r>
          </a:p>
          <a:p>
            <a:endParaRPr lang="en-US" dirty="0"/>
          </a:p>
          <a:p>
            <a:r>
              <a:rPr lang="en-US" dirty="0"/>
              <a:t>https://azure.microsoft.com/en-us/services/api-management/</a:t>
            </a:r>
          </a:p>
        </p:txBody>
      </p:sp>
      <p:sp>
        <p:nvSpPr>
          <p:cNvPr id="4" name="Slide Number Placeholder 3"/>
          <p:cNvSpPr>
            <a:spLocks noGrp="1"/>
          </p:cNvSpPr>
          <p:nvPr>
            <p:ph type="sldNum" sz="quarter" idx="5"/>
          </p:nvPr>
        </p:nvSpPr>
        <p:spPr/>
        <p:txBody>
          <a:bodyPr/>
          <a:lstStyle/>
          <a:p>
            <a:fld id="{0C5AE8E9-A91B-4BC1-99B6-82CAED567492}" type="slidenum">
              <a:rPr lang="en-US" smtClean="0"/>
              <a:t>48</a:t>
            </a:fld>
            <a:endParaRPr lang="en-US"/>
          </a:p>
        </p:txBody>
      </p:sp>
    </p:spTree>
    <p:extLst>
      <p:ext uri="{BB962C8B-B14F-4D97-AF65-F5344CB8AC3E}">
        <p14:creationId xmlns:p14="http://schemas.microsoft.com/office/powerpoint/2010/main" val="4242842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mobile client now makes a single call to invoke this aggregate function.  </a:t>
            </a:r>
          </a:p>
        </p:txBody>
      </p:sp>
      <p:sp>
        <p:nvSpPr>
          <p:cNvPr id="4" name="Slide Number Placeholder 3"/>
          <p:cNvSpPr>
            <a:spLocks noGrp="1"/>
          </p:cNvSpPr>
          <p:nvPr>
            <p:ph type="sldNum" sz="quarter" idx="5"/>
          </p:nvPr>
        </p:nvSpPr>
        <p:spPr/>
        <p:txBody>
          <a:bodyPr/>
          <a:lstStyle/>
          <a:p>
            <a:fld id="{0C5AE8E9-A91B-4BC1-99B6-82CAED567492}" type="slidenum">
              <a:rPr lang="en-US" smtClean="0"/>
              <a:t>49</a:t>
            </a:fld>
            <a:endParaRPr lang="en-US"/>
          </a:p>
        </p:txBody>
      </p:sp>
    </p:spTree>
    <p:extLst>
      <p:ext uri="{BB962C8B-B14F-4D97-AF65-F5344CB8AC3E}">
        <p14:creationId xmlns:p14="http://schemas.microsoft.com/office/powerpoint/2010/main" val="1389609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invocation for issue tracking…</a:t>
            </a:r>
          </a:p>
        </p:txBody>
      </p:sp>
      <p:sp>
        <p:nvSpPr>
          <p:cNvPr id="4" name="Slide Number Placeholder 3"/>
          <p:cNvSpPr>
            <a:spLocks noGrp="1"/>
          </p:cNvSpPr>
          <p:nvPr>
            <p:ph type="sldNum" sz="quarter" idx="5"/>
          </p:nvPr>
        </p:nvSpPr>
        <p:spPr/>
        <p:txBody>
          <a:bodyPr/>
          <a:lstStyle/>
          <a:p>
            <a:fld id="{0C5AE8E9-A91B-4BC1-99B6-82CAED567492}" type="slidenum">
              <a:rPr lang="en-US" smtClean="0"/>
              <a:t>50</a:t>
            </a:fld>
            <a:endParaRPr lang="en-US"/>
          </a:p>
        </p:txBody>
      </p:sp>
    </p:spTree>
    <p:extLst>
      <p:ext uri="{BB962C8B-B14F-4D97-AF65-F5344CB8AC3E}">
        <p14:creationId xmlns:p14="http://schemas.microsoft.com/office/powerpoint/2010/main" val="1027135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Legacy systems: It should be easy to access data that is not on cloud using serverless platforms?</a:t>
            </a:r>
          </a:p>
          <a:p>
            <a:endParaRPr lang="en-US" dirty="0"/>
          </a:p>
          <a:p>
            <a:endParaRPr lang="en-US" dirty="0"/>
          </a:p>
          <a:p>
            <a:r>
              <a:rPr lang="en-US" dirty="0"/>
              <a:t>Hybrid model: one platform for all services???? Not possible</a:t>
            </a:r>
          </a:p>
          <a:p>
            <a:endParaRPr lang="en-US" dirty="0"/>
          </a:p>
          <a:p>
            <a:endParaRPr lang="en-US" dirty="0"/>
          </a:p>
        </p:txBody>
      </p:sp>
      <p:sp>
        <p:nvSpPr>
          <p:cNvPr id="4" name="Slide Number Placeholder 3"/>
          <p:cNvSpPr>
            <a:spLocks noGrp="1"/>
          </p:cNvSpPr>
          <p:nvPr>
            <p:ph type="sldNum" sz="quarter" idx="5"/>
          </p:nvPr>
        </p:nvSpPr>
        <p:spPr/>
        <p:txBody>
          <a:bodyPr/>
          <a:lstStyle/>
          <a:p>
            <a:fld id="{0C5AE8E9-A91B-4BC1-99B6-82CAED567492}" type="slidenum">
              <a:rPr lang="en-US" smtClean="0"/>
              <a:t>52</a:t>
            </a:fld>
            <a:endParaRPr lang="en-US"/>
          </a:p>
        </p:txBody>
      </p:sp>
    </p:spTree>
    <p:extLst>
      <p:ext uri="{BB962C8B-B14F-4D97-AF65-F5344CB8AC3E}">
        <p14:creationId xmlns:p14="http://schemas.microsoft.com/office/powerpoint/2010/main" val="1379099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3E45-EDFC-4601-A428-38EA08D729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5CA8EB-6B37-40F4-B10F-1CE481BBD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866D3D-4854-448A-BC38-44298AF4D4FB}"/>
              </a:ext>
            </a:extLst>
          </p:cNvPr>
          <p:cNvSpPr>
            <a:spLocks noGrp="1"/>
          </p:cNvSpPr>
          <p:nvPr>
            <p:ph type="dt" sz="half" idx="10"/>
          </p:nvPr>
        </p:nvSpPr>
        <p:spPr/>
        <p:txBody>
          <a:bodyPr/>
          <a:lstStyle/>
          <a:p>
            <a:fld id="{952483BC-B8AA-46AC-8746-19E331B4897B}" type="datetimeFigureOut">
              <a:rPr lang="en-US" smtClean="0"/>
              <a:t>2/23/2019</a:t>
            </a:fld>
            <a:endParaRPr lang="en-US"/>
          </a:p>
        </p:txBody>
      </p:sp>
      <p:sp>
        <p:nvSpPr>
          <p:cNvPr id="5" name="Footer Placeholder 4">
            <a:extLst>
              <a:ext uri="{FF2B5EF4-FFF2-40B4-BE49-F238E27FC236}">
                <a16:creationId xmlns:a16="http://schemas.microsoft.com/office/drawing/2014/main" id="{11419F6D-56A8-460C-8D50-283191408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DA9D8-72C5-4ABF-8425-D7901C1246BC}"/>
              </a:ext>
            </a:extLst>
          </p:cNvPr>
          <p:cNvSpPr>
            <a:spLocks noGrp="1"/>
          </p:cNvSpPr>
          <p:nvPr>
            <p:ph type="sldNum" sz="quarter" idx="12"/>
          </p:nvPr>
        </p:nvSpPr>
        <p:spPr/>
        <p:txBody>
          <a:bodyPr/>
          <a:lstStyle/>
          <a:p>
            <a:fld id="{D0080307-4743-4D34-AC20-573E75FE1A83}" type="slidenum">
              <a:rPr lang="en-US" smtClean="0"/>
              <a:t>‹#›</a:t>
            </a:fld>
            <a:endParaRPr lang="en-US"/>
          </a:p>
        </p:txBody>
      </p:sp>
    </p:spTree>
    <p:extLst>
      <p:ext uri="{BB962C8B-B14F-4D97-AF65-F5344CB8AC3E}">
        <p14:creationId xmlns:p14="http://schemas.microsoft.com/office/powerpoint/2010/main" val="119759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6AE58-DC7A-4E61-8A78-20E6C58CC5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0B7B7A-6695-407E-98F2-70EA692721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066EA3-2B63-4A7A-A476-A3B7F542DE54}"/>
              </a:ext>
            </a:extLst>
          </p:cNvPr>
          <p:cNvSpPr>
            <a:spLocks noGrp="1"/>
          </p:cNvSpPr>
          <p:nvPr>
            <p:ph type="dt" sz="half" idx="10"/>
          </p:nvPr>
        </p:nvSpPr>
        <p:spPr/>
        <p:txBody>
          <a:bodyPr/>
          <a:lstStyle/>
          <a:p>
            <a:fld id="{952483BC-B8AA-46AC-8746-19E331B4897B}" type="datetimeFigureOut">
              <a:rPr lang="en-US" smtClean="0"/>
              <a:t>2/23/2019</a:t>
            </a:fld>
            <a:endParaRPr lang="en-US"/>
          </a:p>
        </p:txBody>
      </p:sp>
      <p:sp>
        <p:nvSpPr>
          <p:cNvPr id="5" name="Footer Placeholder 4">
            <a:extLst>
              <a:ext uri="{FF2B5EF4-FFF2-40B4-BE49-F238E27FC236}">
                <a16:creationId xmlns:a16="http://schemas.microsoft.com/office/drawing/2014/main" id="{1C401DF0-C7DC-45D2-8F4B-5CE834488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5ED38-FE6F-492C-87C9-9CBBD006BD7E}"/>
              </a:ext>
            </a:extLst>
          </p:cNvPr>
          <p:cNvSpPr>
            <a:spLocks noGrp="1"/>
          </p:cNvSpPr>
          <p:nvPr>
            <p:ph type="sldNum" sz="quarter" idx="12"/>
          </p:nvPr>
        </p:nvSpPr>
        <p:spPr/>
        <p:txBody>
          <a:bodyPr/>
          <a:lstStyle/>
          <a:p>
            <a:fld id="{D0080307-4743-4D34-AC20-573E75FE1A83}" type="slidenum">
              <a:rPr lang="en-US" smtClean="0"/>
              <a:t>‹#›</a:t>
            </a:fld>
            <a:endParaRPr lang="en-US"/>
          </a:p>
        </p:txBody>
      </p:sp>
    </p:spTree>
    <p:extLst>
      <p:ext uri="{BB962C8B-B14F-4D97-AF65-F5344CB8AC3E}">
        <p14:creationId xmlns:p14="http://schemas.microsoft.com/office/powerpoint/2010/main" val="95946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5CAEB-44BF-4E9D-B267-8A7A8D9D4A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A288EC-C477-4CA6-848E-BAF7C8E94E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0A125-71D9-49D2-9CCF-9893DE93F42B}"/>
              </a:ext>
            </a:extLst>
          </p:cNvPr>
          <p:cNvSpPr>
            <a:spLocks noGrp="1"/>
          </p:cNvSpPr>
          <p:nvPr>
            <p:ph type="dt" sz="half" idx="10"/>
          </p:nvPr>
        </p:nvSpPr>
        <p:spPr/>
        <p:txBody>
          <a:bodyPr/>
          <a:lstStyle/>
          <a:p>
            <a:fld id="{952483BC-B8AA-46AC-8746-19E331B4897B}" type="datetimeFigureOut">
              <a:rPr lang="en-US" smtClean="0"/>
              <a:t>2/23/2019</a:t>
            </a:fld>
            <a:endParaRPr lang="en-US"/>
          </a:p>
        </p:txBody>
      </p:sp>
      <p:sp>
        <p:nvSpPr>
          <p:cNvPr id="5" name="Footer Placeholder 4">
            <a:extLst>
              <a:ext uri="{FF2B5EF4-FFF2-40B4-BE49-F238E27FC236}">
                <a16:creationId xmlns:a16="http://schemas.microsoft.com/office/drawing/2014/main" id="{402B518C-E7AA-436B-943A-8F3AF44E5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F7CDF-779B-42BA-A80D-87C85146E508}"/>
              </a:ext>
            </a:extLst>
          </p:cNvPr>
          <p:cNvSpPr>
            <a:spLocks noGrp="1"/>
          </p:cNvSpPr>
          <p:nvPr>
            <p:ph type="sldNum" sz="quarter" idx="12"/>
          </p:nvPr>
        </p:nvSpPr>
        <p:spPr/>
        <p:txBody>
          <a:bodyPr/>
          <a:lstStyle/>
          <a:p>
            <a:fld id="{D0080307-4743-4D34-AC20-573E75FE1A83}" type="slidenum">
              <a:rPr lang="en-US" smtClean="0"/>
              <a:t>‹#›</a:t>
            </a:fld>
            <a:endParaRPr lang="en-US"/>
          </a:p>
        </p:txBody>
      </p:sp>
    </p:spTree>
    <p:extLst>
      <p:ext uri="{BB962C8B-B14F-4D97-AF65-F5344CB8AC3E}">
        <p14:creationId xmlns:p14="http://schemas.microsoft.com/office/powerpoint/2010/main" val="123941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5BD1-5C87-4BD3-BF6B-2AF90329B5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522CA6-C3FC-41BF-AA2D-CBF71142D8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D640E-856C-40BA-8E5F-F484C123672C}"/>
              </a:ext>
            </a:extLst>
          </p:cNvPr>
          <p:cNvSpPr>
            <a:spLocks noGrp="1"/>
          </p:cNvSpPr>
          <p:nvPr>
            <p:ph type="dt" sz="half" idx="10"/>
          </p:nvPr>
        </p:nvSpPr>
        <p:spPr/>
        <p:txBody>
          <a:bodyPr/>
          <a:lstStyle/>
          <a:p>
            <a:fld id="{952483BC-B8AA-46AC-8746-19E331B4897B}" type="datetimeFigureOut">
              <a:rPr lang="en-US" smtClean="0"/>
              <a:t>2/23/2019</a:t>
            </a:fld>
            <a:endParaRPr lang="en-US"/>
          </a:p>
        </p:txBody>
      </p:sp>
      <p:sp>
        <p:nvSpPr>
          <p:cNvPr id="5" name="Footer Placeholder 4">
            <a:extLst>
              <a:ext uri="{FF2B5EF4-FFF2-40B4-BE49-F238E27FC236}">
                <a16:creationId xmlns:a16="http://schemas.microsoft.com/office/drawing/2014/main" id="{4842B444-D159-4364-BEAA-923A30DB9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1A1F4-9B88-421C-8BA6-454BB571A0DE}"/>
              </a:ext>
            </a:extLst>
          </p:cNvPr>
          <p:cNvSpPr>
            <a:spLocks noGrp="1"/>
          </p:cNvSpPr>
          <p:nvPr>
            <p:ph type="sldNum" sz="quarter" idx="12"/>
          </p:nvPr>
        </p:nvSpPr>
        <p:spPr/>
        <p:txBody>
          <a:bodyPr/>
          <a:lstStyle/>
          <a:p>
            <a:fld id="{D0080307-4743-4D34-AC20-573E75FE1A83}" type="slidenum">
              <a:rPr lang="en-US" smtClean="0"/>
              <a:t>‹#›</a:t>
            </a:fld>
            <a:endParaRPr lang="en-US"/>
          </a:p>
        </p:txBody>
      </p:sp>
    </p:spTree>
    <p:extLst>
      <p:ext uri="{BB962C8B-B14F-4D97-AF65-F5344CB8AC3E}">
        <p14:creationId xmlns:p14="http://schemas.microsoft.com/office/powerpoint/2010/main" val="145325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2DDD-561C-4FC0-BFB8-B6B2B1BA3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8DB0FE-18A2-4D98-BCA2-90B009BC96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108DE5-1114-4503-BA77-56E48D28F755}"/>
              </a:ext>
            </a:extLst>
          </p:cNvPr>
          <p:cNvSpPr>
            <a:spLocks noGrp="1"/>
          </p:cNvSpPr>
          <p:nvPr>
            <p:ph type="dt" sz="half" idx="10"/>
          </p:nvPr>
        </p:nvSpPr>
        <p:spPr/>
        <p:txBody>
          <a:bodyPr/>
          <a:lstStyle/>
          <a:p>
            <a:fld id="{952483BC-B8AA-46AC-8746-19E331B4897B}" type="datetimeFigureOut">
              <a:rPr lang="en-US" smtClean="0"/>
              <a:t>2/23/2019</a:t>
            </a:fld>
            <a:endParaRPr lang="en-US"/>
          </a:p>
        </p:txBody>
      </p:sp>
      <p:sp>
        <p:nvSpPr>
          <p:cNvPr id="5" name="Footer Placeholder 4">
            <a:extLst>
              <a:ext uri="{FF2B5EF4-FFF2-40B4-BE49-F238E27FC236}">
                <a16:creationId xmlns:a16="http://schemas.microsoft.com/office/drawing/2014/main" id="{9D12F253-FA25-4C3B-B2ED-41C3A81C6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008A1-7734-46D8-895D-3FFA77A7F1A8}"/>
              </a:ext>
            </a:extLst>
          </p:cNvPr>
          <p:cNvSpPr>
            <a:spLocks noGrp="1"/>
          </p:cNvSpPr>
          <p:nvPr>
            <p:ph type="sldNum" sz="quarter" idx="12"/>
          </p:nvPr>
        </p:nvSpPr>
        <p:spPr/>
        <p:txBody>
          <a:bodyPr/>
          <a:lstStyle/>
          <a:p>
            <a:fld id="{D0080307-4743-4D34-AC20-573E75FE1A83}" type="slidenum">
              <a:rPr lang="en-US" smtClean="0"/>
              <a:t>‹#›</a:t>
            </a:fld>
            <a:endParaRPr lang="en-US"/>
          </a:p>
        </p:txBody>
      </p:sp>
    </p:spTree>
    <p:extLst>
      <p:ext uri="{BB962C8B-B14F-4D97-AF65-F5344CB8AC3E}">
        <p14:creationId xmlns:p14="http://schemas.microsoft.com/office/powerpoint/2010/main" val="295566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C934-A141-4A33-A607-4AE406B9FB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16E1B6-56BE-4096-9BBC-63FA6F6A41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614B9E-725E-45D0-8D5E-A70B4B1C6A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125719-7C46-4CB3-B00C-5B70E95E2042}"/>
              </a:ext>
            </a:extLst>
          </p:cNvPr>
          <p:cNvSpPr>
            <a:spLocks noGrp="1"/>
          </p:cNvSpPr>
          <p:nvPr>
            <p:ph type="dt" sz="half" idx="10"/>
          </p:nvPr>
        </p:nvSpPr>
        <p:spPr/>
        <p:txBody>
          <a:bodyPr/>
          <a:lstStyle/>
          <a:p>
            <a:fld id="{952483BC-B8AA-46AC-8746-19E331B4897B}" type="datetimeFigureOut">
              <a:rPr lang="en-US" smtClean="0"/>
              <a:t>2/23/2019</a:t>
            </a:fld>
            <a:endParaRPr lang="en-US"/>
          </a:p>
        </p:txBody>
      </p:sp>
      <p:sp>
        <p:nvSpPr>
          <p:cNvPr id="6" name="Footer Placeholder 5">
            <a:extLst>
              <a:ext uri="{FF2B5EF4-FFF2-40B4-BE49-F238E27FC236}">
                <a16:creationId xmlns:a16="http://schemas.microsoft.com/office/drawing/2014/main" id="{76F6BFAF-2C63-45F3-BEFF-27543FB10A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3264E-5A66-4021-A000-227D6EC86583}"/>
              </a:ext>
            </a:extLst>
          </p:cNvPr>
          <p:cNvSpPr>
            <a:spLocks noGrp="1"/>
          </p:cNvSpPr>
          <p:nvPr>
            <p:ph type="sldNum" sz="quarter" idx="12"/>
          </p:nvPr>
        </p:nvSpPr>
        <p:spPr/>
        <p:txBody>
          <a:bodyPr/>
          <a:lstStyle/>
          <a:p>
            <a:fld id="{D0080307-4743-4D34-AC20-573E75FE1A83}" type="slidenum">
              <a:rPr lang="en-US" smtClean="0"/>
              <a:t>‹#›</a:t>
            </a:fld>
            <a:endParaRPr lang="en-US"/>
          </a:p>
        </p:txBody>
      </p:sp>
    </p:spTree>
    <p:extLst>
      <p:ext uri="{BB962C8B-B14F-4D97-AF65-F5344CB8AC3E}">
        <p14:creationId xmlns:p14="http://schemas.microsoft.com/office/powerpoint/2010/main" val="311064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CEF4-0195-4B55-9067-15641FCFB7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6EC43-7FCA-4E02-BD4B-B4C5B0AA6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55E6CC-AE43-40E7-98D4-874D7142DD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7CCDC7-C87D-4EFA-ABD9-DB485DDAD6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2A6163-479F-4B31-99FC-0BFBB9F646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D31F02-96D6-46B2-92E2-C68D1DB65F2D}"/>
              </a:ext>
            </a:extLst>
          </p:cNvPr>
          <p:cNvSpPr>
            <a:spLocks noGrp="1"/>
          </p:cNvSpPr>
          <p:nvPr>
            <p:ph type="dt" sz="half" idx="10"/>
          </p:nvPr>
        </p:nvSpPr>
        <p:spPr/>
        <p:txBody>
          <a:bodyPr/>
          <a:lstStyle/>
          <a:p>
            <a:fld id="{952483BC-B8AA-46AC-8746-19E331B4897B}" type="datetimeFigureOut">
              <a:rPr lang="en-US" smtClean="0"/>
              <a:t>2/23/2019</a:t>
            </a:fld>
            <a:endParaRPr lang="en-US"/>
          </a:p>
        </p:txBody>
      </p:sp>
      <p:sp>
        <p:nvSpPr>
          <p:cNvPr id="8" name="Footer Placeholder 7">
            <a:extLst>
              <a:ext uri="{FF2B5EF4-FFF2-40B4-BE49-F238E27FC236}">
                <a16:creationId xmlns:a16="http://schemas.microsoft.com/office/drawing/2014/main" id="{80D58D2A-9727-40E4-BB46-B36C5A98AE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736E2F-D721-4243-B74A-DC2C0152F023}"/>
              </a:ext>
            </a:extLst>
          </p:cNvPr>
          <p:cNvSpPr>
            <a:spLocks noGrp="1"/>
          </p:cNvSpPr>
          <p:nvPr>
            <p:ph type="sldNum" sz="quarter" idx="12"/>
          </p:nvPr>
        </p:nvSpPr>
        <p:spPr/>
        <p:txBody>
          <a:bodyPr/>
          <a:lstStyle/>
          <a:p>
            <a:fld id="{D0080307-4743-4D34-AC20-573E75FE1A83}" type="slidenum">
              <a:rPr lang="en-US" smtClean="0"/>
              <a:t>‹#›</a:t>
            </a:fld>
            <a:endParaRPr lang="en-US"/>
          </a:p>
        </p:txBody>
      </p:sp>
    </p:spTree>
    <p:extLst>
      <p:ext uri="{BB962C8B-B14F-4D97-AF65-F5344CB8AC3E}">
        <p14:creationId xmlns:p14="http://schemas.microsoft.com/office/powerpoint/2010/main" val="179502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C06E-3362-4DF6-AC46-6168945083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85DC77-37AD-49B3-AE2E-72A960D7679C}"/>
              </a:ext>
            </a:extLst>
          </p:cNvPr>
          <p:cNvSpPr>
            <a:spLocks noGrp="1"/>
          </p:cNvSpPr>
          <p:nvPr>
            <p:ph type="dt" sz="half" idx="10"/>
          </p:nvPr>
        </p:nvSpPr>
        <p:spPr/>
        <p:txBody>
          <a:bodyPr/>
          <a:lstStyle/>
          <a:p>
            <a:fld id="{952483BC-B8AA-46AC-8746-19E331B4897B}" type="datetimeFigureOut">
              <a:rPr lang="en-US" smtClean="0"/>
              <a:t>2/23/2019</a:t>
            </a:fld>
            <a:endParaRPr lang="en-US"/>
          </a:p>
        </p:txBody>
      </p:sp>
      <p:sp>
        <p:nvSpPr>
          <p:cNvPr id="4" name="Footer Placeholder 3">
            <a:extLst>
              <a:ext uri="{FF2B5EF4-FFF2-40B4-BE49-F238E27FC236}">
                <a16:creationId xmlns:a16="http://schemas.microsoft.com/office/drawing/2014/main" id="{01A5293B-ECE8-40CC-8011-5E58ECF2A3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05C5C9-9A90-4893-965D-38C36500058A}"/>
              </a:ext>
            </a:extLst>
          </p:cNvPr>
          <p:cNvSpPr>
            <a:spLocks noGrp="1"/>
          </p:cNvSpPr>
          <p:nvPr>
            <p:ph type="sldNum" sz="quarter" idx="12"/>
          </p:nvPr>
        </p:nvSpPr>
        <p:spPr/>
        <p:txBody>
          <a:bodyPr/>
          <a:lstStyle/>
          <a:p>
            <a:fld id="{D0080307-4743-4D34-AC20-573E75FE1A83}" type="slidenum">
              <a:rPr lang="en-US" smtClean="0"/>
              <a:t>‹#›</a:t>
            </a:fld>
            <a:endParaRPr lang="en-US"/>
          </a:p>
        </p:txBody>
      </p:sp>
    </p:spTree>
    <p:extLst>
      <p:ext uri="{BB962C8B-B14F-4D97-AF65-F5344CB8AC3E}">
        <p14:creationId xmlns:p14="http://schemas.microsoft.com/office/powerpoint/2010/main" val="31084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4A6FF3-DDD7-43E8-869B-2912A4AA0784}"/>
              </a:ext>
            </a:extLst>
          </p:cNvPr>
          <p:cNvSpPr>
            <a:spLocks noGrp="1"/>
          </p:cNvSpPr>
          <p:nvPr>
            <p:ph type="dt" sz="half" idx="10"/>
          </p:nvPr>
        </p:nvSpPr>
        <p:spPr/>
        <p:txBody>
          <a:bodyPr/>
          <a:lstStyle/>
          <a:p>
            <a:fld id="{952483BC-B8AA-46AC-8746-19E331B4897B}" type="datetimeFigureOut">
              <a:rPr lang="en-US" smtClean="0"/>
              <a:t>2/23/2019</a:t>
            </a:fld>
            <a:endParaRPr lang="en-US"/>
          </a:p>
        </p:txBody>
      </p:sp>
      <p:sp>
        <p:nvSpPr>
          <p:cNvPr id="3" name="Footer Placeholder 2">
            <a:extLst>
              <a:ext uri="{FF2B5EF4-FFF2-40B4-BE49-F238E27FC236}">
                <a16:creationId xmlns:a16="http://schemas.microsoft.com/office/drawing/2014/main" id="{E1257626-FF1C-400C-9306-36AB9E7659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D22792-F43F-415A-9CF1-7B8F460CF7BF}"/>
              </a:ext>
            </a:extLst>
          </p:cNvPr>
          <p:cNvSpPr>
            <a:spLocks noGrp="1"/>
          </p:cNvSpPr>
          <p:nvPr>
            <p:ph type="sldNum" sz="quarter" idx="12"/>
          </p:nvPr>
        </p:nvSpPr>
        <p:spPr/>
        <p:txBody>
          <a:bodyPr/>
          <a:lstStyle/>
          <a:p>
            <a:fld id="{D0080307-4743-4D34-AC20-573E75FE1A83}" type="slidenum">
              <a:rPr lang="en-US" smtClean="0"/>
              <a:t>‹#›</a:t>
            </a:fld>
            <a:endParaRPr lang="en-US"/>
          </a:p>
        </p:txBody>
      </p:sp>
    </p:spTree>
    <p:extLst>
      <p:ext uri="{BB962C8B-B14F-4D97-AF65-F5344CB8AC3E}">
        <p14:creationId xmlns:p14="http://schemas.microsoft.com/office/powerpoint/2010/main" val="32442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E8C4-0CB4-428B-9E04-503CFB179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00F9CA-0567-457D-93FC-A830522D9C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022228-231A-4112-8F9A-B01A23FB7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4903B1-037B-44B8-AB99-55D6D731A857}"/>
              </a:ext>
            </a:extLst>
          </p:cNvPr>
          <p:cNvSpPr>
            <a:spLocks noGrp="1"/>
          </p:cNvSpPr>
          <p:nvPr>
            <p:ph type="dt" sz="half" idx="10"/>
          </p:nvPr>
        </p:nvSpPr>
        <p:spPr/>
        <p:txBody>
          <a:bodyPr/>
          <a:lstStyle/>
          <a:p>
            <a:fld id="{952483BC-B8AA-46AC-8746-19E331B4897B}" type="datetimeFigureOut">
              <a:rPr lang="en-US" smtClean="0"/>
              <a:t>2/23/2019</a:t>
            </a:fld>
            <a:endParaRPr lang="en-US"/>
          </a:p>
        </p:txBody>
      </p:sp>
      <p:sp>
        <p:nvSpPr>
          <p:cNvPr id="6" name="Footer Placeholder 5">
            <a:extLst>
              <a:ext uri="{FF2B5EF4-FFF2-40B4-BE49-F238E27FC236}">
                <a16:creationId xmlns:a16="http://schemas.microsoft.com/office/drawing/2014/main" id="{6B72350E-FBEB-4228-BDD7-6CE604160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880D4-F4ED-4396-B9F7-29D0E1924BAD}"/>
              </a:ext>
            </a:extLst>
          </p:cNvPr>
          <p:cNvSpPr>
            <a:spLocks noGrp="1"/>
          </p:cNvSpPr>
          <p:nvPr>
            <p:ph type="sldNum" sz="quarter" idx="12"/>
          </p:nvPr>
        </p:nvSpPr>
        <p:spPr/>
        <p:txBody>
          <a:bodyPr/>
          <a:lstStyle/>
          <a:p>
            <a:fld id="{D0080307-4743-4D34-AC20-573E75FE1A83}" type="slidenum">
              <a:rPr lang="en-US" smtClean="0"/>
              <a:t>‹#›</a:t>
            </a:fld>
            <a:endParaRPr lang="en-US"/>
          </a:p>
        </p:txBody>
      </p:sp>
    </p:spTree>
    <p:extLst>
      <p:ext uri="{BB962C8B-B14F-4D97-AF65-F5344CB8AC3E}">
        <p14:creationId xmlns:p14="http://schemas.microsoft.com/office/powerpoint/2010/main" val="291038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5894-050E-4793-9E89-904F2990A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B6231F-A688-4601-9012-00E26CF677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0F33BE-F3FF-4C75-8AD4-1C5DBAE35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1BD09F-634F-4EC7-AB00-0B911C77FE10}"/>
              </a:ext>
            </a:extLst>
          </p:cNvPr>
          <p:cNvSpPr>
            <a:spLocks noGrp="1"/>
          </p:cNvSpPr>
          <p:nvPr>
            <p:ph type="dt" sz="half" idx="10"/>
          </p:nvPr>
        </p:nvSpPr>
        <p:spPr/>
        <p:txBody>
          <a:bodyPr/>
          <a:lstStyle/>
          <a:p>
            <a:fld id="{952483BC-B8AA-46AC-8746-19E331B4897B}" type="datetimeFigureOut">
              <a:rPr lang="en-US" smtClean="0"/>
              <a:t>2/23/2019</a:t>
            </a:fld>
            <a:endParaRPr lang="en-US"/>
          </a:p>
        </p:txBody>
      </p:sp>
      <p:sp>
        <p:nvSpPr>
          <p:cNvPr id="6" name="Footer Placeholder 5">
            <a:extLst>
              <a:ext uri="{FF2B5EF4-FFF2-40B4-BE49-F238E27FC236}">
                <a16:creationId xmlns:a16="http://schemas.microsoft.com/office/drawing/2014/main" id="{7099F4DF-0477-4851-9D7C-CB9315EB4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5338F-C5AA-4469-AEA6-AC67D11F6E9F}"/>
              </a:ext>
            </a:extLst>
          </p:cNvPr>
          <p:cNvSpPr>
            <a:spLocks noGrp="1"/>
          </p:cNvSpPr>
          <p:nvPr>
            <p:ph type="sldNum" sz="quarter" idx="12"/>
          </p:nvPr>
        </p:nvSpPr>
        <p:spPr/>
        <p:txBody>
          <a:bodyPr/>
          <a:lstStyle/>
          <a:p>
            <a:fld id="{D0080307-4743-4D34-AC20-573E75FE1A83}" type="slidenum">
              <a:rPr lang="en-US" smtClean="0"/>
              <a:t>‹#›</a:t>
            </a:fld>
            <a:endParaRPr lang="en-US"/>
          </a:p>
        </p:txBody>
      </p:sp>
    </p:spTree>
    <p:extLst>
      <p:ext uri="{BB962C8B-B14F-4D97-AF65-F5344CB8AC3E}">
        <p14:creationId xmlns:p14="http://schemas.microsoft.com/office/powerpoint/2010/main" val="280377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081175-0EA6-480D-A4DA-C3CC9873E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D73154-54B4-4215-B801-AF91A2A781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3522A-6455-46DC-9A71-B105C6223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483BC-B8AA-46AC-8746-19E331B4897B}" type="datetimeFigureOut">
              <a:rPr lang="en-US" smtClean="0"/>
              <a:t>2/23/2019</a:t>
            </a:fld>
            <a:endParaRPr lang="en-US"/>
          </a:p>
        </p:txBody>
      </p:sp>
      <p:sp>
        <p:nvSpPr>
          <p:cNvPr id="5" name="Footer Placeholder 4">
            <a:extLst>
              <a:ext uri="{FF2B5EF4-FFF2-40B4-BE49-F238E27FC236}">
                <a16:creationId xmlns:a16="http://schemas.microsoft.com/office/drawing/2014/main" id="{1061AA5D-0A63-4080-B028-7EFA78F83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B44177-F83C-40E6-8233-C7CB847BF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80307-4743-4D34-AC20-573E75FE1A83}" type="slidenum">
              <a:rPr lang="en-US" smtClean="0"/>
              <a:t>‹#›</a:t>
            </a:fld>
            <a:endParaRPr lang="en-US"/>
          </a:p>
        </p:txBody>
      </p:sp>
    </p:spTree>
    <p:extLst>
      <p:ext uri="{BB962C8B-B14F-4D97-AF65-F5344CB8AC3E}">
        <p14:creationId xmlns:p14="http://schemas.microsoft.com/office/powerpoint/2010/main" val="2070347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E01F-C355-4047-821F-55B30655BA99}"/>
              </a:ext>
            </a:extLst>
          </p:cNvPr>
          <p:cNvSpPr>
            <a:spLocks noGrp="1"/>
          </p:cNvSpPr>
          <p:nvPr>
            <p:ph type="ctrTitle"/>
          </p:nvPr>
        </p:nvSpPr>
        <p:spPr>
          <a:xfrm>
            <a:off x="1524000" y="1122363"/>
            <a:ext cx="9144000" cy="2387600"/>
          </a:xfrm>
        </p:spPr>
        <p:txBody>
          <a:bodyPr>
            <a:normAutofit fontScale="90000"/>
          </a:bodyPr>
          <a:lstStyle/>
          <a:p>
            <a:r>
              <a:rPr lang="en-US" dirty="0"/>
              <a:t>Serverless Computing: Current Trends and Open Problems</a:t>
            </a:r>
            <a:br>
              <a:rPr lang="en-US" dirty="0"/>
            </a:br>
            <a:r>
              <a:rPr lang="en-US" sz="2700" dirty="0" err="1"/>
              <a:t>arxiv</a:t>
            </a:r>
            <a:r>
              <a:rPr lang="en-US" sz="2700" dirty="0"/>
              <a:t>: June 2017</a:t>
            </a:r>
            <a:endParaRPr lang="en-US" dirty="0"/>
          </a:p>
        </p:txBody>
      </p:sp>
      <p:sp>
        <p:nvSpPr>
          <p:cNvPr id="3" name="Subtitle 2">
            <a:extLst>
              <a:ext uri="{FF2B5EF4-FFF2-40B4-BE49-F238E27FC236}">
                <a16:creationId xmlns:a16="http://schemas.microsoft.com/office/drawing/2014/main" id="{1D960BDF-D766-497D-B011-72863C95E7DC}"/>
              </a:ext>
            </a:extLst>
          </p:cNvPr>
          <p:cNvSpPr>
            <a:spLocks noGrp="1"/>
          </p:cNvSpPr>
          <p:nvPr>
            <p:ph type="subTitle" idx="1"/>
          </p:nvPr>
        </p:nvSpPr>
        <p:spPr/>
        <p:txBody>
          <a:bodyPr>
            <a:noAutofit/>
          </a:bodyPr>
          <a:lstStyle/>
          <a:p>
            <a:pPr algn="l">
              <a:lnSpc>
                <a:spcPct val="170000"/>
              </a:lnSpc>
            </a:pPr>
            <a:r>
              <a:rPr lang="en-US" sz="2000" u="sng" dirty="0"/>
              <a:t>Authors</a:t>
            </a:r>
            <a:r>
              <a:rPr lang="en-US" sz="2000" dirty="0"/>
              <a:t>: </a:t>
            </a:r>
            <a:r>
              <a:rPr lang="en-US" sz="2000" dirty="0" err="1"/>
              <a:t>Ioana</a:t>
            </a:r>
            <a:r>
              <a:rPr lang="en-US" sz="2000" dirty="0"/>
              <a:t> </a:t>
            </a:r>
            <a:r>
              <a:rPr lang="en-US" sz="2000" dirty="0" err="1"/>
              <a:t>Baldini</a:t>
            </a:r>
            <a:r>
              <a:rPr lang="en-US" sz="2000" dirty="0"/>
              <a:t>, Paul Castro, Kerry Chang, Perry Cheng, Stephen Fink, </a:t>
            </a:r>
            <a:r>
              <a:rPr lang="en-US" sz="2000" dirty="0" err="1"/>
              <a:t>Vatche</a:t>
            </a:r>
            <a:r>
              <a:rPr lang="en-US" sz="2000" dirty="0"/>
              <a:t> </a:t>
            </a:r>
            <a:r>
              <a:rPr lang="en-US" sz="2000" dirty="0" err="1"/>
              <a:t>Ishakian</a:t>
            </a:r>
            <a:r>
              <a:rPr lang="en-US" sz="2000" dirty="0"/>
              <a:t>, Nick Mitchell, Vinod Muthusamy, </a:t>
            </a:r>
            <a:r>
              <a:rPr lang="en-US" sz="2000" dirty="0" err="1"/>
              <a:t>Rodric</a:t>
            </a:r>
            <a:r>
              <a:rPr lang="en-US" sz="2000" dirty="0"/>
              <a:t> Rabbah, Aleksander </a:t>
            </a:r>
            <a:r>
              <a:rPr lang="en-US" sz="2000" dirty="0" err="1"/>
              <a:t>Slominski</a:t>
            </a:r>
            <a:r>
              <a:rPr lang="en-US" sz="2000" dirty="0"/>
              <a:t>, Philippe Suter</a:t>
            </a:r>
          </a:p>
          <a:p>
            <a:pPr algn="l">
              <a:lnSpc>
                <a:spcPct val="170000"/>
              </a:lnSpc>
            </a:pPr>
            <a:endParaRPr lang="en-US" sz="2000" dirty="0"/>
          </a:p>
          <a:p>
            <a:pPr>
              <a:lnSpc>
                <a:spcPct val="170000"/>
              </a:lnSpc>
            </a:pPr>
            <a:r>
              <a:rPr lang="en-US" sz="2000" b="1" u="sng" dirty="0"/>
              <a:t>Presented by</a:t>
            </a:r>
            <a:r>
              <a:rPr lang="en-US" sz="2000" b="1"/>
              <a:t>: Arjun </a:t>
            </a:r>
            <a:r>
              <a:rPr lang="en-US" sz="2000" b="1" dirty="0"/>
              <a:t>Prakash</a:t>
            </a:r>
          </a:p>
        </p:txBody>
      </p:sp>
    </p:spTree>
    <p:extLst>
      <p:ext uri="{BB962C8B-B14F-4D97-AF65-F5344CB8AC3E}">
        <p14:creationId xmlns:p14="http://schemas.microsoft.com/office/powerpoint/2010/main" val="259145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CA8847-94C4-4D69-901E-0EB89D2C41F7}"/>
              </a:ext>
            </a:extLst>
          </p:cNvPr>
          <p:cNvSpPr>
            <a:spLocks noGrp="1"/>
          </p:cNvSpPr>
          <p:nvPr>
            <p:ph type="title"/>
          </p:nvPr>
        </p:nvSpPr>
        <p:spPr/>
        <p:txBody>
          <a:bodyPr/>
          <a:lstStyle/>
          <a:p>
            <a:r>
              <a:rPr lang="en-US" dirty="0"/>
              <a:t>Enter Serverless</a:t>
            </a:r>
          </a:p>
        </p:txBody>
      </p:sp>
      <p:pic>
        <p:nvPicPr>
          <p:cNvPr id="7" name="Picture 6">
            <a:extLst>
              <a:ext uri="{FF2B5EF4-FFF2-40B4-BE49-F238E27FC236}">
                <a16:creationId xmlns:a16="http://schemas.microsoft.com/office/drawing/2014/main" id="{8023F4FC-7924-448D-904B-279A9EC73877}"/>
              </a:ext>
            </a:extLst>
          </p:cNvPr>
          <p:cNvPicPr>
            <a:picLocks noChangeAspect="1"/>
          </p:cNvPicPr>
          <p:nvPr/>
        </p:nvPicPr>
        <p:blipFill>
          <a:blip r:embed="rId2"/>
          <a:stretch>
            <a:fillRect/>
          </a:stretch>
        </p:blipFill>
        <p:spPr>
          <a:xfrm>
            <a:off x="209550" y="1874852"/>
            <a:ext cx="11772900" cy="4457700"/>
          </a:xfrm>
          <a:prstGeom prst="rect">
            <a:avLst/>
          </a:prstGeom>
        </p:spPr>
      </p:pic>
      <p:pic>
        <p:nvPicPr>
          <p:cNvPr id="2" name="Picture 1">
            <a:extLst>
              <a:ext uri="{FF2B5EF4-FFF2-40B4-BE49-F238E27FC236}">
                <a16:creationId xmlns:a16="http://schemas.microsoft.com/office/drawing/2014/main" id="{85DF2DA2-A8E6-4494-AFC3-089AC3E947E7}"/>
              </a:ext>
            </a:extLst>
          </p:cNvPr>
          <p:cNvPicPr>
            <a:picLocks noChangeAspect="1"/>
          </p:cNvPicPr>
          <p:nvPr/>
        </p:nvPicPr>
        <p:blipFill rotWithShape="1">
          <a:blip r:embed="rId3"/>
          <a:srcRect t="26019"/>
          <a:stretch/>
        </p:blipFill>
        <p:spPr>
          <a:xfrm>
            <a:off x="31668" y="1784412"/>
            <a:ext cx="12146419" cy="5073588"/>
          </a:xfrm>
          <a:prstGeom prst="rect">
            <a:avLst/>
          </a:prstGeom>
        </p:spPr>
      </p:pic>
    </p:spTree>
    <p:extLst>
      <p:ext uri="{BB962C8B-B14F-4D97-AF65-F5344CB8AC3E}">
        <p14:creationId xmlns:p14="http://schemas.microsoft.com/office/powerpoint/2010/main" val="1045905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9168F2A-663C-41D0-A5AE-618A45D1FF9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What is Serverless -  formal definition</a:t>
            </a:r>
          </a:p>
        </p:txBody>
      </p:sp>
    </p:spTree>
    <p:extLst>
      <p:ext uri="{BB962C8B-B14F-4D97-AF65-F5344CB8AC3E}">
        <p14:creationId xmlns:p14="http://schemas.microsoft.com/office/powerpoint/2010/main" val="196110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D1D36-4A3A-4605-A053-DCE47BA12C4F}"/>
              </a:ext>
            </a:extLst>
          </p:cNvPr>
          <p:cNvPicPr>
            <a:picLocks noChangeAspect="1"/>
          </p:cNvPicPr>
          <p:nvPr/>
        </p:nvPicPr>
        <p:blipFill rotWithShape="1">
          <a:blip r:embed="rId2"/>
          <a:srcRect b="85191"/>
          <a:stretch/>
        </p:blipFill>
        <p:spPr>
          <a:xfrm>
            <a:off x="557860" y="1974125"/>
            <a:ext cx="9456152" cy="680298"/>
          </a:xfrm>
          <a:prstGeom prst="rect">
            <a:avLst/>
          </a:prstGeom>
        </p:spPr>
      </p:pic>
      <p:sp>
        <p:nvSpPr>
          <p:cNvPr id="6" name="Title 1">
            <a:extLst>
              <a:ext uri="{FF2B5EF4-FFF2-40B4-BE49-F238E27FC236}">
                <a16:creationId xmlns:a16="http://schemas.microsoft.com/office/drawing/2014/main" id="{6BFD2636-AC69-4789-8C19-3E62162DC775}"/>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What is Serverless</a:t>
            </a:r>
            <a:endParaRPr lang="en-US" dirty="0"/>
          </a:p>
        </p:txBody>
      </p:sp>
    </p:spTree>
    <p:extLst>
      <p:ext uri="{BB962C8B-B14F-4D97-AF65-F5344CB8AC3E}">
        <p14:creationId xmlns:p14="http://schemas.microsoft.com/office/powerpoint/2010/main" val="111262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D1D36-4A3A-4605-A053-DCE47BA12C4F}"/>
              </a:ext>
            </a:extLst>
          </p:cNvPr>
          <p:cNvPicPr>
            <a:picLocks noChangeAspect="1"/>
          </p:cNvPicPr>
          <p:nvPr/>
        </p:nvPicPr>
        <p:blipFill rotWithShape="1">
          <a:blip r:embed="rId2"/>
          <a:srcRect b="65672"/>
          <a:stretch/>
        </p:blipFill>
        <p:spPr>
          <a:xfrm>
            <a:off x="557860" y="1974125"/>
            <a:ext cx="9456152" cy="1576943"/>
          </a:xfrm>
          <a:prstGeom prst="rect">
            <a:avLst/>
          </a:prstGeom>
        </p:spPr>
      </p:pic>
      <p:sp>
        <p:nvSpPr>
          <p:cNvPr id="6" name="Title 1">
            <a:extLst>
              <a:ext uri="{FF2B5EF4-FFF2-40B4-BE49-F238E27FC236}">
                <a16:creationId xmlns:a16="http://schemas.microsoft.com/office/drawing/2014/main" id="{389D9F31-012A-4BB5-8835-F047DC209F1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What is Serverless</a:t>
            </a:r>
            <a:endParaRPr lang="en-US" dirty="0"/>
          </a:p>
        </p:txBody>
      </p:sp>
    </p:spTree>
    <p:extLst>
      <p:ext uri="{BB962C8B-B14F-4D97-AF65-F5344CB8AC3E}">
        <p14:creationId xmlns:p14="http://schemas.microsoft.com/office/powerpoint/2010/main" val="1899766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D1D36-4A3A-4605-A053-DCE47BA12C4F}"/>
              </a:ext>
            </a:extLst>
          </p:cNvPr>
          <p:cNvPicPr>
            <a:picLocks noChangeAspect="1"/>
          </p:cNvPicPr>
          <p:nvPr/>
        </p:nvPicPr>
        <p:blipFill rotWithShape="1">
          <a:blip r:embed="rId2"/>
          <a:srcRect b="46346"/>
          <a:stretch/>
        </p:blipFill>
        <p:spPr>
          <a:xfrm>
            <a:off x="557860" y="1974125"/>
            <a:ext cx="9456152" cy="2464710"/>
          </a:xfrm>
          <a:prstGeom prst="rect">
            <a:avLst/>
          </a:prstGeom>
        </p:spPr>
      </p:pic>
      <p:sp>
        <p:nvSpPr>
          <p:cNvPr id="6" name="Title 1">
            <a:extLst>
              <a:ext uri="{FF2B5EF4-FFF2-40B4-BE49-F238E27FC236}">
                <a16:creationId xmlns:a16="http://schemas.microsoft.com/office/drawing/2014/main" id="{FC14B0CF-CD11-4B9C-80B0-BF4FB81B7F7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What is Serverless</a:t>
            </a:r>
            <a:endParaRPr lang="en-US" dirty="0"/>
          </a:p>
        </p:txBody>
      </p:sp>
    </p:spTree>
    <p:extLst>
      <p:ext uri="{BB962C8B-B14F-4D97-AF65-F5344CB8AC3E}">
        <p14:creationId xmlns:p14="http://schemas.microsoft.com/office/powerpoint/2010/main" val="93568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D1D36-4A3A-4605-A053-DCE47BA12C4F}"/>
              </a:ext>
            </a:extLst>
          </p:cNvPr>
          <p:cNvPicPr>
            <a:picLocks noChangeAspect="1"/>
          </p:cNvPicPr>
          <p:nvPr/>
        </p:nvPicPr>
        <p:blipFill rotWithShape="1">
          <a:blip r:embed="rId2"/>
          <a:srcRect b="27213"/>
          <a:stretch/>
        </p:blipFill>
        <p:spPr>
          <a:xfrm>
            <a:off x="557860" y="1974125"/>
            <a:ext cx="9456152" cy="3343599"/>
          </a:xfrm>
          <a:prstGeom prst="rect">
            <a:avLst/>
          </a:prstGeom>
        </p:spPr>
      </p:pic>
      <p:sp>
        <p:nvSpPr>
          <p:cNvPr id="6" name="Title 1">
            <a:extLst>
              <a:ext uri="{FF2B5EF4-FFF2-40B4-BE49-F238E27FC236}">
                <a16:creationId xmlns:a16="http://schemas.microsoft.com/office/drawing/2014/main" id="{8749FBEA-CB0B-4BC4-877F-807309D4D0A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What is Serverless</a:t>
            </a:r>
            <a:endParaRPr lang="en-US" dirty="0"/>
          </a:p>
        </p:txBody>
      </p:sp>
    </p:spTree>
    <p:extLst>
      <p:ext uri="{BB962C8B-B14F-4D97-AF65-F5344CB8AC3E}">
        <p14:creationId xmlns:p14="http://schemas.microsoft.com/office/powerpoint/2010/main" val="832561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D1D36-4A3A-4605-A053-DCE47BA12C4F}"/>
              </a:ext>
            </a:extLst>
          </p:cNvPr>
          <p:cNvPicPr>
            <a:picLocks noChangeAspect="1"/>
          </p:cNvPicPr>
          <p:nvPr/>
        </p:nvPicPr>
        <p:blipFill>
          <a:blip r:embed="rId2"/>
          <a:stretch>
            <a:fillRect/>
          </a:stretch>
        </p:blipFill>
        <p:spPr>
          <a:xfrm>
            <a:off x="557860" y="1974125"/>
            <a:ext cx="9456152" cy="4593686"/>
          </a:xfrm>
          <a:prstGeom prst="rect">
            <a:avLst/>
          </a:prstGeom>
        </p:spPr>
      </p:pic>
      <p:sp>
        <p:nvSpPr>
          <p:cNvPr id="6" name="Title 1">
            <a:extLst>
              <a:ext uri="{FF2B5EF4-FFF2-40B4-BE49-F238E27FC236}">
                <a16:creationId xmlns:a16="http://schemas.microsoft.com/office/drawing/2014/main" id="{54610806-7B0F-45D5-9F7E-AC1D7E4CFE6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What is Serverless</a:t>
            </a:r>
            <a:endParaRPr lang="en-US" dirty="0"/>
          </a:p>
        </p:txBody>
      </p:sp>
    </p:spTree>
    <p:extLst>
      <p:ext uri="{BB962C8B-B14F-4D97-AF65-F5344CB8AC3E}">
        <p14:creationId xmlns:p14="http://schemas.microsoft.com/office/powerpoint/2010/main" val="4023337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F42B-E95A-4603-B027-74956350457D}"/>
              </a:ext>
            </a:extLst>
          </p:cNvPr>
          <p:cNvSpPr>
            <a:spLocks noGrp="1"/>
          </p:cNvSpPr>
          <p:nvPr>
            <p:ph type="title"/>
          </p:nvPr>
        </p:nvSpPr>
        <p:spPr/>
        <p:txBody>
          <a:bodyPr/>
          <a:lstStyle/>
          <a:p>
            <a:r>
              <a:rPr lang="en-US" dirty="0"/>
              <a:t>Evolution of Cloud Computing</a:t>
            </a:r>
          </a:p>
        </p:txBody>
      </p:sp>
      <p:sp>
        <p:nvSpPr>
          <p:cNvPr id="3" name="Content Placeholder 2">
            <a:extLst>
              <a:ext uri="{FF2B5EF4-FFF2-40B4-BE49-F238E27FC236}">
                <a16:creationId xmlns:a16="http://schemas.microsoft.com/office/drawing/2014/main" id="{C7B74DDD-D305-4023-8CA9-212582AD13F8}"/>
              </a:ext>
            </a:extLst>
          </p:cNvPr>
          <p:cNvSpPr>
            <a:spLocks noGrp="1"/>
          </p:cNvSpPr>
          <p:nvPr>
            <p:ph idx="1"/>
          </p:nvPr>
        </p:nvSpPr>
        <p:spPr/>
        <p:txBody>
          <a:bodyPr/>
          <a:lstStyle/>
          <a:p>
            <a:r>
              <a:rPr lang="en-US" dirty="0"/>
              <a:t>Serverless computing is an evolution of cloud computing service models –from Infrastructure-as-a-Service (IaaS) to Platform-as-a-Service (PaaS) to Function-as-a-Service (</a:t>
            </a:r>
            <a:r>
              <a:rPr lang="en-US" dirty="0" err="1"/>
              <a:t>FaaS</a:t>
            </a:r>
            <a:r>
              <a:rPr lang="en-US" dirty="0"/>
              <a:t>).</a:t>
            </a:r>
          </a:p>
          <a:p>
            <a:endParaRPr lang="en-US" dirty="0"/>
          </a:p>
        </p:txBody>
      </p:sp>
    </p:spTree>
    <p:extLst>
      <p:ext uri="{BB962C8B-B14F-4D97-AF65-F5344CB8AC3E}">
        <p14:creationId xmlns:p14="http://schemas.microsoft.com/office/powerpoint/2010/main" val="360177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F42B-E95A-4603-B027-74956350457D}"/>
              </a:ext>
            </a:extLst>
          </p:cNvPr>
          <p:cNvSpPr>
            <a:spLocks noGrp="1"/>
          </p:cNvSpPr>
          <p:nvPr>
            <p:ph type="title"/>
          </p:nvPr>
        </p:nvSpPr>
        <p:spPr/>
        <p:txBody>
          <a:bodyPr/>
          <a:lstStyle/>
          <a:p>
            <a:r>
              <a:rPr lang="en-US" dirty="0"/>
              <a:t>Evolution of Cloud Computing</a:t>
            </a:r>
          </a:p>
        </p:txBody>
      </p:sp>
      <p:sp>
        <p:nvSpPr>
          <p:cNvPr id="3" name="Content Placeholder 2">
            <a:extLst>
              <a:ext uri="{FF2B5EF4-FFF2-40B4-BE49-F238E27FC236}">
                <a16:creationId xmlns:a16="http://schemas.microsoft.com/office/drawing/2014/main" id="{C7B74DDD-D305-4023-8CA9-212582AD13F8}"/>
              </a:ext>
            </a:extLst>
          </p:cNvPr>
          <p:cNvSpPr>
            <a:spLocks noGrp="1"/>
          </p:cNvSpPr>
          <p:nvPr>
            <p:ph idx="1"/>
          </p:nvPr>
        </p:nvSpPr>
        <p:spPr/>
        <p:txBody>
          <a:bodyPr>
            <a:normAutofit/>
          </a:bodyPr>
          <a:lstStyle/>
          <a:p>
            <a:r>
              <a:rPr lang="en-US" dirty="0"/>
              <a:t>Serverless computing is an evolution of cloud computing service models –from Infrastructure-as-a-Service (IaaS) to Platform-as-a-Service (PaaS) to Function-as-a-Service (</a:t>
            </a:r>
            <a:r>
              <a:rPr lang="en-US" dirty="0" err="1"/>
              <a:t>FaaS</a:t>
            </a:r>
            <a:r>
              <a:rPr lang="en-US" dirty="0"/>
              <a:t>).</a:t>
            </a:r>
          </a:p>
          <a:p>
            <a:r>
              <a:rPr lang="en-US" dirty="0"/>
              <a:t>While IaaS abstracts the underlying infrastructure to provide virtual machines for ready consumption and PaaS abstracts the entire operating system and middleware layer to provide the application development platform, </a:t>
            </a:r>
          </a:p>
        </p:txBody>
      </p:sp>
    </p:spTree>
    <p:extLst>
      <p:ext uri="{BB962C8B-B14F-4D97-AF65-F5344CB8AC3E}">
        <p14:creationId xmlns:p14="http://schemas.microsoft.com/office/powerpoint/2010/main" val="22389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F42B-E95A-4603-B027-74956350457D}"/>
              </a:ext>
            </a:extLst>
          </p:cNvPr>
          <p:cNvSpPr>
            <a:spLocks noGrp="1"/>
          </p:cNvSpPr>
          <p:nvPr>
            <p:ph type="title"/>
          </p:nvPr>
        </p:nvSpPr>
        <p:spPr/>
        <p:txBody>
          <a:bodyPr/>
          <a:lstStyle/>
          <a:p>
            <a:r>
              <a:rPr lang="en-US" dirty="0"/>
              <a:t>Evolution of Cloud Computing</a:t>
            </a:r>
          </a:p>
        </p:txBody>
      </p:sp>
      <p:sp>
        <p:nvSpPr>
          <p:cNvPr id="3" name="Content Placeholder 2">
            <a:extLst>
              <a:ext uri="{FF2B5EF4-FFF2-40B4-BE49-F238E27FC236}">
                <a16:creationId xmlns:a16="http://schemas.microsoft.com/office/drawing/2014/main" id="{C7B74DDD-D305-4023-8CA9-212582AD13F8}"/>
              </a:ext>
            </a:extLst>
          </p:cNvPr>
          <p:cNvSpPr>
            <a:spLocks noGrp="1"/>
          </p:cNvSpPr>
          <p:nvPr>
            <p:ph idx="1"/>
          </p:nvPr>
        </p:nvSpPr>
        <p:spPr/>
        <p:txBody>
          <a:bodyPr>
            <a:normAutofit/>
          </a:bodyPr>
          <a:lstStyle/>
          <a:p>
            <a:r>
              <a:rPr lang="en-US" dirty="0"/>
              <a:t>Serverless computing is an evolution of cloud computing service models –from Infrastructure-as-a-Service (IaaS) to Platform-as-a-Service (PaaS) to Function-as-a-Service (</a:t>
            </a:r>
            <a:r>
              <a:rPr lang="en-US" dirty="0" err="1"/>
              <a:t>FaaS</a:t>
            </a:r>
            <a:r>
              <a:rPr lang="en-US" dirty="0"/>
              <a:t>).</a:t>
            </a:r>
          </a:p>
          <a:p>
            <a:r>
              <a:rPr lang="en-US" dirty="0"/>
              <a:t>While IaaS abstracts the underlying infrastructure to provide virtual machines for ready consumption and PaaS abstracts the entire operating system and middleware layer to provide the application development platform, </a:t>
            </a:r>
            <a:r>
              <a:rPr lang="en-US" dirty="0" err="1"/>
              <a:t>FaaS</a:t>
            </a:r>
            <a:r>
              <a:rPr lang="en-US" dirty="0"/>
              <a:t> goes one step further in terms of abstracting the entire programming runtime to provide options to readily deploy a piece of code and execute without worrying about its deployment.</a:t>
            </a:r>
          </a:p>
          <a:p>
            <a:endParaRPr lang="en-US" dirty="0"/>
          </a:p>
        </p:txBody>
      </p:sp>
    </p:spTree>
    <p:extLst>
      <p:ext uri="{BB962C8B-B14F-4D97-AF65-F5344CB8AC3E}">
        <p14:creationId xmlns:p14="http://schemas.microsoft.com/office/powerpoint/2010/main" val="1908865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F7A6-D48D-4E15-AF4F-8D139E59F824}"/>
              </a:ext>
            </a:extLst>
          </p:cNvPr>
          <p:cNvSpPr>
            <a:spLocks noGrp="1"/>
          </p:cNvSpPr>
          <p:nvPr>
            <p:ph type="title"/>
          </p:nvPr>
        </p:nvSpPr>
        <p:spPr/>
        <p:txBody>
          <a:bodyPr/>
          <a:lstStyle/>
          <a:p>
            <a:r>
              <a:rPr lang="en-US" dirty="0"/>
              <a:t>Contents of the Paper:</a:t>
            </a:r>
          </a:p>
        </p:txBody>
      </p:sp>
      <p:sp>
        <p:nvSpPr>
          <p:cNvPr id="3" name="Content Placeholder 2">
            <a:extLst>
              <a:ext uri="{FF2B5EF4-FFF2-40B4-BE49-F238E27FC236}">
                <a16:creationId xmlns:a16="http://schemas.microsoft.com/office/drawing/2014/main" id="{2AD01201-3C77-4104-851C-3F587F0367F1}"/>
              </a:ext>
            </a:extLst>
          </p:cNvPr>
          <p:cNvSpPr>
            <a:spLocks noGrp="1"/>
          </p:cNvSpPr>
          <p:nvPr>
            <p:ph sz="half" idx="1"/>
          </p:nvPr>
        </p:nvSpPr>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p>
            <a:r>
              <a:rPr lang="en-US" dirty="0"/>
              <a:t>Introduction</a:t>
            </a:r>
          </a:p>
          <a:p>
            <a:pPr marL="971550" lvl="1" indent="-514350">
              <a:buFont typeface="+mj-lt"/>
              <a:buAutoNum type="romanLcPeriod"/>
            </a:pPr>
            <a:r>
              <a:rPr lang="en-US" dirty="0"/>
              <a:t>Defining Serverless</a:t>
            </a:r>
          </a:p>
          <a:p>
            <a:r>
              <a:rPr lang="en-US" dirty="0"/>
              <a:t>Evolution</a:t>
            </a:r>
          </a:p>
          <a:p>
            <a:r>
              <a:rPr lang="en-US" dirty="0"/>
              <a:t>Architecture</a:t>
            </a:r>
          </a:p>
          <a:p>
            <a:pPr marL="971550" lvl="1" indent="-514350">
              <a:buFont typeface="+mj-lt"/>
              <a:buAutoNum type="romanLcPeriod"/>
            </a:pPr>
            <a:r>
              <a:rPr lang="en-US" dirty="0"/>
              <a:t>Survey of serverless platforms</a:t>
            </a:r>
          </a:p>
          <a:p>
            <a:pPr marL="971550" lvl="1" indent="-514350">
              <a:buFont typeface="+mj-lt"/>
              <a:buAutoNum type="romanLcPeriod"/>
            </a:pPr>
            <a:r>
              <a:rPr lang="en-US" dirty="0"/>
              <a:t>Benefits and Drawbacks</a:t>
            </a:r>
          </a:p>
          <a:p>
            <a:pPr marL="971550" lvl="1" indent="-514350">
              <a:buFont typeface="+mj-lt"/>
              <a:buAutoNum type="romanLcPeriod"/>
            </a:pPr>
            <a:r>
              <a:rPr lang="en-US" dirty="0"/>
              <a:t>Current State of Serverless Platforms</a:t>
            </a:r>
          </a:p>
          <a:p>
            <a:r>
              <a:rPr lang="en-US" dirty="0"/>
              <a:t>Programming Model</a:t>
            </a:r>
          </a:p>
          <a:p>
            <a:pPr marL="971550" lvl="1" indent="-514350">
              <a:buFont typeface="+mj-lt"/>
              <a:buAutoNum type="romanLcPeriod"/>
            </a:pPr>
            <a:r>
              <a:rPr lang="en-US" dirty="0"/>
              <a:t>Ecosystem</a:t>
            </a:r>
          </a:p>
          <a:p>
            <a:pPr marL="971550" lvl="1" indent="-514350">
              <a:buFont typeface="+mj-lt"/>
              <a:buAutoNum type="romanLcPeriod"/>
            </a:pPr>
            <a:r>
              <a:rPr lang="en-US" dirty="0"/>
              <a:t>Tools and Frameworks</a:t>
            </a:r>
          </a:p>
          <a:p>
            <a:endParaRPr lang="en-US" dirty="0"/>
          </a:p>
        </p:txBody>
      </p:sp>
      <p:sp>
        <p:nvSpPr>
          <p:cNvPr id="4" name="Content Placeholder 3">
            <a:extLst>
              <a:ext uri="{FF2B5EF4-FFF2-40B4-BE49-F238E27FC236}">
                <a16:creationId xmlns:a16="http://schemas.microsoft.com/office/drawing/2014/main" id="{08E7B0D6-8C72-4720-BDA8-49A20BFBDD30}"/>
              </a:ext>
            </a:extLst>
          </p:cNvPr>
          <p:cNvSpPr>
            <a:spLocks noGrp="1"/>
          </p:cNvSpPr>
          <p:nvPr>
            <p:ph sz="half" idx="2"/>
          </p:nvPr>
        </p:nvSpPr>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r>
              <a:rPr lang="en-US" dirty="0"/>
              <a:t>Use cases and Workloads</a:t>
            </a:r>
          </a:p>
          <a:p>
            <a:pPr marL="971550" lvl="1" indent="-514350">
              <a:buFont typeface="+mj-lt"/>
              <a:buAutoNum type="romanLcPeriod"/>
            </a:pPr>
            <a:r>
              <a:rPr lang="en-US" dirty="0"/>
              <a:t>Event Processing</a:t>
            </a:r>
          </a:p>
          <a:p>
            <a:pPr marL="971550" lvl="1" indent="-514350">
              <a:buFont typeface="+mj-lt"/>
              <a:buAutoNum type="romanLcPeriod"/>
            </a:pPr>
            <a:r>
              <a:rPr lang="en-US" dirty="0"/>
              <a:t>API composition</a:t>
            </a:r>
          </a:p>
          <a:p>
            <a:pPr marL="971550" lvl="1" indent="-514350">
              <a:buFont typeface="+mj-lt"/>
              <a:buAutoNum type="romanLcPeriod"/>
            </a:pPr>
            <a:r>
              <a:rPr lang="en-US" dirty="0"/>
              <a:t>API aggregation to reduce API calls</a:t>
            </a:r>
          </a:p>
          <a:p>
            <a:pPr marL="971550" lvl="1" indent="-514350">
              <a:buFont typeface="+mj-lt"/>
              <a:buAutoNum type="romanLcPeriod"/>
            </a:pPr>
            <a:r>
              <a:rPr lang="en-US" dirty="0"/>
              <a:t>Discussion</a:t>
            </a:r>
          </a:p>
          <a:p>
            <a:r>
              <a:rPr lang="en-US" dirty="0"/>
              <a:t>Challenges and Open Problems</a:t>
            </a:r>
          </a:p>
          <a:p>
            <a:pPr marL="971550" lvl="1" indent="-514350">
              <a:buFont typeface="+mj-lt"/>
              <a:buAutoNum type="romanLcPeriod"/>
            </a:pPr>
            <a:r>
              <a:rPr lang="en-US" dirty="0"/>
              <a:t>System Level Challenges</a:t>
            </a:r>
          </a:p>
          <a:p>
            <a:pPr marL="971550" lvl="1" indent="-514350">
              <a:buFont typeface="+mj-lt"/>
              <a:buAutoNum type="romanLcPeriod"/>
            </a:pPr>
            <a:r>
              <a:rPr lang="en-US" dirty="0"/>
              <a:t>Programming model and DevOps challenges</a:t>
            </a:r>
          </a:p>
          <a:p>
            <a:pPr marL="971550" lvl="1" indent="-514350">
              <a:buFont typeface="+mj-lt"/>
              <a:buAutoNum type="romanLcPeriod"/>
            </a:pPr>
            <a:r>
              <a:rPr lang="en-US" dirty="0"/>
              <a:t>Open Research problems</a:t>
            </a:r>
          </a:p>
          <a:p>
            <a:r>
              <a:rPr lang="en-US" dirty="0"/>
              <a:t>Conclusions</a:t>
            </a:r>
          </a:p>
        </p:txBody>
      </p:sp>
    </p:spTree>
    <p:extLst>
      <p:ext uri="{BB962C8B-B14F-4D97-AF65-F5344CB8AC3E}">
        <p14:creationId xmlns:p14="http://schemas.microsoft.com/office/powerpoint/2010/main" val="754046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10943-1FCD-4F31-BE3E-632E999795C9}"/>
              </a:ext>
            </a:extLst>
          </p:cNvPr>
          <p:cNvSpPr>
            <a:spLocks noGrp="1"/>
          </p:cNvSpPr>
          <p:nvPr>
            <p:ph type="title"/>
          </p:nvPr>
        </p:nvSpPr>
        <p:spPr/>
        <p:txBody>
          <a:bodyPr/>
          <a:lstStyle/>
          <a:p>
            <a:r>
              <a:rPr lang="en-US" dirty="0"/>
              <a:t>IaaS vs. PaaS vs. </a:t>
            </a:r>
            <a:r>
              <a:rPr lang="en-US" dirty="0" err="1"/>
              <a:t>FaaS</a:t>
            </a:r>
            <a:endParaRPr lang="en-US" dirty="0"/>
          </a:p>
        </p:txBody>
      </p:sp>
      <p:pic>
        <p:nvPicPr>
          <p:cNvPr id="5" name="Picture 4">
            <a:extLst>
              <a:ext uri="{FF2B5EF4-FFF2-40B4-BE49-F238E27FC236}">
                <a16:creationId xmlns:a16="http://schemas.microsoft.com/office/drawing/2014/main" id="{A4061009-0B39-4D3A-981D-97740754DB3A}"/>
              </a:ext>
            </a:extLst>
          </p:cNvPr>
          <p:cNvPicPr>
            <a:picLocks noChangeAspect="1"/>
          </p:cNvPicPr>
          <p:nvPr/>
        </p:nvPicPr>
        <p:blipFill>
          <a:blip r:embed="rId2"/>
          <a:stretch>
            <a:fillRect/>
          </a:stretch>
        </p:blipFill>
        <p:spPr>
          <a:xfrm>
            <a:off x="0" y="3181785"/>
            <a:ext cx="12192000" cy="2660582"/>
          </a:xfrm>
          <a:prstGeom prst="rect">
            <a:avLst/>
          </a:prstGeom>
        </p:spPr>
      </p:pic>
    </p:spTree>
    <p:extLst>
      <p:ext uri="{BB962C8B-B14F-4D97-AF65-F5344CB8AC3E}">
        <p14:creationId xmlns:p14="http://schemas.microsoft.com/office/powerpoint/2010/main" val="3961142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6B72F0-0FC1-4AC0-BB61-60A119C0EE14}"/>
              </a:ext>
            </a:extLst>
          </p:cNvPr>
          <p:cNvPicPr>
            <a:picLocks noChangeAspect="1"/>
          </p:cNvPicPr>
          <p:nvPr/>
        </p:nvPicPr>
        <p:blipFill rotWithShape="1">
          <a:blip r:embed="rId2"/>
          <a:srcRect b="13900"/>
          <a:stretch/>
        </p:blipFill>
        <p:spPr>
          <a:xfrm>
            <a:off x="892646" y="2657660"/>
            <a:ext cx="9359147" cy="2944150"/>
          </a:xfrm>
          <a:prstGeom prst="rect">
            <a:avLst/>
          </a:prstGeom>
        </p:spPr>
      </p:pic>
      <p:sp>
        <p:nvSpPr>
          <p:cNvPr id="4" name="Title 3">
            <a:extLst>
              <a:ext uri="{FF2B5EF4-FFF2-40B4-BE49-F238E27FC236}">
                <a16:creationId xmlns:a16="http://schemas.microsoft.com/office/drawing/2014/main" id="{7427F423-A771-4240-B377-A63B5810ABC5}"/>
              </a:ext>
            </a:extLst>
          </p:cNvPr>
          <p:cNvSpPr>
            <a:spLocks noGrp="1"/>
          </p:cNvSpPr>
          <p:nvPr>
            <p:ph type="title"/>
          </p:nvPr>
        </p:nvSpPr>
        <p:spPr/>
        <p:txBody>
          <a:bodyPr/>
          <a:lstStyle/>
          <a:p>
            <a:r>
              <a:rPr lang="en-US" dirty="0"/>
              <a:t>Developer control and Serverless computing</a:t>
            </a:r>
          </a:p>
        </p:txBody>
      </p:sp>
    </p:spTree>
    <p:extLst>
      <p:ext uri="{BB962C8B-B14F-4D97-AF65-F5344CB8AC3E}">
        <p14:creationId xmlns:p14="http://schemas.microsoft.com/office/powerpoint/2010/main" val="1741842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26FB0-1409-4D49-BF0F-B786767C9B91}"/>
              </a:ext>
            </a:extLst>
          </p:cNvPr>
          <p:cNvSpPr>
            <a:spLocks noGrp="1"/>
          </p:cNvSpPr>
          <p:nvPr>
            <p:ph type="title"/>
          </p:nvPr>
        </p:nvSpPr>
        <p:spPr/>
        <p:txBody>
          <a:bodyPr/>
          <a:lstStyle/>
          <a:p>
            <a:r>
              <a:rPr lang="en-US" dirty="0"/>
              <a:t>Fun fact..</a:t>
            </a:r>
          </a:p>
        </p:txBody>
      </p:sp>
      <p:pic>
        <p:nvPicPr>
          <p:cNvPr id="3" name="Picture 2">
            <a:extLst>
              <a:ext uri="{FF2B5EF4-FFF2-40B4-BE49-F238E27FC236}">
                <a16:creationId xmlns:a16="http://schemas.microsoft.com/office/drawing/2014/main" id="{81464B05-9D9F-4480-8225-F3AA7C440ABC}"/>
              </a:ext>
            </a:extLst>
          </p:cNvPr>
          <p:cNvPicPr>
            <a:picLocks noChangeAspect="1"/>
          </p:cNvPicPr>
          <p:nvPr/>
        </p:nvPicPr>
        <p:blipFill>
          <a:blip r:embed="rId2"/>
          <a:stretch>
            <a:fillRect/>
          </a:stretch>
        </p:blipFill>
        <p:spPr>
          <a:xfrm>
            <a:off x="838200" y="1906942"/>
            <a:ext cx="4095750" cy="4819650"/>
          </a:xfrm>
          <a:prstGeom prst="rect">
            <a:avLst/>
          </a:prstGeom>
        </p:spPr>
      </p:pic>
    </p:spTree>
    <p:extLst>
      <p:ext uri="{BB962C8B-B14F-4D97-AF65-F5344CB8AC3E}">
        <p14:creationId xmlns:p14="http://schemas.microsoft.com/office/powerpoint/2010/main" val="2046064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26FB0-1409-4D49-BF0F-B786767C9B91}"/>
              </a:ext>
            </a:extLst>
          </p:cNvPr>
          <p:cNvSpPr>
            <a:spLocks noGrp="1"/>
          </p:cNvSpPr>
          <p:nvPr>
            <p:ph type="title"/>
          </p:nvPr>
        </p:nvSpPr>
        <p:spPr/>
        <p:txBody>
          <a:bodyPr/>
          <a:lstStyle/>
          <a:p>
            <a:r>
              <a:rPr lang="en-US" dirty="0"/>
              <a:t>Fun fact..</a:t>
            </a:r>
          </a:p>
        </p:txBody>
      </p:sp>
      <p:pic>
        <p:nvPicPr>
          <p:cNvPr id="3" name="Picture 2">
            <a:extLst>
              <a:ext uri="{FF2B5EF4-FFF2-40B4-BE49-F238E27FC236}">
                <a16:creationId xmlns:a16="http://schemas.microsoft.com/office/drawing/2014/main" id="{81464B05-9D9F-4480-8225-F3AA7C440ABC}"/>
              </a:ext>
            </a:extLst>
          </p:cNvPr>
          <p:cNvPicPr>
            <a:picLocks noChangeAspect="1"/>
          </p:cNvPicPr>
          <p:nvPr/>
        </p:nvPicPr>
        <p:blipFill>
          <a:blip r:embed="rId2"/>
          <a:stretch>
            <a:fillRect/>
          </a:stretch>
        </p:blipFill>
        <p:spPr>
          <a:xfrm>
            <a:off x="838200" y="1906942"/>
            <a:ext cx="4095750" cy="4819650"/>
          </a:xfrm>
          <a:prstGeom prst="rect">
            <a:avLst/>
          </a:prstGeom>
        </p:spPr>
      </p:pic>
      <p:pic>
        <p:nvPicPr>
          <p:cNvPr id="4" name="Picture 3">
            <a:extLst>
              <a:ext uri="{FF2B5EF4-FFF2-40B4-BE49-F238E27FC236}">
                <a16:creationId xmlns:a16="http://schemas.microsoft.com/office/drawing/2014/main" id="{F23894C1-6CBB-47F2-A142-00272757D863}"/>
              </a:ext>
            </a:extLst>
          </p:cNvPr>
          <p:cNvPicPr>
            <a:picLocks noChangeAspect="1"/>
          </p:cNvPicPr>
          <p:nvPr/>
        </p:nvPicPr>
        <p:blipFill>
          <a:blip r:embed="rId3"/>
          <a:stretch>
            <a:fillRect/>
          </a:stretch>
        </p:blipFill>
        <p:spPr>
          <a:xfrm>
            <a:off x="7501307" y="1906942"/>
            <a:ext cx="3971925" cy="4591050"/>
          </a:xfrm>
          <a:prstGeom prst="rect">
            <a:avLst/>
          </a:prstGeom>
        </p:spPr>
      </p:pic>
    </p:spTree>
    <p:extLst>
      <p:ext uri="{BB962C8B-B14F-4D97-AF65-F5344CB8AC3E}">
        <p14:creationId xmlns:p14="http://schemas.microsoft.com/office/powerpoint/2010/main" val="905845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A6955A-A7BB-4972-BC4B-79307F71BE42}"/>
              </a:ext>
            </a:extLst>
          </p:cNvPr>
          <p:cNvPicPr>
            <a:picLocks noChangeAspect="1"/>
          </p:cNvPicPr>
          <p:nvPr/>
        </p:nvPicPr>
        <p:blipFill rotWithShape="1">
          <a:blip r:embed="rId2"/>
          <a:srcRect r="50000"/>
          <a:stretch/>
        </p:blipFill>
        <p:spPr>
          <a:xfrm>
            <a:off x="0" y="108315"/>
            <a:ext cx="6096000" cy="6801169"/>
          </a:xfrm>
          <a:prstGeom prst="rect">
            <a:avLst/>
          </a:prstGeom>
        </p:spPr>
      </p:pic>
    </p:spTree>
    <p:extLst>
      <p:ext uri="{BB962C8B-B14F-4D97-AF65-F5344CB8AC3E}">
        <p14:creationId xmlns:p14="http://schemas.microsoft.com/office/powerpoint/2010/main" val="538479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A6955A-A7BB-4972-BC4B-79307F71BE42}"/>
              </a:ext>
            </a:extLst>
          </p:cNvPr>
          <p:cNvPicPr>
            <a:picLocks noChangeAspect="1"/>
          </p:cNvPicPr>
          <p:nvPr/>
        </p:nvPicPr>
        <p:blipFill>
          <a:blip r:embed="rId2"/>
          <a:stretch>
            <a:fillRect/>
          </a:stretch>
        </p:blipFill>
        <p:spPr>
          <a:xfrm>
            <a:off x="0" y="108315"/>
            <a:ext cx="12192000" cy="6801169"/>
          </a:xfrm>
          <a:prstGeom prst="rect">
            <a:avLst/>
          </a:prstGeom>
        </p:spPr>
      </p:pic>
    </p:spTree>
    <p:extLst>
      <p:ext uri="{BB962C8B-B14F-4D97-AF65-F5344CB8AC3E}">
        <p14:creationId xmlns:p14="http://schemas.microsoft.com/office/powerpoint/2010/main" val="1718875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A6955A-A7BB-4972-BC4B-79307F71BE42}"/>
              </a:ext>
            </a:extLst>
          </p:cNvPr>
          <p:cNvPicPr>
            <a:picLocks noChangeAspect="1"/>
          </p:cNvPicPr>
          <p:nvPr/>
        </p:nvPicPr>
        <p:blipFill>
          <a:blip r:embed="rId2"/>
          <a:stretch>
            <a:fillRect/>
          </a:stretch>
        </p:blipFill>
        <p:spPr>
          <a:xfrm>
            <a:off x="0" y="108315"/>
            <a:ext cx="12192000" cy="6801169"/>
          </a:xfrm>
          <a:prstGeom prst="rect">
            <a:avLst/>
          </a:prstGeom>
        </p:spPr>
      </p:pic>
      <p:sp>
        <p:nvSpPr>
          <p:cNvPr id="2" name="Rectangle 1">
            <a:extLst>
              <a:ext uri="{FF2B5EF4-FFF2-40B4-BE49-F238E27FC236}">
                <a16:creationId xmlns:a16="http://schemas.microsoft.com/office/drawing/2014/main" id="{FDCA27C7-30A7-42AB-A94F-2B889D41B765}"/>
              </a:ext>
            </a:extLst>
          </p:cNvPr>
          <p:cNvSpPr/>
          <p:nvPr/>
        </p:nvSpPr>
        <p:spPr>
          <a:xfrm>
            <a:off x="97654" y="159798"/>
            <a:ext cx="11975977" cy="64895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1DDF7C4-9C42-44AA-BE8E-AC301399F950}"/>
              </a:ext>
            </a:extLst>
          </p:cNvPr>
          <p:cNvSpPr/>
          <p:nvPr/>
        </p:nvSpPr>
        <p:spPr>
          <a:xfrm>
            <a:off x="372861" y="1754573"/>
            <a:ext cx="11274641" cy="1754326"/>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sz="3600" i="1" dirty="0">
                <a:solidFill>
                  <a:srgbClr val="FFFFFF"/>
                </a:solidFill>
                <a:latin typeface="OpenSans"/>
              </a:rPr>
              <a:t>Not all application or service can be delivered in a serverless</a:t>
            </a:r>
          </a:p>
          <a:p>
            <a:r>
              <a:rPr lang="en-US" sz="3600" i="1" dirty="0">
                <a:solidFill>
                  <a:srgbClr val="FFFFFF"/>
                </a:solidFill>
                <a:latin typeface="OpenSans"/>
              </a:rPr>
              <a:t>model – we believe the future enterprise IT landscape will be a hybrid landscape. - </a:t>
            </a:r>
            <a:r>
              <a:rPr lang="en-US" sz="3600" i="1" dirty="0" err="1">
                <a:solidFill>
                  <a:srgbClr val="FFFFFF"/>
                </a:solidFill>
                <a:latin typeface="OpenSans"/>
              </a:rPr>
              <a:t>Delloite</a:t>
            </a:r>
            <a:r>
              <a:rPr lang="en-US" sz="3600" i="1" dirty="0">
                <a:solidFill>
                  <a:srgbClr val="FFFFFF"/>
                </a:solidFill>
                <a:latin typeface="OpenSans"/>
              </a:rPr>
              <a:t> </a:t>
            </a:r>
            <a:endParaRPr lang="en-US" sz="3600" i="1" dirty="0"/>
          </a:p>
        </p:txBody>
      </p:sp>
    </p:spTree>
    <p:extLst>
      <p:ext uri="{BB962C8B-B14F-4D97-AF65-F5344CB8AC3E}">
        <p14:creationId xmlns:p14="http://schemas.microsoft.com/office/powerpoint/2010/main" val="2718438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539C-7A26-4344-A312-C6349715BED5}"/>
              </a:ext>
            </a:extLst>
          </p:cNvPr>
          <p:cNvSpPr>
            <a:spLocks noGrp="1"/>
          </p:cNvSpPr>
          <p:nvPr>
            <p:ph type="title"/>
          </p:nvPr>
        </p:nvSpPr>
        <p:spPr/>
        <p:txBody>
          <a:bodyPr/>
          <a:lstStyle/>
          <a:p>
            <a:r>
              <a:rPr lang="en-US" dirty="0"/>
              <a:t>Current Platforms for Serverless</a:t>
            </a:r>
          </a:p>
        </p:txBody>
      </p:sp>
      <p:pic>
        <p:nvPicPr>
          <p:cNvPr id="3" name="Picture 2">
            <a:extLst>
              <a:ext uri="{FF2B5EF4-FFF2-40B4-BE49-F238E27FC236}">
                <a16:creationId xmlns:a16="http://schemas.microsoft.com/office/drawing/2014/main" id="{01C78303-1596-4629-B616-ECD484CDD588}"/>
              </a:ext>
            </a:extLst>
          </p:cNvPr>
          <p:cNvPicPr>
            <a:picLocks noChangeAspect="1"/>
          </p:cNvPicPr>
          <p:nvPr/>
        </p:nvPicPr>
        <p:blipFill>
          <a:blip r:embed="rId2"/>
          <a:stretch>
            <a:fillRect/>
          </a:stretch>
        </p:blipFill>
        <p:spPr>
          <a:xfrm>
            <a:off x="612560" y="1445693"/>
            <a:ext cx="10813002" cy="5047182"/>
          </a:xfrm>
          <a:prstGeom prst="rect">
            <a:avLst/>
          </a:prstGeom>
        </p:spPr>
      </p:pic>
      <p:sp>
        <p:nvSpPr>
          <p:cNvPr id="4" name="TextBox 3">
            <a:extLst>
              <a:ext uri="{FF2B5EF4-FFF2-40B4-BE49-F238E27FC236}">
                <a16:creationId xmlns:a16="http://schemas.microsoft.com/office/drawing/2014/main" id="{A92B7360-C729-4382-A735-0508822C9E5D}"/>
              </a:ext>
            </a:extLst>
          </p:cNvPr>
          <p:cNvSpPr txBox="1"/>
          <p:nvPr/>
        </p:nvSpPr>
        <p:spPr>
          <a:xfrm>
            <a:off x="6285390" y="1690688"/>
            <a:ext cx="465833"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1st</a:t>
            </a:r>
          </a:p>
        </p:txBody>
      </p:sp>
    </p:spTree>
    <p:extLst>
      <p:ext uri="{BB962C8B-B14F-4D97-AF65-F5344CB8AC3E}">
        <p14:creationId xmlns:p14="http://schemas.microsoft.com/office/powerpoint/2010/main" val="66245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6B69-1A44-455C-9221-1FCEF611B833}"/>
              </a:ext>
            </a:extLst>
          </p:cNvPr>
          <p:cNvSpPr>
            <a:spLocks noGrp="1"/>
          </p:cNvSpPr>
          <p:nvPr>
            <p:ph type="title"/>
          </p:nvPr>
        </p:nvSpPr>
        <p:spPr/>
        <p:txBody>
          <a:bodyPr/>
          <a:lstStyle/>
          <a:p>
            <a:r>
              <a:rPr lang="en-US" dirty="0"/>
              <a:t>Serverless platform architecture</a:t>
            </a:r>
          </a:p>
        </p:txBody>
      </p:sp>
      <p:pic>
        <p:nvPicPr>
          <p:cNvPr id="3" name="Picture 2">
            <a:extLst>
              <a:ext uri="{FF2B5EF4-FFF2-40B4-BE49-F238E27FC236}">
                <a16:creationId xmlns:a16="http://schemas.microsoft.com/office/drawing/2014/main" id="{960DB340-1407-4B6B-A2A1-F7DB0B149CB5}"/>
              </a:ext>
            </a:extLst>
          </p:cNvPr>
          <p:cNvPicPr>
            <a:picLocks noChangeAspect="1"/>
          </p:cNvPicPr>
          <p:nvPr/>
        </p:nvPicPr>
        <p:blipFill>
          <a:blip r:embed="rId2"/>
          <a:stretch>
            <a:fillRect/>
          </a:stretch>
        </p:blipFill>
        <p:spPr>
          <a:xfrm>
            <a:off x="1624012" y="2616369"/>
            <a:ext cx="8943975" cy="3667125"/>
          </a:xfrm>
          <a:prstGeom prst="rect">
            <a:avLst/>
          </a:prstGeom>
        </p:spPr>
      </p:pic>
    </p:spTree>
    <p:extLst>
      <p:ext uri="{BB962C8B-B14F-4D97-AF65-F5344CB8AC3E}">
        <p14:creationId xmlns:p14="http://schemas.microsoft.com/office/powerpoint/2010/main" val="1909057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2E58-2332-4C19-A18A-80E2A42B030F}"/>
              </a:ext>
            </a:extLst>
          </p:cNvPr>
          <p:cNvSpPr>
            <a:spLocks noGrp="1"/>
          </p:cNvSpPr>
          <p:nvPr>
            <p:ph type="title"/>
          </p:nvPr>
        </p:nvSpPr>
        <p:spPr/>
        <p:txBody>
          <a:bodyPr/>
          <a:lstStyle/>
          <a:p>
            <a:r>
              <a:rPr lang="en-US" dirty="0"/>
              <a:t>Characteristics of Serverless computing</a:t>
            </a:r>
          </a:p>
        </p:txBody>
      </p:sp>
      <p:sp>
        <p:nvSpPr>
          <p:cNvPr id="3" name="Content Placeholder 2">
            <a:extLst>
              <a:ext uri="{FF2B5EF4-FFF2-40B4-BE49-F238E27FC236}">
                <a16:creationId xmlns:a16="http://schemas.microsoft.com/office/drawing/2014/main" id="{2266C995-A7D5-4F4D-8329-8EF7994D1E86}"/>
              </a:ext>
            </a:extLst>
          </p:cNvPr>
          <p:cNvSpPr>
            <a:spLocks noGrp="1"/>
          </p:cNvSpPr>
          <p:nvPr>
            <p:ph idx="1"/>
          </p:nvPr>
        </p:nvSpPr>
        <p:spPr/>
        <p:txBody>
          <a:bodyPr>
            <a:normAutofit/>
          </a:bodyPr>
          <a:lstStyle/>
          <a:p>
            <a:pPr marL="514350" indent="-514350">
              <a:buFont typeface="+mj-lt"/>
              <a:buAutoNum type="arabicPeriod"/>
            </a:pPr>
            <a:r>
              <a:rPr lang="en-US" sz="2400" dirty="0">
                <a:solidFill>
                  <a:schemeClr val="accent2"/>
                </a:solidFill>
              </a:rPr>
              <a:t>Cost:</a:t>
            </a:r>
            <a:r>
              <a:rPr lang="en-US" sz="2400" dirty="0"/>
              <a:t> Sub-second billing. Ex. Lambda: 3,600 threads for one second → 10¢</a:t>
            </a:r>
          </a:p>
          <a:p>
            <a:pPr marL="514350" indent="-514350">
              <a:buFont typeface="+mj-lt"/>
              <a:buAutoNum type="arabicPeriod"/>
            </a:pPr>
            <a:r>
              <a:rPr lang="en-US" sz="2400" dirty="0">
                <a:solidFill>
                  <a:schemeClr val="accent2"/>
                </a:solidFill>
              </a:rPr>
              <a:t>Performance:</a:t>
            </a:r>
            <a:r>
              <a:rPr lang="en-US" sz="2400" dirty="0"/>
              <a:t> Scalability of functions is taken care of by the provider. However, the amount of concurrent requests to a specific function may vary for different providers.</a:t>
            </a:r>
          </a:p>
          <a:p>
            <a:pPr marL="514350" indent="-514350">
              <a:buFont typeface="+mj-lt"/>
              <a:buAutoNum type="arabicPeriod"/>
            </a:pPr>
            <a:r>
              <a:rPr lang="en-US" sz="2400" dirty="0">
                <a:solidFill>
                  <a:schemeClr val="accent2"/>
                </a:solidFill>
              </a:rPr>
              <a:t>Monitoring and debugging:</a:t>
            </a:r>
            <a:r>
              <a:rPr lang="en-US" sz="2400" dirty="0"/>
              <a:t> Tracing errors in order to identify problems depends on the monitoring capabilities (such as log files, invocation count, </a:t>
            </a:r>
            <a:r>
              <a:rPr lang="en-US" sz="2400" dirty="0" err="1"/>
              <a:t>etc</a:t>
            </a:r>
            <a:r>
              <a:rPr lang="en-US" sz="2400" dirty="0"/>
              <a:t>) provider be the provider.</a:t>
            </a:r>
          </a:p>
          <a:p>
            <a:pPr marL="514350" indent="-514350">
              <a:buFont typeface="+mj-lt"/>
              <a:buAutoNum type="arabicPeriod"/>
            </a:pPr>
            <a:r>
              <a:rPr lang="en-US" sz="2400" dirty="0">
                <a:solidFill>
                  <a:schemeClr val="accent2"/>
                </a:solidFill>
              </a:rPr>
              <a:t>Security:</a:t>
            </a:r>
            <a:r>
              <a:rPr lang="en-US" sz="2400" dirty="0"/>
              <a:t> Access management has a fine-grained access policy where each function can be assigned its own security entity.</a:t>
            </a:r>
          </a:p>
          <a:p>
            <a:pPr marL="514350" indent="-514350">
              <a:buFont typeface="+mj-lt"/>
              <a:buAutoNum type="arabicPeriod"/>
            </a:pPr>
            <a:endParaRPr lang="en-US" sz="2400" dirty="0"/>
          </a:p>
          <a:p>
            <a:pPr marL="514350" indent="-514350">
              <a:buFont typeface="+mj-lt"/>
              <a:buAutoNum type="arabicPeriod"/>
            </a:pPr>
            <a:endParaRPr lang="en-US" sz="2400" dirty="0"/>
          </a:p>
        </p:txBody>
      </p:sp>
    </p:spTree>
    <p:extLst>
      <p:ext uri="{BB962C8B-B14F-4D97-AF65-F5344CB8AC3E}">
        <p14:creationId xmlns:p14="http://schemas.microsoft.com/office/powerpoint/2010/main" val="468799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A045D5-83DE-4266-9907-18DA2B518390}"/>
              </a:ext>
            </a:extLst>
          </p:cNvPr>
          <p:cNvSpPr>
            <a:spLocks noGrp="1"/>
          </p:cNvSpPr>
          <p:nvPr>
            <p:ph type="title"/>
          </p:nvPr>
        </p:nvSpPr>
        <p:spPr/>
        <p:txBody>
          <a:bodyPr/>
          <a:lstStyle/>
          <a:p>
            <a:r>
              <a:rPr lang="en-US" dirty="0"/>
              <a:t>Serverless Computing model has servers. It’s a smart way of microservice orchestration. </a:t>
            </a:r>
          </a:p>
        </p:txBody>
      </p:sp>
    </p:spTree>
    <p:extLst>
      <p:ext uri="{BB962C8B-B14F-4D97-AF65-F5344CB8AC3E}">
        <p14:creationId xmlns:p14="http://schemas.microsoft.com/office/powerpoint/2010/main" val="2629842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1F50-305B-4F68-BBDA-B75C4CB59875}"/>
              </a:ext>
            </a:extLst>
          </p:cNvPr>
          <p:cNvSpPr>
            <a:spLocks noGrp="1"/>
          </p:cNvSpPr>
          <p:nvPr>
            <p:ph type="title"/>
          </p:nvPr>
        </p:nvSpPr>
        <p:spPr>
          <a:xfrm>
            <a:off x="838200" y="365125"/>
            <a:ext cx="10515600" cy="1325563"/>
          </a:xfrm>
        </p:spPr>
        <p:txBody>
          <a:bodyPr/>
          <a:lstStyle/>
          <a:p>
            <a:r>
              <a:rPr lang="en-US" dirty="0"/>
              <a:t>Apace </a:t>
            </a:r>
            <a:r>
              <a:rPr lang="en-US" dirty="0" err="1"/>
              <a:t>OpenWhisk</a:t>
            </a:r>
            <a:r>
              <a:rPr lang="en-US" dirty="0"/>
              <a:t> – by IBM and Adobe</a:t>
            </a:r>
          </a:p>
        </p:txBody>
      </p:sp>
      <p:pic>
        <p:nvPicPr>
          <p:cNvPr id="4" name="Picture 3">
            <a:extLst>
              <a:ext uri="{FF2B5EF4-FFF2-40B4-BE49-F238E27FC236}">
                <a16:creationId xmlns:a16="http://schemas.microsoft.com/office/drawing/2014/main" id="{C170F718-A4F6-44B6-AB53-BF547C35069A}"/>
              </a:ext>
            </a:extLst>
          </p:cNvPr>
          <p:cNvPicPr>
            <a:picLocks noChangeAspect="1"/>
          </p:cNvPicPr>
          <p:nvPr/>
        </p:nvPicPr>
        <p:blipFill>
          <a:blip r:embed="rId2"/>
          <a:stretch>
            <a:fillRect/>
          </a:stretch>
        </p:blipFill>
        <p:spPr>
          <a:xfrm>
            <a:off x="2119682" y="1587346"/>
            <a:ext cx="7419975" cy="4819650"/>
          </a:xfrm>
          <a:prstGeom prst="rect">
            <a:avLst/>
          </a:prstGeom>
        </p:spPr>
      </p:pic>
    </p:spTree>
    <p:extLst>
      <p:ext uri="{BB962C8B-B14F-4D97-AF65-F5344CB8AC3E}">
        <p14:creationId xmlns:p14="http://schemas.microsoft.com/office/powerpoint/2010/main" val="1289143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371A8B-3E20-4AB8-8CE5-DCDA2B960147}"/>
              </a:ext>
            </a:extLst>
          </p:cNvPr>
          <p:cNvPicPr>
            <a:picLocks noChangeAspect="1"/>
          </p:cNvPicPr>
          <p:nvPr/>
        </p:nvPicPr>
        <p:blipFill>
          <a:blip r:embed="rId2"/>
          <a:stretch>
            <a:fillRect/>
          </a:stretch>
        </p:blipFill>
        <p:spPr>
          <a:xfrm>
            <a:off x="2343380" y="1473200"/>
            <a:ext cx="7629525" cy="5019675"/>
          </a:xfrm>
          <a:prstGeom prst="rect">
            <a:avLst/>
          </a:prstGeom>
        </p:spPr>
      </p:pic>
      <p:sp>
        <p:nvSpPr>
          <p:cNvPr id="5" name="Title 1">
            <a:extLst>
              <a:ext uri="{FF2B5EF4-FFF2-40B4-BE49-F238E27FC236}">
                <a16:creationId xmlns:a16="http://schemas.microsoft.com/office/drawing/2014/main" id="{8DEA9674-4190-42DC-A7A5-7BF8B5B99DCC}"/>
              </a:ext>
            </a:extLst>
          </p:cNvPr>
          <p:cNvSpPr txBox="1">
            <a:spLocks/>
          </p:cNvSpPr>
          <p:nvPr/>
        </p:nvSpPr>
        <p:spPr>
          <a:xfrm>
            <a:off x="900343"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Apache </a:t>
            </a:r>
            <a:r>
              <a:rPr lang="en-US" dirty="0" err="1"/>
              <a:t>OpenWhisk</a:t>
            </a:r>
            <a:r>
              <a:rPr lang="en-US" dirty="0"/>
              <a:t> – by IBM and Adobe</a:t>
            </a:r>
          </a:p>
        </p:txBody>
      </p:sp>
    </p:spTree>
    <p:extLst>
      <p:ext uri="{BB962C8B-B14F-4D97-AF65-F5344CB8AC3E}">
        <p14:creationId xmlns:p14="http://schemas.microsoft.com/office/powerpoint/2010/main" val="618909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F32F-51F8-4515-B868-DB86A36D8C8E}"/>
              </a:ext>
            </a:extLst>
          </p:cNvPr>
          <p:cNvSpPr>
            <a:spLocks noGrp="1"/>
          </p:cNvSpPr>
          <p:nvPr>
            <p:ph type="title"/>
          </p:nvPr>
        </p:nvSpPr>
        <p:spPr/>
        <p:txBody>
          <a:bodyPr/>
          <a:lstStyle/>
          <a:p>
            <a:r>
              <a:rPr lang="en-US" dirty="0"/>
              <a:t>Apache </a:t>
            </a:r>
            <a:r>
              <a:rPr lang="en-US" dirty="0" err="1"/>
              <a:t>OpenWhisk</a:t>
            </a:r>
            <a:r>
              <a:rPr lang="en-US" dirty="0"/>
              <a:t> - </a:t>
            </a:r>
            <a:r>
              <a:rPr lang="en-US" dirty="0">
                <a:solidFill>
                  <a:schemeClr val="accent5">
                    <a:lumMod val="75000"/>
                  </a:schemeClr>
                </a:solidFill>
              </a:rPr>
              <a:t>Action</a:t>
            </a:r>
          </a:p>
        </p:txBody>
      </p:sp>
      <p:sp>
        <p:nvSpPr>
          <p:cNvPr id="3" name="Content Placeholder 2">
            <a:extLst>
              <a:ext uri="{FF2B5EF4-FFF2-40B4-BE49-F238E27FC236}">
                <a16:creationId xmlns:a16="http://schemas.microsoft.com/office/drawing/2014/main" id="{91B9211B-B141-4267-99DB-C880923B923B}"/>
              </a:ext>
            </a:extLst>
          </p:cNvPr>
          <p:cNvSpPr>
            <a:spLocks noGrp="1"/>
          </p:cNvSpPr>
          <p:nvPr>
            <p:ph idx="1"/>
          </p:nvPr>
        </p:nvSpPr>
        <p:spPr/>
        <p:txBody>
          <a:bodyPr/>
          <a:lstStyle/>
          <a:p>
            <a:r>
              <a:rPr lang="en-US" dirty="0"/>
              <a:t>Developers write standalone functions that are uploaded as </a:t>
            </a:r>
            <a:r>
              <a:rPr lang="en-US" b="1" dirty="0"/>
              <a:t>Actions</a:t>
            </a:r>
            <a:r>
              <a:rPr lang="en-US" dirty="0"/>
              <a:t>, which is completely autonomous and independent of the event sources. </a:t>
            </a:r>
          </a:p>
          <a:p>
            <a:endParaRPr lang="en-US" dirty="0"/>
          </a:p>
        </p:txBody>
      </p:sp>
      <p:pic>
        <p:nvPicPr>
          <p:cNvPr id="4" name="Picture 3">
            <a:extLst>
              <a:ext uri="{FF2B5EF4-FFF2-40B4-BE49-F238E27FC236}">
                <a16:creationId xmlns:a16="http://schemas.microsoft.com/office/drawing/2014/main" id="{3AF6E39D-CD64-47B9-89A2-33870662C884}"/>
              </a:ext>
            </a:extLst>
          </p:cNvPr>
          <p:cNvPicPr>
            <a:picLocks noChangeAspect="1"/>
          </p:cNvPicPr>
          <p:nvPr/>
        </p:nvPicPr>
        <p:blipFill>
          <a:blip r:embed="rId2"/>
          <a:stretch>
            <a:fillRect/>
          </a:stretch>
        </p:blipFill>
        <p:spPr>
          <a:xfrm>
            <a:off x="3512435" y="3027712"/>
            <a:ext cx="5167129" cy="33995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60069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F32F-51F8-4515-B868-DB86A36D8C8E}"/>
              </a:ext>
            </a:extLst>
          </p:cNvPr>
          <p:cNvSpPr>
            <a:spLocks noGrp="1"/>
          </p:cNvSpPr>
          <p:nvPr>
            <p:ph type="title"/>
          </p:nvPr>
        </p:nvSpPr>
        <p:spPr/>
        <p:txBody>
          <a:bodyPr/>
          <a:lstStyle/>
          <a:p>
            <a:r>
              <a:rPr lang="en-US" dirty="0"/>
              <a:t>Apache </a:t>
            </a:r>
            <a:r>
              <a:rPr lang="en-US" dirty="0" err="1"/>
              <a:t>OpenWhisk</a:t>
            </a:r>
            <a:r>
              <a:rPr lang="en-US" dirty="0"/>
              <a:t> - </a:t>
            </a:r>
            <a:r>
              <a:rPr lang="en-US" dirty="0">
                <a:solidFill>
                  <a:schemeClr val="accent5">
                    <a:lumMod val="75000"/>
                  </a:schemeClr>
                </a:solidFill>
              </a:rPr>
              <a:t>Trigger</a:t>
            </a:r>
          </a:p>
        </p:txBody>
      </p:sp>
      <p:sp>
        <p:nvSpPr>
          <p:cNvPr id="3" name="Content Placeholder 2">
            <a:extLst>
              <a:ext uri="{FF2B5EF4-FFF2-40B4-BE49-F238E27FC236}">
                <a16:creationId xmlns:a16="http://schemas.microsoft.com/office/drawing/2014/main" id="{91B9211B-B141-4267-99DB-C880923B923B}"/>
              </a:ext>
            </a:extLst>
          </p:cNvPr>
          <p:cNvSpPr>
            <a:spLocks noGrp="1"/>
          </p:cNvSpPr>
          <p:nvPr>
            <p:ph idx="1"/>
          </p:nvPr>
        </p:nvSpPr>
        <p:spPr/>
        <p:txBody>
          <a:bodyPr/>
          <a:lstStyle/>
          <a:p>
            <a:r>
              <a:rPr lang="en-US" b="1" dirty="0"/>
              <a:t>Triggers</a:t>
            </a:r>
            <a:r>
              <a:rPr lang="en-US" dirty="0"/>
              <a:t>, which are endpoints that are explicitly called by event sources such as databases, stream processing engines, file systems, and line-of-business applications.</a:t>
            </a:r>
          </a:p>
          <a:p>
            <a:endParaRPr lang="en-US" dirty="0"/>
          </a:p>
          <a:p>
            <a:endParaRPr lang="en-US" dirty="0"/>
          </a:p>
        </p:txBody>
      </p:sp>
      <p:pic>
        <p:nvPicPr>
          <p:cNvPr id="4" name="Picture 3">
            <a:extLst>
              <a:ext uri="{FF2B5EF4-FFF2-40B4-BE49-F238E27FC236}">
                <a16:creationId xmlns:a16="http://schemas.microsoft.com/office/drawing/2014/main" id="{3AF6E39D-CD64-47B9-89A2-33870662C884}"/>
              </a:ext>
            </a:extLst>
          </p:cNvPr>
          <p:cNvPicPr>
            <a:picLocks noChangeAspect="1"/>
          </p:cNvPicPr>
          <p:nvPr/>
        </p:nvPicPr>
        <p:blipFill>
          <a:blip r:embed="rId2"/>
          <a:stretch>
            <a:fillRect/>
          </a:stretch>
        </p:blipFill>
        <p:spPr>
          <a:xfrm>
            <a:off x="3512435" y="3093278"/>
            <a:ext cx="5167129" cy="33995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94069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F32F-51F8-4515-B868-DB86A36D8C8E}"/>
              </a:ext>
            </a:extLst>
          </p:cNvPr>
          <p:cNvSpPr>
            <a:spLocks noGrp="1"/>
          </p:cNvSpPr>
          <p:nvPr>
            <p:ph type="title"/>
          </p:nvPr>
        </p:nvSpPr>
        <p:spPr/>
        <p:txBody>
          <a:bodyPr/>
          <a:lstStyle/>
          <a:p>
            <a:r>
              <a:rPr lang="en-US" dirty="0"/>
              <a:t>Apache </a:t>
            </a:r>
            <a:r>
              <a:rPr lang="en-US" dirty="0" err="1"/>
              <a:t>OpenWhisk</a:t>
            </a:r>
            <a:r>
              <a:rPr lang="en-US" dirty="0"/>
              <a:t> - </a:t>
            </a:r>
            <a:r>
              <a:rPr lang="en-US" dirty="0">
                <a:solidFill>
                  <a:schemeClr val="accent5">
                    <a:lumMod val="75000"/>
                  </a:schemeClr>
                </a:solidFill>
              </a:rPr>
              <a:t>Rules</a:t>
            </a:r>
          </a:p>
        </p:txBody>
      </p:sp>
      <p:sp>
        <p:nvSpPr>
          <p:cNvPr id="3" name="Content Placeholder 2">
            <a:extLst>
              <a:ext uri="{FF2B5EF4-FFF2-40B4-BE49-F238E27FC236}">
                <a16:creationId xmlns:a16="http://schemas.microsoft.com/office/drawing/2014/main" id="{91B9211B-B141-4267-99DB-C880923B923B}"/>
              </a:ext>
            </a:extLst>
          </p:cNvPr>
          <p:cNvSpPr>
            <a:spLocks noGrp="1"/>
          </p:cNvSpPr>
          <p:nvPr>
            <p:ph idx="1"/>
          </p:nvPr>
        </p:nvSpPr>
        <p:spPr/>
        <p:txBody>
          <a:bodyPr/>
          <a:lstStyle/>
          <a:p>
            <a:r>
              <a:rPr lang="en-US" dirty="0"/>
              <a:t>But, how do developers bind Actions with Triggers? That’s where the </a:t>
            </a:r>
            <a:r>
              <a:rPr lang="en-US" b="1" dirty="0"/>
              <a:t>Rules </a:t>
            </a:r>
            <a:r>
              <a:rPr lang="en-US" dirty="0"/>
              <a:t>come into the play. They create a loosely coupled association between them.</a:t>
            </a:r>
          </a:p>
          <a:p>
            <a:pPr marL="0" indent="0">
              <a:buNone/>
            </a:pPr>
            <a:r>
              <a:rPr lang="en-US" dirty="0"/>
              <a:t> </a:t>
            </a:r>
          </a:p>
          <a:p>
            <a:endParaRPr lang="en-US" dirty="0"/>
          </a:p>
        </p:txBody>
      </p:sp>
      <p:pic>
        <p:nvPicPr>
          <p:cNvPr id="4" name="Picture 3">
            <a:extLst>
              <a:ext uri="{FF2B5EF4-FFF2-40B4-BE49-F238E27FC236}">
                <a16:creationId xmlns:a16="http://schemas.microsoft.com/office/drawing/2014/main" id="{3AF6E39D-CD64-47B9-89A2-33870662C884}"/>
              </a:ext>
            </a:extLst>
          </p:cNvPr>
          <p:cNvPicPr>
            <a:picLocks noChangeAspect="1"/>
          </p:cNvPicPr>
          <p:nvPr/>
        </p:nvPicPr>
        <p:blipFill>
          <a:blip r:embed="rId2"/>
          <a:stretch>
            <a:fillRect/>
          </a:stretch>
        </p:blipFill>
        <p:spPr>
          <a:xfrm>
            <a:off x="3512435" y="3093278"/>
            <a:ext cx="5167129" cy="33995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84703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8440-9F39-4184-8C01-A49A94F59EF9}"/>
              </a:ext>
            </a:extLst>
          </p:cNvPr>
          <p:cNvSpPr>
            <a:spLocks noGrp="1"/>
          </p:cNvSpPr>
          <p:nvPr>
            <p:ph type="title"/>
          </p:nvPr>
        </p:nvSpPr>
        <p:spPr/>
        <p:txBody>
          <a:bodyPr/>
          <a:lstStyle/>
          <a:p>
            <a:r>
              <a:rPr lang="en-US" dirty="0"/>
              <a:t>Apache </a:t>
            </a:r>
            <a:r>
              <a:rPr lang="en-US" dirty="0" err="1"/>
              <a:t>OpenWhisk</a:t>
            </a:r>
            <a:r>
              <a:rPr lang="en-US" dirty="0"/>
              <a:t>: ACTIONS</a:t>
            </a:r>
          </a:p>
        </p:txBody>
      </p:sp>
      <p:sp>
        <p:nvSpPr>
          <p:cNvPr id="3" name="Content Placeholder 2">
            <a:extLst>
              <a:ext uri="{FF2B5EF4-FFF2-40B4-BE49-F238E27FC236}">
                <a16:creationId xmlns:a16="http://schemas.microsoft.com/office/drawing/2014/main" id="{34FC2377-1CBB-4C51-92FF-3F1C17344909}"/>
              </a:ext>
            </a:extLst>
          </p:cNvPr>
          <p:cNvSpPr>
            <a:spLocks noGrp="1"/>
          </p:cNvSpPr>
          <p:nvPr>
            <p:ph idx="1"/>
          </p:nvPr>
        </p:nvSpPr>
        <p:spPr/>
        <p:txBody>
          <a:bodyPr/>
          <a:lstStyle/>
          <a:p>
            <a:r>
              <a:rPr lang="en-US" dirty="0"/>
              <a:t>Apache </a:t>
            </a:r>
            <a:r>
              <a:rPr lang="en-US" dirty="0" err="1"/>
              <a:t>OpenWhisk</a:t>
            </a:r>
            <a:r>
              <a:rPr lang="en-US" dirty="0"/>
              <a:t> is designed to act as an asynchronous and loosely coupled execution environment that can run functions against external triggers. </a:t>
            </a:r>
          </a:p>
          <a:p>
            <a:r>
              <a:rPr lang="en-US" dirty="0"/>
              <a:t>Developers write standalone functions that are uploaded as </a:t>
            </a:r>
            <a:r>
              <a:rPr lang="en-US" b="1" dirty="0"/>
              <a:t>Actions</a:t>
            </a:r>
            <a:r>
              <a:rPr lang="en-US" dirty="0"/>
              <a:t>, which is completely autonomous and independent of the event sources. </a:t>
            </a:r>
          </a:p>
          <a:p>
            <a:pPr fontAlgn="base"/>
            <a:r>
              <a:rPr lang="en-US" dirty="0"/>
              <a:t>They can be invoked as long as an event source passes the right set of parameters that are essential for the invocation.</a:t>
            </a:r>
            <a:br>
              <a:rPr lang="en-US" dirty="0"/>
            </a:br>
            <a:endParaRPr lang="en-US" dirty="0"/>
          </a:p>
        </p:txBody>
      </p:sp>
    </p:spTree>
    <p:extLst>
      <p:ext uri="{BB962C8B-B14F-4D97-AF65-F5344CB8AC3E}">
        <p14:creationId xmlns:p14="http://schemas.microsoft.com/office/powerpoint/2010/main" val="1738958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0E17-5783-43BB-94AB-7C6D3B267644}"/>
              </a:ext>
            </a:extLst>
          </p:cNvPr>
          <p:cNvSpPr>
            <a:spLocks noGrp="1"/>
          </p:cNvSpPr>
          <p:nvPr>
            <p:ph type="title"/>
          </p:nvPr>
        </p:nvSpPr>
        <p:spPr/>
        <p:txBody>
          <a:bodyPr/>
          <a:lstStyle/>
          <a:p>
            <a:r>
              <a:rPr lang="en-US" dirty="0"/>
              <a:t>Apache </a:t>
            </a:r>
            <a:r>
              <a:rPr lang="en-US" dirty="0" err="1"/>
              <a:t>OpenWhisk</a:t>
            </a:r>
            <a:r>
              <a:rPr lang="en-US" dirty="0"/>
              <a:t>: TRIGGERS</a:t>
            </a:r>
          </a:p>
        </p:txBody>
      </p:sp>
      <p:sp>
        <p:nvSpPr>
          <p:cNvPr id="3" name="Content Placeholder 2">
            <a:extLst>
              <a:ext uri="{FF2B5EF4-FFF2-40B4-BE49-F238E27FC236}">
                <a16:creationId xmlns:a16="http://schemas.microsoft.com/office/drawing/2014/main" id="{94D89FC5-2915-4939-8475-5084A0F8F69D}"/>
              </a:ext>
            </a:extLst>
          </p:cNvPr>
          <p:cNvSpPr>
            <a:spLocks noGrp="1"/>
          </p:cNvSpPr>
          <p:nvPr>
            <p:ph idx="1"/>
          </p:nvPr>
        </p:nvSpPr>
        <p:spPr/>
        <p:txBody>
          <a:bodyPr/>
          <a:lstStyle/>
          <a:p>
            <a:r>
              <a:rPr lang="en-US" b="1" dirty="0"/>
              <a:t>Triggers</a:t>
            </a:r>
            <a:r>
              <a:rPr lang="en-US" dirty="0"/>
              <a:t>, which are endpoints that are explicitly called by event sources such as databases, stream processing engines, file systems, and line-of-business applications.</a:t>
            </a:r>
          </a:p>
          <a:p>
            <a:r>
              <a:rPr lang="en-US" dirty="0"/>
              <a:t>An Action is independent of a Trigger, which means that it may or may not have any Action bound to it.</a:t>
            </a:r>
          </a:p>
          <a:p>
            <a:r>
              <a:rPr lang="en-US" dirty="0"/>
              <a:t>The set of Actions bound to a Trigger is discovered and executed only at runtime.</a:t>
            </a:r>
          </a:p>
        </p:txBody>
      </p:sp>
    </p:spTree>
    <p:extLst>
      <p:ext uri="{BB962C8B-B14F-4D97-AF65-F5344CB8AC3E}">
        <p14:creationId xmlns:p14="http://schemas.microsoft.com/office/powerpoint/2010/main" val="64712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F11F-B23A-4C5C-8F6E-EBD17BDA36FE}"/>
              </a:ext>
            </a:extLst>
          </p:cNvPr>
          <p:cNvSpPr>
            <a:spLocks noGrp="1"/>
          </p:cNvSpPr>
          <p:nvPr>
            <p:ph type="title"/>
          </p:nvPr>
        </p:nvSpPr>
        <p:spPr/>
        <p:txBody>
          <a:bodyPr/>
          <a:lstStyle/>
          <a:p>
            <a:r>
              <a:rPr lang="en-US" dirty="0"/>
              <a:t>Apache </a:t>
            </a:r>
            <a:r>
              <a:rPr lang="en-US" dirty="0" err="1"/>
              <a:t>OpenWhisk</a:t>
            </a:r>
            <a:r>
              <a:rPr lang="en-US" dirty="0"/>
              <a:t>: Rules</a:t>
            </a:r>
          </a:p>
        </p:txBody>
      </p:sp>
      <p:sp>
        <p:nvSpPr>
          <p:cNvPr id="3" name="Content Placeholder 2">
            <a:extLst>
              <a:ext uri="{FF2B5EF4-FFF2-40B4-BE49-F238E27FC236}">
                <a16:creationId xmlns:a16="http://schemas.microsoft.com/office/drawing/2014/main" id="{70AE09AA-0FA5-410A-9D46-F12D8BF5CAE4}"/>
              </a:ext>
            </a:extLst>
          </p:cNvPr>
          <p:cNvSpPr>
            <a:spLocks noGrp="1"/>
          </p:cNvSpPr>
          <p:nvPr>
            <p:ph idx="1"/>
          </p:nvPr>
        </p:nvSpPr>
        <p:spPr/>
        <p:txBody>
          <a:bodyPr/>
          <a:lstStyle/>
          <a:p>
            <a:r>
              <a:rPr lang="en-US" dirty="0"/>
              <a:t>But, how do developers bind Actions with Triggers? That’s where the </a:t>
            </a:r>
            <a:r>
              <a:rPr lang="en-US" b="1" dirty="0"/>
              <a:t>Rules </a:t>
            </a:r>
            <a:r>
              <a:rPr lang="en-US" dirty="0"/>
              <a:t>come into the play. They create a loosely coupled association between them.</a:t>
            </a:r>
          </a:p>
          <a:p>
            <a:endParaRPr lang="en-US" dirty="0"/>
          </a:p>
          <a:p>
            <a:endParaRPr lang="en-US" dirty="0"/>
          </a:p>
        </p:txBody>
      </p:sp>
    </p:spTree>
    <p:extLst>
      <p:ext uri="{BB962C8B-B14F-4D97-AF65-F5344CB8AC3E}">
        <p14:creationId xmlns:p14="http://schemas.microsoft.com/office/powerpoint/2010/main" val="287921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8EF1-FD41-4769-9363-4EAC38AFC638}"/>
              </a:ext>
            </a:extLst>
          </p:cNvPr>
          <p:cNvSpPr>
            <a:spLocks noGrp="1"/>
          </p:cNvSpPr>
          <p:nvPr>
            <p:ph type="title"/>
          </p:nvPr>
        </p:nvSpPr>
        <p:spPr/>
        <p:txBody>
          <a:bodyPr/>
          <a:lstStyle/>
          <a:p>
            <a:r>
              <a:rPr lang="en-US" dirty="0" err="1"/>
              <a:t>OpenWhisk</a:t>
            </a:r>
            <a:r>
              <a:rPr lang="en-US" dirty="0"/>
              <a:t> – Backend architecture</a:t>
            </a:r>
          </a:p>
        </p:txBody>
      </p:sp>
      <p:sp>
        <p:nvSpPr>
          <p:cNvPr id="3" name="Content Placeholder 2">
            <a:extLst>
              <a:ext uri="{FF2B5EF4-FFF2-40B4-BE49-F238E27FC236}">
                <a16:creationId xmlns:a16="http://schemas.microsoft.com/office/drawing/2014/main" id="{41585286-59A3-429A-8E8B-81C676742D5A}"/>
              </a:ext>
            </a:extLst>
          </p:cNvPr>
          <p:cNvSpPr>
            <a:spLocks noGrp="1"/>
          </p:cNvSpPr>
          <p:nvPr>
            <p:ph idx="1"/>
          </p:nvPr>
        </p:nvSpPr>
        <p:spPr>
          <a:xfrm>
            <a:off x="838199" y="1825625"/>
            <a:ext cx="10515599" cy="4351338"/>
          </a:xfrm>
        </p:spPr>
        <p:txBody>
          <a:bodyPr/>
          <a:lstStyle/>
          <a:p>
            <a:r>
              <a:rPr lang="en-US" dirty="0"/>
              <a:t>Essentially microservices deployed in Docker container</a:t>
            </a:r>
          </a:p>
          <a:p>
            <a:r>
              <a:rPr lang="en-US" dirty="0"/>
              <a:t>Why Docker? - for isolation, portability</a:t>
            </a:r>
          </a:p>
          <a:p>
            <a:endParaRPr lang="en-US" dirty="0"/>
          </a:p>
          <a:p>
            <a:endParaRPr lang="en-US" dirty="0"/>
          </a:p>
        </p:txBody>
      </p:sp>
      <p:pic>
        <p:nvPicPr>
          <p:cNvPr id="5" name="Picture 4">
            <a:extLst>
              <a:ext uri="{FF2B5EF4-FFF2-40B4-BE49-F238E27FC236}">
                <a16:creationId xmlns:a16="http://schemas.microsoft.com/office/drawing/2014/main" id="{72797073-7524-45A7-920B-448C8B21E370}"/>
              </a:ext>
            </a:extLst>
          </p:cNvPr>
          <p:cNvPicPr>
            <a:picLocks noChangeAspect="1"/>
          </p:cNvPicPr>
          <p:nvPr/>
        </p:nvPicPr>
        <p:blipFill>
          <a:blip r:embed="rId2"/>
          <a:stretch>
            <a:fillRect/>
          </a:stretch>
        </p:blipFill>
        <p:spPr>
          <a:xfrm>
            <a:off x="3743788" y="3750180"/>
            <a:ext cx="4408456" cy="27426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C6D9A811-DEB7-4E84-AD1C-2CE0599852C2}"/>
              </a:ext>
            </a:extLst>
          </p:cNvPr>
          <p:cNvPicPr>
            <a:picLocks noChangeAspect="1"/>
          </p:cNvPicPr>
          <p:nvPr/>
        </p:nvPicPr>
        <p:blipFill>
          <a:blip r:embed="rId3"/>
          <a:stretch>
            <a:fillRect/>
          </a:stretch>
        </p:blipFill>
        <p:spPr>
          <a:xfrm>
            <a:off x="3055699" y="2879869"/>
            <a:ext cx="5784634" cy="38545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67558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8EF1-FD41-4769-9363-4EAC38AFC638}"/>
              </a:ext>
            </a:extLst>
          </p:cNvPr>
          <p:cNvSpPr>
            <a:spLocks noGrp="1"/>
          </p:cNvSpPr>
          <p:nvPr>
            <p:ph type="title"/>
          </p:nvPr>
        </p:nvSpPr>
        <p:spPr/>
        <p:txBody>
          <a:bodyPr/>
          <a:lstStyle/>
          <a:p>
            <a:r>
              <a:rPr lang="en-US" dirty="0" err="1"/>
              <a:t>OpenWhisk</a:t>
            </a:r>
            <a:r>
              <a:rPr lang="en-US" dirty="0"/>
              <a:t> – Action Invocation</a:t>
            </a:r>
          </a:p>
        </p:txBody>
      </p:sp>
      <p:sp>
        <p:nvSpPr>
          <p:cNvPr id="3" name="Content Placeholder 2">
            <a:extLst>
              <a:ext uri="{FF2B5EF4-FFF2-40B4-BE49-F238E27FC236}">
                <a16:creationId xmlns:a16="http://schemas.microsoft.com/office/drawing/2014/main" id="{41585286-59A3-429A-8E8B-81C676742D5A}"/>
              </a:ext>
            </a:extLst>
          </p:cNvPr>
          <p:cNvSpPr>
            <a:spLocks noGrp="1"/>
          </p:cNvSpPr>
          <p:nvPr>
            <p:ph idx="1"/>
          </p:nvPr>
        </p:nvSpPr>
        <p:spPr>
          <a:xfrm>
            <a:off x="838200" y="1825625"/>
            <a:ext cx="6361590" cy="4351338"/>
          </a:xfrm>
        </p:spPr>
        <p:txBody>
          <a:bodyPr>
            <a:normAutofit fontScale="85000" lnSpcReduction="20000"/>
          </a:bodyPr>
          <a:lstStyle/>
          <a:p>
            <a:pPr marL="0" indent="0">
              <a:lnSpc>
                <a:spcPct val="110000"/>
              </a:lnSpc>
              <a:buNone/>
            </a:pPr>
            <a:r>
              <a:rPr lang="en-US" dirty="0"/>
              <a:t>(1) Nginx – action enters here first</a:t>
            </a:r>
          </a:p>
          <a:p>
            <a:pPr marL="0" indent="0">
              <a:lnSpc>
                <a:spcPct val="110000"/>
              </a:lnSpc>
              <a:buNone/>
            </a:pPr>
            <a:r>
              <a:rPr lang="en-US" dirty="0"/>
              <a:t>(2) Brain of the backend.</a:t>
            </a:r>
          </a:p>
          <a:p>
            <a:pPr marL="0" indent="0">
              <a:lnSpc>
                <a:spcPct val="110000"/>
              </a:lnSpc>
              <a:buNone/>
            </a:pPr>
            <a:r>
              <a:rPr lang="en-US" dirty="0"/>
              <a:t>(3,4) Authentication, Parameters for an Action needed</a:t>
            </a:r>
          </a:p>
          <a:p>
            <a:pPr marL="0" indent="0">
              <a:lnSpc>
                <a:spcPct val="110000"/>
              </a:lnSpc>
              <a:buNone/>
            </a:pPr>
            <a:r>
              <a:rPr lang="en-US" dirty="0"/>
              <a:t>(5) Consul – Service Discovery. Find the right Slave (invoker)!</a:t>
            </a:r>
          </a:p>
          <a:p>
            <a:pPr marL="0" indent="0">
              <a:lnSpc>
                <a:spcPct val="110000"/>
              </a:lnSpc>
              <a:buNone/>
            </a:pPr>
            <a:r>
              <a:rPr lang="en-US" dirty="0"/>
              <a:t>(6) Kafka sends Invokers the message through the Message Bus. </a:t>
            </a:r>
          </a:p>
          <a:p>
            <a:pPr marL="0" indent="0">
              <a:lnSpc>
                <a:spcPct val="110000"/>
              </a:lnSpc>
              <a:buNone/>
            </a:pPr>
            <a:r>
              <a:rPr lang="en-US" dirty="0"/>
              <a:t>(7) Execute actions</a:t>
            </a:r>
          </a:p>
          <a:p>
            <a:pPr marL="0" indent="0">
              <a:lnSpc>
                <a:spcPct val="110000"/>
              </a:lnSpc>
              <a:buNone/>
            </a:pPr>
            <a:r>
              <a:rPr lang="en-US" dirty="0"/>
              <a:t>(8) Store Results in the CouchDB</a:t>
            </a:r>
          </a:p>
          <a:p>
            <a:pPr marL="0" indent="0">
              <a:lnSpc>
                <a:spcPct val="110000"/>
              </a:lnSpc>
              <a:buNone/>
            </a:pPr>
            <a:endParaRPr lang="en-US" dirty="0"/>
          </a:p>
          <a:p>
            <a:pPr marL="0" indent="0">
              <a:lnSpc>
                <a:spcPct val="110000"/>
              </a:lnSpc>
              <a:buNone/>
            </a:pPr>
            <a:endParaRPr lang="en-US" dirty="0"/>
          </a:p>
        </p:txBody>
      </p:sp>
      <p:pic>
        <p:nvPicPr>
          <p:cNvPr id="5" name="Picture 4">
            <a:extLst>
              <a:ext uri="{FF2B5EF4-FFF2-40B4-BE49-F238E27FC236}">
                <a16:creationId xmlns:a16="http://schemas.microsoft.com/office/drawing/2014/main" id="{72797073-7524-45A7-920B-448C8B21E370}"/>
              </a:ext>
            </a:extLst>
          </p:cNvPr>
          <p:cNvPicPr>
            <a:picLocks noChangeAspect="1"/>
          </p:cNvPicPr>
          <p:nvPr/>
        </p:nvPicPr>
        <p:blipFill>
          <a:blip r:embed="rId2"/>
          <a:stretch>
            <a:fillRect/>
          </a:stretch>
        </p:blipFill>
        <p:spPr>
          <a:xfrm>
            <a:off x="7380697" y="1825625"/>
            <a:ext cx="4408456" cy="27426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8534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C7E961-71BA-49F5-B7FE-08CF78750F4F}"/>
              </a:ext>
            </a:extLst>
          </p:cNvPr>
          <p:cNvPicPr>
            <a:picLocks noChangeAspect="1"/>
          </p:cNvPicPr>
          <p:nvPr/>
        </p:nvPicPr>
        <p:blipFill>
          <a:blip r:embed="rId2"/>
          <a:stretch>
            <a:fillRect/>
          </a:stretch>
        </p:blipFill>
        <p:spPr>
          <a:xfrm>
            <a:off x="0" y="559"/>
            <a:ext cx="12192000" cy="6856881"/>
          </a:xfrm>
          <a:prstGeom prst="rect">
            <a:avLst/>
          </a:prstGeom>
        </p:spPr>
      </p:pic>
    </p:spTree>
    <p:extLst>
      <p:ext uri="{BB962C8B-B14F-4D97-AF65-F5344CB8AC3E}">
        <p14:creationId xmlns:p14="http://schemas.microsoft.com/office/powerpoint/2010/main" val="3852949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0D40-0E0B-4AA7-B8AB-BBF14284196B}"/>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7F5EBAAD-236D-4C2A-81DB-1DBF493319D7}"/>
              </a:ext>
            </a:extLst>
          </p:cNvPr>
          <p:cNvSpPr>
            <a:spLocks noGrp="1"/>
          </p:cNvSpPr>
          <p:nvPr>
            <p:ph idx="1"/>
          </p:nvPr>
        </p:nvSpPr>
        <p:spPr/>
        <p:txBody>
          <a:bodyPr/>
          <a:lstStyle/>
          <a:p>
            <a:r>
              <a:rPr lang="en-US" dirty="0"/>
              <a:t>Instead of (IaaS) latency, scalability, and elasticity, spend time in writing code which is efficient and modular.</a:t>
            </a:r>
          </a:p>
          <a:p>
            <a:r>
              <a:rPr lang="en-US" dirty="0"/>
              <a:t>From consumer perspective, a cloud developer no longer needs to provision and manage servers, VMs, or containers as the basic computational building block for offering distributed services. Instead the focus is on the business logic.</a:t>
            </a:r>
          </a:p>
          <a:p>
            <a:endParaRPr lang="en-US" dirty="0"/>
          </a:p>
          <a:p>
            <a:endParaRPr lang="en-US" dirty="0"/>
          </a:p>
        </p:txBody>
      </p:sp>
    </p:spTree>
    <p:extLst>
      <p:ext uri="{BB962C8B-B14F-4D97-AF65-F5344CB8AC3E}">
        <p14:creationId xmlns:p14="http://schemas.microsoft.com/office/powerpoint/2010/main" val="81495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0D40-0E0B-4AA7-B8AB-BBF14284196B}"/>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7F5EBAAD-236D-4C2A-81DB-1DBF493319D7}"/>
              </a:ext>
            </a:extLst>
          </p:cNvPr>
          <p:cNvSpPr>
            <a:spLocks noGrp="1"/>
          </p:cNvSpPr>
          <p:nvPr>
            <p:ph idx="1"/>
          </p:nvPr>
        </p:nvSpPr>
        <p:spPr/>
        <p:txBody>
          <a:bodyPr/>
          <a:lstStyle/>
          <a:p>
            <a:r>
              <a:rPr lang="en-US" dirty="0">
                <a:solidFill>
                  <a:schemeClr val="bg2">
                    <a:lumMod val="90000"/>
                  </a:schemeClr>
                </a:solidFill>
              </a:rPr>
              <a:t>Instead of (IaaS) latency, scalability, and elasticity, spend time in writing code which is efficient and modular.</a:t>
            </a:r>
          </a:p>
          <a:p>
            <a:r>
              <a:rPr lang="en-US" dirty="0">
                <a:solidFill>
                  <a:schemeClr val="bg2">
                    <a:lumMod val="90000"/>
                  </a:schemeClr>
                </a:solidFill>
              </a:rPr>
              <a:t>From consumer perspective, a cloud developer no longer needs to provision and manage servers, VMs, or containers as the basic computational building block for offering distributed services. Instead the focus is on the business logic.</a:t>
            </a:r>
          </a:p>
          <a:p>
            <a:endParaRPr lang="en-US" dirty="0">
              <a:solidFill>
                <a:schemeClr val="bg2">
                  <a:lumMod val="90000"/>
                </a:schemeClr>
              </a:solidFill>
            </a:endParaRPr>
          </a:p>
          <a:p>
            <a:endParaRPr lang="en-US" dirty="0">
              <a:solidFill>
                <a:schemeClr val="bg2">
                  <a:lumMod val="90000"/>
                </a:schemeClr>
              </a:solidFill>
            </a:endParaRPr>
          </a:p>
        </p:txBody>
      </p:sp>
      <p:pic>
        <p:nvPicPr>
          <p:cNvPr id="5" name="Picture 2" descr="Image result for save polar bears">
            <a:extLst>
              <a:ext uri="{FF2B5EF4-FFF2-40B4-BE49-F238E27FC236}">
                <a16:creationId xmlns:a16="http://schemas.microsoft.com/office/drawing/2014/main" id="{07602190-5711-4CB4-A9FD-BE2822BEA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116" y="2137751"/>
            <a:ext cx="5305286" cy="39789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FDA50DEB-923B-4CC4-9290-158513C7B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848" y="1295357"/>
            <a:ext cx="8108919" cy="5394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847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AF27-9454-46B7-90C2-50AA9FF60B2C}"/>
              </a:ext>
            </a:extLst>
          </p:cNvPr>
          <p:cNvSpPr>
            <a:spLocks noGrp="1"/>
          </p:cNvSpPr>
          <p:nvPr>
            <p:ph type="title"/>
          </p:nvPr>
        </p:nvSpPr>
        <p:spPr/>
        <p:txBody>
          <a:bodyPr/>
          <a:lstStyle/>
          <a:p>
            <a:r>
              <a:rPr lang="en-US" dirty="0"/>
              <a:t>Programming Model</a:t>
            </a:r>
          </a:p>
        </p:txBody>
      </p:sp>
      <p:sp>
        <p:nvSpPr>
          <p:cNvPr id="3" name="Content Placeholder 2">
            <a:extLst>
              <a:ext uri="{FF2B5EF4-FFF2-40B4-BE49-F238E27FC236}">
                <a16:creationId xmlns:a16="http://schemas.microsoft.com/office/drawing/2014/main" id="{C14CB452-F260-4F97-8212-B3EBFB561062}"/>
              </a:ext>
            </a:extLst>
          </p:cNvPr>
          <p:cNvSpPr>
            <a:spLocks noGrp="1"/>
          </p:cNvSpPr>
          <p:nvPr>
            <p:ph idx="1"/>
          </p:nvPr>
        </p:nvSpPr>
        <p:spPr/>
        <p:txBody>
          <a:bodyPr>
            <a:normAutofit/>
          </a:bodyPr>
          <a:lstStyle/>
          <a:p>
            <a:pPr algn="just"/>
            <a:r>
              <a:rPr lang="en-US" dirty="0"/>
              <a:t>Customer is no longer concerned with the nuts-and-bolts of server maintenance. Instead, customer focuses more on their logic.</a:t>
            </a:r>
          </a:p>
          <a:p>
            <a:pPr algn="just"/>
            <a:r>
              <a:rPr lang="en-US" dirty="0"/>
              <a:t>In Serverless Programming model, the cloud provider acts a server dynamically managing the machine resources. </a:t>
            </a:r>
          </a:p>
          <a:p>
            <a:pPr algn="just"/>
            <a:r>
              <a:rPr lang="en-US" dirty="0"/>
              <a:t>Pricing is based on resources.</a:t>
            </a:r>
          </a:p>
          <a:p>
            <a:pPr algn="just"/>
            <a:r>
              <a:rPr lang="en-US" dirty="0"/>
              <a:t>Single web pages use vast ecosystem of cloud data bases and authentication services. So, Serverless Computing uses </a:t>
            </a:r>
            <a:r>
              <a:rPr lang="en-US" dirty="0" err="1"/>
              <a:t>FaaS</a:t>
            </a:r>
            <a:r>
              <a:rPr lang="en-US" dirty="0"/>
              <a:t>.</a:t>
            </a:r>
          </a:p>
          <a:p>
            <a:pPr algn="just"/>
            <a:r>
              <a:rPr lang="en-US" dirty="0"/>
              <a:t>Serverless computing make use of stateless functions.</a:t>
            </a:r>
          </a:p>
          <a:p>
            <a:pPr marL="0" indent="0" algn="just">
              <a:buNone/>
            </a:pPr>
            <a:endParaRPr lang="en-US" dirty="0"/>
          </a:p>
        </p:txBody>
      </p:sp>
    </p:spTree>
    <p:extLst>
      <p:ext uri="{BB962C8B-B14F-4D97-AF65-F5344CB8AC3E}">
        <p14:creationId xmlns:p14="http://schemas.microsoft.com/office/powerpoint/2010/main" val="1233790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DA74-0997-485A-B38A-D6272A59576A}"/>
              </a:ext>
            </a:extLst>
          </p:cNvPr>
          <p:cNvSpPr>
            <a:spLocks noGrp="1"/>
          </p:cNvSpPr>
          <p:nvPr>
            <p:ph type="title"/>
          </p:nvPr>
        </p:nvSpPr>
        <p:spPr/>
        <p:txBody>
          <a:bodyPr/>
          <a:lstStyle/>
          <a:p>
            <a:r>
              <a:rPr lang="en-US" dirty="0"/>
              <a:t>Stateless functions in Serverless computing</a:t>
            </a:r>
          </a:p>
        </p:txBody>
      </p:sp>
      <p:sp>
        <p:nvSpPr>
          <p:cNvPr id="3" name="Content Placeholder 2">
            <a:extLst>
              <a:ext uri="{FF2B5EF4-FFF2-40B4-BE49-F238E27FC236}">
                <a16:creationId xmlns:a16="http://schemas.microsoft.com/office/drawing/2014/main" id="{34FEC1DD-8659-4891-AAAC-440865C5D26F}"/>
              </a:ext>
            </a:extLst>
          </p:cNvPr>
          <p:cNvSpPr>
            <a:spLocks noGrp="1"/>
          </p:cNvSpPr>
          <p:nvPr>
            <p:ph idx="1"/>
          </p:nvPr>
        </p:nvSpPr>
        <p:spPr/>
        <p:txBody>
          <a:bodyPr/>
          <a:lstStyle/>
          <a:p>
            <a:r>
              <a:rPr lang="en-US" dirty="0"/>
              <a:t>Stateless compute containers are event-triggered, ephemeral (may only last for one invocation), and fully managed by a third party. </a:t>
            </a:r>
          </a:p>
          <a:p>
            <a:r>
              <a:rPr lang="en-US" dirty="0"/>
              <a:t>As states are not maintained, developers can write code in the function in a particular context to retrieve and update needed state.</a:t>
            </a:r>
          </a:p>
          <a:p>
            <a:endParaRPr lang="en-US" dirty="0"/>
          </a:p>
          <a:p>
            <a:r>
              <a:rPr lang="en-US" dirty="0"/>
              <a:t>Context objects are widely used: </a:t>
            </a:r>
          </a:p>
          <a:p>
            <a:endParaRPr lang="en-US" dirty="0"/>
          </a:p>
        </p:txBody>
      </p:sp>
      <p:pic>
        <p:nvPicPr>
          <p:cNvPr id="4" name="Picture 3">
            <a:extLst>
              <a:ext uri="{FF2B5EF4-FFF2-40B4-BE49-F238E27FC236}">
                <a16:creationId xmlns:a16="http://schemas.microsoft.com/office/drawing/2014/main" id="{51A71AC9-9CF2-4ED3-9306-ABEE112DC305}"/>
              </a:ext>
            </a:extLst>
          </p:cNvPr>
          <p:cNvPicPr>
            <a:picLocks noChangeAspect="1"/>
          </p:cNvPicPr>
          <p:nvPr/>
        </p:nvPicPr>
        <p:blipFill>
          <a:blip r:embed="rId3"/>
          <a:stretch>
            <a:fillRect/>
          </a:stretch>
        </p:blipFill>
        <p:spPr>
          <a:xfrm>
            <a:off x="3233105" y="4760317"/>
            <a:ext cx="5808938" cy="1041134"/>
          </a:xfrm>
          <a:prstGeom prst="rect">
            <a:avLst/>
          </a:prstGeom>
        </p:spPr>
      </p:pic>
    </p:spTree>
    <p:extLst>
      <p:ext uri="{BB962C8B-B14F-4D97-AF65-F5344CB8AC3E}">
        <p14:creationId xmlns:p14="http://schemas.microsoft.com/office/powerpoint/2010/main" val="3123074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AF27-9454-46B7-90C2-50AA9FF60B2C}"/>
              </a:ext>
            </a:extLst>
          </p:cNvPr>
          <p:cNvSpPr>
            <a:spLocks noGrp="1"/>
          </p:cNvSpPr>
          <p:nvPr>
            <p:ph type="title"/>
          </p:nvPr>
        </p:nvSpPr>
        <p:spPr/>
        <p:txBody>
          <a:bodyPr/>
          <a:lstStyle/>
          <a:p>
            <a:r>
              <a:rPr lang="en-US" dirty="0"/>
              <a:t>Programming Model – Ecosystem</a:t>
            </a:r>
          </a:p>
        </p:txBody>
      </p:sp>
      <p:sp>
        <p:nvSpPr>
          <p:cNvPr id="3" name="Content Placeholder 2">
            <a:extLst>
              <a:ext uri="{FF2B5EF4-FFF2-40B4-BE49-F238E27FC236}">
                <a16:creationId xmlns:a16="http://schemas.microsoft.com/office/drawing/2014/main" id="{C14CB452-F260-4F97-8212-B3EBFB561062}"/>
              </a:ext>
            </a:extLst>
          </p:cNvPr>
          <p:cNvSpPr>
            <a:spLocks noGrp="1"/>
          </p:cNvSpPr>
          <p:nvPr>
            <p:ph idx="1"/>
          </p:nvPr>
        </p:nvSpPr>
        <p:spPr/>
        <p:txBody>
          <a:bodyPr/>
          <a:lstStyle/>
          <a:p>
            <a:pPr algn="just"/>
            <a:r>
              <a:rPr lang="en-US" dirty="0"/>
              <a:t>Due to stateless nature of serverless functions, an ecosystem that supports different functionalities is required.</a:t>
            </a:r>
          </a:p>
          <a:p>
            <a:pPr algn="just"/>
            <a:r>
              <a:rPr lang="en-US" dirty="0" err="1"/>
              <a:t>FaaS</a:t>
            </a:r>
            <a:r>
              <a:rPr lang="en-US" dirty="0"/>
              <a:t> breaks code into small functions and run functions using different API’s.</a:t>
            </a:r>
          </a:p>
          <a:p>
            <a:pPr algn="just"/>
            <a:r>
              <a:rPr lang="en-US" dirty="0"/>
              <a:t>To use all API’s from a single platform, an Ecosystem is required.</a:t>
            </a:r>
          </a:p>
          <a:p>
            <a:pPr algn="just"/>
            <a:endParaRPr lang="en-US" dirty="0"/>
          </a:p>
          <a:p>
            <a:pPr algn="just"/>
            <a:r>
              <a:rPr lang="en-US" dirty="0"/>
              <a:t>Problem:</a:t>
            </a:r>
          </a:p>
          <a:p>
            <a:pPr lvl="1" algn="just"/>
            <a:r>
              <a:rPr lang="en-US" dirty="0"/>
              <a:t>Ecosystem enables Ease of Integration and Fast Deployment at the expense of vendor Lock-in.</a:t>
            </a:r>
          </a:p>
          <a:p>
            <a:pPr algn="just"/>
            <a:endParaRPr lang="en-US" dirty="0"/>
          </a:p>
        </p:txBody>
      </p:sp>
    </p:spTree>
    <p:extLst>
      <p:ext uri="{BB962C8B-B14F-4D97-AF65-F5344CB8AC3E}">
        <p14:creationId xmlns:p14="http://schemas.microsoft.com/office/powerpoint/2010/main" val="997390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AF27-9454-46B7-90C2-50AA9FF60B2C}"/>
              </a:ext>
            </a:extLst>
          </p:cNvPr>
          <p:cNvSpPr>
            <a:spLocks noGrp="1"/>
          </p:cNvSpPr>
          <p:nvPr>
            <p:ph type="title"/>
          </p:nvPr>
        </p:nvSpPr>
        <p:spPr/>
        <p:txBody>
          <a:bodyPr/>
          <a:lstStyle/>
          <a:p>
            <a:r>
              <a:rPr lang="en-US" dirty="0"/>
              <a:t>Programming Model – Tools and frameworks</a:t>
            </a:r>
          </a:p>
        </p:txBody>
      </p:sp>
      <p:sp>
        <p:nvSpPr>
          <p:cNvPr id="3" name="Content Placeholder 2">
            <a:extLst>
              <a:ext uri="{FF2B5EF4-FFF2-40B4-BE49-F238E27FC236}">
                <a16:creationId xmlns:a16="http://schemas.microsoft.com/office/drawing/2014/main" id="{C14CB452-F260-4F97-8212-B3EBFB561062}"/>
              </a:ext>
            </a:extLst>
          </p:cNvPr>
          <p:cNvSpPr>
            <a:spLocks noGrp="1"/>
          </p:cNvSpPr>
          <p:nvPr>
            <p:ph idx="1"/>
          </p:nvPr>
        </p:nvSpPr>
        <p:spPr>
          <a:xfrm>
            <a:off x="838200" y="1831340"/>
            <a:ext cx="10515600" cy="4351338"/>
          </a:xfrm>
        </p:spPr>
        <p:txBody>
          <a:bodyPr/>
          <a:lstStyle/>
          <a:p>
            <a:r>
              <a:rPr lang="en-US" dirty="0"/>
              <a:t>Managing multiple functions is more convenient when a framework has been established.</a:t>
            </a:r>
          </a:p>
          <a:p>
            <a:r>
              <a:rPr lang="en-US" dirty="0"/>
              <a:t>Frameworks reduce the complexity of the serverless model.</a:t>
            </a:r>
          </a:p>
          <a:p>
            <a:r>
              <a:rPr lang="en-US" dirty="0"/>
              <a:t>Frameworks logically group functions together to deploy and update them as a unit.</a:t>
            </a:r>
          </a:p>
          <a:p>
            <a:r>
              <a:rPr lang="en-US" dirty="0"/>
              <a:t>Framework also makes it easier to deploy and update functions that are not bound to on serverless provider.</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5477CF12-E096-440C-9A90-35AE790E2923}"/>
              </a:ext>
            </a:extLst>
          </p:cNvPr>
          <p:cNvPicPr>
            <a:picLocks noChangeAspect="1"/>
          </p:cNvPicPr>
          <p:nvPr/>
        </p:nvPicPr>
        <p:blipFill>
          <a:blip r:embed="rId3"/>
          <a:stretch>
            <a:fillRect/>
          </a:stretch>
        </p:blipFill>
        <p:spPr>
          <a:xfrm>
            <a:off x="2678811" y="5189012"/>
            <a:ext cx="7378665" cy="1428957"/>
          </a:xfrm>
          <a:prstGeom prst="rect">
            <a:avLst/>
          </a:prstGeom>
        </p:spPr>
      </p:pic>
    </p:spTree>
    <p:extLst>
      <p:ext uri="{BB962C8B-B14F-4D97-AF65-F5344CB8AC3E}">
        <p14:creationId xmlns:p14="http://schemas.microsoft.com/office/powerpoint/2010/main" val="33726436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AF27-9454-46B7-90C2-50AA9FF60B2C}"/>
              </a:ext>
            </a:extLst>
          </p:cNvPr>
          <p:cNvSpPr>
            <a:spLocks noGrp="1"/>
          </p:cNvSpPr>
          <p:nvPr>
            <p:ph type="title"/>
          </p:nvPr>
        </p:nvSpPr>
        <p:spPr/>
        <p:txBody>
          <a:bodyPr/>
          <a:lstStyle/>
          <a:p>
            <a:r>
              <a:rPr lang="en-US" dirty="0"/>
              <a:t>Use cases and workloads</a:t>
            </a:r>
          </a:p>
        </p:txBody>
      </p:sp>
      <p:sp>
        <p:nvSpPr>
          <p:cNvPr id="3" name="Content Placeholder 2">
            <a:extLst>
              <a:ext uri="{FF2B5EF4-FFF2-40B4-BE49-F238E27FC236}">
                <a16:creationId xmlns:a16="http://schemas.microsoft.com/office/drawing/2014/main" id="{C14CB452-F260-4F97-8212-B3EBFB561062}"/>
              </a:ext>
            </a:extLst>
          </p:cNvPr>
          <p:cNvSpPr>
            <a:spLocks noGrp="1"/>
          </p:cNvSpPr>
          <p:nvPr>
            <p:ph idx="1"/>
          </p:nvPr>
        </p:nvSpPr>
        <p:spPr/>
        <p:txBody>
          <a:bodyPr>
            <a:normAutofit/>
          </a:bodyPr>
          <a:lstStyle/>
          <a:p>
            <a:r>
              <a:rPr lang="en-US" dirty="0"/>
              <a:t>Functionality perspective: </a:t>
            </a:r>
          </a:p>
          <a:p>
            <a:pPr lvl="1"/>
            <a:r>
              <a:rPr lang="en-US" dirty="0"/>
              <a:t>Serverless and more traditional architectures are used interchangeably.</a:t>
            </a:r>
          </a:p>
          <a:p>
            <a:pPr lvl="1"/>
            <a:r>
              <a:rPr lang="en-US" dirty="0"/>
              <a:t>Use of serverless is based non-functional requirements such as cost and application workloads.</a:t>
            </a:r>
          </a:p>
          <a:p>
            <a:endParaRPr lang="en-US" dirty="0"/>
          </a:p>
          <a:p>
            <a:r>
              <a:rPr lang="en-US" dirty="0"/>
              <a:t>Cost perspective:</a:t>
            </a:r>
          </a:p>
          <a:p>
            <a:pPr lvl="1"/>
            <a:r>
              <a:rPr lang="en-US" dirty="0" err="1"/>
              <a:t>Bursty</a:t>
            </a:r>
            <a:r>
              <a:rPr lang="en-US" dirty="0"/>
              <a:t> Workload: Developer offloads the functionality to the platform. So no cost to customer when system idle.</a:t>
            </a:r>
          </a:p>
          <a:p>
            <a:pPr lvl="1"/>
            <a:r>
              <a:rPr lang="en-US" dirty="0"/>
              <a:t>Computation Intensive Workload: Generally, the price of a function execution is proportional to the running time of  function.</a:t>
            </a:r>
          </a:p>
        </p:txBody>
      </p:sp>
    </p:spTree>
    <p:extLst>
      <p:ext uri="{BB962C8B-B14F-4D97-AF65-F5344CB8AC3E}">
        <p14:creationId xmlns:p14="http://schemas.microsoft.com/office/powerpoint/2010/main" val="2009795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CD80-4C8B-4F06-9BEA-16D47671EB5F}"/>
              </a:ext>
            </a:extLst>
          </p:cNvPr>
          <p:cNvSpPr>
            <a:spLocks noGrp="1"/>
          </p:cNvSpPr>
          <p:nvPr>
            <p:ph type="title"/>
          </p:nvPr>
        </p:nvSpPr>
        <p:spPr/>
        <p:txBody>
          <a:bodyPr/>
          <a:lstStyle/>
          <a:p>
            <a:r>
              <a:rPr lang="en-US" dirty="0"/>
              <a:t>Event processing</a:t>
            </a:r>
          </a:p>
        </p:txBody>
      </p:sp>
      <p:sp>
        <p:nvSpPr>
          <p:cNvPr id="3" name="Content Placeholder 2">
            <a:extLst>
              <a:ext uri="{FF2B5EF4-FFF2-40B4-BE49-F238E27FC236}">
                <a16:creationId xmlns:a16="http://schemas.microsoft.com/office/drawing/2014/main" id="{5A85841E-691B-4658-A484-0B8A7886EDAD}"/>
              </a:ext>
            </a:extLst>
          </p:cNvPr>
          <p:cNvSpPr>
            <a:spLocks noGrp="1"/>
          </p:cNvSpPr>
          <p:nvPr>
            <p:ph idx="1"/>
          </p:nvPr>
        </p:nvSpPr>
        <p:spPr/>
        <p:txBody>
          <a:bodyPr/>
          <a:lstStyle/>
          <a:p>
            <a:r>
              <a:rPr lang="en-US" dirty="0"/>
              <a:t>Simple Image Processing Event handler function (Event based programming) has become “Hello World” for Serverless computing.</a:t>
            </a:r>
          </a:p>
          <a:p>
            <a:endParaRPr lang="en-US" dirty="0"/>
          </a:p>
          <a:p>
            <a:endParaRPr lang="en-US" dirty="0"/>
          </a:p>
          <a:p>
            <a:endParaRPr lang="en-US" dirty="0"/>
          </a:p>
          <a:p>
            <a:endParaRPr lang="en-US" dirty="0"/>
          </a:p>
          <a:p>
            <a:endParaRPr lang="en-US" dirty="0"/>
          </a:p>
          <a:p>
            <a:r>
              <a:rPr lang="en-US" dirty="0"/>
              <a:t>In case of failure, function can be executed again with no side effects.</a:t>
            </a:r>
          </a:p>
          <a:p>
            <a:endParaRPr lang="en-US" dirty="0"/>
          </a:p>
        </p:txBody>
      </p:sp>
      <p:pic>
        <p:nvPicPr>
          <p:cNvPr id="4" name="Content Placeholder 4">
            <a:extLst>
              <a:ext uri="{FF2B5EF4-FFF2-40B4-BE49-F238E27FC236}">
                <a16:creationId xmlns:a16="http://schemas.microsoft.com/office/drawing/2014/main" id="{E0FF6876-F32A-4B0B-A348-1DC3BEA7F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298" y="3505994"/>
            <a:ext cx="8629650" cy="1104900"/>
          </a:xfrm>
          <a:prstGeom prst="rect">
            <a:avLst/>
          </a:prstGeom>
        </p:spPr>
      </p:pic>
    </p:spTree>
    <p:extLst>
      <p:ext uri="{BB962C8B-B14F-4D97-AF65-F5344CB8AC3E}">
        <p14:creationId xmlns:p14="http://schemas.microsoft.com/office/powerpoint/2010/main" val="3949789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AF27-9454-46B7-90C2-50AA9FF60B2C}"/>
              </a:ext>
            </a:extLst>
          </p:cNvPr>
          <p:cNvSpPr>
            <a:spLocks noGrp="1"/>
          </p:cNvSpPr>
          <p:nvPr>
            <p:ph type="title"/>
          </p:nvPr>
        </p:nvSpPr>
        <p:spPr/>
        <p:txBody>
          <a:bodyPr/>
          <a:lstStyle/>
          <a:p>
            <a:r>
              <a:rPr lang="en-US" dirty="0"/>
              <a:t>API composition</a:t>
            </a:r>
          </a:p>
        </p:txBody>
      </p:sp>
      <p:pic>
        <p:nvPicPr>
          <p:cNvPr id="5" name="Content Placeholder 4">
            <a:extLst>
              <a:ext uri="{FF2B5EF4-FFF2-40B4-BE49-F238E27FC236}">
                <a16:creationId xmlns:a16="http://schemas.microsoft.com/office/drawing/2014/main" id="{157FAB15-D2C5-44EA-B7BC-BABB9D2CE4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4788" y="1977390"/>
            <a:ext cx="5608128" cy="3822525"/>
          </a:xfrm>
        </p:spPr>
      </p:pic>
      <p:sp>
        <p:nvSpPr>
          <p:cNvPr id="6" name="Content Placeholder 2">
            <a:extLst>
              <a:ext uri="{FF2B5EF4-FFF2-40B4-BE49-F238E27FC236}">
                <a16:creationId xmlns:a16="http://schemas.microsoft.com/office/drawing/2014/main" id="{A9BB8491-CC3B-48BC-A1EF-96234E4E0B01}"/>
              </a:ext>
            </a:extLst>
          </p:cNvPr>
          <p:cNvSpPr txBox="1">
            <a:spLocks/>
          </p:cNvSpPr>
          <p:nvPr/>
        </p:nvSpPr>
        <p:spPr>
          <a:xfrm>
            <a:off x="689610" y="1882775"/>
            <a:ext cx="548830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Application logic consists of data filtering and transformations.</a:t>
            </a:r>
          </a:p>
          <a:p>
            <a:pPr algn="just"/>
            <a:r>
              <a:rPr lang="en-US" dirty="0"/>
              <a:t>Code to invoke API’s can be written in serverless functions.</a:t>
            </a:r>
          </a:p>
          <a:p>
            <a:pPr algn="just"/>
            <a:r>
              <a:rPr lang="en-US" dirty="0"/>
              <a:t>Mobile app avoids the cost of invoking API’s multiple time over the network.</a:t>
            </a:r>
          </a:p>
          <a:p>
            <a:pPr algn="just"/>
            <a:r>
              <a:rPr lang="en-US" dirty="0"/>
              <a:t>Offload filtering and aggregation to the backend.</a:t>
            </a:r>
          </a:p>
        </p:txBody>
      </p:sp>
    </p:spTree>
    <p:extLst>
      <p:ext uri="{BB962C8B-B14F-4D97-AF65-F5344CB8AC3E}">
        <p14:creationId xmlns:p14="http://schemas.microsoft.com/office/powerpoint/2010/main" val="39294121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AF27-9454-46B7-90C2-50AA9FF60B2C}"/>
              </a:ext>
            </a:extLst>
          </p:cNvPr>
          <p:cNvSpPr>
            <a:spLocks noGrp="1"/>
          </p:cNvSpPr>
          <p:nvPr>
            <p:ph type="title"/>
          </p:nvPr>
        </p:nvSpPr>
        <p:spPr/>
        <p:txBody>
          <a:bodyPr/>
          <a:lstStyle/>
          <a:p>
            <a:r>
              <a:rPr lang="en-US" dirty="0"/>
              <a:t>API aggregation to Reduce API calls</a:t>
            </a:r>
          </a:p>
        </p:txBody>
      </p:sp>
      <p:pic>
        <p:nvPicPr>
          <p:cNvPr id="5" name="Content Placeholder 4">
            <a:extLst>
              <a:ext uri="{FF2B5EF4-FFF2-40B4-BE49-F238E27FC236}">
                <a16:creationId xmlns:a16="http://schemas.microsoft.com/office/drawing/2014/main" id="{94ACFC64-CAAF-4A5F-BD28-AE9ADFCD5E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4975" y="4999514"/>
            <a:ext cx="8782050" cy="1352550"/>
          </a:xfrm>
        </p:spPr>
      </p:pic>
      <p:sp>
        <p:nvSpPr>
          <p:cNvPr id="4" name="Content Placeholder 2">
            <a:extLst>
              <a:ext uri="{FF2B5EF4-FFF2-40B4-BE49-F238E27FC236}">
                <a16:creationId xmlns:a16="http://schemas.microsoft.com/office/drawing/2014/main" id="{4C9CC2C2-B1C2-4382-B917-0F1E2A0912F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 only helps in composition mechanism, but also helps to simplify the client side code that interacts  with the aggregated call.</a:t>
            </a:r>
          </a:p>
          <a:p>
            <a:r>
              <a:rPr lang="en-US" dirty="0"/>
              <a:t>API’s in </a:t>
            </a:r>
            <a:r>
              <a:rPr lang="en-US" dirty="0" err="1"/>
              <a:t>Openstack</a:t>
            </a:r>
            <a:r>
              <a:rPr lang="en-US" dirty="0"/>
              <a:t>:</a:t>
            </a:r>
          </a:p>
          <a:p>
            <a:pPr lvl="1"/>
            <a:r>
              <a:rPr lang="en-US" dirty="0"/>
              <a:t>Require Client to first obtain an API token</a:t>
            </a:r>
          </a:p>
          <a:p>
            <a:pPr lvl="1"/>
            <a:r>
              <a:rPr lang="en-US" dirty="0"/>
              <a:t>Resolve the provider URL</a:t>
            </a:r>
          </a:p>
          <a:p>
            <a:pPr lvl="1"/>
            <a:r>
              <a:rPr lang="en-US" dirty="0"/>
              <a:t>Invoke required API call</a:t>
            </a:r>
          </a:p>
          <a:p>
            <a:r>
              <a:rPr lang="en-US" dirty="0"/>
              <a:t>Instead invoke only once using Backup:</a:t>
            </a:r>
          </a:p>
        </p:txBody>
      </p:sp>
    </p:spTree>
    <p:extLst>
      <p:ext uri="{BB962C8B-B14F-4D97-AF65-F5344CB8AC3E}">
        <p14:creationId xmlns:p14="http://schemas.microsoft.com/office/powerpoint/2010/main" val="10614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C1E337-7DFE-4212-A90B-E95AD1A5265D}"/>
              </a:ext>
            </a:extLst>
          </p:cNvPr>
          <p:cNvPicPr>
            <a:picLocks noChangeAspect="1"/>
          </p:cNvPicPr>
          <p:nvPr/>
        </p:nvPicPr>
        <p:blipFill>
          <a:blip r:embed="rId2"/>
          <a:stretch>
            <a:fillRect/>
          </a:stretch>
        </p:blipFill>
        <p:spPr>
          <a:xfrm>
            <a:off x="688793" y="426128"/>
            <a:ext cx="10814413" cy="5824404"/>
          </a:xfrm>
          <a:prstGeom prst="rect">
            <a:avLst/>
          </a:prstGeom>
        </p:spPr>
      </p:pic>
    </p:spTree>
    <p:extLst>
      <p:ext uri="{BB962C8B-B14F-4D97-AF65-F5344CB8AC3E}">
        <p14:creationId xmlns:p14="http://schemas.microsoft.com/office/powerpoint/2010/main" val="2220589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AF27-9454-46B7-90C2-50AA9FF60B2C}"/>
              </a:ext>
            </a:extLst>
          </p:cNvPr>
          <p:cNvSpPr>
            <a:spLocks noGrp="1"/>
          </p:cNvSpPr>
          <p:nvPr>
            <p:ph type="title"/>
          </p:nvPr>
        </p:nvSpPr>
        <p:spPr/>
        <p:txBody>
          <a:bodyPr/>
          <a:lstStyle/>
          <a:p>
            <a:r>
              <a:rPr lang="en-US" dirty="0"/>
              <a:t>Flow control for Issue tracking</a:t>
            </a:r>
          </a:p>
        </p:txBody>
      </p:sp>
      <p:pic>
        <p:nvPicPr>
          <p:cNvPr id="5" name="Content Placeholder 4">
            <a:extLst>
              <a:ext uri="{FF2B5EF4-FFF2-40B4-BE49-F238E27FC236}">
                <a16:creationId xmlns:a16="http://schemas.microsoft.com/office/drawing/2014/main" id="{F2B2A90A-9F54-4CD5-A60D-4F225164B5A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6083"/>
          <a:stretch/>
        </p:blipFill>
        <p:spPr>
          <a:xfrm>
            <a:off x="3052869" y="4669156"/>
            <a:ext cx="6086262" cy="2107858"/>
          </a:xfrm>
        </p:spPr>
      </p:pic>
      <p:sp>
        <p:nvSpPr>
          <p:cNvPr id="4" name="Content Placeholder 2">
            <a:extLst>
              <a:ext uri="{FF2B5EF4-FFF2-40B4-BE49-F238E27FC236}">
                <a16:creationId xmlns:a16="http://schemas.microsoft.com/office/drawing/2014/main" id="{FAA8D4E4-EB75-4E9E-88B6-083DDD0F890D}"/>
              </a:ext>
            </a:extLst>
          </p:cNvPr>
          <p:cNvSpPr txBox="1">
            <a:spLocks/>
          </p:cNvSpPr>
          <p:nvPr/>
        </p:nvSpPr>
        <p:spPr>
          <a:xfrm>
            <a:off x="838200" y="1825625"/>
            <a:ext cx="10515600" cy="24834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Serverless functions can be used to control the flow of data between 2 services.</a:t>
            </a:r>
          </a:p>
          <a:p>
            <a:r>
              <a:rPr lang="en-US" dirty="0"/>
              <a:t>Server not required to handle feedback requests.</a:t>
            </a:r>
          </a:p>
          <a:p>
            <a:r>
              <a:rPr lang="en-US" dirty="0"/>
              <a:t>Once sufficient number of updates are collected, we can batch them together into a single update in a controlled manner.</a:t>
            </a:r>
          </a:p>
        </p:txBody>
      </p:sp>
    </p:spTree>
    <p:extLst>
      <p:ext uri="{BB962C8B-B14F-4D97-AF65-F5344CB8AC3E}">
        <p14:creationId xmlns:p14="http://schemas.microsoft.com/office/powerpoint/2010/main" val="738603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AF27-9454-46B7-90C2-50AA9FF60B2C}"/>
              </a:ext>
            </a:extLst>
          </p:cNvPr>
          <p:cNvSpPr>
            <a:spLocks noGrp="1"/>
          </p:cNvSpPr>
          <p:nvPr>
            <p:ph type="title"/>
          </p:nvPr>
        </p:nvSpPr>
        <p:spPr/>
        <p:txBody>
          <a:bodyPr/>
          <a:lstStyle/>
          <a:p>
            <a:r>
              <a:rPr lang="en-US" dirty="0"/>
              <a:t>Challenges and Open Problems:</a:t>
            </a:r>
          </a:p>
        </p:txBody>
      </p:sp>
      <p:sp>
        <p:nvSpPr>
          <p:cNvPr id="3" name="Content Placeholder 2">
            <a:extLst>
              <a:ext uri="{FF2B5EF4-FFF2-40B4-BE49-F238E27FC236}">
                <a16:creationId xmlns:a16="http://schemas.microsoft.com/office/drawing/2014/main" id="{C14CB452-F260-4F97-8212-B3EBFB561062}"/>
              </a:ext>
            </a:extLst>
          </p:cNvPr>
          <p:cNvSpPr>
            <a:spLocks noGrp="1"/>
          </p:cNvSpPr>
          <p:nvPr>
            <p:ph idx="1"/>
          </p:nvPr>
        </p:nvSpPr>
        <p:spPr/>
        <p:txBody>
          <a:bodyPr/>
          <a:lstStyle/>
          <a:p>
            <a:pPr marL="514350" indent="-514350">
              <a:buFont typeface="+mj-lt"/>
              <a:buAutoNum type="arabicPeriod"/>
            </a:pPr>
            <a:r>
              <a:rPr lang="en-US" dirty="0"/>
              <a:t>System Level challenges</a:t>
            </a:r>
          </a:p>
          <a:p>
            <a:pPr marL="514350" indent="-514350">
              <a:buFont typeface="+mj-lt"/>
              <a:buAutoNum type="arabicPeriod"/>
            </a:pPr>
            <a:endParaRPr lang="en-US" dirty="0"/>
          </a:p>
          <a:p>
            <a:pPr marL="514350" indent="-514350">
              <a:buFont typeface="+mj-lt"/>
              <a:buAutoNum type="arabicPeriod"/>
            </a:pPr>
            <a:r>
              <a:rPr lang="en-US" dirty="0"/>
              <a:t>Programming Model and DevOps challenges</a:t>
            </a:r>
          </a:p>
          <a:p>
            <a:pPr marL="514350" indent="-514350">
              <a:buFont typeface="+mj-lt"/>
              <a:buAutoNum type="arabicPeriod"/>
            </a:pPr>
            <a:endParaRPr lang="en-US" dirty="0"/>
          </a:p>
          <a:p>
            <a:pPr marL="514350" indent="-514350">
              <a:buFont typeface="+mj-lt"/>
              <a:buAutoNum type="arabicPeriod"/>
            </a:pPr>
            <a:r>
              <a:rPr lang="en-US" dirty="0"/>
              <a:t>Open Research problems</a:t>
            </a:r>
          </a:p>
        </p:txBody>
      </p:sp>
    </p:spTree>
    <p:extLst>
      <p:ext uri="{BB962C8B-B14F-4D97-AF65-F5344CB8AC3E}">
        <p14:creationId xmlns:p14="http://schemas.microsoft.com/office/powerpoint/2010/main" val="1160104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AF27-9454-46B7-90C2-50AA9FF60B2C}"/>
              </a:ext>
            </a:extLst>
          </p:cNvPr>
          <p:cNvSpPr>
            <a:spLocks noGrp="1"/>
          </p:cNvSpPr>
          <p:nvPr>
            <p:ph type="title"/>
          </p:nvPr>
        </p:nvSpPr>
        <p:spPr/>
        <p:txBody>
          <a:bodyPr/>
          <a:lstStyle/>
          <a:p>
            <a:r>
              <a:rPr lang="en-US" dirty="0"/>
              <a:t>System level challenges</a:t>
            </a:r>
          </a:p>
        </p:txBody>
      </p:sp>
      <p:sp>
        <p:nvSpPr>
          <p:cNvPr id="3" name="Content Placeholder 2">
            <a:extLst>
              <a:ext uri="{FF2B5EF4-FFF2-40B4-BE49-F238E27FC236}">
                <a16:creationId xmlns:a16="http://schemas.microsoft.com/office/drawing/2014/main" id="{C14CB452-F260-4F97-8212-B3EBFB561062}"/>
              </a:ext>
            </a:extLst>
          </p:cNvPr>
          <p:cNvSpPr>
            <a:spLocks noGrp="1"/>
          </p:cNvSpPr>
          <p:nvPr>
            <p:ph idx="1"/>
          </p:nvPr>
        </p:nvSpPr>
        <p:spPr/>
        <p:txBody>
          <a:bodyPr>
            <a:normAutofit fontScale="92500" lnSpcReduction="10000"/>
          </a:bodyPr>
          <a:lstStyle/>
          <a:p>
            <a:r>
              <a:rPr lang="en-US" dirty="0"/>
              <a:t>Cost –  Reducing the resource usage.</a:t>
            </a:r>
          </a:p>
          <a:p>
            <a:pPr lvl="1"/>
            <a:r>
              <a:rPr lang="en-US" dirty="0"/>
              <a:t>CPU bound computations vs I/O bound functions</a:t>
            </a:r>
          </a:p>
          <a:p>
            <a:pPr lvl="1"/>
            <a:endParaRPr lang="en-US" dirty="0"/>
          </a:p>
          <a:p>
            <a:r>
              <a:rPr lang="en-US" dirty="0"/>
              <a:t>Scaling – Serverless functions  have no idea about the workload.</a:t>
            </a:r>
          </a:p>
          <a:p>
            <a:endParaRPr lang="en-US" dirty="0"/>
          </a:p>
          <a:p>
            <a:r>
              <a:rPr lang="en-US" dirty="0"/>
              <a:t>Security – Strong Isolation is required due to shared platform.</a:t>
            </a:r>
          </a:p>
          <a:p>
            <a:endParaRPr lang="en-US" dirty="0"/>
          </a:p>
          <a:p>
            <a:r>
              <a:rPr lang="en-US" dirty="0"/>
              <a:t>Legacy systems and serverless?</a:t>
            </a:r>
          </a:p>
          <a:p>
            <a:endParaRPr lang="en-US" dirty="0"/>
          </a:p>
          <a:p>
            <a:r>
              <a:rPr lang="en-US" dirty="0"/>
              <a:t>Hybrid model?</a:t>
            </a:r>
          </a:p>
        </p:txBody>
      </p:sp>
    </p:spTree>
    <p:extLst>
      <p:ext uri="{BB962C8B-B14F-4D97-AF65-F5344CB8AC3E}">
        <p14:creationId xmlns:p14="http://schemas.microsoft.com/office/powerpoint/2010/main" val="27941665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AF27-9454-46B7-90C2-50AA9FF60B2C}"/>
              </a:ext>
            </a:extLst>
          </p:cNvPr>
          <p:cNvSpPr>
            <a:spLocks noGrp="1"/>
          </p:cNvSpPr>
          <p:nvPr>
            <p:ph type="title"/>
          </p:nvPr>
        </p:nvSpPr>
        <p:spPr/>
        <p:txBody>
          <a:bodyPr>
            <a:normAutofit/>
          </a:bodyPr>
          <a:lstStyle/>
          <a:p>
            <a:r>
              <a:rPr lang="en-US" sz="4000" dirty="0"/>
              <a:t>Programming model and DevOps Challenges:</a:t>
            </a:r>
          </a:p>
        </p:txBody>
      </p:sp>
      <p:sp>
        <p:nvSpPr>
          <p:cNvPr id="3" name="Content Placeholder 2">
            <a:extLst>
              <a:ext uri="{FF2B5EF4-FFF2-40B4-BE49-F238E27FC236}">
                <a16:creationId xmlns:a16="http://schemas.microsoft.com/office/drawing/2014/main" id="{C14CB452-F260-4F97-8212-B3EBFB561062}"/>
              </a:ext>
            </a:extLst>
          </p:cNvPr>
          <p:cNvSpPr>
            <a:spLocks noGrp="1"/>
          </p:cNvSpPr>
          <p:nvPr>
            <p:ph idx="1"/>
          </p:nvPr>
        </p:nvSpPr>
        <p:spPr/>
        <p:txBody>
          <a:bodyPr>
            <a:normAutofit/>
          </a:bodyPr>
          <a:lstStyle/>
          <a:p>
            <a:r>
              <a:rPr lang="en-US" dirty="0"/>
              <a:t>Tools – Traditional tools are not useful for monitoring and debugging.</a:t>
            </a:r>
          </a:p>
          <a:p>
            <a:r>
              <a:rPr lang="en-US" dirty="0"/>
              <a:t>Monitoring and debugging</a:t>
            </a:r>
          </a:p>
          <a:p>
            <a:pPr lvl="1"/>
            <a:r>
              <a:rPr lang="en-US" dirty="0"/>
              <a:t>Short-lived functions, scaling to large invocations</a:t>
            </a:r>
          </a:p>
          <a:p>
            <a:pPr lvl="1"/>
            <a:r>
              <a:rPr lang="en-US" dirty="0"/>
              <a:t>Looking for problems is like finding needles in ever growing haystack?</a:t>
            </a:r>
          </a:p>
          <a:p>
            <a:r>
              <a:rPr lang="en-US" dirty="0"/>
              <a:t>Serverless IDEs? – High level IDE’s are needed.</a:t>
            </a:r>
          </a:p>
          <a:p>
            <a:r>
              <a:rPr lang="en-US" dirty="0"/>
              <a:t>Parallel execution of functions?</a:t>
            </a:r>
          </a:p>
          <a:p>
            <a:r>
              <a:rPr lang="en-US" dirty="0"/>
              <a:t>Managing state in stateless serverless function is not clear</a:t>
            </a:r>
          </a:p>
          <a:p>
            <a:endParaRPr lang="en-US" dirty="0"/>
          </a:p>
        </p:txBody>
      </p:sp>
    </p:spTree>
    <p:extLst>
      <p:ext uri="{BB962C8B-B14F-4D97-AF65-F5344CB8AC3E}">
        <p14:creationId xmlns:p14="http://schemas.microsoft.com/office/powerpoint/2010/main" val="4166054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AF27-9454-46B7-90C2-50AA9FF60B2C}"/>
              </a:ext>
            </a:extLst>
          </p:cNvPr>
          <p:cNvSpPr>
            <a:spLocks noGrp="1"/>
          </p:cNvSpPr>
          <p:nvPr>
            <p:ph type="title"/>
          </p:nvPr>
        </p:nvSpPr>
        <p:spPr/>
        <p:txBody>
          <a:bodyPr/>
          <a:lstStyle/>
          <a:p>
            <a:r>
              <a:rPr lang="en-US" dirty="0"/>
              <a:t>Open Research problems</a:t>
            </a:r>
          </a:p>
        </p:txBody>
      </p:sp>
      <p:sp>
        <p:nvSpPr>
          <p:cNvPr id="8" name="Content Placeholder 7">
            <a:extLst>
              <a:ext uri="{FF2B5EF4-FFF2-40B4-BE49-F238E27FC236}">
                <a16:creationId xmlns:a16="http://schemas.microsoft.com/office/drawing/2014/main" id="{5EDDEE36-CDC8-4BCE-B492-5C37125C443A}"/>
              </a:ext>
            </a:extLst>
          </p:cNvPr>
          <p:cNvSpPr>
            <a:spLocks noGrp="1"/>
          </p:cNvSpPr>
          <p:nvPr>
            <p:ph idx="1"/>
          </p:nvPr>
        </p:nvSpPr>
        <p:spPr>
          <a:xfrm>
            <a:off x="838200" y="1690688"/>
            <a:ext cx="10515600" cy="4351338"/>
          </a:xfrm>
        </p:spPr>
        <p:txBody>
          <a:bodyPr/>
          <a:lstStyle/>
          <a:p>
            <a:r>
              <a:rPr lang="en-US" dirty="0"/>
              <a:t>What are boundaries of Serverless? </a:t>
            </a:r>
          </a:p>
          <a:p>
            <a:pPr lvl="1"/>
            <a:r>
              <a:rPr lang="en-US" dirty="0"/>
              <a:t>How </a:t>
            </a:r>
            <a:r>
              <a:rPr lang="en-US" dirty="0" err="1"/>
              <a:t>FaaS</a:t>
            </a:r>
            <a:r>
              <a:rPr lang="en-US" dirty="0"/>
              <a:t> fits into cloud?</a:t>
            </a:r>
          </a:p>
          <a:p>
            <a:pPr lvl="1"/>
            <a:r>
              <a:rPr lang="en-US" dirty="0"/>
              <a:t>How is Serverless model related to other models?</a:t>
            </a:r>
          </a:p>
          <a:p>
            <a:r>
              <a:rPr lang="en-US" dirty="0"/>
              <a:t>Can different models be mixed together?</a:t>
            </a:r>
          </a:p>
          <a:p>
            <a:endParaRPr lang="en-US" dirty="0"/>
          </a:p>
          <a:p>
            <a:endParaRPr lang="en-US" dirty="0"/>
          </a:p>
        </p:txBody>
      </p:sp>
      <p:pic>
        <p:nvPicPr>
          <p:cNvPr id="9" name="Picture 8">
            <a:extLst>
              <a:ext uri="{FF2B5EF4-FFF2-40B4-BE49-F238E27FC236}">
                <a16:creationId xmlns:a16="http://schemas.microsoft.com/office/drawing/2014/main" id="{A2AA186A-3811-4FE2-B09E-752F94E747D0}"/>
              </a:ext>
            </a:extLst>
          </p:cNvPr>
          <p:cNvPicPr>
            <a:picLocks noChangeAspect="1"/>
          </p:cNvPicPr>
          <p:nvPr/>
        </p:nvPicPr>
        <p:blipFill>
          <a:blip r:embed="rId3"/>
          <a:stretch>
            <a:fillRect/>
          </a:stretch>
        </p:blipFill>
        <p:spPr>
          <a:xfrm>
            <a:off x="3830550" y="3429000"/>
            <a:ext cx="4530899" cy="3330155"/>
          </a:xfrm>
          <a:prstGeom prst="rect">
            <a:avLst/>
          </a:prstGeom>
        </p:spPr>
      </p:pic>
    </p:spTree>
    <p:extLst>
      <p:ext uri="{BB962C8B-B14F-4D97-AF65-F5344CB8AC3E}">
        <p14:creationId xmlns:p14="http://schemas.microsoft.com/office/powerpoint/2010/main" val="37662483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AF27-9454-46B7-90C2-50AA9FF60B2C}"/>
              </a:ext>
            </a:extLst>
          </p:cNvPr>
          <p:cNvSpPr>
            <a:spLocks noGrp="1"/>
          </p:cNvSpPr>
          <p:nvPr>
            <p:ph type="title"/>
          </p:nvPr>
        </p:nvSpPr>
        <p:spPr/>
        <p:txBody>
          <a:bodyPr>
            <a:normAutofit/>
          </a:bodyPr>
          <a:lstStyle/>
          <a:p>
            <a:r>
              <a:rPr lang="en-US" sz="4000" dirty="0"/>
              <a:t>Open Research problems - New Tooling needed?</a:t>
            </a:r>
          </a:p>
        </p:txBody>
      </p:sp>
      <p:sp>
        <p:nvSpPr>
          <p:cNvPr id="8" name="Content Placeholder 7">
            <a:extLst>
              <a:ext uri="{FF2B5EF4-FFF2-40B4-BE49-F238E27FC236}">
                <a16:creationId xmlns:a16="http://schemas.microsoft.com/office/drawing/2014/main" id="{5EDDEE36-CDC8-4BCE-B492-5C37125C443A}"/>
              </a:ext>
            </a:extLst>
          </p:cNvPr>
          <p:cNvSpPr>
            <a:spLocks noGrp="1"/>
          </p:cNvSpPr>
          <p:nvPr>
            <p:ph idx="1"/>
          </p:nvPr>
        </p:nvSpPr>
        <p:spPr>
          <a:xfrm>
            <a:off x="838200" y="1987868"/>
            <a:ext cx="10515600" cy="4351338"/>
          </a:xfrm>
        </p:spPr>
        <p:txBody>
          <a:bodyPr/>
          <a:lstStyle/>
          <a:p>
            <a:r>
              <a:rPr lang="en-US" dirty="0"/>
              <a:t>New tools are needed to deal with more precise details of the Applications.</a:t>
            </a:r>
          </a:p>
          <a:p>
            <a:endParaRPr lang="en-US" dirty="0"/>
          </a:p>
          <a:p>
            <a:r>
              <a:rPr lang="en-US" dirty="0"/>
              <a:t>Debugging is much different if instead of having one artifact (a micro-service or traditional monolithic app) developers need to deal with a myriad of smaller pieces of code …</a:t>
            </a:r>
          </a:p>
          <a:p>
            <a:pPr lvl="1"/>
            <a:r>
              <a:rPr lang="en-US" dirty="0"/>
              <a:t>That haystack can grow really big really fast ...</a:t>
            </a:r>
          </a:p>
        </p:txBody>
      </p:sp>
    </p:spTree>
    <p:extLst>
      <p:ext uri="{BB962C8B-B14F-4D97-AF65-F5344CB8AC3E}">
        <p14:creationId xmlns:p14="http://schemas.microsoft.com/office/powerpoint/2010/main" val="13872233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AF27-9454-46B7-90C2-50AA9FF60B2C}"/>
              </a:ext>
            </a:extLst>
          </p:cNvPr>
          <p:cNvSpPr>
            <a:spLocks noGrp="1"/>
          </p:cNvSpPr>
          <p:nvPr>
            <p:ph type="title"/>
          </p:nvPr>
        </p:nvSpPr>
        <p:spPr/>
        <p:txBody>
          <a:bodyPr>
            <a:normAutofit/>
          </a:bodyPr>
          <a:lstStyle/>
          <a:p>
            <a:r>
              <a:rPr lang="en-US" sz="4000" dirty="0"/>
              <a:t>Open Research problems - Can “legacy” code be made to run serverless? </a:t>
            </a:r>
          </a:p>
        </p:txBody>
      </p:sp>
      <p:sp>
        <p:nvSpPr>
          <p:cNvPr id="8" name="Content Placeholder 7">
            <a:extLst>
              <a:ext uri="{FF2B5EF4-FFF2-40B4-BE49-F238E27FC236}">
                <a16:creationId xmlns:a16="http://schemas.microsoft.com/office/drawing/2014/main" id="{5EDDEE36-CDC8-4BCE-B492-5C37125C443A}"/>
              </a:ext>
            </a:extLst>
          </p:cNvPr>
          <p:cNvSpPr>
            <a:spLocks noGrp="1"/>
          </p:cNvSpPr>
          <p:nvPr>
            <p:ph idx="1"/>
          </p:nvPr>
        </p:nvSpPr>
        <p:spPr>
          <a:xfrm>
            <a:off x="838200" y="2022158"/>
            <a:ext cx="10515600" cy="4351338"/>
          </a:xfrm>
        </p:spPr>
        <p:txBody>
          <a:bodyPr/>
          <a:lstStyle/>
          <a:p>
            <a:r>
              <a:rPr lang="en-US" dirty="0"/>
              <a:t>Today the amount of existing (“legacy”) code that must continue running is much larger than the new code created specifically to run in serverless environments.</a:t>
            </a:r>
          </a:p>
          <a:p>
            <a:endParaRPr lang="en-US" dirty="0"/>
          </a:p>
          <a:p>
            <a:r>
              <a:rPr lang="en-US" dirty="0"/>
              <a:t>The economical value of existing code represents a huge investment of countless hours of developers coding and fixing software.</a:t>
            </a:r>
          </a:p>
          <a:p>
            <a:endParaRPr lang="en-US" dirty="0"/>
          </a:p>
          <a:p>
            <a:r>
              <a:rPr lang="en-US" dirty="0"/>
              <a:t>Till what extent can the existing code be used to solve problems?</a:t>
            </a:r>
          </a:p>
        </p:txBody>
      </p:sp>
    </p:spTree>
    <p:extLst>
      <p:ext uri="{BB962C8B-B14F-4D97-AF65-F5344CB8AC3E}">
        <p14:creationId xmlns:p14="http://schemas.microsoft.com/office/powerpoint/2010/main" val="4587122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AF27-9454-46B7-90C2-50AA9FF60B2C}"/>
              </a:ext>
            </a:extLst>
          </p:cNvPr>
          <p:cNvSpPr>
            <a:spLocks noGrp="1"/>
          </p:cNvSpPr>
          <p:nvPr>
            <p:ph type="title"/>
          </p:nvPr>
        </p:nvSpPr>
        <p:spPr/>
        <p:txBody>
          <a:bodyPr>
            <a:normAutofit/>
          </a:bodyPr>
          <a:lstStyle/>
          <a:p>
            <a:r>
              <a:rPr lang="en-US" sz="4000" dirty="0"/>
              <a:t>Open Research problems - Is serverless fundamentally stateless?</a:t>
            </a:r>
          </a:p>
        </p:txBody>
      </p:sp>
      <p:sp>
        <p:nvSpPr>
          <p:cNvPr id="8" name="Content Placeholder 7">
            <a:extLst>
              <a:ext uri="{FF2B5EF4-FFF2-40B4-BE49-F238E27FC236}">
                <a16:creationId xmlns:a16="http://schemas.microsoft.com/office/drawing/2014/main" id="{5EDDEE36-CDC8-4BCE-B492-5C37125C443A}"/>
              </a:ext>
            </a:extLst>
          </p:cNvPr>
          <p:cNvSpPr>
            <a:spLocks noGrp="1"/>
          </p:cNvSpPr>
          <p:nvPr>
            <p:ph idx="1"/>
          </p:nvPr>
        </p:nvSpPr>
        <p:spPr>
          <a:xfrm>
            <a:off x="838200" y="1953578"/>
            <a:ext cx="10515600" cy="4351338"/>
          </a:xfrm>
        </p:spPr>
        <p:txBody>
          <a:bodyPr/>
          <a:lstStyle/>
          <a:p>
            <a:endParaRPr lang="en-US" dirty="0"/>
          </a:p>
          <a:p>
            <a:r>
              <a:rPr lang="en-US" dirty="0"/>
              <a:t>Current serverless platforms are stateless will there be stateful serverless services in future?</a:t>
            </a:r>
          </a:p>
          <a:p>
            <a:endParaRPr lang="en-US" dirty="0"/>
          </a:p>
          <a:p>
            <a:r>
              <a:rPr lang="en-US" dirty="0"/>
              <a:t>Will there be simple ways to deal with state?</a:t>
            </a:r>
          </a:p>
          <a:p>
            <a:endParaRPr lang="en-US" dirty="0"/>
          </a:p>
          <a:p>
            <a:r>
              <a:rPr lang="en-US" dirty="0"/>
              <a:t>Can there be serverless services that have stateful support built-in</a:t>
            </a:r>
          </a:p>
          <a:p>
            <a:pPr lvl="1"/>
            <a:r>
              <a:rPr lang="en-US" dirty="0"/>
              <a:t>And with different degrees of quality-of-service?</a:t>
            </a:r>
          </a:p>
        </p:txBody>
      </p:sp>
    </p:spTree>
    <p:extLst>
      <p:ext uri="{BB962C8B-B14F-4D97-AF65-F5344CB8AC3E}">
        <p14:creationId xmlns:p14="http://schemas.microsoft.com/office/powerpoint/2010/main" val="1716353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AF27-9454-46B7-90C2-50AA9FF60B2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14CB452-F260-4F97-8212-B3EBFB561062}"/>
              </a:ext>
            </a:extLst>
          </p:cNvPr>
          <p:cNvSpPr>
            <a:spLocks noGrp="1"/>
          </p:cNvSpPr>
          <p:nvPr>
            <p:ph idx="1"/>
          </p:nvPr>
        </p:nvSpPr>
        <p:spPr/>
        <p:txBody>
          <a:bodyPr/>
          <a:lstStyle/>
          <a:p>
            <a:r>
              <a:rPr lang="en-US" dirty="0"/>
              <a:t>Recent Research done in Serverless computing has been discussed.</a:t>
            </a:r>
          </a:p>
          <a:p>
            <a:r>
              <a:rPr lang="en-US" dirty="0"/>
              <a:t>Serverless computing is a trend towards higher level of abstractions in cloud programming models – </a:t>
            </a:r>
            <a:r>
              <a:rPr lang="en-US" dirty="0" err="1"/>
              <a:t>FaaS</a:t>
            </a:r>
            <a:r>
              <a:rPr lang="en-US" dirty="0"/>
              <a:t>.</a:t>
            </a:r>
          </a:p>
          <a:p>
            <a:r>
              <a:rPr lang="en-US" dirty="0"/>
              <a:t>3 major cloud computing vendors are shifting to Serverless computing.</a:t>
            </a:r>
          </a:p>
          <a:p>
            <a:r>
              <a:rPr lang="en-US" dirty="0"/>
              <a:t>Currently, there are a wide variety of technical challenges starting from Infrastructure level to Optimization level.</a:t>
            </a:r>
          </a:p>
          <a:p>
            <a:endParaRPr lang="en-US" dirty="0"/>
          </a:p>
          <a:p>
            <a:endParaRPr lang="en-US" dirty="0"/>
          </a:p>
        </p:txBody>
      </p:sp>
    </p:spTree>
    <p:extLst>
      <p:ext uri="{BB962C8B-B14F-4D97-AF65-F5344CB8AC3E}">
        <p14:creationId xmlns:p14="http://schemas.microsoft.com/office/powerpoint/2010/main" val="2956031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97976E-876E-4B5D-9112-5E2EF1E7BB75}"/>
              </a:ext>
            </a:extLst>
          </p:cNvPr>
          <p:cNvSpPr>
            <a:spLocks noGrp="1"/>
          </p:cNvSpPr>
          <p:nvPr>
            <p:ph type="title"/>
          </p:nvPr>
        </p:nvSpPr>
        <p:spPr/>
        <p:txBody>
          <a:bodyPr/>
          <a:lstStyle/>
          <a:p>
            <a:r>
              <a:rPr lang="en-US" dirty="0"/>
              <a:t>Thank you for your attention.</a:t>
            </a:r>
          </a:p>
        </p:txBody>
      </p:sp>
      <p:sp>
        <p:nvSpPr>
          <p:cNvPr id="5" name="Text Placeholder 4">
            <a:extLst>
              <a:ext uri="{FF2B5EF4-FFF2-40B4-BE49-F238E27FC236}">
                <a16:creationId xmlns:a16="http://schemas.microsoft.com/office/drawing/2014/main" id="{15015973-21A6-45D6-BBE4-748369B5696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8282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7FCFC1-C4C0-443E-9BA3-7BD294713E6E}"/>
              </a:ext>
            </a:extLst>
          </p:cNvPr>
          <p:cNvPicPr>
            <a:picLocks noChangeAspect="1"/>
          </p:cNvPicPr>
          <p:nvPr/>
        </p:nvPicPr>
        <p:blipFill>
          <a:blip r:embed="rId2"/>
          <a:stretch>
            <a:fillRect/>
          </a:stretch>
        </p:blipFill>
        <p:spPr>
          <a:xfrm>
            <a:off x="656947" y="317783"/>
            <a:ext cx="10656163" cy="5921827"/>
          </a:xfrm>
          <a:prstGeom prst="rect">
            <a:avLst/>
          </a:prstGeom>
        </p:spPr>
      </p:pic>
    </p:spTree>
    <p:extLst>
      <p:ext uri="{BB962C8B-B14F-4D97-AF65-F5344CB8AC3E}">
        <p14:creationId xmlns:p14="http://schemas.microsoft.com/office/powerpoint/2010/main" val="348490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CBADDA-D148-47B2-B4A4-223AF970E4B7}"/>
              </a:ext>
            </a:extLst>
          </p:cNvPr>
          <p:cNvPicPr>
            <a:picLocks noChangeAspect="1"/>
          </p:cNvPicPr>
          <p:nvPr/>
        </p:nvPicPr>
        <p:blipFill>
          <a:blip r:embed="rId2"/>
          <a:stretch>
            <a:fillRect/>
          </a:stretch>
        </p:blipFill>
        <p:spPr>
          <a:xfrm>
            <a:off x="1157460" y="674703"/>
            <a:ext cx="9877080" cy="5668392"/>
          </a:xfrm>
          <a:prstGeom prst="rect">
            <a:avLst/>
          </a:prstGeom>
        </p:spPr>
      </p:pic>
    </p:spTree>
    <p:extLst>
      <p:ext uri="{BB962C8B-B14F-4D97-AF65-F5344CB8AC3E}">
        <p14:creationId xmlns:p14="http://schemas.microsoft.com/office/powerpoint/2010/main" val="343568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899951-BB6D-473D-909B-F534193BF42F}"/>
              </a:ext>
            </a:extLst>
          </p:cNvPr>
          <p:cNvPicPr>
            <a:picLocks noChangeAspect="1"/>
          </p:cNvPicPr>
          <p:nvPr/>
        </p:nvPicPr>
        <p:blipFill rotWithShape="1">
          <a:blip r:embed="rId2"/>
          <a:srcRect t="26454"/>
          <a:stretch/>
        </p:blipFill>
        <p:spPr>
          <a:xfrm>
            <a:off x="1121886" y="2183906"/>
            <a:ext cx="9520362" cy="4097045"/>
          </a:xfrm>
          <a:prstGeom prst="rect">
            <a:avLst/>
          </a:prstGeom>
        </p:spPr>
      </p:pic>
      <p:sp>
        <p:nvSpPr>
          <p:cNvPr id="3" name="Title 2">
            <a:extLst>
              <a:ext uri="{FF2B5EF4-FFF2-40B4-BE49-F238E27FC236}">
                <a16:creationId xmlns:a16="http://schemas.microsoft.com/office/drawing/2014/main" id="{AFF9FA3C-467E-4E67-B62D-21569CDABE37}"/>
              </a:ext>
            </a:extLst>
          </p:cNvPr>
          <p:cNvSpPr>
            <a:spLocks noGrp="1"/>
          </p:cNvSpPr>
          <p:nvPr>
            <p:ph type="title"/>
          </p:nvPr>
        </p:nvSpPr>
        <p:spPr/>
        <p:txBody>
          <a:bodyPr/>
          <a:lstStyle/>
          <a:p>
            <a:r>
              <a:rPr lang="en-US" dirty="0"/>
              <a:t>3</a:t>
            </a:r>
            <a:r>
              <a:rPr lang="en-US" baseline="30000" dirty="0"/>
              <a:t>rd</a:t>
            </a:r>
            <a:r>
              <a:rPr lang="en-US" dirty="0"/>
              <a:t> Generation: Serverless functions</a:t>
            </a:r>
          </a:p>
        </p:txBody>
      </p:sp>
    </p:spTree>
    <p:extLst>
      <p:ext uri="{BB962C8B-B14F-4D97-AF65-F5344CB8AC3E}">
        <p14:creationId xmlns:p14="http://schemas.microsoft.com/office/powerpoint/2010/main" val="169900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CA8847-94C4-4D69-901E-0EB89D2C41F7}"/>
              </a:ext>
            </a:extLst>
          </p:cNvPr>
          <p:cNvSpPr>
            <a:spLocks noGrp="1"/>
          </p:cNvSpPr>
          <p:nvPr>
            <p:ph type="title"/>
          </p:nvPr>
        </p:nvSpPr>
        <p:spPr/>
        <p:txBody>
          <a:bodyPr/>
          <a:lstStyle/>
          <a:p>
            <a:r>
              <a:rPr lang="en-US" dirty="0"/>
              <a:t>Evolution of Serverless</a:t>
            </a:r>
          </a:p>
        </p:txBody>
      </p:sp>
      <p:pic>
        <p:nvPicPr>
          <p:cNvPr id="7" name="Picture 6">
            <a:extLst>
              <a:ext uri="{FF2B5EF4-FFF2-40B4-BE49-F238E27FC236}">
                <a16:creationId xmlns:a16="http://schemas.microsoft.com/office/drawing/2014/main" id="{8023F4FC-7924-448D-904B-279A9EC73877}"/>
              </a:ext>
            </a:extLst>
          </p:cNvPr>
          <p:cNvPicPr>
            <a:picLocks noChangeAspect="1"/>
          </p:cNvPicPr>
          <p:nvPr/>
        </p:nvPicPr>
        <p:blipFill>
          <a:blip r:embed="rId2"/>
          <a:stretch>
            <a:fillRect/>
          </a:stretch>
        </p:blipFill>
        <p:spPr>
          <a:xfrm>
            <a:off x="209550" y="1874852"/>
            <a:ext cx="11772900" cy="4457700"/>
          </a:xfrm>
          <a:prstGeom prst="rect">
            <a:avLst/>
          </a:prstGeom>
        </p:spPr>
      </p:pic>
    </p:spTree>
    <p:extLst>
      <p:ext uri="{BB962C8B-B14F-4D97-AF65-F5344CB8AC3E}">
        <p14:creationId xmlns:p14="http://schemas.microsoft.com/office/powerpoint/2010/main" val="946742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2118</Words>
  <Application>Microsoft Office PowerPoint</Application>
  <PresentationFormat>Widescreen</PresentationFormat>
  <Paragraphs>255</Paragraphs>
  <Slides>59</Slides>
  <Notes>15</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OpenSans</vt:lpstr>
      <vt:lpstr>Office Theme</vt:lpstr>
      <vt:lpstr>Serverless Computing: Current Trends and Open Problems arxiv: June 2017</vt:lpstr>
      <vt:lpstr>Contents of the Paper:</vt:lpstr>
      <vt:lpstr>Serverless Computing model has servers. It’s a smart way of microservice orchestration. </vt:lpstr>
      <vt:lpstr>PowerPoint Presentation</vt:lpstr>
      <vt:lpstr>PowerPoint Presentation</vt:lpstr>
      <vt:lpstr>PowerPoint Presentation</vt:lpstr>
      <vt:lpstr>PowerPoint Presentation</vt:lpstr>
      <vt:lpstr>3rd Generation: Serverless functions</vt:lpstr>
      <vt:lpstr>Evolution of Serverless</vt:lpstr>
      <vt:lpstr>Enter Serverless</vt:lpstr>
      <vt:lpstr>PowerPoint Presentation</vt:lpstr>
      <vt:lpstr>PowerPoint Presentation</vt:lpstr>
      <vt:lpstr>PowerPoint Presentation</vt:lpstr>
      <vt:lpstr>PowerPoint Presentation</vt:lpstr>
      <vt:lpstr>PowerPoint Presentation</vt:lpstr>
      <vt:lpstr>PowerPoint Presentation</vt:lpstr>
      <vt:lpstr>Evolution of Cloud Computing</vt:lpstr>
      <vt:lpstr>Evolution of Cloud Computing</vt:lpstr>
      <vt:lpstr>Evolution of Cloud Computing</vt:lpstr>
      <vt:lpstr>IaaS vs. PaaS vs. FaaS</vt:lpstr>
      <vt:lpstr>Developer control and Serverless computing</vt:lpstr>
      <vt:lpstr>Fun fact..</vt:lpstr>
      <vt:lpstr>Fun fact..</vt:lpstr>
      <vt:lpstr>PowerPoint Presentation</vt:lpstr>
      <vt:lpstr>PowerPoint Presentation</vt:lpstr>
      <vt:lpstr>PowerPoint Presentation</vt:lpstr>
      <vt:lpstr>Current Platforms for Serverless</vt:lpstr>
      <vt:lpstr>Serverless platform architecture</vt:lpstr>
      <vt:lpstr>Characteristics of Serverless computing</vt:lpstr>
      <vt:lpstr>Apace OpenWhisk – by IBM and Adobe</vt:lpstr>
      <vt:lpstr>PowerPoint Presentation</vt:lpstr>
      <vt:lpstr>Apache OpenWhisk - Action</vt:lpstr>
      <vt:lpstr>Apache OpenWhisk - Trigger</vt:lpstr>
      <vt:lpstr>Apache OpenWhisk - Rules</vt:lpstr>
      <vt:lpstr>Apache OpenWhisk: ACTIONS</vt:lpstr>
      <vt:lpstr>Apache OpenWhisk: TRIGGERS</vt:lpstr>
      <vt:lpstr>Apache OpenWhisk: Rules</vt:lpstr>
      <vt:lpstr>OpenWhisk – Backend architecture</vt:lpstr>
      <vt:lpstr>OpenWhisk – Action Invocation</vt:lpstr>
      <vt:lpstr>Benefits:</vt:lpstr>
      <vt:lpstr>Benefits</vt:lpstr>
      <vt:lpstr>Programming Model</vt:lpstr>
      <vt:lpstr>Stateless functions in Serverless computing</vt:lpstr>
      <vt:lpstr>Programming Model – Ecosystem</vt:lpstr>
      <vt:lpstr>Programming Model – Tools and frameworks</vt:lpstr>
      <vt:lpstr>Use cases and workloads</vt:lpstr>
      <vt:lpstr>Event processing</vt:lpstr>
      <vt:lpstr>API composition</vt:lpstr>
      <vt:lpstr>API aggregation to Reduce API calls</vt:lpstr>
      <vt:lpstr>Flow control for Issue tracking</vt:lpstr>
      <vt:lpstr>Challenges and Open Problems:</vt:lpstr>
      <vt:lpstr>System level challenges</vt:lpstr>
      <vt:lpstr>Programming model and DevOps Challenges:</vt:lpstr>
      <vt:lpstr>Open Research problems</vt:lpstr>
      <vt:lpstr>Open Research problems - New Tooling needed?</vt:lpstr>
      <vt:lpstr>Open Research problems - Can “legacy” code be made to run serverless? </vt:lpstr>
      <vt:lpstr>Open Research problems - Is serverless fundamentally stateless?</vt:lpstr>
      <vt:lpstr>Conclusion: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Computing: Current Trends and Open Problems</dc:title>
  <dc:creator>Shrishail Baligar</dc:creator>
  <cp:lastModifiedBy>Arjun Prakash</cp:lastModifiedBy>
  <cp:revision>36</cp:revision>
  <dcterms:created xsi:type="dcterms:W3CDTF">2018-11-03T23:31:22Z</dcterms:created>
  <dcterms:modified xsi:type="dcterms:W3CDTF">2019-02-23T23:15:57Z</dcterms:modified>
</cp:coreProperties>
</file>