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jpg"/>
  <Override PartName="/ppt/media/image4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3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87" r:id="rId4"/>
    <p:sldId id="257" r:id="rId5"/>
    <p:sldId id="265" r:id="rId6"/>
    <p:sldId id="272" r:id="rId7"/>
    <p:sldId id="259" r:id="rId8"/>
    <p:sldId id="297" r:id="rId9"/>
    <p:sldId id="266" r:id="rId10"/>
    <p:sldId id="267" r:id="rId11"/>
    <p:sldId id="289" r:id="rId12"/>
    <p:sldId id="268" r:id="rId13"/>
    <p:sldId id="274" r:id="rId14"/>
    <p:sldId id="275" r:id="rId15"/>
    <p:sldId id="269" r:id="rId16"/>
    <p:sldId id="270" r:id="rId17"/>
    <p:sldId id="292" r:id="rId18"/>
    <p:sldId id="293" r:id="rId19"/>
    <p:sldId id="271" r:id="rId20"/>
    <p:sldId id="276" r:id="rId21"/>
    <p:sldId id="277" r:id="rId22"/>
    <p:sldId id="294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un Prakash" initials="AP" lastIdx="1" clrIdx="0">
    <p:extLst>
      <p:ext uri="{19B8F6BF-5375-455C-9EA6-DF929625EA0E}">
        <p15:presenceInfo xmlns:p15="http://schemas.microsoft.com/office/powerpoint/2012/main" userId="Arjun Praka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377" autoAdjust="0"/>
  </p:normalViewPr>
  <p:slideViewPr>
    <p:cSldViewPr snapToGrid="0">
      <p:cViewPr varScale="1">
        <p:scale>
          <a:sx n="78" d="100"/>
          <a:sy n="78" d="100"/>
        </p:scale>
        <p:origin x="86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2782-19A0-4FF9-977A-8D503BAB7930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8797D-867D-40A3-BAD6-6C28AD8760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9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RDD: object that represents a dataset, way to store </a:t>
            </a:r>
            <a:r>
              <a:rPr lang="en-US" dirty="0" err="1"/>
              <a:t>keyValue</a:t>
            </a:r>
            <a:r>
              <a:rPr lang="en-US" dirty="0"/>
              <a:t> pair</a:t>
            </a:r>
          </a:p>
          <a:p>
            <a:r>
              <a:rPr lang="en-US" dirty="0"/>
              <a:t>Limitation: no optimizer, structures data not handled</a:t>
            </a:r>
          </a:p>
          <a:p>
            <a:endParaRPr lang="en-US" dirty="0"/>
          </a:p>
          <a:p>
            <a:r>
              <a:rPr lang="en-US" dirty="0"/>
              <a:t>Driver program: what is going to happen in your job</a:t>
            </a:r>
          </a:p>
          <a:p>
            <a:endParaRPr lang="en-US" dirty="0"/>
          </a:p>
          <a:p>
            <a:r>
              <a:rPr lang="en-US" dirty="0"/>
              <a:t>Cluster manager:  </a:t>
            </a:r>
            <a:r>
              <a:rPr lang="en-US" dirty="0" err="1"/>
              <a:t>hadoop</a:t>
            </a:r>
            <a:r>
              <a:rPr lang="en-US" dirty="0"/>
              <a:t> or its own cluster (MESOS), distribute jobs across workers in parallel</a:t>
            </a:r>
          </a:p>
          <a:p>
            <a:endParaRPr lang="en-US" dirty="0"/>
          </a:p>
          <a:p>
            <a:r>
              <a:rPr lang="en-US" dirty="0"/>
              <a:t>Cache is main key to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39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0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part of tree which matches to rule are replaced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2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folding: run everything at the same time</a:t>
            </a:r>
          </a:p>
          <a:p>
            <a:endParaRPr lang="en-US" dirty="0"/>
          </a:p>
          <a:p>
            <a:r>
              <a:rPr lang="en-US" dirty="0" err="1"/>
              <a:t>Prunning</a:t>
            </a:r>
            <a:r>
              <a:rPr lang="en-US" dirty="0"/>
              <a:t>: select only specific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3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algorithm finds the most specific spark SQL data type that matches observed instances of the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14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56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Selectivity is the Ratio of Unique values in the key column: C has more data so more runtime</a:t>
            </a:r>
          </a:p>
          <a:p>
            <a:r>
              <a:rPr lang="en-US" dirty="0"/>
              <a:t>Query 4 uses a python based hive UDF not supported by IMPALA.</a:t>
            </a:r>
          </a:p>
          <a:p>
            <a:endParaRPr lang="en-US" dirty="0"/>
          </a:p>
          <a:p>
            <a:r>
              <a:rPr lang="en-US" dirty="0"/>
              <a:t>More selective: less data</a:t>
            </a:r>
          </a:p>
          <a:p>
            <a:r>
              <a:rPr lang="en-US" dirty="0"/>
              <a:t>Lease selective more data</a:t>
            </a:r>
          </a:p>
          <a:p>
            <a:endParaRPr lang="en-US" dirty="0"/>
          </a:p>
          <a:p>
            <a:r>
              <a:rPr lang="en-US" dirty="0"/>
              <a:t>3A: Impala chooses a better join plan because of the selectivity of the query make the table very small.</a:t>
            </a:r>
          </a:p>
          <a:p>
            <a:r>
              <a:rPr lang="en-US" dirty="0"/>
              <a:t>More unique values lead to higher selectivity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35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 API is 12x faster than Py API</a:t>
            </a:r>
          </a:p>
          <a:p>
            <a:endParaRPr lang="en-US" dirty="0"/>
          </a:p>
          <a:p>
            <a:r>
              <a:rPr lang="en-US" dirty="0"/>
              <a:t>Only the physical plane is constructed in Py and all physical execution is compiled down into native spark code as JVM bytecode.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1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Disjoint: Separate </a:t>
            </a:r>
            <a:r>
              <a:rPr lang="en-US" dirty="0" err="1"/>
              <a:t>sql</a:t>
            </a:r>
            <a:r>
              <a:rPr lang="en-US" dirty="0"/>
              <a:t> query followed by a </a:t>
            </a:r>
            <a:r>
              <a:rPr lang="en-US" dirty="0" err="1"/>
              <a:t>scala</a:t>
            </a:r>
            <a:r>
              <a:rPr lang="en-US" dirty="0"/>
              <a:t> based spark job.</a:t>
            </a:r>
          </a:p>
          <a:p>
            <a:r>
              <a:rPr lang="en-US" dirty="0"/>
              <a:t>SPARKSQL: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33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Realtional</a:t>
            </a:r>
            <a:r>
              <a:rPr lang="en-US" dirty="0"/>
              <a:t>: select from, where,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Functional: map, count, filter</a:t>
            </a:r>
          </a:p>
          <a:p>
            <a:endParaRPr lang="en-US" dirty="0"/>
          </a:p>
          <a:p>
            <a:r>
              <a:rPr lang="en-US" dirty="0"/>
              <a:t>Functional API: users manipulate RDD’s through operational like Map, Reduce, filter, count.</a:t>
            </a:r>
          </a:p>
          <a:p>
            <a:endParaRPr lang="en-US" dirty="0"/>
          </a:p>
          <a:p>
            <a:r>
              <a:rPr lang="en-US" dirty="0"/>
              <a:t>RDD is a collection of java/py objects portioned across cluster. (page 2. left down)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9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Shark modified apache hive system to run on spark.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2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is a collection of java/</a:t>
            </a:r>
            <a:r>
              <a:rPr lang="en-US" dirty="0" err="1"/>
              <a:t>py</a:t>
            </a:r>
            <a:r>
              <a:rPr lang="en-US" dirty="0"/>
              <a:t> objects portioned across cluster. (page 2. left down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RDD: object that represents a dataset, way to store </a:t>
            </a:r>
            <a:r>
              <a:rPr lang="en-US" dirty="0" err="1"/>
              <a:t>keyValue</a:t>
            </a:r>
            <a:r>
              <a:rPr lang="en-US" dirty="0"/>
              <a:t> pair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distributed collection of data organized into named columns.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4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37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Dataframe can be viewed as an RDD of row objects allowing users to call procedural spark API’s such as map.</a:t>
            </a:r>
          </a:p>
          <a:p>
            <a:endParaRPr lang="en-US" dirty="0"/>
          </a:p>
          <a:p>
            <a:r>
              <a:rPr lang="en-US" dirty="0"/>
              <a:t>AST: abstract Syntax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DF: Employees, </a:t>
            </a:r>
          </a:p>
          <a:p>
            <a:endParaRPr lang="en-US" dirty="0"/>
          </a:p>
          <a:p>
            <a:r>
              <a:rPr lang="en-US" dirty="0"/>
              <a:t>The operators all take  expressions objects in limited DSL and let spark capture structure of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6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797D-867D-40A3-BAD6-6C28AD8760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8D3C-804F-4153-9951-8B9F69F39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18F25-2573-409E-9F94-7644C3F67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4C93-D229-4D03-AFF2-E1A13FAB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135E-1DEB-4ACD-92E8-35168195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ECD-193D-45AC-A426-7AE2DCC6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2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780A-CC6A-44FC-B229-84BC8DF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3D765-1877-4116-81AE-415974F9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4DA0-2021-4266-BA8D-9E2ADD26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E3F0-0A93-4374-B016-D526B6B8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8502-E064-44E0-AA00-2725D2DE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9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7753-173C-4115-95B6-F3223AC3C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B611-F37F-4BB2-9B97-A2C239436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68C5-14B9-4D19-81C4-FD723D4A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720C-8EAB-4B9B-BE96-DA0DCFF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F283-3204-48D2-A730-5CE5C14C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9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791-A563-44EF-9962-B0EF6AD5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3D82-FD91-4282-B7BE-0B4044EF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D649-8714-40F5-98BA-EBE51FEC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53A2-510E-4222-AF6D-291A0F76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7679-09D0-4ADC-A561-AF0F10FF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C2CE-136A-43CE-A65F-978FFFA4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C1F93-E895-4504-A514-AD507AEF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AD42-6CA9-41BE-800C-FA786613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3E2C-A42A-4861-B2D1-CC9AD619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256A-530B-4BD2-A7C8-F0F0BBDF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1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202B-E913-475B-8B85-995240D5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7EDA-6203-4022-A668-83EA0A58B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80C0-2ABB-4671-AEDC-BD81ED24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6E1EA-17B7-462D-AE16-8AF7A710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86AD-01AA-4814-A353-AB64FA8F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1675-91C6-4B78-BCD0-D2B305AF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5EF9-8E61-4703-882D-6235C86E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A361-369F-4CCA-BFF3-953673D3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441BE-CA0F-4BE7-99AE-AADC187B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ECD38-757B-42AC-B283-F6099A662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E6A92-CE6E-4BAB-A0CA-D9981E5E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F1727-A67D-4E58-A223-7FF82C51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5FC85-8E56-4E5A-BE13-5E13574C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2F836-40A4-42C3-B833-1F76FA3B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3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3C36-DC3C-4699-9962-0438CB29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4D47A-6DE6-456A-AB9F-43C97538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7EC3-CF31-49CE-AE43-5959F25E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1B11A-0F15-4C61-BB50-C2E4D520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6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A4225-E6EF-4870-AF45-F0BF4ADB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8227-7152-4956-BCE4-6B37690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36462-6C30-4914-8F6F-52E4F2DF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9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45D6-D1FD-479F-ADE3-62C737C1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3A2B-DB5C-47F1-B411-AB7DE0F4A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A9F2C-70AB-4178-8C81-566CEA4BA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7DAF-E30F-49EF-BE5A-4163A641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468E5-75D8-4A8C-9B77-AE540BEB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A93C-9B72-4A1F-A64B-9EAF1B8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D48F-9027-428B-A84E-F2C6AB49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177B7-F85A-48AB-A862-799D5A2AE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EEFF0-4E02-48B2-871A-324C28DD4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EB309-B4DD-4401-95C6-FD105962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2F86C-3BB9-4853-9F33-3E8F579A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5759-C440-4461-9CE7-B28A44CB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5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33899-B97A-448B-BCB6-5F382CDD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22D8D-9C30-42EF-9E2E-3F69B2F0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51B1-9E47-4B68-AFC8-4DDC688E9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7259-33CF-4A24-86AB-65B8B66AFA7E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9929-0200-4C86-8D9C-B6F18EC4A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DC30-65AA-4934-AAAA-67C26947E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3216-B368-48EE-B7C5-5E9888FCBB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6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E4C9-AD6D-47B0-A168-0342B721C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53" y="490351"/>
            <a:ext cx="10780059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Spark SQL: Relational Data Processing in Spark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6D039-16FD-4E90-9308-F4B451949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4719"/>
            <a:ext cx="9144000" cy="466771"/>
          </a:xfrm>
        </p:spPr>
        <p:txBody>
          <a:bodyPr/>
          <a:lstStyle/>
          <a:p>
            <a:r>
              <a:rPr lang="en-US" dirty="0"/>
              <a:t>SIGMOD 2015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49788C6-9434-4A9F-A64A-56AB1EC284CF}"/>
              </a:ext>
            </a:extLst>
          </p:cNvPr>
          <p:cNvSpPr txBox="1">
            <a:spLocks/>
          </p:cNvSpPr>
          <p:nvPr/>
        </p:nvSpPr>
        <p:spPr>
          <a:xfrm>
            <a:off x="1524000" y="2823603"/>
            <a:ext cx="9144000" cy="115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Michael Armbrusty, Reynold S. Xiny, Cheng Liany, Yin Huaiy, Davies Liuy, Joseph K. Bradleyy,  Xiangrui Mengy, Tomer Kaftanz, Michael J. Franklinyz, Ali Ghodsiy, Matei Zahariay</a:t>
            </a:r>
          </a:p>
          <a:p>
            <a:r>
              <a:rPr lang="en-US" sz="1800" dirty="0"/>
              <a:t>DataBricks &amp; AMPLab UC,Berkeley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4AD0F8-E391-46BF-9EAF-D646CFA3F929}"/>
              </a:ext>
            </a:extLst>
          </p:cNvPr>
          <p:cNvSpPr txBox="1">
            <a:spLocks/>
          </p:cNvSpPr>
          <p:nvPr/>
        </p:nvSpPr>
        <p:spPr>
          <a:xfrm>
            <a:off x="1524000" y="4473388"/>
            <a:ext cx="9144000" cy="134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Presenter</a:t>
            </a:r>
            <a:r>
              <a:rPr lang="en-US" sz="2000"/>
              <a:t>:  </a:t>
            </a:r>
          </a:p>
          <a:p>
            <a:endParaRPr lang="en-US" sz="2000" dirty="0"/>
          </a:p>
          <a:p>
            <a:r>
              <a:rPr lang="en-US" sz="2000" dirty="0"/>
              <a:t>Arjun Prakash</a:t>
            </a:r>
          </a:p>
        </p:txBody>
      </p:sp>
    </p:spTree>
    <p:extLst>
      <p:ext uri="{BB962C8B-B14F-4D97-AF65-F5344CB8AC3E}">
        <p14:creationId xmlns:p14="http://schemas.microsoft.com/office/powerpoint/2010/main" val="276670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API (Cont.)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85819A-D3B9-40A2-B73E-2582F87C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from various sources such as Hive.</a:t>
            </a:r>
          </a:p>
          <a:p>
            <a:r>
              <a:rPr lang="en-US" dirty="0" err="1"/>
              <a:t>Dataframe</a:t>
            </a:r>
            <a:r>
              <a:rPr lang="en-US" dirty="0"/>
              <a:t> creation.</a:t>
            </a:r>
          </a:p>
          <a:p>
            <a:r>
              <a:rPr lang="en-US" dirty="0"/>
              <a:t>Less code: </a:t>
            </a:r>
          </a:p>
          <a:p>
            <a:pPr lvl="1"/>
            <a:r>
              <a:rPr lang="en-US" dirty="0"/>
              <a:t>Users and young are DataFrames. </a:t>
            </a:r>
          </a:p>
          <a:p>
            <a:pPr lvl="1"/>
            <a:r>
              <a:rPr lang="en-US" dirty="0"/>
              <a:t>Expression is evaluated on DF</a:t>
            </a:r>
          </a:p>
          <a:p>
            <a:pPr lvl="1"/>
            <a:r>
              <a:rPr lang="en-US" dirty="0"/>
              <a:t>Output will be an AST and not some Scala function.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AFEA2-4021-4043-A016-39297C98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058" y="4888001"/>
            <a:ext cx="5628472" cy="11636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44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Model and DataFrame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75" dirty="0">
                <a:solidFill>
                  <a:srgbClr val="404040"/>
                </a:solidFill>
                <a:latin typeface="Verdana"/>
                <a:cs typeface="Verdana"/>
              </a:rPr>
              <a:t>DataFrame API supports</a:t>
            </a:r>
            <a:r>
              <a:rPr lang="en-US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lang="en-US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65" dirty="0">
                <a:solidFill>
                  <a:srgbClr val="404040"/>
                </a:solidFill>
                <a:latin typeface="Verdana"/>
                <a:cs typeface="Verdana"/>
              </a:rPr>
              <a:t>major</a:t>
            </a:r>
            <a:r>
              <a:rPr lang="en-US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120" dirty="0">
                <a:solidFill>
                  <a:srgbClr val="404040"/>
                </a:solidFill>
                <a:latin typeface="Verdana"/>
                <a:cs typeface="Verdana"/>
              </a:rPr>
              <a:t>SQL</a:t>
            </a:r>
            <a:r>
              <a:rPr lang="en-US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lang="en-US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75" dirty="0">
                <a:solidFill>
                  <a:srgbClr val="404040"/>
                </a:solidFill>
                <a:latin typeface="Verdana"/>
                <a:cs typeface="Verdana"/>
              </a:rPr>
              <a:t>types,</a:t>
            </a:r>
            <a:r>
              <a:rPr lang="en-US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Verdana"/>
                <a:cs typeface="Verdana"/>
              </a:rPr>
              <a:t>including</a:t>
            </a:r>
            <a:r>
              <a:rPr lang="en-US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15" dirty="0">
                <a:solidFill>
                  <a:srgbClr val="404040"/>
                </a:solidFill>
                <a:latin typeface="Verdana"/>
                <a:cs typeface="Verdana"/>
              </a:rPr>
              <a:t>boolean,</a:t>
            </a:r>
            <a:r>
              <a:rPr lang="en-US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50" dirty="0">
                <a:solidFill>
                  <a:srgbClr val="404040"/>
                </a:solidFill>
                <a:latin typeface="Verdana"/>
                <a:cs typeface="Verdana"/>
              </a:rPr>
              <a:t>integer,</a:t>
            </a:r>
            <a:r>
              <a:rPr lang="en-US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5" dirty="0">
                <a:solidFill>
                  <a:srgbClr val="404040"/>
                </a:solidFill>
                <a:latin typeface="Verdana"/>
                <a:cs typeface="Verdana"/>
              </a:rPr>
              <a:t>double,  </a:t>
            </a:r>
            <a:r>
              <a:rPr lang="en-US" spc="10" dirty="0">
                <a:solidFill>
                  <a:srgbClr val="404040"/>
                </a:solidFill>
                <a:latin typeface="Verdana"/>
                <a:cs typeface="Verdana"/>
              </a:rPr>
              <a:t>decimal,</a:t>
            </a:r>
            <a:r>
              <a:rPr lang="en-US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120" dirty="0">
                <a:solidFill>
                  <a:srgbClr val="404040"/>
                </a:solidFill>
                <a:latin typeface="Verdana"/>
                <a:cs typeface="Verdana"/>
              </a:rPr>
              <a:t>string, </a:t>
            </a:r>
            <a:r>
              <a:rPr lang="en-US" spc="10" dirty="0">
                <a:solidFill>
                  <a:srgbClr val="404040"/>
                </a:solidFill>
                <a:latin typeface="Verdana"/>
                <a:cs typeface="Verdana"/>
              </a:rPr>
              <a:t>date,</a:t>
            </a:r>
            <a:r>
              <a:rPr lang="en-US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45" dirty="0">
                <a:solidFill>
                  <a:srgbClr val="404040"/>
                </a:solidFill>
                <a:latin typeface="Verdana"/>
                <a:cs typeface="Verdana"/>
              </a:rPr>
              <a:t>timestamp</a:t>
            </a:r>
            <a:r>
              <a:rPr lang="en-US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lang="en-US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40" dirty="0">
                <a:solidFill>
                  <a:srgbClr val="404040"/>
                </a:solidFill>
                <a:latin typeface="Verdana"/>
                <a:cs typeface="Verdana"/>
              </a:rPr>
              <a:t>also</a:t>
            </a:r>
            <a:r>
              <a:rPr lang="en-US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140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lang="en-US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lang="en-US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3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lang="en-US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pc="-55" dirty="0">
                <a:solidFill>
                  <a:srgbClr val="404040"/>
                </a:solidFill>
                <a:latin typeface="Verdana"/>
                <a:cs typeface="Verdana"/>
              </a:rPr>
              <a:t>types.</a:t>
            </a:r>
          </a:p>
          <a:p>
            <a:endParaRPr lang="en-US" spc="-55" dirty="0">
              <a:solidFill>
                <a:srgbClr val="404040"/>
              </a:solidFill>
              <a:latin typeface="Verdana"/>
            </a:endParaRPr>
          </a:p>
          <a:p>
            <a:r>
              <a:rPr lang="en-US" spc="-55" dirty="0">
                <a:solidFill>
                  <a:srgbClr val="404040"/>
                </a:solidFill>
                <a:latin typeface="Verdana"/>
              </a:rPr>
              <a:t>DataFrame Operation examples: Computing the no. of. Female employees in each dept.</a:t>
            </a: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DA9FEB0-2808-48F8-A5DC-3D9D5565489E}"/>
              </a:ext>
            </a:extLst>
          </p:cNvPr>
          <p:cNvSpPr/>
          <p:nvPr/>
        </p:nvSpPr>
        <p:spPr>
          <a:xfrm>
            <a:off x="2075765" y="4589780"/>
            <a:ext cx="8363711" cy="1722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3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Querying Native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heterogenous sources</a:t>
            </a:r>
          </a:p>
          <a:p>
            <a:r>
              <a:rPr lang="en-US" dirty="0"/>
              <a:t>Spark SQL let users to create DF directly from an RDD native to programming language.</a:t>
            </a:r>
          </a:p>
          <a:p>
            <a:r>
              <a:rPr lang="en-US" dirty="0"/>
              <a:t>Reflection is used by Spark SQL to infer schema</a:t>
            </a:r>
          </a:p>
          <a:p>
            <a:r>
              <a:rPr lang="en-US" dirty="0"/>
              <a:t>Example: Scala defines a DF from users RDD.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2C8E8-4B42-49EA-8687-FA24DDC1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78" y="4380381"/>
            <a:ext cx="6083256" cy="2015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050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Memory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Spark SQL can use hot data in memory using Columnar storage.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Scan only required columns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Columnar storage in better and reduces memory overhead by applying compression schemes.</a:t>
            </a:r>
          </a:p>
        </p:txBody>
      </p:sp>
    </p:spTree>
    <p:extLst>
      <p:ext uri="{BB962C8B-B14F-4D97-AF65-F5344CB8AC3E}">
        <p14:creationId xmlns:p14="http://schemas.microsoft.com/office/powerpoint/2010/main" val="47974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UDF’s (User Defined 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can create new column based UDF’s according to requirement in Spark SQL.</a:t>
            </a:r>
          </a:p>
          <a:p>
            <a:r>
              <a:rPr lang="en-US" dirty="0" err="1"/>
              <a:t>Eg</a:t>
            </a:r>
            <a:r>
              <a:rPr lang="en-US" dirty="0"/>
              <a:t>: No function in Spark SQL for converting string to lower case,  create a new function.</a:t>
            </a:r>
          </a:p>
          <a:p>
            <a:r>
              <a:rPr lang="en-US" dirty="0"/>
              <a:t>UDF must be registered with a list of columns.</a:t>
            </a:r>
          </a:p>
          <a:p>
            <a:r>
              <a:rPr lang="en-US" dirty="0"/>
              <a:t>MYSQL relies on UDF’s to provide support for JSON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0F0B1-7094-4100-A5BD-BC283687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99" y="4836633"/>
            <a:ext cx="6687202" cy="1561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028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Catalyst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Relational algebra + expressions: Ability to add new optimization techniques and features to Spark SQL.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Ability for external developers to extend the optimizer by adding new specific rules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constructed in Scala offering features such as Pattern Matching.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Main goal: Converting the AST from dataset API (Logical plan) to Query plan (Physical plan).</a:t>
            </a:r>
          </a:p>
          <a:p>
            <a:pPr lvl="1" algn="just"/>
            <a:r>
              <a:rPr lang="en-US" dirty="0"/>
              <a:t>Logical plan is a tree representing data and schema</a:t>
            </a:r>
          </a:p>
          <a:p>
            <a:pPr lvl="1" algn="just"/>
            <a:r>
              <a:rPr lang="en-US" dirty="0"/>
              <a:t>Physical plan is the way in which query is executed</a:t>
            </a:r>
          </a:p>
        </p:txBody>
      </p:sp>
    </p:spTree>
    <p:extLst>
      <p:ext uri="{BB962C8B-B14F-4D97-AF65-F5344CB8AC3E}">
        <p14:creationId xmlns:p14="http://schemas.microsoft.com/office/powerpoint/2010/main" val="82652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Catalyst Library:	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is processed inside catalyst.</a:t>
            </a:r>
          </a:p>
          <a:p>
            <a:r>
              <a:rPr lang="en-US" dirty="0"/>
              <a:t>Node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Scala code generated by using classes:</a:t>
            </a:r>
          </a:p>
          <a:p>
            <a:endParaRPr lang="en-US" dirty="0"/>
          </a:p>
          <a:p>
            <a:r>
              <a:rPr lang="en-US" dirty="0"/>
              <a:t>Trees use .transform function to implement rules to the nodes.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8627F-96C0-48E4-925C-B1BC6BA5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62" y="2867773"/>
            <a:ext cx="6159144" cy="1192950"/>
          </a:xfrm>
          <a:prstGeom prst="rect">
            <a:avLst/>
          </a:prstGeom>
          <a:ln w="1270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0E03A-7C54-49EF-BB6B-A98EC96E6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06" y="2037936"/>
            <a:ext cx="3982278" cy="223081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AC9424-737C-4054-A8F7-4D84B807CE32}"/>
              </a:ext>
            </a:extLst>
          </p:cNvPr>
          <p:cNvSpPr txBox="1">
            <a:spLocks/>
          </p:cNvSpPr>
          <p:nvPr/>
        </p:nvSpPr>
        <p:spPr>
          <a:xfrm>
            <a:off x="1133062" y="4001294"/>
            <a:ext cx="6962360" cy="390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These classes can be used to create the expression x + (1 + 2)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BAAC6-AC27-46E9-945A-831E63E0D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731" y="4930954"/>
            <a:ext cx="7828896" cy="4603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919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Catalyst Library:	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can be modified by the rules.</a:t>
            </a:r>
          </a:p>
          <a:p>
            <a:endParaRPr lang="en-US" dirty="0"/>
          </a:p>
          <a:p>
            <a:r>
              <a:rPr lang="en-US" dirty="0"/>
              <a:t>New tree is generated every time a rule is enforced.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Rules use pattern matching approach. It finds and replaces subtrees with the specific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4554D-FD6F-4D0C-BC04-341D3934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49" y="4878978"/>
            <a:ext cx="6491644" cy="778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4519C0-2F37-43D0-A32E-088BB77B4D85}"/>
              </a:ext>
            </a:extLst>
          </p:cNvPr>
          <p:cNvSpPr txBox="1">
            <a:spLocks/>
          </p:cNvSpPr>
          <p:nvPr/>
        </p:nvSpPr>
        <p:spPr>
          <a:xfrm>
            <a:off x="8383346" y="4921410"/>
            <a:ext cx="2350605" cy="6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 new tree is obtained with expression (x + 3)</a:t>
            </a:r>
          </a:p>
        </p:txBody>
      </p:sp>
    </p:spTree>
    <p:extLst>
      <p:ext uri="{BB962C8B-B14F-4D97-AF65-F5344CB8AC3E}">
        <p14:creationId xmlns:p14="http://schemas.microsoft.com/office/powerpoint/2010/main" val="365933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Catalyst Library Summed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0" y="1825625"/>
            <a:ext cx="5986670" cy="644249"/>
          </a:xfrm>
        </p:spPr>
        <p:txBody>
          <a:bodyPr>
            <a:normAutofit/>
          </a:bodyPr>
          <a:lstStyle/>
          <a:p>
            <a:r>
              <a:rPr lang="en-US" dirty="0"/>
              <a:t>Scala code generated by using classes: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0E03A-7C54-49EF-BB6B-A98EC96E6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828"/>
            <a:ext cx="3057939" cy="171301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ABAAC6-AC27-46E9-945A-831E63E0D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26" y="2505849"/>
            <a:ext cx="5804452" cy="53839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E93AF-FE5E-41C5-B460-5576A60D9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639" y="3752261"/>
            <a:ext cx="7952859" cy="89323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754D51A-739A-4E91-B6E7-D30A880E2812}"/>
              </a:ext>
            </a:extLst>
          </p:cNvPr>
          <p:cNvGrpSpPr/>
          <p:nvPr/>
        </p:nvGrpSpPr>
        <p:grpSpPr>
          <a:xfrm>
            <a:off x="3846442" y="5230895"/>
            <a:ext cx="3539988" cy="1193106"/>
            <a:chOff x="3846442" y="5230895"/>
            <a:chExt cx="3539988" cy="11931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90D8C2-A4C7-4E94-9A37-6EE10FC1F520}"/>
                </a:ext>
              </a:extLst>
            </p:cNvPr>
            <p:cNvSpPr/>
            <p:nvPr/>
          </p:nvSpPr>
          <p:spPr>
            <a:xfrm>
              <a:off x="5078481" y="5230895"/>
              <a:ext cx="1063487" cy="419548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EE01D53-DED7-4A80-95C8-1A6B4BFA02C6}"/>
                </a:ext>
              </a:extLst>
            </p:cNvPr>
            <p:cNvSpPr/>
            <p:nvPr/>
          </p:nvSpPr>
          <p:spPr>
            <a:xfrm>
              <a:off x="3846442" y="6004453"/>
              <a:ext cx="1389823" cy="419548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Attribute(x)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71057F-7443-4E68-BB41-E5A7DACDABB7}"/>
                </a:ext>
              </a:extLst>
            </p:cNvPr>
            <p:cNvSpPr/>
            <p:nvPr/>
          </p:nvSpPr>
          <p:spPr>
            <a:xfrm>
              <a:off x="5996607" y="6004453"/>
              <a:ext cx="1389823" cy="419548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Literal (3)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1EF339-5986-4D20-851E-D92C1AD763C5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flipH="1">
              <a:off x="4541354" y="5650443"/>
              <a:ext cx="1068871" cy="35401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469CA9-F1D4-410D-95A2-DF3B1DC0C11B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5610225" y="5650443"/>
              <a:ext cx="1081294" cy="35401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99D1D6-E47B-4C9A-B478-AEB5D590DBC7}"/>
              </a:ext>
            </a:extLst>
          </p:cNvPr>
          <p:cNvSpPr/>
          <p:nvPr/>
        </p:nvSpPr>
        <p:spPr>
          <a:xfrm>
            <a:off x="3896139" y="2122004"/>
            <a:ext cx="1143000" cy="47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D8254FE-5372-4087-943F-789692710E69}"/>
              </a:ext>
            </a:extLst>
          </p:cNvPr>
          <p:cNvSpPr/>
          <p:nvPr/>
        </p:nvSpPr>
        <p:spPr>
          <a:xfrm>
            <a:off x="6909352" y="3048120"/>
            <a:ext cx="477078" cy="704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3FE5443-B60A-4591-8FC2-7EF204FD18E9}"/>
              </a:ext>
            </a:extLst>
          </p:cNvPr>
          <p:cNvSpPr/>
          <p:nvPr/>
        </p:nvSpPr>
        <p:spPr>
          <a:xfrm>
            <a:off x="5367130" y="4645491"/>
            <a:ext cx="447261" cy="54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9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Catalyst Optimizer in Spark 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201D22-EF64-4E92-B05E-47A2B4FD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714" y="3785797"/>
            <a:ext cx="9328571" cy="24521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4D57A7-87F9-4D5E-A635-05400C092D28}"/>
              </a:ext>
            </a:extLst>
          </p:cNvPr>
          <p:cNvSpPr txBox="1">
            <a:spLocks/>
          </p:cNvSpPr>
          <p:nvPr/>
        </p:nvSpPr>
        <p:spPr>
          <a:xfrm>
            <a:off x="2018902" y="2196353"/>
            <a:ext cx="9715898" cy="107894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Logical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Physical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03541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470" cy="398876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Large scale cluster computing engine.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Efficient in-memory computations. Key: Spark tries to retain data in memory as much as it can.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Main abstraction of Spark is RDD.</a:t>
            </a:r>
          </a:p>
          <a:p>
            <a:pPr lvl="1" algn="just"/>
            <a:r>
              <a:rPr lang="en-US" dirty="0"/>
              <a:t>RDD’s have few limitations.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uses Directed Acyclic Graph to optimize workflow.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2E48B-30BD-437D-AB35-D2187AAAD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77" y="2383684"/>
            <a:ext cx="5584142" cy="2512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8564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Catalyst Optimizer in Spark 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201D22-EF64-4E92-B05E-47A2B4FD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2818" y="3962486"/>
            <a:ext cx="9626364" cy="25303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4D57A7-87F9-4D5E-A635-05400C092D28}"/>
              </a:ext>
            </a:extLst>
          </p:cNvPr>
          <p:cNvSpPr txBox="1">
            <a:spLocks/>
          </p:cNvSpPr>
          <p:nvPr/>
        </p:nvSpPr>
        <p:spPr>
          <a:xfrm>
            <a:off x="1086460" y="1807695"/>
            <a:ext cx="9822722" cy="206359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u="sng" dirty="0"/>
              <a:t>Analysis</a:t>
            </a:r>
            <a:r>
              <a:rPr lang="en-US" dirty="0"/>
              <a:t> – Analyze the logical plan to resolve references. Validate the columns name etc.</a:t>
            </a:r>
          </a:p>
          <a:p>
            <a:pPr lvl="1"/>
            <a:r>
              <a:rPr lang="en-US" dirty="0"/>
              <a:t>Catalog: represents data source and schema or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Logical Optimization</a:t>
            </a:r>
            <a:r>
              <a:rPr lang="en-US" dirty="0"/>
              <a:t> –  Apply standard Scala features like Constant folding, Null propagation, Projection pruning etc. </a:t>
            </a:r>
          </a:p>
          <a:p>
            <a:pPr lvl="1"/>
            <a:r>
              <a:rPr lang="en-US" dirty="0"/>
              <a:t>E.g. Apply/Add rules on trees</a:t>
            </a:r>
          </a:p>
        </p:txBody>
      </p:sp>
    </p:spTree>
    <p:extLst>
      <p:ext uri="{BB962C8B-B14F-4D97-AF65-F5344CB8AC3E}">
        <p14:creationId xmlns:p14="http://schemas.microsoft.com/office/powerpoint/2010/main" val="20083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Catalyst Optimizer in Spark 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201D22-EF64-4E92-B05E-47A2B4FD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224" y="4387201"/>
            <a:ext cx="6465762" cy="1699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4D57A7-87F9-4D5E-A635-05400C092D28}"/>
              </a:ext>
            </a:extLst>
          </p:cNvPr>
          <p:cNvSpPr txBox="1">
            <a:spLocks/>
          </p:cNvSpPr>
          <p:nvPr/>
        </p:nvSpPr>
        <p:spPr>
          <a:xfrm>
            <a:off x="1431714" y="1807695"/>
            <a:ext cx="9281110" cy="19732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u="sng" dirty="0"/>
              <a:t>Physical Planning</a:t>
            </a:r>
            <a:r>
              <a:rPr lang="en-US" dirty="0"/>
              <a:t> – How the tree should be executed. </a:t>
            </a:r>
          </a:p>
          <a:p>
            <a:pPr lvl="1"/>
            <a:r>
              <a:rPr lang="en-US" dirty="0"/>
              <a:t> Cost based</a:t>
            </a:r>
          </a:p>
          <a:p>
            <a:pPr lvl="1"/>
            <a:r>
              <a:rPr lang="en-US" dirty="0"/>
              <a:t>Check for less utilization of resources.</a:t>
            </a:r>
          </a:p>
          <a:p>
            <a:pPr lvl="1"/>
            <a:r>
              <a:rPr lang="en-US" dirty="0"/>
              <a:t>E.g. Broadcast 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E95E6-ADDB-4AD4-9CCB-4A8DFE447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1" t="26359" r="7351" b="14420"/>
          <a:stretch/>
        </p:blipFill>
        <p:spPr>
          <a:xfrm>
            <a:off x="318052" y="4265716"/>
            <a:ext cx="4929810" cy="1942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6168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Catalyst Optimizer in Spark 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201D22-EF64-4E92-B05E-47A2B4FD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714" y="3780959"/>
            <a:ext cx="9328571" cy="24521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4D57A7-87F9-4D5E-A635-05400C092D28}"/>
              </a:ext>
            </a:extLst>
          </p:cNvPr>
          <p:cNvSpPr txBox="1">
            <a:spLocks/>
          </p:cNvSpPr>
          <p:nvPr/>
        </p:nvSpPr>
        <p:spPr>
          <a:xfrm>
            <a:off x="1431714" y="1807695"/>
            <a:ext cx="9281110" cy="19732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u="sng" dirty="0"/>
              <a:t>Code Generation</a:t>
            </a:r>
            <a:r>
              <a:rPr lang="en-US" dirty="0"/>
              <a:t> – Spark is written in Scala, and Scala is written in JAVA.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Quassiquotes</a:t>
            </a:r>
            <a:r>
              <a:rPr lang="en-US" dirty="0"/>
              <a:t>” are used to construct an AST that can be fed into compiler to generate bytecode for JVM.   </a:t>
            </a:r>
          </a:p>
        </p:txBody>
      </p:sp>
    </p:spTree>
    <p:extLst>
      <p:ext uri="{BB962C8B-B14F-4D97-AF65-F5344CB8AC3E}">
        <p14:creationId xmlns:p14="http://schemas.microsoft.com/office/powerpoint/2010/main" val="317925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Advanced Analytical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Schema Interface for Semi-structured devices –</a:t>
            </a:r>
          </a:p>
          <a:p>
            <a:pPr lvl="1"/>
            <a:r>
              <a:rPr lang="en-US" dirty="0"/>
              <a:t>Processing unstructured data causes slow down in code runtime.</a:t>
            </a:r>
          </a:p>
          <a:p>
            <a:pPr lvl="1"/>
            <a:r>
              <a:rPr lang="en-US" dirty="0"/>
              <a:t>JSON input is difficult for Spark and MapReduce.</a:t>
            </a:r>
          </a:p>
          <a:p>
            <a:pPr lvl="1"/>
            <a:r>
              <a:rPr lang="en-US" u="sng" dirty="0"/>
              <a:t>JSON data source</a:t>
            </a:r>
            <a:r>
              <a:rPr lang="en-US" dirty="0"/>
              <a:t> automatically infers a schema from set of records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7E544-BED5-42C2-A56D-5DF6AB12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98" y="4242109"/>
            <a:ext cx="3951350" cy="25067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9BE89-31AA-4E2B-ACB7-8C041E39C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064" y="4991190"/>
            <a:ext cx="4638110" cy="10471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63E662-3093-468C-975C-4B5E9C6B958C}"/>
              </a:ext>
            </a:extLst>
          </p:cNvPr>
          <p:cNvSpPr/>
          <p:nvPr/>
        </p:nvSpPr>
        <p:spPr>
          <a:xfrm>
            <a:off x="5211781" y="5267215"/>
            <a:ext cx="1306996" cy="495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250AA-EF0B-4352-871B-1D5A1DD7D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584" y="3563267"/>
            <a:ext cx="6500116" cy="6113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41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Advanced Analytical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Integration with Spark’s official Machine Learning Library (MLLib) – </a:t>
            </a:r>
          </a:p>
          <a:p>
            <a:pPr lvl="1"/>
            <a:r>
              <a:rPr lang="en-US" dirty="0"/>
              <a:t>Pipelines (DataFrame API) are being used in </a:t>
            </a:r>
            <a:r>
              <a:rPr lang="en-US" dirty="0" err="1"/>
              <a:t>MLlib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Pipeline offers model training, feature extraction etc.</a:t>
            </a:r>
          </a:p>
          <a:p>
            <a:pPr lvl="1"/>
            <a:r>
              <a:rPr lang="en-US" dirty="0"/>
              <a:t>MLlib created UDT’s (for vectors) to use Spark SQL.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4EAC2-3883-410F-8AA8-780D68BC4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30" y="3625348"/>
            <a:ext cx="4076787" cy="29457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504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98658"/>
          </a:xfrm>
        </p:spPr>
        <p:txBody>
          <a:bodyPr>
            <a:normAutofit/>
          </a:bodyPr>
          <a:lstStyle/>
          <a:p>
            <a:r>
              <a:rPr lang="en-US" dirty="0"/>
              <a:t>SQL Query Performance &amp; SQL Program Performance was measured.</a:t>
            </a:r>
          </a:p>
          <a:p>
            <a:endParaRPr lang="en-US" dirty="0"/>
          </a:p>
          <a:p>
            <a:r>
              <a:rPr lang="en-US" dirty="0"/>
              <a:t>System used:</a:t>
            </a:r>
          </a:p>
          <a:p>
            <a:pPr lvl="1"/>
            <a:r>
              <a:rPr lang="en-US" dirty="0"/>
              <a:t>6 EC2 i2.Xlarge Machines each with 4 cores</a:t>
            </a:r>
          </a:p>
          <a:p>
            <a:pPr lvl="1"/>
            <a:r>
              <a:rPr lang="en-US" dirty="0"/>
              <a:t>30GB memory, 800GB SSD, Dataset – 110GB (Web analytics)</a:t>
            </a:r>
          </a:p>
          <a:p>
            <a:pPr lvl="1"/>
            <a:r>
              <a:rPr lang="en-US" dirty="0"/>
              <a:t>Performance of Query execution on Spark SQL (using spark 1.3) was compared against:</a:t>
            </a:r>
          </a:p>
          <a:p>
            <a:pPr lvl="2"/>
            <a:r>
              <a:rPr lang="en-US" dirty="0"/>
              <a:t>Shark 0.9.1 – First attempt to run SQL on spark</a:t>
            </a:r>
          </a:p>
          <a:p>
            <a:pPr lvl="2"/>
            <a:r>
              <a:rPr lang="en-US" dirty="0"/>
              <a:t>Impala 2.1.1 – Massive parallel processing SQL query engine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7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SQL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9F6B8D-B888-41BD-927F-0163F5A3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0" b="17286"/>
          <a:stretch/>
        </p:blipFill>
        <p:spPr>
          <a:xfrm>
            <a:off x="1266271" y="3303494"/>
            <a:ext cx="9652741" cy="2752165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DB134-0514-4D33-B52B-8A964C092802}"/>
              </a:ext>
            </a:extLst>
          </p:cNvPr>
          <p:cNvSpPr txBox="1">
            <a:spLocks/>
          </p:cNvSpPr>
          <p:nvPr/>
        </p:nvSpPr>
        <p:spPr>
          <a:xfrm>
            <a:off x="2738718" y="6088342"/>
            <a:ext cx="7306235" cy="34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Figure: Performance of Shark, Impala and Spark SQL on big data benchmark queries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3E7BD0-E6A7-4C09-B7C8-CE984FBBAA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different queries (Scan, Aggregation, Join, UDF (MapReduce))</a:t>
            </a:r>
          </a:p>
          <a:p>
            <a:r>
              <a:rPr lang="en-US" dirty="0"/>
              <a:t> Queries with different parameters varying with selectivity </a:t>
            </a:r>
          </a:p>
          <a:p>
            <a:pPr lvl="1"/>
            <a:r>
              <a:rPr lang="en-US" dirty="0"/>
              <a:t>1a, 2a, 3a – most selective; 1c, 2c, 3c – least selective (more data)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07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D042B0-8EA8-4C65-A026-33FB5F7C02DE}"/>
              </a:ext>
            </a:extLst>
          </p:cNvPr>
          <p:cNvSpPr txBox="1">
            <a:spLocks/>
          </p:cNvSpPr>
          <p:nvPr/>
        </p:nvSpPr>
        <p:spPr>
          <a:xfrm>
            <a:off x="836488" y="1840138"/>
            <a:ext cx="5830759" cy="4381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Catalyst can perform optimization on DF’s better than handwritten code.</a:t>
            </a:r>
          </a:p>
          <a:p>
            <a:pPr algn="just"/>
            <a:r>
              <a:rPr lang="en-US" dirty="0"/>
              <a:t>Average calculation using Map and Reduce in Py. API for Spark: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calculation using DataFrame API: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DataFrame vs Native Spark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7035D9-705F-4FE6-B360-8CC8936C7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680" y="3615067"/>
            <a:ext cx="5455834" cy="10417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EB6B2-C40D-4F68-AE1A-FF074CC75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005" y="5486637"/>
            <a:ext cx="4049438" cy="498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868BB-8889-4CA1-B6B4-30B16EFDC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47" y="2511668"/>
            <a:ext cx="5387290" cy="296377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64717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Pipelining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D2810-2EB6-4BEA-B829-402C59E7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71" y="1915660"/>
            <a:ext cx="5913517" cy="33968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2E6253-48ED-4071-84DC-A0AA66BB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1471" cy="3814832"/>
          </a:xfrm>
        </p:spPr>
        <p:txBody>
          <a:bodyPr>
            <a:normAutofit/>
          </a:bodyPr>
          <a:lstStyle/>
          <a:p>
            <a:r>
              <a:rPr lang="en-US" dirty="0"/>
              <a:t>All operations are written in a single program and pipelining computation across relational and procedural programming.</a:t>
            </a:r>
          </a:p>
          <a:p>
            <a:endParaRPr lang="en-US" dirty="0"/>
          </a:p>
          <a:p>
            <a:r>
              <a:rPr lang="en-US" dirty="0"/>
              <a:t>DataFrame approach also improved the performance with the benefit of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2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464" y="432360"/>
            <a:ext cx="2649071" cy="132556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70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Expose many algorithms in all languages as only data conversion is required in Spark SQL. </a:t>
            </a:r>
          </a:p>
          <a:p>
            <a:r>
              <a:rPr lang="en-US" sz="2400" dirty="0"/>
              <a:t>Richer set of functionality along with improving the performance over previous SQL based techniques by remarkable level.</a:t>
            </a:r>
          </a:p>
          <a:p>
            <a:r>
              <a:rPr lang="en-US" sz="2400" dirty="0"/>
              <a:t>Finally, applications that combine relational and procedural queries run faster on integrated Spark SQL than by running SQL and procedural code as distinct parallel jobs.</a:t>
            </a:r>
          </a:p>
          <a:p>
            <a:endParaRPr lang="en-US" sz="2400" dirty="0"/>
          </a:p>
        </p:txBody>
      </p:sp>
      <p:pic>
        <p:nvPicPr>
          <p:cNvPr id="4" name="Slide">
            <a:extLst>
              <a:ext uri="{FF2B5EF4-FFF2-40B4-BE49-F238E27FC236}">
                <a16:creationId xmlns:a16="http://schemas.microsoft.com/office/drawing/2014/main" id="{D4F306F2-F5A6-4734-B14C-CB15D6F93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91" r="798" b="23065"/>
          <a:stretch/>
        </p:blipFill>
        <p:spPr>
          <a:xfrm>
            <a:off x="3141837" y="4550643"/>
            <a:ext cx="5754625" cy="17989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0F9F69-B0A3-429F-8C83-02DA767BA0F9}"/>
              </a:ext>
            </a:extLst>
          </p:cNvPr>
          <p:cNvSpPr txBox="1">
            <a:spLocks/>
          </p:cNvSpPr>
          <p:nvPr/>
        </p:nvSpPr>
        <p:spPr>
          <a:xfrm>
            <a:off x="4592593" y="6425640"/>
            <a:ext cx="2370439" cy="305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Figure: Spark Evolution</a:t>
            </a:r>
          </a:p>
        </p:txBody>
      </p:sp>
    </p:spTree>
    <p:extLst>
      <p:ext uri="{BB962C8B-B14F-4D97-AF65-F5344CB8AC3E}">
        <p14:creationId xmlns:p14="http://schemas.microsoft.com/office/powerpoint/2010/main" val="208496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SQL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8" y="1551988"/>
            <a:ext cx="4767470" cy="398876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It is a SQL interface to Spark.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Users can write SQL queries across the cluster.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SQL functions can be used to transform dataset.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Main abstraction of Spark SQL is “</a:t>
            </a:r>
            <a:r>
              <a:rPr lang="en-US" sz="2400" dirty="0" err="1"/>
              <a:t>DataFrame</a:t>
            </a:r>
            <a:r>
              <a:rPr lang="en-US" sz="2400" dirty="0"/>
              <a:t>”:</a:t>
            </a:r>
          </a:p>
          <a:p>
            <a:pPr lvl="1" algn="just"/>
            <a:r>
              <a:rPr lang="en-US" sz="2000" dirty="0"/>
              <a:t>RDD’s don’t have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06CB3-B9AC-492B-86AE-0A81AF91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89" y="1825625"/>
            <a:ext cx="5759819" cy="3441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7700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8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? / Discussion ?</a:t>
            </a:r>
          </a:p>
        </p:txBody>
      </p:sp>
    </p:spTree>
    <p:extLst>
      <p:ext uri="{BB962C8B-B14F-4D97-AF65-F5344CB8AC3E}">
        <p14:creationId xmlns:p14="http://schemas.microsoft.com/office/powerpoint/2010/main" val="316741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80" y="3736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combine Relational &amp; Functional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8" y="1809414"/>
            <a:ext cx="11103665" cy="180805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Relational Processing alone is not enough for big data applications.</a:t>
            </a:r>
          </a:p>
          <a:p>
            <a:pPr lvl="1" algn="just"/>
            <a:r>
              <a:rPr lang="en-US" dirty="0"/>
              <a:t>Perform ETL, some analysis is hard to do in SQL.</a:t>
            </a:r>
          </a:p>
          <a:p>
            <a:pPr lvl="1" algn="just"/>
            <a:r>
              <a:rPr lang="en-US" dirty="0"/>
              <a:t>Performing advanced analytics such as Machine Learning.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3FD5C61-9000-4032-A744-D641DA09DD22}"/>
              </a:ext>
            </a:extLst>
          </p:cNvPr>
          <p:cNvSpPr/>
          <p:nvPr/>
        </p:nvSpPr>
        <p:spPr>
          <a:xfrm>
            <a:off x="1989759" y="3486959"/>
            <a:ext cx="2494788" cy="1123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6D79279-F273-4D52-B094-3001C00BA4AD}"/>
              </a:ext>
            </a:extLst>
          </p:cNvPr>
          <p:cNvSpPr/>
          <p:nvPr/>
        </p:nvSpPr>
        <p:spPr>
          <a:xfrm>
            <a:off x="1616871" y="4937700"/>
            <a:ext cx="1237793" cy="1295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A8DF902-A684-4646-B72A-2E20C78B3FBE}"/>
              </a:ext>
            </a:extLst>
          </p:cNvPr>
          <p:cNvSpPr/>
          <p:nvPr/>
        </p:nvSpPr>
        <p:spPr>
          <a:xfrm>
            <a:off x="5388102" y="4840046"/>
            <a:ext cx="1415796" cy="1490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FF7BA52-2CA9-43A8-BBC3-9ED6ED7B46BD}"/>
              </a:ext>
            </a:extLst>
          </p:cNvPr>
          <p:cNvSpPr/>
          <p:nvPr/>
        </p:nvSpPr>
        <p:spPr>
          <a:xfrm>
            <a:off x="4859033" y="3429000"/>
            <a:ext cx="2321052" cy="1097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04FC6BC-1AFB-4C06-BA6D-B568831BE7C6}"/>
              </a:ext>
            </a:extLst>
          </p:cNvPr>
          <p:cNvSpPr txBox="1"/>
          <p:nvPr/>
        </p:nvSpPr>
        <p:spPr>
          <a:xfrm>
            <a:off x="7322834" y="3632073"/>
            <a:ext cx="197114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pc="95" dirty="0">
                <a:latin typeface="Verdana"/>
              </a:rPr>
              <a:t>Functional </a:t>
            </a:r>
            <a:r>
              <a:rPr spc="95" dirty="0">
                <a:latin typeface="Verdana"/>
              </a:rPr>
              <a:t>Programing  interface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BB9AFEB-D3E7-4C1A-A538-E06D750E12B0}"/>
              </a:ext>
            </a:extLst>
          </p:cNvPr>
          <p:cNvSpPr txBox="1"/>
          <p:nvPr/>
        </p:nvSpPr>
        <p:spPr>
          <a:xfrm>
            <a:off x="6851960" y="5163370"/>
            <a:ext cx="272350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95" dirty="0">
                <a:latin typeface="Verdana"/>
                <a:cs typeface="Verdana"/>
              </a:rPr>
              <a:t>Relational Processing (e.g., </a:t>
            </a:r>
            <a:r>
              <a:rPr sz="1800" spc="95" dirty="0">
                <a:latin typeface="Verdana"/>
                <a:cs typeface="Verdana"/>
              </a:rPr>
              <a:t>De</a:t>
            </a:r>
            <a:r>
              <a:rPr sz="1800" spc="65" dirty="0">
                <a:latin typeface="Verdana"/>
                <a:cs typeface="Verdana"/>
              </a:rPr>
              <a:t>c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5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55" dirty="0">
                <a:latin typeface="Verdana"/>
                <a:cs typeface="Verdana"/>
              </a:rPr>
              <a:t>v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latin typeface="Verdana"/>
                <a:cs typeface="Verdana"/>
              </a:rPr>
              <a:t>Queries</a:t>
            </a:r>
            <a:r>
              <a:rPr lang="en-US" sz="1800" spc="-45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97287D6-9277-45AE-8E46-7956DCCE024B}"/>
              </a:ext>
            </a:extLst>
          </p:cNvPr>
          <p:cNvSpPr/>
          <p:nvPr/>
        </p:nvSpPr>
        <p:spPr>
          <a:xfrm>
            <a:off x="9894384" y="3594639"/>
            <a:ext cx="615714" cy="1642420"/>
          </a:xfrm>
          <a:custGeom>
            <a:avLst/>
            <a:gdLst/>
            <a:ahLst/>
            <a:cxnLst/>
            <a:rect l="l" t="t" r="r" b="b"/>
            <a:pathLst>
              <a:path w="883920" h="2795270">
                <a:moveTo>
                  <a:pt x="883920" y="2353056"/>
                </a:moveTo>
                <a:lnTo>
                  <a:pt x="0" y="2353056"/>
                </a:lnTo>
                <a:lnTo>
                  <a:pt x="441959" y="2795016"/>
                </a:lnTo>
                <a:lnTo>
                  <a:pt x="883920" y="2353056"/>
                </a:lnTo>
                <a:close/>
              </a:path>
              <a:path w="883920" h="2795270">
                <a:moveTo>
                  <a:pt x="662940" y="0"/>
                </a:moveTo>
                <a:lnTo>
                  <a:pt x="220979" y="0"/>
                </a:lnTo>
                <a:lnTo>
                  <a:pt x="220979" y="2353056"/>
                </a:lnTo>
                <a:lnTo>
                  <a:pt x="662940" y="2353056"/>
                </a:lnTo>
                <a:lnTo>
                  <a:pt x="66294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740F565-80C9-46B2-9CCF-EE84B0E194C4}"/>
              </a:ext>
            </a:extLst>
          </p:cNvPr>
          <p:cNvSpPr txBox="1"/>
          <p:nvPr/>
        </p:nvSpPr>
        <p:spPr>
          <a:xfrm>
            <a:off x="9495213" y="5284165"/>
            <a:ext cx="143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Verdana"/>
                <a:cs typeface="Verdana"/>
              </a:rPr>
              <a:t>Automatic  </a:t>
            </a:r>
            <a:r>
              <a:rPr sz="1800" spc="135" dirty="0">
                <a:latin typeface="Verdana"/>
                <a:cs typeface="Verdana"/>
              </a:rPr>
              <a:t>O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155" dirty="0">
                <a:latin typeface="Verdana"/>
                <a:cs typeface="Verdana"/>
              </a:rPr>
              <a:t>m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zat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A7FDA0-3006-4A5A-AF20-09F5BCB7AD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93" y="5317080"/>
            <a:ext cx="2212665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139" y="4247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                ? / Limitations of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073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Shark could only be used to query external data storage in Hive Catalog and not for data inside spark program.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Calling shark programs was inconvenient: SQL string generation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Hive was specifically designed for MapReduce i.e. ML could not be implemented.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CC37D-ED19-4F91-823B-97E2E7264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33" y="819339"/>
            <a:ext cx="2212665" cy="536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27D39-5670-4394-B432-B4CE64CEA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32" y="617510"/>
            <a:ext cx="2084833" cy="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SQL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Support Relational Processing both within Spark programs and on external data sources.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DBMS techniques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New Data Sources (by implementing UDF’s)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Enable extension with advanced analytics for ML and Graphs.</a:t>
            </a:r>
          </a:p>
        </p:txBody>
      </p:sp>
    </p:spTree>
    <p:extLst>
      <p:ext uri="{BB962C8B-B14F-4D97-AF65-F5344CB8AC3E}">
        <p14:creationId xmlns:p14="http://schemas.microsoft.com/office/powerpoint/2010/main" val="299155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SQL Programming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DB6A85-157B-4CF7-B585-9AFE5D601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81" y="2038586"/>
            <a:ext cx="4375105" cy="28043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EE5BD0-16E7-40B7-B911-EA8880C6F76A}"/>
              </a:ext>
            </a:extLst>
          </p:cNvPr>
          <p:cNvSpPr/>
          <p:nvPr/>
        </p:nvSpPr>
        <p:spPr>
          <a:xfrm>
            <a:off x="5774720" y="1793516"/>
            <a:ext cx="562546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SQL interface, accessed through JDBC as well as by using DataFrame API.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DataFrame API –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Performs Relational Operations on both external data sources and Spark’s in-built data collections.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Performs optimization on Relational API.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Catalyst Optimizer –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To reduce the time taken by the query with the help of tree, rules and extension points.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It also helps in adding data sources.</a:t>
            </a:r>
          </a:p>
          <a:p>
            <a:pPr algn="just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6208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Architecture of Spark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EE5BD0-16E7-40B7-B911-EA8880C6F76A}"/>
              </a:ext>
            </a:extLst>
          </p:cNvPr>
          <p:cNvSpPr/>
          <p:nvPr/>
        </p:nvSpPr>
        <p:spPr>
          <a:xfrm>
            <a:off x="5728338" y="1690688"/>
            <a:ext cx="562546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dirty="0"/>
              <a:t>Flexible data access (and store) which works through multiple data formats.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dirty="0" err="1"/>
              <a:t>DataSource</a:t>
            </a:r>
            <a:r>
              <a:rPr lang="en-US" sz="2300" dirty="0"/>
              <a:t> API: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dirty="0"/>
              <a:t>Reads and store unstructured and semi-structured.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dirty="0"/>
              <a:t>Convert fetched data to </a:t>
            </a:r>
            <a:r>
              <a:rPr lang="en-US" sz="2300" dirty="0" err="1"/>
              <a:t>dataFrame</a:t>
            </a:r>
            <a:r>
              <a:rPr lang="en-US" sz="2300" dirty="0"/>
              <a:t> API</a:t>
            </a:r>
          </a:p>
          <a:p>
            <a:pPr lvl="1" algn="just"/>
            <a:endParaRPr lang="en-US" sz="2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dirty="0" err="1"/>
              <a:t>DataFrame</a:t>
            </a:r>
            <a:r>
              <a:rPr lang="en-US" sz="2300" dirty="0"/>
              <a:t> API: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dirty="0"/>
              <a:t>Creation of tabular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dirty="0" err="1"/>
              <a:t>Dataframes</a:t>
            </a:r>
            <a:r>
              <a:rPr lang="en-US" sz="2300" dirty="0"/>
              <a:t> processed by DSL’s or Spark SQL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9423A9-AF27-436C-BBE5-8436DF888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2" y="2354113"/>
            <a:ext cx="5254653" cy="2953115"/>
          </a:xfrm>
          <a:ln w="127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32B15D-ED04-4012-9EF0-018AEA6ED212}"/>
              </a:ext>
            </a:extLst>
          </p:cNvPr>
          <p:cNvSpPr/>
          <p:nvPr/>
        </p:nvSpPr>
        <p:spPr>
          <a:xfrm>
            <a:off x="2046366" y="5447441"/>
            <a:ext cx="1781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Source: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89E-5F36-4BB3-9E9F-556195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DataFrame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838D-DC25-412E-8017-5281F947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66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Idea borrowed from Python Pandas library: Single node tabular data.</a:t>
            </a:r>
          </a:p>
          <a:p>
            <a:pPr algn="just"/>
            <a:r>
              <a:rPr lang="en-US" dirty="0"/>
              <a:t>RDD + Schema</a:t>
            </a:r>
          </a:p>
          <a:p>
            <a:pPr algn="just"/>
            <a:r>
              <a:rPr lang="en-US" dirty="0"/>
              <a:t>RDD + additional relational operation such as select few columns, join, aggregation and filter.</a:t>
            </a:r>
          </a:p>
          <a:p>
            <a:pPr algn="just"/>
            <a:r>
              <a:rPr lang="en-US" dirty="0"/>
              <a:t>Less code: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Slide">
            <a:extLst>
              <a:ext uri="{FF2B5EF4-FFF2-40B4-BE49-F238E27FC236}">
                <a16:creationId xmlns:a16="http://schemas.microsoft.com/office/drawing/2014/main" id="{71B205D9-8F31-4612-89C2-59D33E7D4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5" t="29109" r="9581" b="42707"/>
          <a:stretch/>
        </p:blipFill>
        <p:spPr>
          <a:xfrm>
            <a:off x="642974" y="4189045"/>
            <a:ext cx="6345934" cy="16881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Slide">
            <a:extLst>
              <a:ext uri="{FF2B5EF4-FFF2-40B4-BE49-F238E27FC236}">
                <a16:creationId xmlns:a16="http://schemas.microsoft.com/office/drawing/2014/main" id="{B946A9B3-64A7-40BF-BCFF-7ED0D1C53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9" t="68473" r="61368" b="10330"/>
          <a:stretch/>
        </p:blipFill>
        <p:spPr>
          <a:xfrm>
            <a:off x="7338646" y="3167059"/>
            <a:ext cx="2860431" cy="14037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Slide">
            <a:extLst>
              <a:ext uri="{FF2B5EF4-FFF2-40B4-BE49-F238E27FC236}">
                <a16:creationId xmlns:a16="http://schemas.microsoft.com/office/drawing/2014/main" id="{6965EA92-30D0-4331-851C-3221D6F95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16" t="67675" r="6068" b="6684"/>
          <a:stretch/>
        </p:blipFill>
        <p:spPr>
          <a:xfrm>
            <a:off x="7274169" y="4792440"/>
            <a:ext cx="4079631" cy="1758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209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Microsoft Office PowerPoint</Application>
  <PresentationFormat>Widescreen</PresentationFormat>
  <Paragraphs>268</Paragraphs>
  <Slides>30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Verdana</vt:lpstr>
      <vt:lpstr>Office Theme</vt:lpstr>
      <vt:lpstr>Spark SQL: Relational Data Processing in Spark </vt:lpstr>
      <vt:lpstr>Spark Overview</vt:lpstr>
      <vt:lpstr>Spark SQL Overview</vt:lpstr>
      <vt:lpstr>Why combine Relational &amp; Functional API’s</vt:lpstr>
      <vt:lpstr>Why                 ? / Limitations of </vt:lpstr>
      <vt:lpstr>Spark SQL Goals</vt:lpstr>
      <vt:lpstr>Spark SQL Programming Model</vt:lpstr>
      <vt:lpstr>Architecture of Spark SQL</vt:lpstr>
      <vt:lpstr>DataFrame API</vt:lpstr>
      <vt:lpstr>DataFrame API (Cont.)</vt:lpstr>
      <vt:lpstr>Data Model and DataFrame Operations</vt:lpstr>
      <vt:lpstr>Querying Native Datasets</vt:lpstr>
      <vt:lpstr>In Memory Caching</vt:lpstr>
      <vt:lpstr>UDF’s (User Defined Functions)</vt:lpstr>
      <vt:lpstr>Catalyst Optimizer</vt:lpstr>
      <vt:lpstr>Catalyst Library: Tree</vt:lpstr>
      <vt:lpstr>Catalyst Library: Rules</vt:lpstr>
      <vt:lpstr>Catalyst Library Summed up</vt:lpstr>
      <vt:lpstr>Catalyst Optimizer in Spark SQL</vt:lpstr>
      <vt:lpstr>Catalyst Optimizer in Spark SQL</vt:lpstr>
      <vt:lpstr>Catalyst Optimizer in Spark SQL</vt:lpstr>
      <vt:lpstr>Catalyst Optimizer in Spark SQL</vt:lpstr>
      <vt:lpstr>Advanced Analytical Features </vt:lpstr>
      <vt:lpstr>Advanced Analytical Features </vt:lpstr>
      <vt:lpstr>Evaluation</vt:lpstr>
      <vt:lpstr>Spark SQL Performance</vt:lpstr>
      <vt:lpstr>DataFrame vs Native Spark Code</vt:lpstr>
      <vt:lpstr>Pipelining Performance</vt:lpstr>
      <vt:lpstr>Conclusion</vt:lpstr>
      <vt:lpstr>Questions ? / Discussion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SQL: Relational Data Processing in Spark </dc:title>
  <dc:creator>Arjun Prakash</dc:creator>
  <cp:lastModifiedBy>Arjun Prakash</cp:lastModifiedBy>
  <cp:revision>133</cp:revision>
  <dcterms:created xsi:type="dcterms:W3CDTF">2018-10-08T02:47:11Z</dcterms:created>
  <dcterms:modified xsi:type="dcterms:W3CDTF">2019-02-20T06:53:54Z</dcterms:modified>
</cp:coreProperties>
</file>