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61" r:id="rId9"/>
    <p:sldId id="260" r:id="rId10"/>
    <p:sldId id="276" r:id="rId11"/>
    <p:sldId id="277" r:id="rId12"/>
    <p:sldId id="278" r:id="rId13"/>
    <p:sldId id="283" r:id="rId14"/>
    <p:sldId id="280" r:id="rId15"/>
    <p:sldId id="281" r:id="rId16"/>
    <p:sldId id="267" r:id="rId17"/>
    <p:sldId id="28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hyperlink" Target="https://public.tableau.com/views/RockBuster_Stealth/RegionandRevenue?:language=en-US&amp;publish=yes&amp;:display_count=n&amp;:origin=viz_share_link"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RockBuster Stealth</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Arjun Prakash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1"/>
            <a:ext cx="9779183" cy="706120"/>
          </a:xfrm>
        </p:spPr>
        <p:txBody>
          <a:bodyPr anchor="b">
            <a:normAutofit/>
          </a:bodyPr>
          <a:lstStyle/>
          <a:p>
            <a:r>
              <a:rPr lang="en-US" sz="4000" dirty="0"/>
              <a:t>Regions and Revenue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1701018" cy="365125"/>
          </a:xfrm>
        </p:spPr>
        <p:txBody>
          <a:bodyPr anchor="ctr">
            <a:normAutofit/>
          </a:bodyPr>
          <a:lstStyle/>
          <a:p>
            <a:pPr>
              <a:spcAft>
                <a:spcPts val="600"/>
              </a:spcAft>
            </a:pPr>
            <a:fld id="{7699C8CE-7534-A244-ABE9-5BED2DFEFBDF}" type="datetime1">
              <a:rPr lang="en-US" smtClean="0"/>
              <a:pPr>
                <a:spcAft>
                  <a:spcPts val="600"/>
                </a:spcAft>
              </a:pPr>
              <a:t>5/4/2023</a:t>
            </a:fld>
            <a:endParaRPr lang="en-US"/>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11" name="Title 1">
            <a:extLst>
              <a:ext uri="{FF2B5EF4-FFF2-40B4-BE49-F238E27FC236}">
                <a16:creationId xmlns:a16="http://schemas.microsoft.com/office/drawing/2014/main" id="{615F2DC5-E7DB-7E63-E2DB-886BDA17511D}"/>
              </a:ext>
            </a:extLst>
          </p:cNvPr>
          <p:cNvSpPr txBox="1">
            <a:spLocks/>
          </p:cNvSpPr>
          <p:nvPr/>
        </p:nvSpPr>
        <p:spPr>
          <a:xfrm>
            <a:off x="1340691" y="1588771"/>
            <a:ext cx="3708981" cy="52692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2000" b="0" dirty="0">
                <a:latin typeface="+mn-lt"/>
              </a:rPr>
              <a:t>The Bar Chart shows the Regions of the World and their revenue.</a:t>
            </a:r>
          </a:p>
          <a:p>
            <a:endParaRPr lang="en-US" sz="2000" b="0" dirty="0">
              <a:latin typeface="+mn-lt"/>
            </a:endParaRPr>
          </a:p>
          <a:p>
            <a:r>
              <a:rPr lang="en-US" sz="2000" b="0" dirty="0">
                <a:latin typeface="+mn-lt"/>
              </a:rPr>
              <a:t>Asia region has highest number of customers with 50% higher customers than the next highest region. </a:t>
            </a:r>
          </a:p>
          <a:p>
            <a:endParaRPr lang="en-US" sz="2000" b="0" dirty="0">
              <a:latin typeface="+mn-lt"/>
            </a:endParaRPr>
          </a:p>
          <a:p>
            <a:r>
              <a:rPr lang="en-US" sz="2000" b="0" dirty="0">
                <a:latin typeface="+mn-lt"/>
              </a:rPr>
              <a:t>Strategy should be around targeting the Asian region customers with higher number of Rental power(revenue per rental). Asian customers have average revenue of  $4.3 per rental as compared to $4.2 per rental for North America region.</a:t>
            </a:r>
          </a:p>
          <a:p>
            <a:endParaRPr lang="en-US" sz="2000" b="0" dirty="0">
              <a:latin typeface="+mn-lt"/>
            </a:endParaRPr>
          </a:p>
          <a:p>
            <a:endParaRPr lang="en-US" sz="2000" b="0" dirty="0">
              <a:latin typeface="+mn-lt"/>
            </a:endParaRPr>
          </a:p>
          <a:p>
            <a:endParaRPr lang="en-US" sz="2000" b="0" dirty="0">
              <a:latin typeface="+mn-lt"/>
            </a:endParaRPr>
          </a:p>
        </p:txBody>
      </p:sp>
      <p:pic>
        <p:nvPicPr>
          <p:cNvPr id="13" name="Content Placeholder 12">
            <a:extLst>
              <a:ext uri="{FF2B5EF4-FFF2-40B4-BE49-F238E27FC236}">
                <a16:creationId xmlns:a16="http://schemas.microsoft.com/office/drawing/2014/main" id="{DE51246A-75B1-9039-3663-F84C5C1DE91B}"/>
              </a:ext>
            </a:extLst>
          </p:cNvPr>
          <p:cNvPicPr>
            <a:picLocks noGrp="1" noChangeAspect="1"/>
          </p:cNvPicPr>
          <p:nvPr>
            <p:ph idx="1"/>
          </p:nvPr>
        </p:nvPicPr>
        <p:blipFill>
          <a:blip r:embed="rId2"/>
          <a:stretch>
            <a:fillRect/>
          </a:stretch>
        </p:blipFill>
        <p:spPr>
          <a:xfrm>
            <a:off x="6096000" y="2068286"/>
            <a:ext cx="4851400" cy="2296885"/>
          </a:xfrm>
        </p:spPr>
      </p:pic>
    </p:spTree>
    <p:extLst>
      <p:ext uri="{BB962C8B-B14F-4D97-AF65-F5344CB8AC3E}">
        <p14:creationId xmlns:p14="http://schemas.microsoft.com/office/powerpoint/2010/main" val="280214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812268" y="299498"/>
            <a:ext cx="9779183" cy="706120"/>
          </a:xfrm>
        </p:spPr>
        <p:txBody>
          <a:bodyPr anchor="b">
            <a:normAutofit/>
          </a:bodyPr>
          <a:lstStyle/>
          <a:p>
            <a:r>
              <a:rPr lang="en-US" sz="4000" dirty="0"/>
              <a:t>Movies &amp; Revenues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1701018" cy="365125"/>
          </a:xfrm>
        </p:spPr>
        <p:txBody>
          <a:bodyPr anchor="ctr">
            <a:normAutofit/>
          </a:bodyPr>
          <a:lstStyle/>
          <a:p>
            <a:pPr>
              <a:spcAft>
                <a:spcPts val="600"/>
              </a:spcAft>
            </a:pPr>
            <a:fld id="{7699C8CE-7534-A244-ABE9-5BED2DFEFBDF}" type="datetime1">
              <a:rPr lang="en-US" smtClean="0"/>
              <a:pPr>
                <a:spcAft>
                  <a:spcPts val="600"/>
                </a:spcAft>
              </a:pPr>
              <a:t>5/4/2023</a:t>
            </a:fld>
            <a:endParaRPr lang="en-US"/>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
        <p:nvSpPr>
          <p:cNvPr id="11" name="Title 1">
            <a:extLst>
              <a:ext uri="{FF2B5EF4-FFF2-40B4-BE49-F238E27FC236}">
                <a16:creationId xmlns:a16="http://schemas.microsoft.com/office/drawing/2014/main" id="{615F2DC5-E7DB-7E63-E2DB-886BDA17511D}"/>
              </a:ext>
            </a:extLst>
          </p:cNvPr>
          <p:cNvSpPr txBox="1">
            <a:spLocks/>
          </p:cNvSpPr>
          <p:nvPr/>
        </p:nvSpPr>
        <p:spPr>
          <a:xfrm>
            <a:off x="975553" y="2096024"/>
            <a:ext cx="3456749" cy="316991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2000" b="0" dirty="0">
                <a:latin typeface="+mn-lt"/>
              </a:rPr>
              <a:t>The table shows the top 5 and Bottom 5 Movies by revenue within the RockBuster Stealth database.</a:t>
            </a:r>
          </a:p>
          <a:p>
            <a:endParaRPr lang="en-US" sz="2000" b="0" dirty="0">
              <a:latin typeface="+mn-lt"/>
            </a:endParaRPr>
          </a:p>
          <a:p>
            <a:r>
              <a:rPr lang="en-US" sz="2000" b="0" dirty="0">
                <a:latin typeface="+mn-lt"/>
              </a:rPr>
              <a:t>Top 5 movie revenues constitute 20% of the average revenue of the movie.</a:t>
            </a:r>
          </a:p>
          <a:p>
            <a:endParaRPr lang="en-US" sz="2000" b="0" dirty="0">
              <a:latin typeface="+mn-lt"/>
            </a:endParaRPr>
          </a:p>
          <a:p>
            <a:r>
              <a:rPr lang="en-US" sz="2000" b="0" dirty="0">
                <a:latin typeface="+mn-lt"/>
              </a:rPr>
              <a:t>The top movies having maximum rental revenue have ratings G, PG-13 and NC-17. Strategy should be formed around these ratings.</a:t>
            </a:r>
          </a:p>
        </p:txBody>
      </p:sp>
      <p:pic>
        <p:nvPicPr>
          <p:cNvPr id="14" name="Picture 13">
            <a:extLst>
              <a:ext uri="{FF2B5EF4-FFF2-40B4-BE49-F238E27FC236}">
                <a16:creationId xmlns:a16="http://schemas.microsoft.com/office/drawing/2014/main" id="{3A05F8EC-823E-6393-BC8A-D8F33B928BBA}"/>
              </a:ext>
            </a:extLst>
          </p:cNvPr>
          <p:cNvPicPr>
            <a:picLocks noChangeAspect="1"/>
          </p:cNvPicPr>
          <p:nvPr/>
        </p:nvPicPr>
        <p:blipFill>
          <a:blip r:embed="rId2"/>
          <a:stretch>
            <a:fillRect/>
          </a:stretch>
        </p:blipFill>
        <p:spPr>
          <a:xfrm>
            <a:off x="6893543" y="3680983"/>
            <a:ext cx="2600688" cy="2343477"/>
          </a:xfrm>
          <a:prstGeom prst="rect">
            <a:avLst/>
          </a:prstGeom>
        </p:spPr>
      </p:pic>
      <p:pic>
        <p:nvPicPr>
          <p:cNvPr id="16" name="Picture 15">
            <a:extLst>
              <a:ext uri="{FF2B5EF4-FFF2-40B4-BE49-F238E27FC236}">
                <a16:creationId xmlns:a16="http://schemas.microsoft.com/office/drawing/2014/main" id="{3B7605B3-220B-9D29-EC94-7BEB3D7E6A5D}"/>
              </a:ext>
            </a:extLst>
          </p:cNvPr>
          <p:cNvPicPr>
            <a:picLocks noChangeAspect="1"/>
          </p:cNvPicPr>
          <p:nvPr/>
        </p:nvPicPr>
        <p:blipFill>
          <a:blip r:embed="rId3"/>
          <a:stretch>
            <a:fillRect/>
          </a:stretch>
        </p:blipFill>
        <p:spPr>
          <a:xfrm>
            <a:off x="6893543" y="724232"/>
            <a:ext cx="2600688" cy="2743583"/>
          </a:xfrm>
          <a:prstGeom prst="rect">
            <a:avLst/>
          </a:prstGeom>
        </p:spPr>
      </p:pic>
    </p:spTree>
    <p:extLst>
      <p:ext uri="{BB962C8B-B14F-4D97-AF65-F5344CB8AC3E}">
        <p14:creationId xmlns:p14="http://schemas.microsoft.com/office/powerpoint/2010/main" val="2845785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81412" y="423875"/>
            <a:ext cx="9779183" cy="706120"/>
          </a:xfrm>
        </p:spPr>
        <p:txBody>
          <a:bodyPr anchor="b">
            <a:normAutofit/>
          </a:bodyPr>
          <a:lstStyle/>
          <a:p>
            <a:r>
              <a:rPr lang="en-US" sz="4000" dirty="0"/>
              <a:t>Movie Genre &amp; Revenues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1701018" cy="365125"/>
          </a:xfrm>
        </p:spPr>
        <p:txBody>
          <a:bodyPr anchor="ctr">
            <a:normAutofit/>
          </a:bodyPr>
          <a:lstStyle/>
          <a:p>
            <a:pPr>
              <a:spcAft>
                <a:spcPts val="600"/>
              </a:spcAft>
            </a:pPr>
            <a:fld id="{7699C8CE-7534-A244-ABE9-5BED2DFEFBDF}" type="datetime1">
              <a:rPr lang="en-US" smtClean="0"/>
              <a:pPr>
                <a:spcAft>
                  <a:spcPts val="600"/>
                </a:spcAft>
              </a:pPr>
              <a:t>5/4/2023</a:t>
            </a:fld>
            <a:endParaRPr lang="en-US"/>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sp>
        <p:nvSpPr>
          <p:cNvPr id="11" name="Title 1">
            <a:extLst>
              <a:ext uri="{FF2B5EF4-FFF2-40B4-BE49-F238E27FC236}">
                <a16:creationId xmlns:a16="http://schemas.microsoft.com/office/drawing/2014/main" id="{615F2DC5-E7DB-7E63-E2DB-886BDA17511D}"/>
              </a:ext>
            </a:extLst>
          </p:cNvPr>
          <p:cNvSpPr txBox="1">
            <a:spLocks/>
          </p:cNvSpPr>
          <p:nvPr/>
        </p:nvSpPr>
        <p:spPr>
          <a:xfrm>
            <a:off x="1036650" y="1671111"/>
            <a:ext cx="3456749" cy="42793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2000" b="0" dirty="0">
                <a:latin typeface="+mn-lt"/>
              </a:rPr>
              <a:t>The bar chart lists the revenue of the movies by Movie Genres.</a:t>
            </a:r>
          </a:p>
          <a:p>
            <a:endParaRPr lang="en-US" sz="2000" b="0" dirty="0">
              <a:latin typeface="+mn-lt"/>
            </a:endParaRPr>
          </a:p>
          <a:p>
            <a:r>
              <a:rPr lang="en-US" sz="2000" b="0" dirty="0">
                <a:latin typeface="+mn-lt"/>
              </a:rPr>
              <a:t>The top 3 movie genres having maximum revenue are Sports, Sci-Fi and Animation with 10% higher revenues than the remaining movie genres.</a:t>
            </a:r>
          </a:p>
          <a:p>
            <a:endParaRPr lang="en-US" sz="2000" b="0" dirty="0">
              <a:latin typeface="+mn-lt"/>
            </a:endParaRPr>
          </a:p>
          <a:p>
            <a:r>
              <a:rPr lang="en-US" sz="2000" b="0" dirty="0">
                <a:latin typeface="+mn-lt"/>
              </a:rPr>
              <a:t>Rental duration of the top genres are around 4.8 days. Successful movies have rental duration less than average rental duration of all movies.</a:t>
            </a:r>
          </a:p>
        </p:txBody>
      </p:sp>
      <p:pic>
        <p:nvPicPr>
          <p:cNvPr id="14" name="Content Placeholder 13">
            <a:extLst>
              <a:ext uri="{FF2B5EF4-FFF2-40B4-BE49-F238E27FC236}">
                <a16:creationId xmlns:a16="http://schemas.microsoft.com/office/drawing/2014/main" id="{DF9B3A57-82F1-9E03-F586-ED3FC9779FBA}"/>
              </a:ext>
            </a:extLst>
          </p:cNvPr>
          <p:cNvPicPr>
            <a:picLocks noGrp="1" noChangeAspect="1"/>
          </p:cNvPicPr>
          <p:nvPr>
            <p:ph idx="1"/>
          </p:nvPr>
        </p:nvPicPr>
        <p:blipFill>
          <a:blip r:embed="rId2"/>
          <a:stretch>
            <a:fillRect/>
          </a:stretch>
        </p:blipFill>
        <p:spPr>
          <a:xfrm>
            <a:off x="5360761" y="1671111"/>
            <a:ext cx="5673725" cy="3515777"/>
          </a:xfrm>
        </p:spPr>
      </p:pic>
    </p:spTree>
    <p:extLst>
      <p:ext uri="{BB962C8B-B14F-4D97-AF65-F5344CB8AC3E}">
        <p14:creationId xmlns:p14="http://schemas.microsoft.com/office/powerpoint/2010/main" val="36554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1"/>
            <a:ext cx="9779183" cy="675640"/>
          </a:xfrm>
        </p:spPr>
        <p:txBody>
          <a:bodyPr anchor="b">
            <a:normAutofit fontScale="90000"/>
          </a:bodyPr>
          <a:lstStyle/>
          <a:p>
            <a:r>
              <a:rPr lang="en-US" dirty="0"/>
              <a:t>Conclusions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935481" y="1493381"/>
            <a:ext cx="9779182" cy="3871237"/>
          </a:xfrm>
        </p:spPr>
        <p:txBody>
          <a:bodyPr vert="horz" lIns="91440" tIns="45720" rIns="91440" bIns="45720" rtlCol="0">
            <a:normAutofit/>
          </a:bodyPr>
          <a:lstStyle/>
          <a:p>
            <a:pPr marL="457200" indent="-457200">
              <a:buFont typeface="Arial" panose="020B0604020202020204" pitchFamily="34" charset="0"/>
              <a:buChar char="•"/>
            </a:pPr>
            <a:r>
              <a:rPr lang="en-US" dirty="0"/>
              <a:t>Data Analysis was done on the RockBuster Stealth Database using SQL. </a:t>
            </a:r>
          </a:p>
          <a:p>
            <a:pPr marL="457200" indent="-457200">
              <a:buFont typeface="Arial" panose="020B0604020202020204" pitchFamily="34" charset="0"/>
              <a:buChar char="•"/>
            </a:pPr>
            <a:r>
              <a:rPr lang="en-US" dirty="0"/>
              <a:t>Descriptive statistics was completed on the Film table.</a:t>
            </a:r>
          </a:p>
          <a:p>
            <a:pPr marL="457200" indent="-457200">
              <a:buFont typeface="Arial" panose="020B0604020202020204" pitchFamily="34" charset="0"/>
              <a:buChar char="•"/>
            </a:pPr>
            <a:r>
              <a:rPr lang="en-US" dirty="0"/>
              <a:t>The Analysis was conducted on 3 parameters:</a:t>
            </a:r>
          </a:p>
          <a:p>
            <a:pPr marL="914400" lvl="1" indent="-457200">
              <a:buFont typeface="Arial" panose="020B0604020202020204" pitchFamily="34" charset="0"/>
              <a:buChar char="•"/>
            </a:pPr>
            <a:r>
              <a:rPr lang="en-US" sz="2800" dirty="0"/>
              <a:t>Countries based on number of customers and revenue.</a:t>
            </a:r>
          </a:p>
          <a:p>
            <a:pPr marL="914400" lvl="1" indent="-457200">
              <a:buFont typeface="Arial" panose="020B0604020202020204" pitchFamily="34" charset="0"/>
              <a:buChar char="•"/>
            </a:pPr>
            <a:r>
              <a:rPr lang="en-US" sz="2800" dirty="0"/>
              <a:t>Customers with high lifetime. </a:t>
            </a:r>
          </a:p>
          <a:p>
            <a:pPr marL="914400" lvl="1" indent="-457200">
              <a:buFont typeface="Arial" panose="020B0604020202020204" pitchFamily="34" charset="0"/>
              <a:buChar char="•"/>
            </a:pPr>
            <a:r>
              <a:rPr lang="en-US" sz="2800" dirty="0"/>
              <a:t>Top movies and movie genres based on revenue.</a:t>
            </a:r>
          </a:p>
          <a:p>
            <a:pPr marL="457200" indent="-457200">
              <a:buFont typeface="Arial" panose="020B0604020202020204" pitchFamily="34" charset="0"/>
              <a:buChar char="•"/>
            </a:pPr>
            <a:endParaRPr lang="en-US" dirty="0"/>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anchor="ctr">
            <a:normAutofit/>
          </a:bodyPr>
          <a:lstStyle/>
          <a:p>
            <a:pPr>
              <a:spcAft>
                <a:spcPts val="600"/>
              </a:spcAft>
            </a:pPr>
            <a:fld id="{7FA0C2EE-8499-394A-A22C-DABDB4752AEE}" type="datetime1">
              <a:rPr lang="en-US" smtClean="0"/>
              <a:pPr>
                <a:spcAft>
                  <a:spcPts val="600"/>
                </a:spcAft>
              </a:pPr>
              <a:t>5/4/2023</a:t>
            </a:fld>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1"/>
            <a:ext cx="9779183" cy="523239"/>
          </a:xfrm>
        </p:spPr>
        <p:txBody>
          <a:bodyPr anchor="b">
            <a:normAutofit fontScale="90000"/>
          </a:bodyPr>
          <a:lstStyle/>
          <a:p>
            <a:r>
              <a:rPr lang="en-US" dirty="0"/>
              <a:t>Recommendations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058311" y="838518"/>
            <a:ext cx="9779182" cy="5583555"/>
          </a:xfrm>
        </p:spPr>
        <p:txBody>
          <a:bodyPr vert="horz" lIns="91440" tIns="45720" rIns="91440" bIns="45720" rtlCol="0">
            <a:normAutofit/>
          </a:bodyPr>
          <a:lstStyle/>
          <a:p>
            <a:pPr marL="457200" indent="-457200">
              <a:buFont typeface="Arial" panose="020B0604020202020204" pitchFamily="34" charset="0"/>
              <a:buChar char="•"/>
            </a:pPr>
            <a:r>
              <a:rPr lang="en-US" sz="2100" dirty="0"/>
              <a:t>Company should strategize marketing of Sports and Action movies in India and United States as Sports is a popular genre in respective countries.</a:t>
            </a:r>
          </a:p>
          <a:p>
            <a:pPr marL="457200" indent="-457200">
              <a:buFont typeface="Arial" panose="020B0604020202020204" pitchFamily="34" charset="0"/>
              <a:buChar char="•"/>
            </a:pPr>
            <a:r>
              <a:rPr lang="en-US" sz="2100" dirty="0"/>
              <a:t>The Top 5 Customers with high lifetime and higher rentals should be awarded a coupon reward . This action forms a goodwill about the company.</a:t>
            </a:r>
          </a:p>
          <a:p>
            <a:pPr marL="457200" indent="-457200">
              <a:buFont typeface="Arial" panose="020B0604020202020204" pitchFamily="34" charset="0"/>
              <a:buChar char="•"/>
            </a:pPr>
            <a:r>
              <a:rPr lang="en-US" sz="2100" dirty="0"/>
              <a:t>The Asian region has 50% higher number of customers than other regions of the world and bring in lot of revenue with purchasing power(revenue per customer) of $101.</a:t>
            </a:r>
          </a:p>
          <a:p>
            <a:pPr marL="457200" indent="-457200">
              <a:buFont typeface="Arial" panose="020B0604020202020204" pitchFamily="34" charset="0"/>
              <a:buChar char="•"/>
            </a:pPr>
            <a:r>
              <a:rPr lang="en-US" sz="2100" dirty="0"/>
              <a:t>Target customers of Asian region with higher rental power(revenue per rental) and market the concept of Referral system for customers in the region for new customer acquisition.</a:t>
            </a:r>
          </a:p>
          <a:p>
            <a:pPr marL="457200" indent="-457200">
              <a:buFont typeface="Arial" panose="020B0604020202020204" pitchFamily="34" charset="0"/>
              <a:buChar char="•"/>
            </a:pPr>
            <a:r>
              <a:rPr lang="en-US" sz="2100" dirty="0"/>
              <a:t>Movie Genres popular by revenue are Sports, Sci-fi and Animation. Market Animation movies in Asian countries as the revenue per rental of animation movies are higher than average revenue per rentals of other Genres.</a:t>
            </a:r>
          </a:p>
          <a:p>
            <a:pPr marL="457200" indent="-457200">
              <a:buFont typeface="Arial" panose="020B0604020202020204" pitchFamily="34" charset="0"/>
              <a:buChar char="•"/>
            </a:pPr>
            <a:r>
              <a:rPr lang="en-US" sz="2100" dirty="0"/>
              <a:t>Movies like Zorro Ark and Wife turn (NC-17 ratings) and movies of PG-13 (most popular ratings by number of rentals) should be marketed in Top countries like India, China and united States.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anchor="ctr">
            <a:normAutofit/>
          </a:bodyPr>
          <a:lstStyle/>
          <a:p>
            <a:pPr>
              <a:spcAft>
                <a:spcPts val="600"/>
              </a:spcAft>
            </a:pPr>
            <a:fld id="{7FA0C2EE-8499-394A-A22C-DABDB4752AEE}" type="datetime1">
              <a:rPr lang="en-US" smtClean="0"/>
              <a:pPr>
                <a:spcAft>
                  <a:spcPts val="600"/>
                </a:spcAft>
              </a:pPr>
              <a:t>5/4/2023</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spTree>
    <p:extLst>
      <p:ext uri="{BB962C8B-B14F-4D97-AF65-F5344CB8AC3E}">
        <p14:creationId xmlns:p14="http://schemas.microsoft.com/office/powerpoint/2010/main" val="415880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016622"/>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413153" y="3884840"/>
            <a:ext cx="6220277" cy="2247219"/>
          </a:xfrm>
        </p:spPr>
        <p:txBody>
          <a:bodyPr>
            <a:normAutofit/>
          </a:bodyPr>
          <a:lstStyle/>
          <a:p>
            <a:r>
              <a:rPr lang="en-US" dirty="0"/>
              <a:t>Arjun Prakash​</a:t>
            </a:r>
          </a:p>
          <a:p>
            <a:endParaRPr lang="en-US" dirty="0"/>
          </a:p>
          <a:p>
            <a:r>
              <a:rPr lang="en-US" dirty="0"/>
              <a:t>Tableau URL : </a:t>
            </a:r>
            <a:r>
              <a:rPr lang="en-US" dirty="0" err="1">
                <a:hlinkClick r:id="rId2"/>
              </a:rPr>
              <a:t>RockBuster_Stealth</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Background</a:t>
            </a:r>
          </a:p>
          <a:p>
            <a:r>
              <a:rPr lang="en-US" dirty="0"/>
              <a:t>Objectives</a:t>
            </a:r>
          </a:p>
          <a:p>
            <a:r>
              <a:rPr lang="en-US" dirty="0"/>
              <a:t>Approach</a:t>
            </a:r>
          </a:p>
          <a:p>
            <a:r>
              <a:rPr lang="en-US" dirty="0"/>
              <a:t>Analysis</a:t>
            </a:r>
          </a:p>
          <a:p>
            <a:r>
              <a:rPr lang="en-US" dirty="0"/>
              <a:t>Conclusions</a:t>
            </a:r>
          </a:p>
          <a:p>
            <a:r>
              <a:rPr lang="en-US" dirty="0"/>
              <a:t>Recommendations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5/4/2023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Project Background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marR="0" lvl="0" indent="-342900">
              <a:lnSpc>
                <a:spcPct val="107000"/>
              </a:lnSpc>
              <a:spcBef>
                <a:spcPts val="0"/>
              </a:spcBef>
              <a:spcAft>
                <a:spcPts val="0"/>
              </a:spcAft>
              <a:buFont typeface="Symbol" panose="05050102010706020507" pitchFamily="18" charset="2"/>
              <a:buChar char=""/>
            </a:pPr>
            <a:r>
              <a:rPr lang="en-US" sz="2200" kern="100" dirty="0">
                <a:effectLst/>
                <a:ea typeface="Calibri" panose="020F0502020204030204" pitchFamily="34" charset="0"/>
                <a:cs typeface="Times New Roman" panose="02020603050405020304" pitchFamily="18" charset="0"/>
              </a:rPr>
              <a:t>Rockbuster Stealth LLC is a movie rental company that used to have stores around the world. </a:t>
            </a:r>
          </a:p>
          <a:p>
            <a:pPr marL="457200" marR="0">
              <a:lnSpc>
                <a:spcPct val="107000"/>
              </a:lnSpc>
              <a:spcBef>
                <a:spcPts val="0"/>
              </a:spcBef>
              <a:spcAft>
                <a:spcPts val="0"/>
              </a:spcAft>
            </a:pPr>
            <a:r>
              <a:rPr lang="en-US" sz="2200" kern="100" dirty="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US" sz="2200" kern="100" dirty="0">
                <a:effectLst/>
                <a:ea typeface="Calibri" panose="020F0502020204030204" pitchFamily="34" charset="0"/>
                <a:cs typeface="Times New Roman" panose="02020603050405020304" pitchFamily="18" charset="0"/>
              </a:rPr>
              <a:t>Facing stiff competition from streaming services such as Netflix and Amazon Prime, the Rockbuster Stealth management team is planning to use its existing movie licenses to launch an online video rental service in order to stay competitive.</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5/4/2023</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527414" y="693640"/>
            <a:ext cx="6245912" cy="423960"/>
          </a:xfrm>
        </p:spPr>
        <p:txBody>
          <a:bodyPr/>
          <a:lstStyle/>
          <a:p>
            <a:r>
              <a:rPr lang="en-US" sz="3600" dirty="0"/>
              <a:t>Objective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527414" y="1337734"/>
            <a:ext cx="6245912" cy="1406101"/>
          </a:xfrm>
        </p:spPr>
        <p:txBody>
          <a:bodyPr vert="horz" lIns="91440" tIns="45720" rIns="91440" bIns="45720" rtlCol="0" anchor="t">
            <a:normAutofit/>
          </a:bodyPr>
          <a:lstStyle/>
          <a:p>
            <a:pPr marL="0" marR="0">
              <a:lnSpc>
                <a:spcPct val="107000"/>
              </a:lnSpc>
              <a:spcBef>
                <a:spcPts val="0"/>
              </a:spcBef>
              <a:spcAft>
                <a:spcPts val="800"/>
              </a:spcAft>
            </a:pPr>
            <a:r>
              <a:rPr lang="en-US" sz="2000" kern="100" dirty="0">
                <a:effectLst/>
                <a:ea typeface="Calibri" panose="020F0502020204030204" pitchFamily="34" charset="0"/>
                <a:cs typeface="Times New Roman" panose="02020603050405020304" pitchFamily="18" charset="0"/>
              </a:rPr>
              <a:t>Provide Recommendations to Rockbuster Stealth’s business intelligence (BI) department to help with the launch strategy for the new online video service.</a:t>
            </a:r>
          </a:p>
        </p:txBody>
      </p:sp>
      <p:sp>
        <p:nvSpPr>
          <p:cNvPr id="3" name="Title 1">
            <a:extLst>
              <a:ext uri="{FF2B5EF4-FFF2-40B4-BE49-F238E27FC236}">
                <a16:creationId xmlns:a16="http://schemas.microsoft.com/office/drawing/2014/main" id="{B48B586B-4EF9-1072-2E71-2E5C2368E6DB}"/>
              </a:ext>
            </a:extLst>
          </p:cNvPr>
          <p:cNvSpPr txBox="1">
            <a:spLocks/>
          </p:cNvSpPr>
          <p:nvPr/>
        </p:nvSpPr>
        <p:spPr>
          <a:xfrm>
            <a:off x="527414" y="2743835"/>
            <a:ext cx="6245912" cy="4239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r>
              <a:rPr lang="en-US" sz="3600" dirty="0"/>
              <a:t>Key Questions</a:t>
            </a:r>
          </a:p>
        </p:txBody>
      </p:sp>
      <p:sp>
        <p:nvSpPr>
          <p:cNvPr id="5" name="Text Placeholder 3">
            <a:extLst>
              <a:ext uri="{FF2B5EF4-FFF2-40B4-BE49-F238E27FC236}">
                <a16:creationId xmlns:a16="http://schemas.microsoft.com/office/drawing/2014/main" id="{7807520D-B70D-4798-63CD-25A8D067AB17}"/>
              </a:ext>
            </a:extLst>
          </p:cNvPr>
          <p:cNvSpPr txBox="1">
            <a:spLocks/>
          </p:cNvSpPr>
          <p:nvPr/>
        </p:nvSpPr>
        <p:spPr>
          <a:xfrm>
            <a:off x="173265" y="3485402"/>
            <a:ext cx="6929663" cy="217698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Symbol" panose="05050102010706020507" pitchFamily="18" charset="2"/>
              <a:buChar char=""/>
            </a:pPr>
            <a:r>
              <a:rPr lang="en-US" sz="2000" kern="100" dirty="0">
                <a:effectLst/>
                <a:ea typeface="Calibri" panose="020F0502020204030204" pitchFamily="34" charset="0"/>
                <a:cs typeface="Times New Roman" panose="02020603050405020304" pitchFamily="18" charset="0"/>
              </a:rPr>
              <a:t>Which movies contributed the most/least to revenue gain? </a:t>
            </a: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ea typeface="Calibri" panose="020F0502020204030204" pitchFamily="34" charset="0"/>
                <a:cs typeface="Times New Roman" panose="02020603050405020304" pitchFamily="18" charset="0"/>
              </a:rPr>
              <a:t>What was the average rental duration for all videos? </a:t>
            </a: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ea typeface="Calibri" panose="020F0502020204030204" pitchFamily="34" charset="0"/>
                <a:cs typeface="Times New Roman" panose="02020603050405020304" pitchFamily="18" charset="0"/>
              </a:rPr>
              <a:t>Which countries are Rockbuster customers based in?</a:t>
            </a: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ea typeface="Calibri" panose="020F0502020204030204" pitchFamily="34" charset="0"/>
                <a:cs typeface="Times New Roman" panose="02020603050405020304" pitchFamily="18" charset="0"/>
              </a:rPr>
              <a:t>Where are customers with a high lifetime value based? </a:t>
            </a:r>
          </a:p>
          <a:p>
            <a:pPr marL="342900" marR="0" lvl="0" indent="-342900">
              <a:lnSpc>
                <a:spcPct val="107000"/>
              </a:lnSpc>
              <a:spcBef>
                <a:spcPts val="0"/>
              </a:spcBef>
              <a:spcAft>
                <a:spcPts val="800"/>
              </a:spcAft>
              <a:buFont typeface="Symbol" panose="05050102010706020507" pitchFamily="18" charset="2"/>
              <a:buChar char=""/>
            </a:pPr>
            <a:r>
              <a:rPr lang="en-US" sz="2000" kern="100" dirty="0">
                <a:effectLst/>
                <a:ea typeface="Calibri" panose="020F0502020204030204" pitchFamily="34" charset="0"/>
                <a:cs typeface="Times New Roman" panose="02020603050405020304" pitchFamily="18" charset="0"/>
              </a:rPr>
              <a:t>Do sales figures vary between geographic regions?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35412" y="-106680"/>
            <a:ext cx="9779183" cy="1325563"/>
          </a:xfrm>
        </p:spPr>
        <p:txBody>
          <a:bodyPr/>
          <a:lstStyle/>
          <a:p>
            <a:r>
              <a:rPr lang="en-US" dirty="0"/>
              <a:t>Approach</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5/4/2023</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2" name="TextBox 11">
            <a:extLst>
              <a:ext uri="{FF2B5EF4-FFF2-40B4-BE49-F238E27FC236}">
                <a16:creationId xmlns:a16="http://schemas.microsoft.com/office/drawing/2014/main" id="{A139FDBE-B09D-2BC6-4BD1-98E1F92C142C}"/>
              </a:ext>
            </a:extLst>
          </p:cNvPr>
          <p:cNvSpPr txBox="1"/>
          <p:nvPr/>
        </p:nvSpPr>
        <p:spPr>
          <a:xfrm>
            <a:off x="731520" y="1564735"/>
            <a:ext cx="6096000" cy="3626185"/>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400" kern="100" dirty="0">
                <a:effectLst/>
                <a:ea typeface="Calibri" panose="020F0502020204030204" pitchFamily="34" charset="0"/>
                <a:cs typeface="Times New Roman" panose="02020603050405020304" pitchFamily="18" charset="0"/>
              </a:rPr>
              <a:t>To answer the complex business questions posed by the different departments of RockBuster Stealth, we will query the data using SQL.</a:t>
            </a:r>
          </a:p>
          <a:p>
            <a:pPr marR="0" lvl="0">
              <a:lnSpc>
                <a:spcPct val="107000"/>
              </a:lnSpc>
              <a:spcBef>
                <a:spcPts val="0"/>
              </a:spcBef>
              <a:spcAft>
                <a:spcPts val="0"/>
              </a:spcAft>
            </a:pPr>
            <a:endParaRPr lang="en-US" sz="24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kern="100" dirty="0">
                <a:ea typeface="Calibri" panose="020F0502020204030204" pitchFamily="34" charset="0"/>
                <a:cs typeface="Times New Roman" panose="02020603050405020304" pitchFamily="18" charset="0"/>
              </a:rPr>
              <a:t>The results of the query are being visualized using various Tableau charts to give data-driven recommendations to the company.</a:t>
            </a:r>
            <a:endParaRPr lang="en-US"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619760" y="121741"/>
            <a:ext cx="9961155" cy="560647"/>
          </a:xfrm>
        </p:spPr>
        <p:txBody>
          <a:bodyPr/>
          <a:lstStyle/>
          <a:p>
            <a:r>
              <a:rPr lang="en-US" dirty="0"/>
              <a:t>Analysis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5/4/2023</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Content Placeholder 7">
            <a:extLst>
              <a:ext uri="{FF2B5EF4-FFF2-40B4-BE49-F238E27FC236}">
                <a16:creationId xmlns:a16="http://schemas.microsoft.com/office/drawing/2014/main" id="{2A3535D9-491B-F83F-D5FB-4AB1FC5C6E88}"/>
              </a:ext>
            </a:extLst>
          </p:cNvPr>
          <p:cNvSpPr>
            <a:spLocks noGrp="1"/>
          </p:cNvSpPr>
          <p:nvPr>
            <p:ph idx="1"/>
          </p:nvPr>
        </p:nvSpPr>
        <p:spPr>
          <a:xfrm>
            <a:off x="619759" y="682388"/>
            <a:ext cx="11191239" cy="6175611"/>
          </a:xfrm>
        </p:spPr>
        <p:txBody>
          <a:bodyPr/>
          <a:lstStyle/>
          <a:p>
            <a:r>
              <a:rPr lang="en-US" sz="2000" b="1" u="sng" dirty="0"/>
              <a:t>Descriptive Statistics - Movie and Rental</a:t>
            </a:r>
          </a:p>
          <a:p>
            <a:r>
              <a:rPr lang="en-US" sz="2000" b="1" u="sng" dirty="0"/>
              <a:t>Movie Length</a:t>
            </a:r>
          </a:p>
          <a:p>
            <a:r>
              <a:rPr lang="en-US" sz="2000" b="1" dirty="0"/>
              <a:t>Maximum	     </a:t>
            </a:r>
            <a:r>
              <a:rPr lang="en-US" sz="2000" b="1" dirty="0">
                <a:effectLst/>
                <a:ea typeface="Calibri" panose="020F0502020204030204" pitchFamily="34" charset="0"/>
                <a:cs typeface="Times New Roman" panose="02020603050405020304" pitchFamily="18" charset="0"/>
              </a:rPr>
              <a:t>Minimum	      Average</a:t>
            </a:r>
            <a:endParaRPr lang="en-US" sz="2000" b="1" dirty="0"/>
          </a:p>
          <a:p>
            <a:r>
              <a:rPr lang="en-US" sz="2000" b="1" dirty="0">
                <a:effectLst/>
                <a:ea typeface="Calibri" panose="020F0502020204030204" pitchFamily="34" charset="0"/>
                <a:cs typeface="Times New Roman" panose="02020603050405020304" pitchFamily="18" charset="0"/>
              </a:rPr>
              <a:t>185 minutes</a:t>
            </a:r>
            <a:r>
              <a:rPr lang="en-US" sz="2000" b="1" dirty="0"/>
              <a:t>	     </a:t>
            </a:r>
            <a:r>
              <a:rPr lang="en-US" sz="2000" b="1" dirty="0">
                <a:effectLst/>
                <a:ea typeface="Calibri" panose="020F0502020204030204" pitchFamily="34" charset="0"/>
                <a:cs typeface="Times New Roman" panose="02020603050405020304" pitchFamily="18" charset="0"/>
              </a:rPr>
              <a:t>46 minutes</a:t>
            </a:r>
            <a:r>
              <a:rPr lang="en-US" sz="2000" b="1" dirty="0">
                <a:ea typeface="Calibri" panose="020F0502020204030204" pitchFamily="34" charset="0"/>
                <a:cs typeface="Times New Roman" panose="02020603050405020304" pitchFamily="18" charset="0"/>
              </a:rPr>
              <a:t>      </a:t>
            </a:r>
            <a:r>
              <a:rPr lang="en-US" sz="2000" b="1" dirty="0">
                <a:effectLst/>
                <a:ea typeface="Calibri" panose="020F0502020204030204" pitchFamily="34" charset="0"/>
                <a:cs typeface="Times New Roman" panose="02020603050405020304" pitchFamily="18" charset="0"/>
              </a:rPr>
              <a:t>115.2 minutes</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r>
              <a:rPr lang="en-US" sz="2000" b="1" u="sng" dirty="0">
                <a:effectLst/>
                <a:ea typeface="Calibri" panose="020F0502020204030204" pitchFamily="34" charset="0"/>
                <a:cs typeface="Times New Roman" panose="02020603050405020304" pitchFamily="18" charset="0"/>
              </a:rPr>
              <a:t>Rental Duration</a:t>
            </a:r>
          </a:p>
          <a:p>
            <a:r>
              <a:rPr lang="en-US" sz="2000" b="1" dirty="0"/>
              <a:t>Maximum            Minimum</a:t>
            </a:r>
          </a:p>
          <a:p>
            <a:r>
              <a:rPr lang="en-US" sz="2000" b="1" dirty="0"/>
              <a:t>7 days		      3 days</a:t>
            </a:r>
          </a:p>
          <a:p>
            <a:r>
              <a:rPr lang="en-US" sz="2000" b="1" u="sng" dirty="0"/>
              <a:t>Rental Rate and Replacement Cost</a:t>
            </a:r>
          </a:p>
          <a:p>
            <a:r>
              <a:rPr lang="en-US" sz="2000" b="1" dirty="0"/>
              <a:t>Max Rental Rate  Min Rental Rate        Max Replacement Cost</a:t>
            </a:r>
          </a:p>
          <a:p>
            <a:r>
              <a:rPr lang="en-US" sz="2000" b="1" dirty="0"/>
              <a:t> $4.99		       $0.99		        $29.99</a:t>
            </a:r>
          </a:p>
          <a:p>
            <a:endParaRPr lang="en-US" sz="2000" b="1" dirty="0"/>
          </a:p>
          <a:p>
            <a:pPr marL="342900" indent="-342900">
              <a:buFont typeface="Arial" panose="020B0604020202020204" pitchFamily="34" charset="0"/>
              <a:buChar char="•"/>
            </a:pPr>
            <a:r>
              <a:rPr lang="en-US" sz="2000" b="1" dirty="0"/>
              <a:t> The total number of movies are 1,000 and there are 5 Rating categories. </a:t>
            </a:r>
          </a:p>
          <a:p>
            <a:pPr marL="342900" indent="-342900">
              <a:buFont typeface="Arial" panose="020B0604020202020204" pitchFamily="34" charset="0"/>
              <a:buChar char="•"/>
            </a:pPr>
            <a:r>
              <a:rPr lang="en-US" sz="2000" b="1" dirty="0"/>
              <a:t> These facts form a crux of comparison for Movies analysis which would be explained in a later slide.</a:t>
            </a:r>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012868" y="360045"/>
            <a:ext cx="9779183" cy="706120"/>
          </a:xfrm>
        </p:spPr>
        <p:txBody>
          <a:bodyPr anchor="b">
            <a:normAutofit/>
          </a:bodyPr>
          <a:lstStyle/>
          <a:p>
            <a:r>
              <a:rPr lang="en-US" sz="4000" dirty="0"/>
              <a:t>Countries &amp; Number of Customers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1701018" cy="365125"/>
          </a:xfrm>
        </p:spPr>
        <p:txBody>
          <a:bodyPr anchor="ctr">
            <a:normAutofit/>
          </a:bodyPr>
          <a:lstStyle/>
          <a:p>
            <a:pPr>
              <a:spcAft>
                <a:spcPts val="600"/>
              </a:spcAft>
            </a:pPr>
            <a:fld id="{7699C8CE-7534-A244-ABE9-5BED2DFEFBDF}" type="datetime1">
              <a:rPr lang="en-US" smtClean="0"/>
              <a:pPr>
                <a:spcAft>
                  <a:spcPts val="600"/>
                </a:spcAft>
              </a:pPr>
              <a:t>5/4/2023</a:t>
            </a:fld>
            <a:endParaRPr lang="en-US"/>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11" name="Title 1">
            <a:extLst>
              <a:ext uri="{FF2B5EF4-FFF2-40B4-BE49-F238E27FC236}">
                <a16:creationId xmlns:a16="http://schemas.microsoft.com/office/drawing/2014/main" id="{615F2DC5-E7DB-7E63-E2DB-886BDA17511D}"/>
              </a:ext>
            </a:extLst>
          </p:cNvPr>
          <p:cNvSpPr txBox="1">
            <a:spLocks/>
          </p:cNvSpPr>
          <p:nvPr/>
        </p:nvSpPr>
        <p:spPr>
          <a:xfrm>
            <a:off x="1012867" y="2600792"/>
            <a:ext cx="4835515" cy="276497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2000" b="0" dirty="0">
                <a:latin typeface="+mn-lt"/>
              </a:rPr>
              <a:t>The map represents the top 10 Countries by the Number of Customers. </a:t>
            </a:r>
          </a:p>
          <a:p>
            <a:endParaRPr lang="en-US" sz="2000" b="0" dirty="0">
              <a:latin typeface="+mn-lt"/>
            </a:endParaRPr>
          </a:p>
          <a:p>
            <a:r>
              <a:rPr lang="en-US" sz="2000" b="0" dirty="0">
                <a:latin typeface="+mn-lt"/>
              </a:rPr>
              <a:t>Countries having maximum customers are India, China and United States as it comprises of around 50% of total number of customers across the world.</a:t>
            </a:r>
          </a:p>
          <a:p>
            <a:endParaRPr lang="en-US" sz="2000" b="0" dirty="0">
              <a:latin typeface="+mn-lt"/>
            </a:endParaRPr>
          </a:p>
          <a:p>
            <a:r>
              <a:rPr lang="en-US" sz="2000" b="0" dirty="0">
                <a:latin typeface="+mn-lt"/>
              </a:rPr>
              <a:t>The strategy can be divided into 2 types. One with India, China and United States as Countries with Top 50% customers and Second one as Rest of the World with the remaining 50% of the customers.</a:t>
            </a:r>
          </a:p>
        </p:txBody>
      </p:sp>
      <p:pic>
        <p:nvPicPr>
          <p:cNvPr id="8" name="Content Placeholder 7">
            <a:extLst>
              <a:ext uri="{FF2B5EF4-FFF2-40B4-BE49-F238E27FC236}">
                <a16:creationId xmlns:a16="http://schemas.microsoft.com/office/drawing/2014/main" id="{105B3570-52E4-875D-CBE9-ADC2FFB6B14D}"/>
              </a:ext>
            </a:extLst>
          </p:cNvPr>
          <p:cNvPicPr>
            <a:picLocks noGrp="1" noChangeAspect="1"/>
          </p:cNvPicPr>
          <p:nvPr>
            <p:ph idx="1"/>
          </p:nvPr>
        </p:nvPicPr>
        <p:blipFill>
          <a:blip r:embed="rId2"/>
          <a:stretch>
            <a:fillRect/>
          </a:stretch>
        </p:blipFill>
        <p:spPr>
          <a:xfrm>
            <a:off x="6343618" y="1783031"/>
            <a:ext cx="5373687" cy="2788927"/>
          </a:xfrm>
        </p:spPr>
      </p:pic>
    </p:spTree>
    <p:extLst>
      <p:ext uri="{BB962C8B-B14F-4D97-AF65-F5344CB8AC3E}">
        <p14:creationId xmlns:p14="http://schemas.microsoft.com/office/powerpoint/2010/main" val="392851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73010" y="172085"/>
            <a:ext cx="9779183" cy="622572"/>
          </a:xfrm>
        </p:spPr>
        <p:txBody>
          <a:bodyPr anchor="b">
            <a:normAutofit fontScale="90000"/>
          </a:bodyPr>
          <a:lstStyle/>
          <a:p>
            <a:r>
              <a:rPr lang="en-US" sz="4000" dirty="0"/>
              <a:t>Countries &amp; Revenue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1701018" cy="365125"/>
          </a:xfrm>
        </p:spPr>
        <p:txBody>
          <a:bodyPr anchor="ctr">
            <a:normAutofit/>
          </a:bodyPr>
          <a:lstStyle/>
          <a:p>
            <a:pPr>
              <a:spcAft>
                <a:spcPts val="600"/>
              </a:spcAft>
            </a:pPr>
            <a:fld id="{7699C8CE-7534-A244-ABE9-5BED2DFEFBDF}" type="datetime1">
              <a:rPr lang="en-US" smtClean="0"/>
              <a:pPr>
                <a:spcAft>
                  <a:spcPts val="600"/>
                </a:spcAft>
              </a:pPr>
              <a:t>5/4/2023</a:t>
            </a:fld>
            <a:endParaRPr lang="en-US"/>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
        <p:nvSpPr>
          <p:cNvPr id="11" name="Title 1">
            <a:extLst>
              <a:ext uri="{FF2B5EF4-FFF2-40B4-BE49-F238E27FC236}">
                <a16:creationId xmlns:a16="http://schemas.microsoft.com/office/drawing/2014/main" id="{615F2DC5-E7DB-7E63-E2DB-886BDA17511D}"/>
              </a:ext>
            </a:extLst>
          </p:cNvPr>
          <p:cNvSpPr txBox="1">
            <a:spLocks/>
          </p:cNvSpPr>
          <p:nvPr/>
        </p:nvSpPr>
        <p:spPr>
          <a:xfrm>
            <a:off x="1070981" y="2774351"/>
            <a:ext cx="3456749" cy="30941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2000" b="0" dirty="0">
                <a:latin typeface="+mn-lt"/>
              </a:rPr>
              <a:t>The Treemap constitutes the top 10 Countries based on Revenue. </a:t>
            </a:r>
          </a:p>
          <a:p>
            <a:endParaRPr lang="en-US" sz="2000" b="0" dirty="0">
              <a:latin typeface="+mn-lt"/>
            </a:endParaRPr>
          </a:p>
          <a:p>
            <a:r>
              <a:rPr lang="en-US" sz="2000" b="0" dirty="0">
                <a:latin typeface="+mn-lt"/>
              </a:rPr>
              <a:t>Countries having maximum Revenue are India, China and United States and forms 45% of the revenue of the top countries of Rockbuster.</a:t>
            </a:r>
          </a:p>
          <a:p>
            <a:endParaRPr lang="en-US" sz="2000" b="0" dirty="0">
              <a:latin typeface="+mn-lt"/>
            </a:endParaRPr>
          </a:p>
          <a:p>
            <a:r>
              <a:rPr lang="en-US" sz="2000" b="0" dirty="0">
                <a:latin typeface="+mn-lt"/>
              </a:rPr>
              <a:t>The purchasing power among customers are highest among the Asian nations which has an average of $101 revenue per customer. Hence, the strategy should be to target customers in Asian regions.</a:t>
            </a:r>
          </a:p>
        </p:txBody>
      </p:sp>
      <p:pic>
        <p:nvPicPr>
          <p:cNvPr id="25" name="Content Placeholder 24">
            <a:extLst>
              <a:ext uri="{FF2B5EF4-FFF2-40B4-BE49-F238E27FC236}">
                <a16:creationId xmlns:a16="http://schemas.microsoft.com/office/drawing/2014/main" id="{66419E88-2343-D70B-E301-16690A9D9D5B}"/>
              </a:ext>
            </a:extLst>
          </p:cNvPr>
          <p:cNvPicPr>
            <a:picLocks noGrp="1" noChangeAspect="1"/>
          </p:cNvPicPr>
          <p:nvPr>
            <p:ph idx="1"/>
          </p:nvPr>
        </p:nvPicPr>
        <p:blipFill>
          <a:blip r:embed="rId2"/>
          <a:stretch>
            <a:fillRect/>
          </a:stretch>
        </p:blipFill>
        <p:spPr>
          <a:xfrm>
            <a:off x="5502403" y="1224643"/>
            <a:ext cx="5716587" cy="3715239"/>
          </a:xfrm>
        </p:spPr>
      </p:pic>
    </p:spTree>
    <p:extLst>
      <p:ext uri="{BB962C8B-B14F-4D97-AF65-F5344CB8AC3E}">
        <p14:creationId xmlns:p14="http://schemas.microsoft.com/office/powerpoint/2010/main" val="229060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1"/>
            <a:ext cx="9779183" cy="706120"/>
          </a:xfrm>
        </p:spPr>
        <p:txBody>
          <a:bodyPr anchor="b">
            <a:normAutofit/>
          </a:bodyPr>
          <a:lstStyle/>
          <a:p>
            <a:r>
              <a:rPr lang="en-US" sz="4000" dirty="0"/>
              <a:t>Customers with Highest Lifetime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1701018" cy="365125"/>
          </a:xfrm>
        </p:spPr>
        <p:txBody>
          <a:bodyPr anchor="ctr">
            <a:normAutofit/>
          </a:bodyPr>
          <a:lstStyle/>
          <a:p>
            <a:pPr>
              <a:spcAft>
                <a:spcPts val="600"/>
              </a:spcAft>
            </a:pPr>
            <a:fld id="{7699C8CE-7534-A244-ABE9-5BED2DFEFBDF}" type="datetime1">
              <a:rPr lang="en-US" smtClean="0"/>
              <a:pPr>
                <a:spcAft>
                  <a:spcPts val="600"/>
                </a:spcAft>
              </a:pPr>
              <a:t>5/4/2023</a:t>
            </a:fld>
            <a:endParaRPr lang="en-US"/>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
        <p:nvSpPr>
          <p:cNvPr id="11" name="Title 1">
            <a:extLst>
              <a:ext uri="{FF2B5EF4-FFF2-40B4-BE49-F238E27FC236}">
                <a16:creationId xmlns:a16="http://schemas.microsoft.com/office/drawing/2014/main" id="{615F2DC5-E7DB-7E63-E2DB-886BDA17511D}"/>
              </a:ext>
            </a:extLst>
          </p:cNvPr>
          <p:cNvSpPr txBox="1">
            <a:spLocks/>
          </p:cNvSpPr>
          <p:nvPr/>
        </p:nvSpPr>
        <p:spPr>
          <a:xfrm>
            <a:off x="1231509" y="1452246"/>
            <a:ext cx="3456749" cy="52692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2000" b="0" dirty="0">
                <a:latin typeface="+mn-lt"/>
              </a:rPr>
              <a:t>The Map shows the Top 5 Customers with high lifetime and their number of rentals.</a:t>
            </a:r>
          </a:p>
          <a:p>
            <a:endParaRPr lang="en-US" sz="2000" b="0" dirty="0">
              <a:latin typeface="+mn-lt"/>
            </a:endParaRPr>
          </a:p>
          <a:p>
            <a:r>
              <a:rPr lang="en-US" sz="2000" b="0" dirty="0">
                <a:latin typeface="+mn-lt"/>
              </a:rPr>
              <a:t>Customers from Asian and United States region constitute higher number of rentals with around 35% higher than the average.</a:t>
            </a:r>
          </a:p>
          <a:p>
            <a:endParaRPr lang="en-US" sz="2000" b="0" dirty="0">
              <a:latin typeface="+mn-lt"/>
            </a:endParaRPr>
          </a:p>
          <a:p>
            <a:endParaRPr lang="en-US" sz="2000" b="0" dirty="0">
              <a:latin typeface="+mn-lt"/>
            </a:endParaRPr>
          </a:p>
          <a:p>
            <a:r>
              <a:rPr lang="en-US" sz="2000" b="0" dirty="0">
                <a:latin typeface="+mn-lt"/>
              </a:rPr>
              <a:t>The Top 5 customers should be rewarded with a rental coupon and the customers from the top countries of Asian region should be targeted.</a:t>
            </a:r>
          </a:p>
          <a:p>
            <a:endParaRPr lang="en-US" sz="2000" b="0" dirty="0">
              <a:latin typeface="+mn-lt"/>
            </a:endParaRPr>
          </a:p>
          <a:p>
            <a:endParaRPr lang="en-US" sz="2000" b="0" dirty="0">
              <a:latin typeface="+mn-lt"/>
            </a:endParaRPr>
          </a:p>
        </p:txBody>
      </p:sp>
      <p:pic>
        <p:nvPicPr>
          <p:cNvPr id="17" name="Content Placeholder 16">
            <a:extLst>
              <a:ext uri="{FF2B5EF4-FFF2-40B4-BE49-F238E27FC236}">
                <a16:creationId xmlns:a16="http://schemas.microsoft.com/office/drawing/2014/main" id="{421F98BC-0E1C-5AD6-7AC8-1D3D8054EDED}"/>
              </a:ext>
            </a:extLst>
          </p:cNvPr>
          <p:cNvPicPr>
            <a:picLocks noGrp="1" noChangeAspect="1"/>
          </p:cNvPicPr>
          <p:nvPr>
            <p:ph idx="1"/>
          </p:nvPr>
        </p:nvPicPr>
        <p:blipFill>
          <a:blip r:embed="rId2"/>
          <a:stretch>
            <a:fillRect/>
          </a:stretch>
        </p:blipFill>
        <p:spPr>
          <a:xfrm>
            <a:off x="5902137" y="1611086"/>
            <a:ext cx="5080000" cy="2788390"/>
          </a:xfrm>
        </p:spPr>
      </p:pic>
    </p:spTree>
    <p:extLst>
      <p:ext uri="{BB962C8B-B14F-4D97-AF65-F5344CB8AC3E}">
        <p14:creationId xmlns:p14="http://schemas.microsoft.com/office/powerpoint/2010/main" val="122819032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{7A640AE6-DD07-47BE-9BEA-E93A91D007C5}tf45331398_win32</Template>
  <TotalTime>5198</TotalTime>
  <Words>992</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Tenorite</vt:lpstr>
      <vt:lpstr>Office Theme</vt:lpstr>
      <vt:lpstr>RockBuster Stealth</vt:lpstr>
      <vt:lpstr>Agenda</vt:lpstr>
      <vt:lpstr>Project Background</vt:lpstr>
      <vt:lpstr>Objective</vt:lpstr>
      <vt:lpstr>Approach</vt:lpstr>
      <vt:lpstr>Analysis</vt:lpstr>
      <vt:lpstr>Countries &amp; Number of Customers</vt:lpstr>
      <vt:lpstr>Countries &amp; Revenue</vt:lpstr>
      <vt:lpstr>Customers with Highest Lifetime</vt:lpstr>
      <vt:lpstr>Regions and Revenue</vt:lpstr>
      <vt:lpstr>Movies &amp; Revenues</vt:lpstr>
      <vt:lpstr>Movie Genre &amp; Revenues</vt:lpstr>
      <vt:lpstr>Conclusions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dc:title>
  <dc:creator>Arjun Prakash</dc:creator>
  <cp:lastModifiedBy>Arjun Prakash</cp:lastModifiedBy>
  <cp:revision>17</cp:revision>
  <dcterms:created xsi:type="dcterms:W3CDTF">2023-04-30T05:11:31Z</dcterms:created>
  <dcterms:modified xsi:type="dcterms:W3CDTF">2023-05-04T15:23:01Z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