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977" r:id="rId2"/>
    <p:sldId id="1001" r:id="rId3"/>
    <p:sldId id="978" r:id="rId4"/>
    <p:sldId id="1113" r:id="rId5"/>
    <p:sldId id="1112" r:id="rId6"/>
    <p:sldId id="1111" r:id="rId7"/>
    <p:sldId id="1045" r:id="rId8"/>
    <p:sldId id="1041" r:id="rId9"/>
    <p:sldId id="1042" r:id="rId10"/>
    <p:sldId id="1109" r:id="rId11"/>
    <p:sldId id="1110" r:id="rId12"/>
    <p:sldId id="1046" r:id="rId13"/>
    <p:sldId id="1044" r:id="rId14"/>
    <p:sldId id="1108" r:id="rId15"/>
    <p:sldId id="1047" r:id="rId16"/>
    <p:sldId id="1048" r:id="rId17"/>
    <p:sldId id="1049" r:id="rId18"/>
    <p:sldId id="1050" r:id="rId19"/>
    <p:sldId id="1054" r:id="rId20"/>
    <p:sldId id="1055" r:id="rId21"/>
    <p:sldId id="1057" r:id="rId22"/>
    <p:sldId id="1103" r:id="rId23"/>
    <p:sldId id="1056" r:id="rId24"/>
    <p:sldId id="1060" r:id="rId25"/>
    <p:sldId id="1078" r:id="rId26"/>
    <p:sldId id="1079" r:id="rId27"/>
    <p:sldId id="1096" r:id="rId28"/>
    <p:sldId id="1081" r:id="rId29"/>
  </p:sldIdLst>
  <p:sldSz cx="9144000" cy="6858000" type="screen4x3"/>
  <p:notesSz cx="6858000" cy="91440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DejaVu Sans"/>
        <a:cs typeface="+mn-cs"/>
      </a:defRPr>
    </a:lvl9pPr>
  </p:defaultTextStyle>
  <p:extLst>
    <p:ext uri="{EFAFB233-063F-42B5-8137-9DF3F51BA10A}">
      <p15:sldGuideLst xmlns:p15="http://schemas.microsoft.com/office/powerpoint/2012/main">
        <p15:guide id="1" orient="horz" pos="2186" userDrawn="1">
          <p15:clr>
            <a:srgbClr val="A4A3A4"/>
          </p15:clr>
        </p15:guide>
        <p15:guide id="2" pos="28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86364"/>
  </p:normalViewPr>
  <p:slideViewPr>
    <p:cSldViewPr showGuides="1">
      <p:cViewPr>
        <p:scale>
          <a:sx n="66" d="100"/>
          <a:sy n="66" d="100"/>
        </p:scale>
        <p:origin x="1686" y="264"/>
      </p:cViewPr>
      <p:guideLst>
        <p:guide orient="horz" pos="2186"/>
        <p:guide pos="2889"/>
      </p:guideLst>
    </p:cSldViewPr>
  </p:slideViewPr>
  <p:outlineViewPr>
    <p:cViewPr varScale="1">
      <p:scale>
        <a:sx n="170" d="200"/>
        <a:sy n="170" d="200"/>
      </p:scale>
      <p:origin x="0" y="10097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Clr>
                <a:srgbClr val="000000"/>
              </a:buClr>
              <a:buSzPct val="100000"/>
              <a:buFont typeface="Times New Roman" panose="02020603050405020304" pitchFamily="18" charset="0"/>
              <a:buNone/>
              <a:defRPr sz="1200">
                <a:latin typeface="Arial" panose="020B0604020202020204" pitchFamily="34" charset="0"/>
                <a:ea typeface="+mn-ea"/>
                <a:cs typeface="+mn-cs"/>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Clr>
                <a:srgbClr val="000000"/>
              </a:buClr>
              <a:buSzPct val="100000"/>
              <a:buFont typeface="Times New Roman" panose="02020603050405020304" pitchFamily="18" charset="0"/>
              <a:buNone/>
              <a:defRPr sz="1200">
                <a:latin typeface="Arial" panose="020B0604020202020204" pitchFamily="34" charset="0"/>
                <a:ea typeface="+mn-ea"/>
                <a:cs typeface="+mn-cs"/>
              </a:defRPr>
            </a:lvl1p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fld id="{42458793-31B1-4489-A22A-2A0F72670E0C}" type="datetimeFigureOut">
              <a:rPr kumimoji="0" lang="en-US" sz="1200" b="0" i="0" u="none" strike="noStrike" kern="1200" cap="none" spc="0" normalizeH="0" baseline="0" noProof="0">
                <a:ln>
                  <a:noFill/>
                </a:ln>
                <a:solidFill>
                  <a:schemeClr val="bg1"/>
                </a:solidFill>
                <a:effectLst/>
                <a:uLnTx/>
                <a:uFillTx/>
                <a:latin typeface="Arial" panose="020B0604020202020204" pitchFamily="34" charset="0"/>
                <a:ea typeface="+mn-ea"/>
                <a:cs typeface="+mn-cs"/>
              </a:rPr>
              <a:t>11/22/2024</a:t>
            </a:fld>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Clr>
                <a:srgbClr val="000000"/>
              </a:buClr>
              <a:buSzPct val="100000"/>
              <a:buFont typeface="Times New Roman" panose="02020603050405020304" pitchFamily="18" charset="0"/>
              <a:buNone/>
              <a:defRPr sz="1200">
                <a:latin typeface="Arial" panose="020B0604020202020204" pitchFamily="34" charset="0"/>
                <a:ea typeface="+mn-ea"/>
                <a:cs typeface="+mn-cs"/>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sz="1200" b="0" i="0" u="none" strike="noStrike" kern="1200" cap="none" spc="0" normalizeH="0" baseline="0" noProof="0">
                <a:ln>
                  <a:noFill/>
                </a:ln>
                <a:solidFill>
                  <a:schemeClr val="bg1"/>
                </a:solidFill>
                <a:effectLst/>
                <a:uLnTx/>
                <a:uFillTx/>
                <a:latin typeface="Arial" panose="020B0604020202020204" pitchFamily="34" charset="0"/>
                <a:ea typeface="+mn-ea"/>
                <a:cs typeface="+mn-cs"/>
              </a:rPr>
              <a:t>NTTF TTC</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Clr>
                <a:srgbClr val="000000"/>
              </a:buClr>
              <a:buSzPct val="100000"/>
              <a:buFont typeface="Times New Roman" panose="02020603050405020304" pitchFamily="18" charset="0"/>
              <a:buNone/>
            </a:pPr>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p:nvPr/>
        </p:nvSpPr>
        <p:spPr>
          <a:xfrm>
            <a:off x="0" y="0"/>
            <a:ext cx="6858000" cy="9144000"/>
          </a:xfrm>
          <a:prstGeom prst="roundRect">
            <a:avLst>
              <a:gd name="adj" fmla="val 23"/>
            </a:avLst>
          </a:prstGeom>
          <a:solidFill>
            <a:srgbClr val="FFFFFF"/>
          </a:solidFill>
          <a:ln w="9360">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p>
        </p:txBody>
      </p:sp>
      <p:sp>
        <p:nvSpPr>
          <p:cNvPr id="2051" name="AutoShape 2"/>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p>
        </p:txBody>
      </p:sp>
      <p:sp>
        <p:nvSpPr>
          <p:cNvPr id="2052" name="AutoShape 3"/>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p>
        </p:txBody>
      </p:sp>
      <p:sp>
        <p:nvSpPr>
          <p:cNvPr id="2053" name="Text Box 4"/>
          <p:cNvSpPr txBox="1"/>
          <p:nvPr/>
        </p:nvSpPr>
        <p:spPr>
          <a:xfrm>
            <a:off x="0" y="0"/>
            <a:ext cx="2971800" cy="457200"/>
          </a:xfrm>
          <a:prstGeom prst="rect">
            <a:avLst/>
          </a:prstGeom>
          <a:no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p>
        </p:txBody>
      </p:sp>
      <p:sp>
        <p:nvSpPr>
          <p:cNvPr id="4101" name="Rectangle 5"/>
          <p:cNvSpPr>
            <a:spLocks noGrp="1" noChangeArrowheads="1"/>
          </p:cNvSpPr>
          <p:nvPr>
            <p:ph type="dt"/>
          </p:nvPr>
        </p:nvSpPr>
        <p:spPr bwMode="auto">
          <a:xfrm>
            <a:off x="3884613" y="0"/>
            <a:ext cx="2967038" cy="452438"/>
          </a:xfrm>
          <a:prstGeom prst="rect">
            <a:avLst/>
          </a:prstGeom>
          <a:noFill/>
          <a:ln w="9525">
            <a:noFill/>
            <a:round/>
          </a:ln>
          <a:effectLst/>
        </p:spPr>
        <p:txBody>
          <a:bodyPr vert="horz" wrap="square" lIns="90000" tIns="46800" rIns="90000" bIns="46800" numCol="1" anchor="t" anchorCtr="0" compatLnSpc="1"/>
          <a:lstStyle>
            <a:lvl1pPr algn="r" eaLnBrk="1" hangingPunct="1">
              <a:buClrTx/>
              <a:buSzPct val="100000"/>
              <a:buFontTx/>
              <a:buNone/>
              <a:tabLst>
                <a:tab pos="723900" algn="l"/>
                <a:tab pos="1447800" algn="l"/>
                <a:tab pos="2171700" algn="l"/>
                <a:tab pos="2895600" algn="l"/>
              </a:tabLst>
              <a:defRPr sz="1200">
                <a:solidFill>
                  <a:srgbClr val="000000"/>
                </a:solidFill>
                <a:latin typeface="Calibri" panose="020F0502020204030204" charset="0"/>
                <a:ea typeface="DejaVu Sans" charset="0"/>
                <a:cs typeface="DejaVu Sans" charset="0"/>
              </a:defRPr>
            </a:lvl1pPr>
          </a:lstStyle>
          <a:p>
            <a:pPr marL="0" marR="0" lvl="0" indent="0"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endParaRPr kumimoji="0" lang="en-US" sz="1200" b="0" i="0" u="none" strike="noStrike" kern="1200" cap="none" spc="0" normalizeH="0" baseline="0" noProof="0">
              <a:ln>
                <a:noFill/>
              </a:ln>
              <a:solidFill>
                <a:srgbClr val="000000"/>
              </a:solidFill>
              <a:effectLst/>
              <a:uLnTx/>
              <a:uFillTx/>
              <a:latin typeface="Calibri" panose="020F0502020204030204" charset="0"/>
              <a:ea typeface="DejaVu Sans" charset="0"/>
              <a:cs typeface="DejaVu Sans" charset="0"/>
            </a:endParaRPr>
          </a:p>
        </p:txBody>
      </p:sp>
      <p:sp>
        <p:nvSpPr>
          <p:cNvPr id="2055" name="Rectangle 6"/>
          <p:cNvSpPr>
            <a:spLocks noGrp="1" noRot="1" noChangeAspect="1"/>
          </p:cNvSpPr>
          <p:nvPr>
            <p:ph type="sldImg"/>
          </p:nvPr>
        </p:nvSpPr>
        <p:spPr>
          <a:xfrm>
            <a:off x="1143000" y="685800"/>
            <a:ext cx="4567238" cy="3424238"/>
          </a:xfrm>
          <a:prstGeom prst="rect">
            <a:avLst/>
          </a:prstGeom>
          <a:noFill/>
          <a:ln w="12600" cap="flat" cmpd="sng">
            <a:solidFill>
              <a:srgbClr val="000000"/>
            </a:solidFill>
            <a:prstDash val="solid"/>
            <a:miter/>
            <a:headEnd type="none" w="med" len="med"/>
            <a:tailEnd type="none" w="med" len="med"/>
          </a:ln>
        </p:spPr>
      </p:sp>
      <p:sp>
        <p:nvSpPr>
          <p:cNvPr id="4103" name="Rectangle 7"/>
          <p:cNvSpPr>
            <a:spLocks noGrp="1" noChangeArrowheads="1"/>
          </p:cNvSpPr>
          <p:nvPr>
            <p:ph type="body"/>
          </p:nvPr>
        </p:nvSpPr>
        <p:spPr bwMode="auto">
          <a:xfrm>
            <a:off x="685800" y="4343400"/>
            <a:ext cx="5481638" cy="4110038"/>
          </a:xfrm>
          <a:prstGeom prst="rect">
            <a:avLst/>
          </a:prstGeom>
          <a:noFill/>
          <a:ln w="9525">
            <a:noFill/>
            <a:round/>
          </a:ln>
          <a:effectLst/>
        </p:spPr>
        <p:txBody>
          <a:bodyPr vert="horz" wrap="square" lIns="90000" tIns="46800" rIns="90000" bIns="4680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7" name="Text Box 8"/>
          <p:cNvSpPr txBox="1"/>
          <p:nvPr/>
        </p:nvSpPr>
        <p:spPr>
          <a:xfrm>
            <a:off x="0" y="8685213"/>
            <a:ext cx="2971800" cy="457200"/>
          </a:xfrm>
          <a:prstGeom prst="rect">
            <a:avLst/>
          </a:prstGeom>
          <a:no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p>
        </p:txBody>
      </p:sp>
      <p:sp>
        <p:nvSpPr>
          <p:cNvPr id="4105" name="Rectangle 9"/>
          <p:cNvSpPr>
            <a:spLocks noGrp="1" noChangeArrowheads="1"/>
          </p:cNvSpPr>
          <p:nvPr>
            <p:ph type="sldNum"/>
          </p:nvPr>
        </p:nvSpPr>
        <p:spPr bwMode="auto">
          <a:xfrm>
            <a:off x="3884613" y="8685213"/>
            <a:ext cx="2967038" cy="452438"/>
          </a:xfrm>
          <a:prstGeom prst="rect">
            <a:avLst/>
          </a:prstGeom>
          <a:noFill/>
          <a:ln w="9525">
            <a:noFill/>
            <a:round/>
          </a:ln>
          <a:effectLst/>
        </p:spPr>
        <p:txBody>
          <a:bodyPr vert="horz" wrap="square" lIns="90000" tIns="46800" rIns="90000" bIns="46800" numCol="1" anchor="b" anchorCtr="0" compatLnSpc="1"/>
          <a:lstStyle/>
          <a:p>
            <a:pPr lvl="0" algn="r" defTabSz="457200" eaLnBrk="1" hangingPunct="1">
              <a:buSzPct val="100000"/>
              <a:buNone/>
              <a:tabLst>
                <a:tab pos="723900" algn="l"/>
                <a:tab pos="1447800" algn="l"/>
                <a:tab pos="2171700" algn="l"/>
                <a:tab pos="2895600" algn="l"/>
              </a:tabLst>
            </a:pPr>
            <a:fld id="{9A0DB2DC-4C9A-4742-B13C-FB6460FD3503}" type="slidenum">
              <a:rPr lang="en-US" altLang="en-US" sz="1200" dirty="0">
                <a:solidFill>
                  <a:srgbClr val="000000"/>
                </a:solidFill>
                <a:latin typeface="Calibri" panose="020F0502020204030204" charset="0"/>
              </a:rPr>
              <a:t>‹#›</a:t>
            </a:fld>
            <a:endParaRPr lang="en-US" altLang="en-US" sz="1200" dirty="0">
              <a:solidFill>
                <a:srgbClr val="000000"/>
              </a:solidFill>
              <a:latin typeface="Calibri" panose="020F0502020204030204" charset="0"/>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5" name="Slide Number Placeholder 4"/>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5" name="Slide Number Placeholder 4"/>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7625" y="76200"/>
            <a:ext cx="2055813"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016625"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5" name="Slide Number Placeholder 4"/>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5" name="Slide Number Placeholder 4"/>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5" name="Slide Number Placeholder 4"/>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47800"/>
            <a:ext cx="4035425"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6425" y="1447800"/>
            <a:ext cx="4037013"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6" name="Slide Number Placeholder 5"/>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8" name="Slide Number Placeholder 7"/>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4" name="Slide Number Placeholder 3"/>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3" name="Slide Number Placeholder 2"/>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6" name="Slide Number Placeholder 5"/>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6" name="Slide Number Placeholder 5"/>
          <p:cNvSpPr>
            <a:spLocks noGrp="1"/>
          </p:cNvSpPr>
          <p:nvPr>
            <p:ph type="sldNum" idx="11"/>
          </p:nvPr>
        </p:nvSpPr>
        <p:spPr/>
        <p:txBody>
          <a:body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p:nvPr/>
        </p:nvSpPr>
        <p:spPr>
          <a:xfrm>
            <a:off x="0" y="0"/>
            <a:ext cx="9144000" cy="6858000"/>
          </a:xfrm>
          <a:prstGeom prst="rect">
            <a:avLst/>
          </a:prstGeom>
          <a:solidFill>
            <a:srgbClr val="F2F2F2"/>
          </a:solid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latin typeface="Arial" panose="020B0604020202020204" pitchFamily="34" charset="0"/>
            </a:endParaRPr>
          </a:p>
        </p:txBody>
      </p:sp>
      <p:grpSp>
        <p:nvGrpSpPr>
          <p:cNvPr id="1027" name="Group 2"/>
          <p:cNvGrpSpPr/>
          <p:nvPr/>
        </p:nvGrpSpPr>
        <p:grpSpPr>
          <a:xfrm>
            <a:off x="-6350" y="-6350"/>
            <a:ext cx="9155113" cy="6869113"/>
            <a:chOff x="-4" y="-4"/>
            <a:chExt cx="5767" cy="4327"/>
          </a:xfrm>
        </p:grpSpPr>
        <p:pic>
          <p:nvPicPr>
            <p:cNvPr id="1037" name="Picture 3"/>
            <p:cNvPicPr>
              <a:picLocks noChangeAspect="1"/>
            </p:cNvPicPr>
            <p:nvPr/>
          </p:nvPicPr>
          <p:blipFill>
            <a:blip r:embed="rId13"/>
            <a:stretch>
              <a:fillRect/>
            </a:stretch>
          </p:blipFill>
          <p:spPr>
            <a:xfrm>
              <a:off x="-4" y="-4"/>
              <a:ext cx="5768" cy="4328"/>
            </a:xfrm>
            <a:prstGeom prst="rect">
              <a:avLst/>
            </a:prstGeom>
            <a:noFill/>
            <a:ln w="9525">
              <a:noFill/>
            </a:ln>
          </p:spPr>
        </p:pic>
        <p:sp>
          <p:nvSpPr>
            <p:cNvPr id="1038" name="Text Box 4"/>
            <p:cNvSpPr txBox="1"/>
            <p:nvPr/>
          </p:nvSpPr>
          <p:spPr>
            <a:xfrm>
              <a:off x="0" y="0"/>
              <a:ext cx="5760" cy="4320"/>
            </a:xfrm>
            <a:prstGeom prst="rect">
              <a:avLst/>
            </a:prstGeom>
            <a:no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latin typeface="Arial" panose="020B0604020202020204" pitchFamily="34" charset="0"/>
              </a:endParaRPr>
            </a:p>
          </p:txBody>
        </p:sp>
      </p:grpSp>
      <p:sp>
        <p:nvSpPr>
          <p:cNvPr id="1028" name="Rectangle 5"/>
          <p:cNvSpPr/>
          <p:nvPr/>
        </p:nvSpPr>
        <p:spPr>
          <a:xfrm>
            <a:off x="0" y="6096000"/>
            <a:ext cx="4572000" cy="762000"/>
          </a:xfrm>
          <a:prstGeom prst="rect">
            <a:avLst/>
          </a:prstGeom>
          <a:solidFill>
            <a:srgbClr val="F59620"/>
          </a:solid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1029" name="Rectangle 6"/>
          <p:cNvSpPr/>
          <p:nvPr/>
        </p:nvSpPr>
        <p:spPr>
          <a:xfrm>
            <a:off x="4572000" y="6096000"/>
            <a:ext cx="4572000" cy="762000"/>
          </a:xfrm>
          <a:prstGeom prst="rect">
            <a:avLst/>
          </a:prstGeom>
          <a:solidFill>
            <a:srgbClr val="0089CF"/>
          </a:solid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1030" name="Rectangle 7"/>
          <p:cNvSpPr>
            <a:spLocks noGrp="1"/>
          </p:cNvSpPr>
          <p:nvPr>
            <p:ph type="title"/>
          </p:nvPr>
        </p:nvSpPr>
        <p:spPr>
          <a:xfrm>
            <a:off x="228600" y="76200"/>
            <a:ext cx="6243638" cy="1138238"/>
          </a:xfrm>
          <a:prstGeom prst="rect">
            <a:avLst/>
          </a:prstGeom>
          <a:noFill/>
          <a:ln w="9525">
            <a:noFill/>
          </a:ln>
        </p:spPr>
        <p:txBody>
          <a:bodyPr lIns="90000" tIns="46800" rIns="90000" bIns="46800"/>
          <a:lstStyle/>
          <a:p>
            <a:pPr lvl="0"/>
            <a:r>
              <a:rPr lang="en-GB" altLang="en-US" dirty="0"/>
              <a:t>Click to edit the title text format</a:t>
            </a:r>
          </a:p>
        </p:txBody>
      </p:sp>
      <p:sp>
        <p:nvSpPr>
          <p:cNvPr id="1031" name="Rectangle 8"/>
          <p:cNvSpPr>
            <a:spLocks noGrp="1"/>
          </p:cNvSpPr>
          <p:nvPr>
            <p:ph type="body" idx="1"/>
          </p:nvPr>
        </p:nvSpPr>
        <p:spPr>
          <a:xfrm>
            <a:off x="228600" y="1447800"/>
            <a:ext cx="8224838" cy="4521200"/>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1033" name="Rectangle 9"/>
          <p:cNvSpPr>
            <a:spLocks noGrp="1" noChangeArrowheads="1"/>
          </p:cNvSpPr>
          <p:nvPr>
            <p:ph type="dt"/>
          </p:nvPr>
        </p:nvSpPr>
        <p:spPr bwMode="auto">
          <a:xfrm>
            <a:off x="457200" y="6353175"/>
            <a:ext cx="2128838" cy="366713"/>
          </a:xfrm>
          <a:prstGeom prst="rect">
            <a:avLst/>
          </a:prstGeom>
          <a:noFill/>
          <a:ln w="9525">
            <a:noFill/>
            <a:round/>
          </a:ln>
          <a:effectLst/>
        </p:spPr>
        <p:txBody>
          <a:bodyPr vert="horz" wrap="square" lIns="90000" tIns="46800" rIns="90000" bIns="46800" numCol="1" anchor="ctr" anchorCtr="0" compatLnSpc="1"/>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n-ea"/>
                <a:cs typeface="+mn-cs"/>
              </a:defRPr>
            </a:lvl1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01/24/13</a:t>
            </a:r>
          </a:p>
        </p:txBody>
      </p:sp>
      <p:sp>
        <p:nvSpPr>
          <p:cNvPr id="2" name="Text Box 10"/>
          <p:cNvSpPr txBox="1"/>
          <p:nvPr/>
        </p:nvSpPr>
        <p:spPr>
          <a:xfrm>
            <a:off x="3124200" y="6354763"/>
            <a:ext cx="2895600" cy="368300"/>
          </a:xfrm>
          <a:prstGeom prst="rect">
            <a:avLst/>
          </a:prstGeom>
          <a:noFill/>
          <a:ln w="9525">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1035" name="Rectangle 11"/>
          <p:cNvSpPr>
            <a:spLocks noGrp="1" noChangeArrowheads="1"/>
          </p:cNvSpPr>
          <p:nvPr>
            <p:ph type="sldNum"/>
          </p:nvPr>
        </p:nvSpPr>
        <p:spPr bwMode="auto">
          <a:xfrm>
            <a:off x="6553200" y="6353175"/>
            <a:ext cx="2128838" cy="366713"/>
          </a:xfrm>
          <a:prstGeom prst="rect">
            <a:avLst/>
          </a:prstGeom>
          <a:noFill/>
          <a:ln w="9525">
            <a:noFill/>
            <a:round/>
          </a:ln>
          <a:effectLst/>
        </p:spPr>
        <p:txBody>
          <a:bodyPr vert="horz" wrap="square" lIns="90000" tIns="46800" rIns="90000" bIns="46800" numCol="1" anchor="ctr" anchorCtr="0" compatLnSpc="1"/>
          <a:lstStyle>
            <a:lvl1pPr>
              <a:defRPr>
                <a:solidFill>
                  <a:srgbClr val="000000"/>
                </a:solidFill>
              </a:defRPr>
            </a:lvl1pPr>
          </a:lstStyle>
          <a:p>
            <a:pPr lvl="0" eaLnBrk="1" hangingPunct="1">
              <a:buSzPct val="10000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
        <p:nvSpPr>
          <p:cNvPr id="3" name="Line 12"/>
          <p:cNvSpPr/>
          <p:nvPr/>
        </p:nvSpPr>
        <p:spPr>
          <a:xfrm>
            <a:off x="0" y="1295400"/>
            <a:ext cx="9144000" cy="1588"/>
          </a:xfrm>
          <a:prstGeom prst="line">
            <a:avLst/>
          </a:prstGeom>
          <a:ln w="9360" cap="flat" cmpd="sng">
            <a:solidFill>
              <a:srgbClr val="BFBFBF"/>
            </a:solidFill>
            <a:prstDash val="solid"/>
            <a:miter/>
            <a:headEnd type="none" w="med" len="med"/>
            <a:tailEnd type="none" w="med" len="med"/>
          </a:ln>
        </p:spPr>
      </p:sp>
      <p:pic>
        <p:nvPicPr>
          <p:cNvPr id="1036" name="Picture 13"/>
          <p:cNvPicPr>
            <a:picLocks noChangeAspect="1"/>
          </p:cNvPicPr>
          <p:nvPr/>
        </p:nvPicPr>
        <p:blipFill>
          <a:blip r:embed="rId14"/>
          <a:stretch>
            <a:fillRect/>
          </a:stretch>
        </p:blipFill>
        <p:spPr>
          <a:xfrm>
            <a:off x="6826250" y="76200"/>
            <a:ext cx="2241550" cy="914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a:solidFill>
            <a:srgbClr val="000000"/>
          </a:solidFill>
          <a:latin typeface="Calibri" panose="020F0502020204030204" charset="0"/>
          <a:ea typeface="DejaVu Sans" charset="0"/>
          <a:cs typeface="DejaVu Sans" charset="0"/>
        </a:defRPr>
      </a:lvl9pPr>
    </p:titleStyle>
    <p:bodyStyle>
      <a:lvl1pPr marL="342900" indent="-3429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3pPr>
      <a:lvl4pPr marL="1600200" indent="-228600" algn="l" defTabSz="457200" rtl="0"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4pPr>
      <a:lvl5pPr marL="2057400" indent="-228600" algn="l" defTabSz="457200" rtl="0"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5pPr>
      <a:lvl6pPr marL="2514600" indent="-228600" algn="l" defTabSz="457200" rtl="0" eaLnBrk="0" fontAlgn="base" hangingPunct="0">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mn-ea"/>
          <a:cs typeface="+mn-cs"/>
        </a:defRPr>
      </a:lvl6pPr>
      <a:lvl7pPr marL="2971800" indent="-228600" algn="l" defTabSz="457200" rtl="0" eaLnBrk="0" fontAlgn="base" hangingPunct="0">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mn-ea"/>
          <a:cs typeface="+mn-cs"/>
        </a:defRPr>
      </a:lvl7pPr>
      <a:lvl8pPr marL="3429000" indent="-228600" algn="l" defTabSz="457200" rtl="0" eaLnBrk="0" fontAlgn="base" hangingPunct="0">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mn-ea"/>
          <a:cs typeface="+mn-cs"/>
        </a:defRPr>
      </a:lvl8pPr>
      <a:lvl9pPr marL="3886200" indent="-228600" algn="l" defTabSz="457200" rtl="0" eaLnBrk="0" fontAlgn="base" hangingPunct="0">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Rounded Rectangle 4"/>
          <p:cNvSpPr/>
          <p:nvPr/>
        </p:nvSpPr>
        <p:spPr>
          <a:xfrm>
            <a:off x="114300" y="2247591"/>
            <a:ext cx="8915400" cy="2112328"/>
          </a:xfrm>
          <a:prstGeom prst="roundRect">
            <a:avLst>
              <a:gd name="adj" fmla="val 8102"/>
            </a:avLst>
          </a:prstGeom>
          <a:solidFill>
            <a:schemeClr val="accent6">
              <a:lumMod val="75000"/>
              <a:alpha val="57000"/>
            </a:schemeClr>
          </a:solidFill>
          <a:ln w="28575" cap="flat" cmpd="thickThin" algn="ctr">
            <a:solidFill>
              <a:srgbClr val="FF9900"/>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6" name="Text Box 5"/>
          <p:cNvSpPr txBox="1"/>
          <p:nvPr/>
        </p:nvSpPr>
        <p:spPr>
          <a:xfrm>
            <a:off x="114300" y="2438400"/>
            <a:ext cx="8915400" cy="990600"/>
          </a:xfrm>
          <a:prstGeom prst="rect">
            <a:avLst/>
          </a:prstGeom>
          <a:noFill/>
        </p:spPr>
        <p:txBody>
          <a:bodyPr wrap="square" rtlCol="0">
            <a:noAutofit/>
          </a:bodyPr>
          <a:lstStyle/>
          <a:p>
            <a:pPr algn="ctr"/>
            <a:r>
              <a:rPr lang="en-US" sz="8800" dirty="0">
                <a:latin typeface="Bahnschrift SemiBold" panose="020B0502040204020203" charset="0"/>
                <a:cs typeface="Bahnschrift SemiBold" panose="020B0502040204020203" charset="0"/>
              </a:rPr>
              <a:t>Campus 5s</a:t>
            </a:r>
            <a:endParaRPr lang="en-US" sz="8800" dirty="0">
              <a:solidFill>
                <a:schemeClr val="bg1"/>
              </a:solidFill>
              <a:latin typeface="Bahnschrift SemiBold" panose="020B0502040204020203" charset="0"/>
              <a:cs typeface="Bahnschrift SemiBold" panose="020B0502040204020203" charset="0"/>
            </a:endParaRPr>
          </a:p>
        </p:txBody>
      </p:sp>
      <p:sp>
        <p:nvSpPr>
          <p:cNvPr id="2" name="Text Box 1"/>
          <p:cNvSpPr txBox="1"/>
          <p:nvPr/>
        </p:nvSpPr>
        <p:spPr>
          <a:xfrm>
            <a:off x="7696200" y="5638800"/>
            <a:ext cx="1360805" cy="368300"/>
          </a:xfrm>
          <a:prstGeom prst="rect">
            <a:avLst/>
          </a:prstGeom>
          <a:noFill/>
        </p:spPr>
        <p:txBody>
          <a:bodyPr wrap="square" rtlCol="0">
            <a:spAutoFit/>
          </a:bodyPr>
          <a:lstStyle/>
          <a:p>
            <a:r>
              <a:rPr lang="en-US" b="1" dirty="0">
                <a:solidFill>
                  <a:schemeClr val="tx1"/>
                </a:solidFill>
                <a:latin typeface="Bahnschrift SemiBold" panose="020B0502040204020203" charset="0"/>
                <a:cs typeface="Bahnschrift SemiBold" panose="020B0502040204020203" charset="0"/>
              </a:rPr>
              <a:t>PRJ ID-34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ED42E-7694-3DD5-5666-8CD7F7AFFF8C}"/>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id="{3ADE62A1-3507-E589-350C-BFD083FF5121}"/>
              </a:ext>
            </a:extLst>
          </p:cNvPr>
          <p:cNvSpPr>
            <a:spLocks noGrp="1"/>
          </p:cNvSpPr>
          <p:nvPr>
            <p:ph type="title"/>
          </p:nvPr>
        </p:nvSpPr>
        <p:spPr>
          <a:xfrm>
            <a:off x="247650" y="685800"/>
            <a:ext cx="6224905" cy="61150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Feasibility Study</a:t>
            </a:r>
          </a:p>
        </p:txBody>
      </p:sp>
      <p:sp>
        <p:nvSpPr>
          <p:cNvPr id="9219" name="Content Placeholder 2">
            <a:extLst>
              <a:ext uri="{FF2B5EF4-FFF2-40B4-BE49-F238E27FC236}">
                <a16:creationId xmlns:a16="http://schemas.microsoft.com/office/drawing/2014/main" id="{461ECA4E-CEEE-FA3B-6D1E-F335D699AABD}"/>
              </a:ext>
            </a:extLst>
          </p:cNvPr>
          <p:cNvSpPr>
            <a:spLocks noGrp="1"/>
          </p:cNvSpPr>
          <p:nvPr>
            <p:ph idx="1"/>
          </p:nvPr>
        </p:nvSpPr>
        <p:spPr/>
        <p:txBody>
          <a:bodyPr vert="horz" wrap="square" lIns="90000" tIns="46800" rIns="90000" bIns="46800" anchor="t" anchorCtr="0"/>
          <a:lstStyle/>
          <a:p>
            <a:pPr marL="0" indent="0">
              <a:lnSpc>
                <a:spcPct val="100000"/>
              </a:lnSpc>
              <a:buNone/>
            </a:pPr>
            <a:r>
              <a:rPr lang="en-US" sz="2800" b="1" dirty="0">
                <a:ea typeface="DengXian" pitchFamily="2" charset="-122"/>
              </a:rPr>
              <a:t>4. </a:t>
            </a:r>
            <a:r>
              <a:rPr lang="en-US" sz="2800" b="1" dirty="0"/>
              <a:t>Requirements </a:t>
            </a:r>
            <a:endParaRPr sz="2800" b="1" dirty="0">
              <a:ea typeface="DengXian" pitchFamily="2" charset="-122"/>
            </a:endParaRPr>
          </a:p>
          <a:p>
            <a:pPr>
              <a:lnSpc>
                <a:spcPct val="100000"/>
              </a:lnSpc>
            </a:pPr>
            <a:r>
              <a:rPr lang="en-US" sz="2400" b="1" dirty="0"/>
              <a:t>Software Requirements</a:t>
            </a:r>
            <a:r>
              <a:rPr lang="en-IN" sz="2400" b="1" dirty="0"/>
              <a:t>:</a:t>
            </a:r>
            <a:r>
              <a:rPr lang="en-US" dirty="0"/>
              <a:t> </a:t>
            </a:r>
          </a:p>
          <a:p>
            <a:pPr lvl="3">
              <a:buFont typeface="Wingdings" panose="05000000000000000000" pitchFamily="2" charset="2"/>
              <a:buChar char="§"/>
            </a:pPr>
            <a:r>
              <a:rPr lang="en-US" sz="2400" dirty="0"/>
              <a:t>Windows, Linux </a:t>
            </a:r>
          </a:p>
          <a:p>
            <a:pPr lvl="3">
              <a:buFont typeface="Wingdings" panose="05000000000000000000" pitchFamily="2" charset="2"/>
              <a:buChar char="§"/>
            </a:pPr>
            <a:r>
              <a:rPr lang="en-US" sz="2400" dirty="0"/>
              <a:t>Google Chrome, Mozilla Firefox, Brave, Microsoft Edge.</a:t>
            </a:r>
            <a:br>
              <a:rPr lang="en-IN" dirty="0"/>
            </a:br>
            <a:r>
              <a:rPr lang="en-US" sz="1800" b="1" dirty="0">
                <a:ea typeface="DengXian" pitchFamily="2" charset="-122"/>
              </a:rPr>
              <a:t> </a:t>
            </a:r>
            <a:endParaRPr lang="en-US" sz="1800" dirty="0">
              <a:ea typeface="DengXian" pitchFamily="2" charset="-122"/>
            </a:endParaRPr>
          </a:p>
          <a:p>
            <a:pPr>
              <a:lnSpc>
                <a:spcPct val="100000"/>
              </a:lnSpc>
              <a:buFont typeface="Arial" panose="020B0604020202020204" pitchFamily="34" charset="0"/>
              <a:buChar char="•"/>
            </a:pPr>
            <a:r>
              <a:rPr lang="en-US" sz="2400" b="1" dirty="0"/>
              <a:t>Hardware Requirements:</a:t>
            </a:r>
            <a:r>
              <a:rPr lang="en-US" sz="2000" dirty="0"/>
              <a:t> </a:t>
            </a:r>
          </a:p>
          <a:p>
            <a:pPr lvl="8">
              <a:buFont typeface="Wingdings" panose="05000000000000000000" pitchFamily="2" charset="2"/>
              <a:buChar char="§"/>
            </a:pPr>
            <a:r>
              <a:rPr lang="en-US" sz="2400" dirty="0"/>
              <a:t>RAM 2GB</a:t>
            </a:r>
          </a:p>
          <a:p>
            <a:pPr lvl="8">
              <a:buFont typeface="Wingdings" panose="05000000000000000000" pitchFamily="2" charset="2"/>
              <a:buChar char="§"/>
            </a:pPr>
            <a:r>
              <a:rPr lang="en-US" sz="2400" dirty="0"/>
              <a:t>ROM 10GB </a:t>
            </a:r>
          </a:p>
        </p:txBody>
      </p:sp>
    </p:spTree>
    <p:extLst>
      <p:ext uri="{BB962C8B-B14F-4D97-AF65-F5344CB8AC3E}">
        <p14:creationId xmlns:p14="http://schemas.microsoft.com/office/powerpoint/2010/main" val="426393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A27B2-5554-7451-7BD5-78778DB40759}"/>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id="{97FA62D9-06E1-1836-7BA1-6C2AAC5E25BF}"/>
              </a:ext>
            </a:extLst>
          </p:cNvPr>
          <p:cNvSpPr>
            <a:spLocks noGrp="1"/>
          </p:cNvSpPr>
          <p:nvPr>
            <p:ph type="title"/>
          </p:nvPr>
        </p:nvSpPr>
        <p:spPr>
          <a:xfrm>
            <a:off x="247650" y="685800"/>
            <a:ext cx="6224905" cy="61150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Feasibility Study</a:t>
            </a:r>
          </a:p>
        </p:txBody>
      </p:sp>
      <p:sp>
        <p:nvSpPr>
          <p:cNvPr id="9219" name="Content Placeholder 2">
            <a:extLst>
              <a:ext uri="{FF2B5EF4-FFF2-40B4-BE49-F238E27FC236}">
                <a16:creationId xmlns:a16="http://schemas.microsoft.com/office/drawing/2014/main" id="{AFF2ADF5-3511-7870-CE95-EDD22FF0D589}"/>
              </a:ext>
            </a:extLst>
          </p:cNvPr>
          <p:cNvSpPr>
            <a:spLocks noGrp="1"/>
          </p:cNvSpPr>
          <p:nvPr>
            <p:ph idx="1"/>
          </p:nvPr>
        </p:nvSpPr>
        <p:spPr/>
        <p:txBody>
          <a:bodyPr vert="horz" wrap="square" lIns="90000" tIns="46800" rIns="90000" bIns="46800" anchor="t" anchorCtr="0"/>
          <a:lstStyle/>
          <a:p>
            <a:pPr marL="0" indent="0">
              <a:lnSpc>
                <a:spcPct val="100000"/>
              </a:lnSpc>
              <a:buNone/>
            </a:pPr>
            <a:r>
              <a:rPr lang="en-US" sz="2800" b="1" dirty="0">
                <a:ea typeface="DengXian" pitchFamily="2" charset="-122"/>
              </a:rPr>
              <a:t>5. </a:t>
            </a:r>
            <a:r>
              <a:rPr lang="en-US" sz="2800" b="1" dirty="0"/>
              <a:t>Requirements for developing </a:t>
            </a:r>
            <a:endParaRPr sz="2800" b="1" dirty="0">
              <a:ea typeface="DengXian" pitchFamily="2" charset="-122"/>
            </a:endParaRPr>
          </a:p>
          <a:p>
            <a:pPr>
              <a:lnSpc>
                <a:spcPct val="100000"/>
              </a:lnSpc>
            </a:pPr>
            <a:r>
              <a:rPr lang="en-US" sz="2400" b="1" dirty="0"/>
              <a:t>Software Requirements</a:t>
            </a:r>
            <a:r>
              <a:rPr lang="en-IN" sz="2400" b="1" dirty="0"/>
              <a:t>:</a:t>
            </a:r>
            <a:r>
              <a:rPr lang="en-US" dirty="0"/>
              <a:t> </a:t>
            </a:r>
          </a:p>
          <a:p>
            <a:pPr lvl="3">
              <a:buFont typeface="Wingdings" panose="05000000000000000000" pitchFamily="2" charset="2"/>
              <a:buChar char="§"/>
            </a:pPr>
            <a:r>
              <a:rPr lang="en-US" sz="2400" dirty="0"/>
              <a:t>Windows, Linux </a:t>
            </a:r>
          </a:p>
          <a:p>
            <a:pPr lvl="3">
              <a:buFont typeface="Wingdings" panose="05000000000000000000" pitchFamily="2" charset="2"/>
              <a:buChar char="§"/>
            </a:pPr>
            <a:r>
              <a:rPr lang="en-US" sz="2400" dirty="0"/>
              <a:t>Any Web Browser, Visual Studio Code, My SQL/MongoDB, Node JS, Python/Django.</a:t>
            </a:r>
            <a:br>
              <a:rPr lang="en-IN" dirty="0"/>
            </a:br>
            <a:r>
              <a:rPr lang="en-US" sz="1800" b="1" dirty="0">
                <a:ea typeface="DengXian" pitchFamily="2" charset="-122"/>
              </a:rPr>
              <a:t> </a:t>
            </a:r>
            <a:endParaRPr lang="en-US" sz="1800" dirty="0">
              <a:ea typeface="DengXian" pitchFamily="2" charset="-122"/>
            </a:endParaRPr>
          </a:p>
          <a:p>
            <a:pPr>
              <a:lnSpc>
                <a:spcPct val="100000"/>
              </a:lnSpc>
              <a:buFont typeface="Arial" panose="020B0604020202020204" pitchFamily="34" charset="0"/>
              <a:buChar char="•"/>
            </a:pPr>
            <a:r>
              <a:rPr lang="en-US" sz="2400" b="1" dirty="0"/>
              <a:t>Hardware Requirements:</a:t>
            </a:r>
            <a:r>
              <a:rPr lang="en-US" sz="2000" dirty="0"/>
              <a:t> </a:t>
            </a:r>
          </a:p>
          <a:p>
            <a:pPr lvl="8">
              <a:buFont typeface="Wingdings" panose="05000000000000000000" pitchFamily="2" charset="2"/>
              <a:buChar char="§"/>
            </a:pPr>
            <a:r>
              <a:rPr lang="en-US" sz="2400" dirty="0"/>
              <a:t>RAM 2GB</a:t>
            </a:r>
          </a:p>
          <a:p>
            <a:pPr lvl="8">
              <a:buFont typeface="Wingdings" panose="05000000000000000000" pitchFamily="2" charset="2"/>
              <a:buChar char="§"/>
            </a:pPr>
            <a:r>
              <a:rPr lang="en-US" sz="2400" dirty="0"/>
              <a:t>ROM 10GB </a:t>
            </a:r>
          </a:p>
        </p:txBody>
      </p:sp>
    </p:spTree>
    <p:extLst>
      <p:ext uri="{BB962C8B-B14F-4D97-AF65-F5344CB8AC3E}">
        <p14:creationId xmlns:p14="http://schemas.microsoft.com/office/powerpoint/2010/main" val="360074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8260" y="2590800"/>
            <a:ext cx="9047480" cy="2286000"/>
          </a:xfrm>
        </p:spPr>
        <p:txBody>
          <a:bodyPr vert="horz" wrap="square" lIns="90000" tIns="46800" rIns="90000" bIns="46800" anchor="t" anchorCtr="0"/>
          <a:lstStyle/>
          <a:p>
            <a:pPr algn="ctr">
              <a:buNone/>
            </a:pPr>
            <a:r>
              <a:rPr lang="en-US" altLang="x-none" sz="6600" b="1" dirty="0">
                <a:latin typeface="Arial" panose="020B0604020202020204" pitchFamily="34" charset="0"/>
                <a:ea typeface="DengXian" pitchFamily="2" charset="-122"/>
                <a:cs typeface="Arial" panose="020B0604020202020204" pitchFamily="34" charset="0"/>
                <a:sym typeface="+mn-ea"/>
              </a:rPr>
              <a:t>Existing Systems (Areas Used In)</a:t>
            </a:r>
            <a:endParaRPr lang="en-US" altLang="x-none" sz="6600" b="1" dirty="0">
              <a:latin typeface="Arial" panose="020B0604020202020204" pitchFamily="34" charset="0"/>
              <a:ea typeface="DengXian"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321310"/>
            <a:ext cx="6224905" cy="609600"/>
          </a:xfrm>
        </p:spPr>
        <p:txBody>
          <a:bodyPr vert="horz" wrap="square" lIns="90000" tIns="46800" rIns="90000" bIns="46800" anchor="t" anchorCtr="0"/>
          <a:lstStyle/>
          <a:p>
            <a:pPr>
              <a:buNone/>
            </a:pPr>
            <a:r>
              <a:rPr lang="en-US" altLang="x-none" sz="3200" dirty="0">
                <a:latin typeface="Arial" panose="020B0604020202020204" pitchFamily="34" charset="0"/>
                <a:ea typeface="DengXian" pitchFamily="2" charset="-122"/>
                <a:cs typeface="Arial" panose="020B0604020202020204" pitchFamily="34" charset="0"/>
              </a:rPr>
              <a:t>Existing Systems (Areas used in)</a:t>
            </a:r>
          </a:p>
        </p:txBody>
      </p:sp>
      <p:sp>
        <p:nvSpPr>
          <p:cNvPr id="9219" name="Content Placeholder 2"/>
          <p:cNvSpPr>
            <a:spLocks noGrp="1"/>
          </p:cNvSpPr>
          <p:nvPr>
            <p:ph idx="1"/>
          </p:nvPr>
        </p:nvSpPr>
        <p:spPr>
          <a:xfrm>
            <a:off x="91757" y="1163320"/>
            <a:ext cx="8960485" cy="4763770"/>
          </a:xfrm>
        </p:spPr>
        <p:txBody>
          <a:bodyPr vert="horz" wrap="square" lIns="90000" tIns="46800" rIns="90000" bIns="46800" anchor="t" anchorCtr="0"/>
          <a:lstStyle/>
          <a:p>
            <a:pPr>
              <a:lnSpc>
                <a:spcPct val="110000"/>
              </a:lnSpc>
            </a:pPr>
            <a:endParaRPr lang="en-US" sz="2400" b="1" dirty="0">
              <a:ea typeface="DengXian" pitchFamily="2" charset="-122"/>
            </a:endParaRPr>
          </a:p>
          <a:p>
            <a:pPr>
              <a:lnSpc>
                <a:spcPct val="110000"/>
              </a:lnSpc>
            </a:pPr>
            <a:r>
              <a:rPr lang="en-US" sz="2400" b="1" dirty="0">
                <a:ea typeface="DengXian" pitchFamily="2" charset="-122"/>
              </a:rPr>
              <a:t>CAMPUS ENVIRONMENT : </a:t>
            </a:r>
            <a:r>
              <a:rPr lang="en-US" sz="2400" dirty="0">
                <a:ea typeface="DengXian" pitchFamily="2" charset="-122"/>
              </a:rPr>
              <a:t>to enhance organization, cleanliness, and overall efficiency.</a:t>
            </a:r>
          </a:p>
          <a:p>
            <a:pPr>
              <a:lnSpc>
                <a:spcPct val="110000"/>
              </a:lnSpc>
            </a:pPr>
            <a:endParaRPr lang="en-US" sz="2400" dirty="0">
              <a:ea typeface="DengXian" pitchFamily="2" charset="-122"/>
            </a:endParaRPr>
          </a:p>
          <a:p>
            <a:pPr>
              <a:lnSpc>
                <a:spcPct val="110000"/>
              </a:lnSpc>
            </a:pPr>
            <a:r>
              <a:rPr lang="en-US" sz="2400" b="1" dirty="0">
                <a:ea typeface="DengXian" pitchFamily="2" charset="-122"/>
              </a:rPr>
              <a:t>HEALTHCARE : </a:t>
            </a:r>
            <a:r>
              <a:rPr lang="en-US" sz="2400" dirty="0"/>
              <a:t>Hospitals use 5S to organize supplies, equipment, and records, ensuring cleanliness, order, and safety in high-stress environments.</a:t>
            </a:r>
          </a:p>
          <a:p>
            <a:pPr>
              <a:lnSpc>
                <a:spcPct val="110000"/>
              </a:lnSpc>
            </a:pPr>
            <a:endParaRPr lang="en-US" sz="2000" dirty="0"/>
          </a:p>
          <a:p>
            <a:pPr>
              <a:lnSpc>
                <a:spcPct val="110000"/>
              </a:lnSpc>
            </a:pPr>
            <a:r>
              <a:rPr lang="en-IN" sz="2400" b="1" dirty="0">
                <a:ea typeface="DengXian" pitchFamily="2" charset="-122"/>
              </a:rPr>
              <a:t>OFFICE ENVIRONMENT</a:t>
            </a:r>
            <a:r>
              <a:rPr sz="2400" b="1" dirty="0">
                <a:ea typeface="DengXian" pitchFamily="2" charset="-122"/>
              </a:rPr>
              <a:t>:</a:t>
            </a:r>
            <a:r>
              <a:rPr lang="en-US" sz="2400" b="1" dirty="0">
                <a:ea typeface="DengXian" pitchFamily="2" charset="-122"/>
              </a:rPr>
              <a:t> </a:t>
            </a:r>
            <a:r>
              <a:rPr lang="en-US" sz="2400" dirty="0"/>
              <a:t>Offices use 5S to organize files, workstations, and digital resources, improving collaboration and workflow efficiency.</a:t>
            </a:r>
            <a:endParaRPr sz="2400" dirty="0">
              <a:ea typeface="DengXia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1A561-03E3-93DA-5283-8D68EFFBE241}"/>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id="{715011AD-1615-325A-81D3-CEA90DB1AF67}"/>
              </a:ext>
            </a:extLst>
          </p:cNvPr>
          <p:cNvSpPr>
            <a:spLocks noGrp="1"/>
          </p:cNvSpPr>
          <p:nvPr>
            <p:ph type="title"/>
          </p:nvPr>
        </p:nvSpPr>
        <p:spPr>
          <a:xfrm>
            <a:off x="304800" y="152400"/>
            <a:ext cx="6224905" cy="1010920"/>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Existing Systems (</a:t>
            </a:r>
            <a:r>
              <a:rPr lang="en-US" altLang="x-none" sz="2800" dirty="0">
                <a:latin typeface="Arial" panose="020B0604020202020204" pitchFamily="34" charset="0"/>
                <a:ea typeface="DengXian" pitchFamily="2" charset="-122"/>
                <a:cs typeface="Arial" panose="020B0604020202020204" pitchFamily="34" charset="0"/>
              </a:rPr>
              <a:t>Areas Used In</a:t>
            </a:r>
            <a:r>
              <a:rPr lang="en-US" altLang="x-none" sz="3200" dirty="0">
                <a:latin typeface="Arial" panose="020B0604020202020204" pitchFamily="34" charset="0"/>
                <a:ea typeface="DengXian" pitchFamily="2" charset="-122"/>
                <a:cs typeface="Arial" panose="020B0604020202020204" pitchFamily="34" charset="0"/>
              </a:rPr>
              <a:t>)</a:t>
            </a:r>
          </a:p>
        </p:txBody>
      </p:sp>
      <p:sp>
        <p:nvSpPr>
          <p:cNvPr id="9219" name="Content Placeholder 2">
            <a:extLst>
              <a:ext uri="{FF2B5EF4-FFF2-40B4-BE49-F238E27FC236}">
                <a16:creationId xmlns:a16="http://schemas.microsoft.com/office/drawing/2014/main" id="{9229297D-F4A1-920B-70E2-770C45C548D5}"/>
              </a:ext>
            </a:extLst>
          </p:cNvPr>
          <p:cNvSpPr>
            <a:spLocks noGrp="1"/>
          </p:cNvSpPr>
          <p:nvPr>
            <p:ph idx="1"/>
          </p:nvPr>
        </p:nvSpPr>
        <p:spPr>
          <a:xfrm>
            <a:off x="107315" y="1339850"/>
            <a:ext cx="8960485" cy="4763770"/>
          </a:xfrm>
        </p:spPr>
        <p:txBody>
          <a:bodyPr vert="horz" wrap="square" lIns="90000" tIns="46800" rIns="90000" bIns="46800" anchor="t" anchorCtr="0"/>
          <a:lstStyle/>
          <a:p>
            <a:pPr marL="0" indent="0">
              <a:lnSpc>
                <a:spcPct val="90000"/>
              </a:lnSpc>
              <a:buNone/>
            </a:pPr>
            <a:r>
              <a:rPr sz="2800" dirty="0">
                <a:ea typeface="DengXian" pitchFamily="2" charset="-122"/>
              </a:rPr>
              <a:t>Disadvantages of Existing </a:t>
            </a:r>
            <a:r>
              <a:rPr lang="en-US" sz="2800" dirty="0">
                <a:ea typeface="DengXian" pitchFamily="2" charset="-122"/>
              </a:rPr>
              <a:t>System</a:t>
            </a:r>
            <a:r>
              <a:rPr sz="2800" dirty="0">
                <a:ea typeface="DengXian" pitchFamily="2" charset="-122"/>
              </a:rPr>
              <a:t>:</a:t>
            </a:r>
          </a:p>
          <a:p>
            <a:pPr>
              <a:lnSpc>
                <a:spcPct val="120000"/>
              </a:lnSpc>
            </a:pPr>
            <a:r>
              <a:rPr lang="en-IN" sz="2400" b="1" dirty="0">
                <a:ea typeface="DengXian" pitchFamily="2" charset="-122"/>
              </a:rPr>
              <a:t>Time-Consuming</a:t>
            </a:r>
            <a:r>
              <a:rPr sz="2400" b="1" dirty="0">
                <a:ea typeface="DengXian" pitchFamily="2" charset="-122"/>
              </a:rPr>
              <a:t>:</a:t>
            </a:r>
            <a:r>
              <a:rPr sz="2400" dirty="0">
                <a:ea typeface="DengXian" pitchFamily="2" charset="-122"/>
              </a:rPr>
              <a:t> </a:t>
            </a:r>
            <a:r>
              <a:rPr lang="en-US" sz="2400" dirty="0"/>
              <a:t>Manually auditing 5S with Excel is time-consuming, especially for large organizations or campuses with multiple departments and items to track.</a:t>
            </a:r>
            <a:endParaRPr sz="2400" dirty="0">
              <a:ea typeface="DengXian" pitchFamily="2" charset="-122"/>
            </a:endParaRPr>
          </a:p>
          <a:p>
            <a:pPr>
              <a:lnSpc>
                <a:spcPct val="120000"/>
              </a:lnSpc>
            </a:pPr>
            <a:r>
              <a:rPr lang="en-IN" sz="2400" b="1" dirty="0">
                <a:ea typeface="DengXian" pitchFamily="2" charset="-122"/>
              </a:rPr>
              <a:t>Difficulty in Tracking Progress</a:t>
            </a:r>
            <a:r>
              <a:rPr sz="2400" b="1" dirty="0">
                <a:ea typeface="DengXian" pitchFamily="2" charset="-122"/>
              </a:rPr>
              <a:t>:</a:t>
            </a:r>
            <a:r>
              <a:rPr sz="2400" dirty="0">
                <a:ea typeface="DengXian" pitchFamily="2" charset="-122"/>
              </a:rPr>
              <a:t> </a:t>
            </a:r>
            <a:r>
              <a:rPr lang="en-US" sz="2400" dirty="0"/>
              <a:t>Excel is not ideal for tracking 5S progress over time, making it difficult to monitor trends or changes without complex formulas and manual updates.</a:t>
            </a:r>
            <a:endParaRPr sz="2400" dirty="0">
              <a:ea typeface="DengXian" pitchFamily="2" charset="-122"/>
            </a:endParaRPr>
          </a:p>
          <a:p>
            <a:pPr>
              <a:lnSpc>
                <a:spcPct val="120000"/>
              </a:lnSpc>
            </a:pPr>
            <a:r>
              <a:rPr lang="en-US" sz="2400" b="1" dirty="0">
                <a:ea typeface="DengXian" pitchFamily="2" charset="-122"/>
              </a:rPr>
              <a:t>Data Security and Integrity Issues</a:t>
            </a:r>
            <a:r>
              <a:rPr sz="2400" b="1" dirty="0">
                <a:ea typeface="DengXian" pitchFamily="2" charset="-122"/>
              </a:rPr>
              <a:t>:</a:t>
            </a:r>
            <a:r>
              <a:rPr sz="2400" dirty="0">
                <a:ea typeface="DengXian" pitchFamily="2" charset="-122"/>
              </a:rPr>
              <a:t> </a:t>
            </a:r>
            <a:r>
              <a:rPr lang="en-US" sz="2400" dirty="0"/>
              <a:t>Excel lacks strong data security and version control, risking unauthorized access, data loss, or corruption.</a:t>
            </a:r>
            <a:endParaRPr sz="2400" dirty="0">
              <a:ea typeface="DengXian" pitchFamily="2" charset="-122"/>
            </a:endParaRPr>
          </a:p>
        </p:txBody>
      </p:sp>
    </p:spTree>
    <p:extLst>
      <p:ext uri="{BB962C8B-B14F-4D97-AF65-F5344CB8AC3E}">
        <p14:creationId xmlns:p14="http://schemas.microsoft.com/office/powerpoint/2010/main" val="379918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152400"/>
            <a:ext cx="6224905" cy="1010920"/>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Existing Systems (</a:t>
            </a:r>
            <a:r>
              <a:rPr lang="en-US" altLang="x-none" sz="2800" dirty="0">
                <a:latin typeface="Arial" panose="020B0604020202020204" pitchFamily="34" charset="0"/>
                <a:ea typeface="DengXian" pitchFamily="2" charset="-122"/>
                <a:cs typeface="Arial" panose="020B0604020202020204" pitchFamily="34" charset="0"/>
              </a:rPr>
              <a:t>Areas Used In</a:t>
            </a:r>
            <a:r>
              <a:rPr lang="en-US" altLang="x-none" sz="3200" dirty="0">
                <a:latin typeface="Arial" panose="020B0604020202020204" pitchFamily="34" charset="0"/>
                <a:ea typeface="DengXian" pitchFamily="2" charset="-122"/>
                <a:cs typeface="Arial" panose="020B0604020202020204" pitchFamily="34" charset="0"/>
              </a:rPr>
              <a:t>)</a:t>
            </a:r>
          </a:p>
        </p:txBody>
      </p:sp>
      <p:sp>
        <p:nvSpPr>
          <p:cNvPr id="9219" name="Content Placeholder 2"/>
          <p:cNvSpPr>
            <a:spLocks noGrp="1"/>
          </p:cNvSpPr>
          <p:nvPr>
            <p:ph idx="1"/>
          </p:nvPr>
        </p:nvSpPr>
        <p:spPr>
          <a:xfrm>
            <a:off x="91757" y="1524000"/>
            <a:ext cx="8960485" cy="4763770"/>
          </a:xfrm>
        </p:spPr>
        <p:txBody>
          <a:bodyPr vert="horz" wrap="square" lIns="90000" tIns="46800" rIns="90000" bIns="46800" anchor="t" anchorCtr="0"/>
          <a:lstStyle/>
          <a:p>
            <a:pPr>
              <a:lnSpc>
                <a:spcPct val="120000"/>
              </a:lnSpc>
            </a:pPr>
            <a:r>
              <a:rPr lang="en-IN" sz="2400" b="1" dirty="0">
                <a:ea typeface="DengXian" pitchFamily="2" charset="-122"/>
              </a:rPr>
              <a:t>Limited reporting and analytic</a:t>
            </a:r>
            <a:r>
              <a:rPr sz="2400" b="1" dirty="0">
                <a:ea typeface="DengXian" pitchFamily="2" charset="-122"/>
              </a:rPr>
              <a:t>s:</a:t>
            </a:r>
            <a:r>
              <a:rPr sz="2400" dirty="0">
                <a:ea typeface="DengXian" pitchFamily="2" charset="-122"/>
              </a:rPr>
              <a:t> </a:t>
            </a:r>
            <a:r>
              <a:rPr lang="en-US" sz="2400" dirty="0"/>
              <a:t>Excel's reporting features are limited, making it less suitable for generating reports or detailed 5S audit analysis compared to dedicated software.</a:t>
            </a:r>
          </a:p>
          <a:p>
            <a:pPr>
              <a:lnSpc>
                <a:spcPct val="120000"/>
              </a:lnSpc>
            </a:pPr>
            <a:endParaRPr sz="2400" dirty="0">
              <a:ea typeface="DengXian" pitchFamily="2" charset="-122"/>
            </a:endParaRPr>
          </a:p>
          <a:p>
            <a:pPr>
              <a:lnSpc>
                <a:spcPct val="120000"/>
              </a:lnSpc>
            </a:pPr>
            <a:r>
              <a:rPr lang="en-US" sz="2400" b="1" dirty="0">
                <a:ea typeface="DengXian" pitchFamily="2" charset="-122"/>
              </a:rPr>
              <a:t>Difficulty in Identifying Patterns and Trend</a:t>
            </a:r>
            <a:r>
              <a:rPr sz="2400" b="1" dirty="0">
                <a:ea typeface="DengXian" pitchFamily="2" charset="-122"/>
              </a:rPr>
              <a:t>:</a:t>
            </a:r>
            <a:r>
              <a:rPr sz="2400" dirty="0">
                <a:ea typeface="DengXian" pitchFamily="2" charset="-122"/>
              </a:rPr>
              <a:t> </a:t>
            </a:r>
            <a:r>
              <a:rPr lang="en-US" sz="2400" dirty="0"/>
              <a:t>Manual auditing in Excel makes it difficult to identify patterns and trends in 5S, requiring advanced analytics or AI tools that Excel cannot provide without complex setups.</a:t>
            </a:r>
            <a:endParaRPr sz="2400" dirty="0">
              <a:ea typeface="DengXian" pitchFamily="2" charset="-122"/>
            </a:endParaRPr>
          </a:p>
          <a:p>
            <a:pPr marL="0" indent="0">
              <a:lnSpc>
                <a:spcPct val="120000"/>
              </a:lnSpc>
              <a:buNone/>
            </a:pPr>
            <a:endParaRPr sz="2400" dirty="0">
              <a:ea typeface="DengXian"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8260" y="2590800"/>
            <a:ext cx="9047480" cy="2286000"/>
          </a:xfrm>
        </p:spPr>
        <p:txBody>
          <a:bodyPr vert="horz" wrap="square" lIns="90000" tIns="46800" rIns="90000" bIns="46800" anchor="t" anchorCtr="0"/>
          <a:lstStyle/>
          <a:p>
            <a:pPr algn="ctr">
              <a:buNone/>
            </a:pPr>
            <a:r>
              <a:rPr lang="en-US" altLang="x-none" sz="6600" b="1" dirty="0">
                <a:latin typeface="Arial" panose="020B0604020202020204" pitchFamily="34" charset="0"/>
                <a:ea typeface="DengXian" pitchFamily="2" charset="-122"/>
                <a:cs typeface="Arial" panose="020B0604020202020204" pitchFamily="34" charset="0"/>
                <a:sym typeface="+mn-ea"/>
              </a:rPr>
              <a:t>Proposed System (Advantages)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6200" y="304800"/>
            <a:ext cx="5943600" cy="685800"/>
          </a:xfrm>
        </p:spPr>
        <p:txBody>
          <a:bodyPr vert="horz" wrap="square" lIns="90000" tIns="46800" rIns="90000" bIns="46800" anchor="t" anchorCtr="0"/>
          <a:lstStyle/>
          <a:p>
            <a:pPr>
              <a:buNone/>
            </a:pPr>
            <a:r>
              <a:rPr lang="en-US" altLang="x-none" sz="3200" dirty="0">
                <a:latin typeface="Arial" panose="020B0604020202020204" pitchFamily="34" charset="0"/>
                <a:ea typeface="DengXian" pitchFamily="2" charset="-122"/>
                <a:cs typeface="Arial" panose="020B0604020202020204" pitchFamily="34" charset="0"/>
              </a:rPr>
              <a:t>Advantages</a:t>
            </a:r>
            <a:endParaRPr lang="en-US" altLang="x-none" sz="3600" dirty="0">
              <a:latin typeface="Arial" panose="020B0604020202020204" pitchFamily="34" charset="0"/>
              <a:ea typeface="DengXian" pitchFamily="2" charset="-122"/>
              <a:cs typeface="Arial" panose="020B0604020202020204" pitchFamily="34" charset="0"/>
            </a:endParaRPr>
          </a:p>
        </p:txBody>
      </p:sp>
      <p:sp>
        <p:nvSpPr>
          <p:cNvPr id="9219" name="Content Placeholder 2"/>
          <p:cNvSpPr>
            <a:spLocks noGrp="1"/>
          </p:cNvSpPr>
          <p:nvPr>
            <p:ph idx="1"/>
          </p:nvPr>
        </p:nvSpPr>
        <p:spPr>
          <a:xfrm>
            <a:off x="0" y="1143000"/>
            <a:ext cx="9144000" cy="4839970"/>
          </a:xfrm>
        </p:spPr>
        <p:txBody>
          <a:bodyPr vert="horz" wrap="square" lIns="90000" tIns="46800" rIns="90000" bIns="46800" anchor="t" anchorCtr="0"/>
          <a:lstStyle/>
          <a:p>
            <a:pPr>
              <a:lnSpc>
                <a:spcPct val="120000"/>
              </a:lnSpc>
            </a:pPr>
            <a:r>
              <a:rPr lang="en-US" sz="2800" b="1" dirty="0">
                <a:effectLst/>
                <a:latin typeface="Calibri (Body)"/>
                <a:ea typeface="Aptos" panose="020B0004020202020204" pitchFamily="34" charset="0"/>
                <a:cs typeface="Times New Roman" panose="02020603050405020304" pitchFamily="18" charset="0"/>
              </a:rPr>
              <a:t>Integration of Software</a:t>
            </a:r>
            <a:r>
              <a:rPr lang="en-US" sz="2800" b="1" dirty="0">
                <a:effectLst/>
                <a:latin typeface="Aptos" panose="020B0004020202020204" pitchFamily="34" charset="0"/>
                <a:ea typeface="Aptos" panose="020B0004020202020204" pitchFamily="34" charset="0"/>
                <a:cs typeface="Times New Roman" panose="02020603050405020304" pitchFamily="18" charset="0"/>
              </a:rPr>
              <a:t> </a:t>
            </a:r>
            <a:r>
              <a:rPr lang="en-US" sz="2800" b="1" dirty="0">
                <a:ea typeface="DengXian" pitchFamily="2" charset="-122"/>
              </a:rPr>
              <a:t>:</a:t>
            </a:r>
            <a:r>
              <a:rPr lang="en-US" sz="2800" dirty="0">
                <a:ea typeface="DengXian" pitchFamily="2" charset="-122"/>
              </a:rPr>
              <a:t> </a:t>
            </a:r>
            <a:r>
              <a:rPr lang="en-US" sz="2800" dirty="0"/>
              <a:t>A centralized platform for managing 5S tasks, integrating software tools for efficient inventory tracking.</a:t>
            </a:r>
            <a:endParaRPr lang="en-US" sz="2800" dirty="0">
              <a:ea typeface="DengXian" pitchFamily="2" charset="-122"/>
            </a:endParaRPr>
          </a:p>
          <a:p>
            <a:r>
              <a:rPr lang="en-IN" sz="2800" b="1" dirty="0">
                <a:effectLst/>
                <a:latin typeface="Calibri (Body)"/>
                <a:ea typeface="Aptos" panose="020B0004020202020204" pitchFamily="34" charset="0"/>
                <a:cs typeface="Times New Roman" panose="02020603050405020304" pitchFamily="18" charset="0"/>
              </a:rPr>
              <a:t>Real-Time Updates</a:t>
            </a:r>
            <a:r>
              <a:rPr sz="2800" dirty="0">
                <a:ea typeface="DengXian" pitchFamily="2" charset="-122"/>
              </a:rPr>
              <a:t>: </a:t>
            </a:r>
            <a:r>
              <a:rPr lang="en-US" sz="2800" dirty="0"/>
              <a:t>A live dashboard provides real-time task tracking, updates on audit findings, and keeps stakeholders informed, improving coordination and reducing delays.</a:t>
            </a:r>
            <a:endParaRPr sz="2800" dirty="0">
              <a:ea typeface="DengXian" pitchFamily="2" charset="-122"/>
            </a:endParaRPr>
          </a:p>
          <a:p>
            <a:pPr>
              <a:lnSpc>
                <a:spcPct val="120000"/>
              </a:lnSpc>
            </a:pPr>
            <a:r>
              <a:rPr lang="en-IN" sz="2800" b="1" dirty="0">
                <a:effectLst/>
                <a:latin typeface="Calibri (Body)"/>
                <a:ea typeface="Aptos" panose="020B0004020202020204" pitchFamily="34" charset="0"/>
                <a:cs typeface="Times New Roman" panose="02020603050405020304" pitchFamily="18" charset="0"/>
              </a:rPr>
              <a:t>Improved Accountability</a:t>
            </a:r>
            <a:r>
              <a:rPr sz="2800" b="1" dirty="0">
                <a:ea typeface="DengXian" pitchFamily="2" charset="-122"/>
              </a:rPr>
              <a:t>: </a:t>
            </a:r>
            <a:r>
              <a:rPr lang="en-US" sz="2800" dirty="0"/>
              <a:t>The platform assigns tasks with deadlines and logs task history and user actions for traceability</a:t>
            </a:r>
            <a:endParaRPr sz="2800" dirty="0">
              <a:ea typeface="DengXian"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marL="0" indent="0">
              <a:lnSpc>
                <a:spcPct val="120000"/>
              </a:lnSpc>
              <a:buNone/>
            </a:pPr>
            <a:r>
              <a:rPr sz="2800" dirty="0">
                <a:ea typeface="DengXian" pitchFamily="2" charset="-122"/>
              </a:rPr>
              <a:t>Advantages:</a:t>
            </a:r>
          </a:p>
          <a:p>
            <a:pPr>
              <a:lnSpc>
                <a:spcPct val="120000"/>
              </a:lnSpc>
            </a:pPr>
            <a:r>
              <a:rPr lang="en-IN" sz="2800" b="1" dirty="0">
                <a:effectLst/>
                <a:latin typeface="Calibri (Body)"/>
                <a:ea typeface="Aptos" panose="020B0004020202020204" pitchFamily="34" charset="0"/>
                <a:cs typeface="Times New Roman" panose="02020603050405020304" pitchFamily="18" charset="0"/>
              </a:rPr>
              <a:t>Eco-Friendly and Sustainable</a:t>
            </a:r>
            <a:r>
              <a:rPr sz="2800" b="1" dirty="0">
                <a:ea typeface="DengXian" pitchFamily="2" charset="-122"/>
              </a:rPr>
              <a:t>: </a:t>
            </a:r>
            <a:r>
              <a:rPr lang="en-US" sz="2800" dirty="0"/>
              <a:t>The platform minimizes paperwork by digitizing processes and promotes a greener campus culture through the adoption of digital tools.</a:t>
            </a:r>
          </a:p>
          <a:p>
            <a:pPr>
              <a:lnSpc>
                <a:spcPct val="120000"/>
              </a:lnSpc>
            </a:pP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2800" b="1" dirty="0">
                <a:effectLst/>
                <a:latin typeface="Aptos" panose="020B0004020202020204" pitchFamily="34" charset="0"/>
                <a:ea typeface="Aptos" panose="020B0004020202020204" pitchFamily="34" charset="0"/>
                <a:cs typeface="Times New Roman" panose="02020603050405020304" pitchFamily="18" charset="0"/>
              </a:rPr>
              <a:t>Scalability</a:t>
            </a:r>
            <a:r>
              <a:rPr sz="2800" b="1" dirty="0">
                <a:ea typeface="DengXian" pitchFamily="2" charset="-122"/>
              </a:rPr>
              <a:t>: </a:t>
            </a:r>
            <a:r>
              <a:rPr lang="en-US" sz="2800" dirty="0"/>
              <a:t>The platform expands to accommodate campus growth and future-proofs the system for emerging technologies and evolving needs.</a:t>
            </a:r>
            <a:endParaRPr sz="2800" dirty="0">
              <a:ea typeface="DengXian"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8260" y="2590800"/>
            <a:ext cx="9047480" cy="2286000"/>
          </a:xfrm>
        </p:spPr>
        <p:txBody>
          <a:bodyPr vert="horz" wrap="square" lIns="90000" tIns="46800" rIns="90000" bIns="46800" anchor="t" anchorCtr="0"/>
          <a:lstStyle/>
          <a:p>
            <a:pPr algn="ctr">
              <a:buNone/>
            </a:pPr>
            <a:r>
              <a:rPr lang="en-US" altLang="x-none" sz="6600" b="1" dirty="0">
                <a:latin typeface="Arial" panose="020B0604020202020204" pitchFamily="34" charset="0"/>
                <a:ea typeface="DengXian" pitchFamily="2" charset="-122"/>
                <a:cs typeface="Arial" panose="020B0604020202020204" pitchFamily="34" charset="0"/>
                <a:sym typeface="+mn-ea"/>
              </a:rPr>
              <a:t>Modules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p:cNvSpPr/>
          <p:nvPr/>
        </p:nvSpPr>
        <p:spPr>
          <a:xfrm>
            <a:off x="178435" y="609600"/>
            <a:ext cx="6084570" cy="711835"/>
          </a:xfrm>
          <a:prstGeom prst="rect">
            <a:avLst/>
          </a:prstGeom>
          <a:noFill/>
        </p:spPr>
        <p:txBody>
          <a:bodyPr wrap="none" lIns="91440" tIns="45720" rIns="91440" bIns="45720">
            <a:no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DejaVu Sans"/>
                <a:cs typeface="DejaVu Sans"/>
              </a:rPr>
              <a:t>Team Members</a:t>
            </a:r>
          </a:p>
        </p:txBody>
      </p:sp>
      <p:sp>
        <p:nvSpPr>
          <p:cNvPr id="25" name="Rounded Rectangle 24"/>
          <p:cNvSpPr/>
          <p:nvPr/>
        </p:nvSpPr>
        <p:spPr>
          <a:xfrm>
            <a:off x="167005" y="1955800"/>
            <a:ext cx="1524000" cy="2616200"/>
          </a:xfrm>
          <a:prstGeom prst="roundRect">
            <a:avLst/>
          </a:prstGeom>
          <a:noFill/>
          <a:ln w="9525" cap="flat" cmpd="sng" algn="ctr">
            <a:solidFill>
              <a:srgbClr val="FFC000"/>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26" name="Rounded Rectangle 25"/>
          <p:cNvSpPr/>
          <p:nvPr/>
        </p:nvSpPr>
        <p:spPr>
          <a:xfrm>
            <a:off x="1981200" y="1955800"/>
            <a:ext cx="1524000" cy="2590800"/>
          </a:xfrm>
          <a:prstGeom prst="roundRect">
            <a:avLst/>
          </a:prstGeom>
          <a:noFill/>
          <a:ln w="9525" cap="flat" cmpd="sng" algn="ctr">
            <a:solidFill>
              <a:srgbClr val="0070C0"/>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27" name="Rounded Rectangle 26"/>
          <p:cNvSpPr/>
          <p:nvPr/>
        </p:nvSpPr>
        <p:spPr>
          <a:xfrm>
            <a:off x="3733800" y="1955800"/>
            <a:ext cx="1524000" cy="2590800"/>
          </a:xfrm>
          <a:prstGeom prst="roundRect">
            <a:avLst/>
          </a:prstGeom>
          <a:noFill/>
          <a:ln w="9525" cap="flat" cmpd="sng" algn="ctr">
            <a:solidFill>
              <a:srgbClr val="FFC000"/>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28" name="Rounded Rectangle 27"/>
          <p:cNvSpPr/>
          <p:nvPr/>
        </p:nvSpPr>
        <p:spPr>
          <a:xfrm>
            <a:off x="5565775" y="1955800"/>
            <a:ext cx="1634490" cy="2590800"/>
          </a:xfrm>
          <a:prstGeom prst="roundRect">
            <a:avLst/>
          </a:prstGeom>
          <a:noFill/>
          <a:ln w="9525" cap="flat" cmpd="sng" algn="ctr">
            <a:solidFill>
              <a:srgbClr val="0070C0"/>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29" name="Rounded Rectangle 28"/>
          <p:cNvSpPr/>
          <p:nvPr/>
        </p:nvSpPr>
        <p:spPr>
          <a:xfrm>
            <a:off x="7453630" y="1905000"/>
            <a:ext cx="1527810" cy="2590800"/>
          </a:xfrm>
          <a:prstGeom prst="roundRect">
            <a:avLst/>
          </a:prstGeom>
          <a:noFill/>
          <a:ln w="6350" cap="flat" cmpd="sng" algn="ctr">
            <a:solidFill>
              <a:srgbClr val="FFC000"/>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33" name="Text Box 32"/>
          <p:cNvSpPr txBox="1"/>
          <p:nvPr/>
        </p:nvSpPr>
        <p:spPr>
          <a:xfrm>
            <a:off x="260667" y="2437269"/>
            <a:ext cx="1336675" cy="707886"/>
          </a:xfrm>
          <a:prstGeom prst="rect">
            <a:avLst/>
          </a:prstGeom>
          <a:noFill/>
        </p:spPr>
        <p:txBody>
          <a:bodyPr wrap="square" rtlCol="0">
            <a:spAutoFit/>
          </a:bodyPr>
          <a:lstStyle/>
          <a:p>
            <a:r>
              <a:rPr lang="en-US" sz="2000" dirty="0">
                <a:solidFill>
                  <a:schemeClr val="tx1"/>
                </a:solidFill>
                <a:latin typeface="Bahnschrift SemiBold" panose="020B0502040204020203" charset="0"/>
                <a:cs typeface="Bahnschrift SemiBold" panose="020B0502040204020203" charset="0"/>
              </a:rPr>
              <a:t>Arjun Pushparaj</a:t>
            </a:r>
          </a:p>
        </p:txBody>
      </p:sp>
      <p:sp>
        <p:nvSpPr>
          <p:cNvPr id="34" name="Text Box 33"/>
          <p:cNvSpPr txBox="1"/>
          <p:nvPr/>
        </p:nvSpPr>
        <p:spPr>
          <a:xfrm>
            <a:off x="2033906" y="2514600"/>
            <a:ext cx="1557654" cy="400110"/>
          </a:xfrm>
          <a:prstGeom prst="rect">
            <a:avLst/>
          </a:prstGeom>
          <a:noFill/>
        </p:spPr>
        <p:txBody>
          <a:bodyPr wrap="square" rtlCol="0">
            <a:spAutoFit/>
          </a:bodyPr>
          <a:lstStyle/>
          <a:p>
            <a:r>
              <a:rPr lang="en-US" sz="2000" dirty="0">
                <a:solidFill>
                  <a:schemeClr val="tx1"/>
                </a:solidFill>
                <a:latin typeface="Bahnschrift SemiBold" panose="020B0502040204020203" charset="0"/>
                <a:cs typeface="Bahnschrift SemiBold" panose="020B0502040204020203" charset="0"/>
              </a:rPr>
              <a:t>Athul Raj N</a:t>
            </a:r>
          </a:p>
        </p:txBody>
      </p:sp>
      <p:sp>
        <p:nvSpPr>
          <p:cNvPr id="35" name="Text Box 34"/>
          <p:cNvSpPr txBox="1"/>
          <p:nvPr/>
        </p:nvSpPr>
        <p:spPr>
          <a:xfrm>
            <a:off x="7614285" y="2537466"/>
            <a:ext cx="1466850" cy="415498"/>
          </a:xfrm>
          <a:prstGeom prst="rect">
            <a:avLst/>
          </a:prstGeom>
          <a:noFill/>
        </p:spPr>
        <p:txBody>
          <a:bodyPr wrap="square" rtlCol="0">
            <a:spAutoFit/>
          </a:bodyPr>
          <a:lstStyle/>
          <a:p>
            <a:r>
              <a:rPr lang="en-US" sz="2100" dirty="0">
                <a:solidFill>
                  <a:schemeClr val="tx1"/>
                </a:solidFill>
                <a:latin typeface="Bahnschrift SemiBold" panose="020B0502040204020203" charset="0"/>
                <a:cs typeface="Bahnschrift SemiBold" panose="020B0502040204020203" charset="0"/>
              </a:rPr>
              <a:t>Pradeep P</a:t>
            </a:r>
          </a:p>
        </p:txBody>
      </p:sp>
      <p:sp>
        <p:nvSpPr>
          <p:cNvPr id="36" name="Text Box 35"/>
          <p:cNvSpPr txBox="1"/>
          <p:nvPr/>
        </p:nvSpPr>
        <p:spPr>
          <a:xfrm>
            <a:off x="5708650" y="2437269"/>
            <a:ext cx="1454150" cy="707886"/>
          </a:xfrm>
          <a:prstGeom prst="rect">
            <a:avLst/>
          </a:prstGeom>
          <a:noFill/>
        </p:spPr>
        <p:txBody>
          <a:bodyPr wrap="square" rtlCol="0">
            <a:spAutoFit/>
          </a:bodyPr>
          <a:lstStyle/>
          <a:p>
            <a:r>
              <a:rPr lang="en-US" sz="2000" dirty="0">
                <a:solidFill>
                  <a:schemeClr val="tx1"/>
                </a:solidFill>
                <a:latin typeface="Bahnschrift SemiBold" panose="020B0502040204020203" charset="0"/>
                <a:cs typeface="Bahnschrift SemiBold" panose="020B0502040204020203" charset="0"/>
                <a:sym typeface="+mn-ea"/>
              </a:rPr>
              <a:t>P </a:t>
            </a:r>
            <a:r>
              <a:rPr lang="en-US" sz="2000" dirty="0" err="1">
                <a:solidFill>
                  <a:schemeClr val="tx1"/>
                </a:solidFill>
                <a:latin typeface="Bahnschrift SemiBold" panose="020B0502040204020203" charset="0"/>
                <a:cs typeface="Bahnschrift SemiBold" panose="020B0502040204020203" charset="0"/>
                <a:sym typeface="+mn-ea"/>
              </a:rPr>
              <a:t>Varshith</a:t>
            </a:r>
            <a:r>
              <a:rPr lang="en-US" sz="2000" dirty="0">
                <a:solidFill>
                  <a:schemeClr val="tx1"/>
                </a:solidFill>
                <a:latin typeface="Bahnschrift SemiBold" panose="020B0502040204020203" charset="0"/>
                <a:cs typeface="Bahnschrift SemiBold" panose="020B0502040204020203" charset="0"/>
                <a:sym typeface="+mn-ea"/>
              </a:rPr>
              <a:t> Sai</a:t>
            </a:r>
            <a:endParaRPr lang="en-US" sz="2000" dirty="0">
              <a:solidFill>
                <a:schemeClr val="tx1"/>
              </a:solidFill>
              <a:latin typeface="Bahnschrift SemiBold" panose="020B0502040204020203" charset="0"/>
              <a:cs typeface="Bahnschrift SemiBold" panose="020B0502040204020203" charset="0"/>
            </a:endParaRPr>
          </a:p>
        </p:txBody>
      </p:sp>
      <p:sp>
        <p:nvSpPr>
          <p:cNvPr id="37" name="Text Box 36"/>
          <p:cNvSpPr txBox="1"/>
          <p:nvPr/>
        </p:nvSpPr>
        <p:spPr>
          <a:xfrm>
            <a:off x="3879533" y="2421880"/>
            <a:ext cx="1176655" cy="707886"/>
          </a:xfrm>
          <a:prstGeom prst="rect">
            <a:avLst/>
          </a:prstGeom>
          <a:noFill/>
        </p:spPr>
        <p:txBody>
          <a:bodyPr wrap="square" rtlCol="0">
            <a:spAutoFit/>
          </a:bodyPr>
          <a:lstStyle/>
          <a:p>
            <a:r>
              <a:rPr lang="en-US" sz="2000" dirty="0">
                <a:solidFill>
                  <a:schemeClr val="tx1"/>
                </a:solidFill>
                <a:latin typeface="Bahnschrift SemiBold" panose="020B0502040204020203" charset="0"/>
                <a:cs typeface="Bahnschrift SemiBold" panose="020B0502040204020203" charset="0"/>
              </a:rPr>
              <a:t>K Vivek Vardhan</a:t>
            </a:r>
          </a:p>
        </p:txBody>
      </p:sp>
      <p:pic>
        <p:nvPicPr>
          <p:cNvPr id="38" name="Picture 37" descr="klipartz.com (3)"/>
          <p:cNvPicPr>
            <a:picLocks noChangeAspect="1"/>
          </p:cNvPicPr>
          <p:nvPr/>
        </p:nvPicPr>
        <p:blipFill>
          <a:blip r:embed="rId2"/>
          <a:stretch>
            <a:fillRect/>
          </a:stretch>
        </p:blipFill>
        <p:spPr>
          <a:xfrm>
            <a:off x="1998980" y="3364230"/>
            <a:ext cx="1421765" cy="1157605"/>
          </a:xfrm>
          <a:prstGeom prst="rect">
            <a:avLst/>
          </a:prstGeom>
        </p:spPr>
      </p:pic>
      <p:pic>
        <p:nvPicPr>
          <p:cNvPr id="39" name="Picture 38" descr="C:\Users\jkris\OneDrive\Desktop\Project docs\klipartz.com (8).pngklipartz.com (8)"/>
          <p:cNvPicPr>
            <a:picLocks noChangeAspect="1"/>
          </p:cNvPicPr>
          <p:nvPr/>
        </p:nvPicPr>
        <p:blipFill>
          <a:blip r:embed="rId3"/>
          <a:srcRect t="8585" b="8585"/>
          <a:stretch>
            <a:fillRect/>
          </a:stretch>
        </p:blipFill>
        <p:spPr>
          <a:xfrm>
            <a:off x="623570" y="3639820"/>
            <a:ext cx="765810" cy="699770"/>
          </a:xfrm>
          <a:prstGeom prst="rect">
            <a:avLst/>
          </a:prstGeom>
          <a:effectLst>
            <a:reflection stA="0" endPos="65000" dist="50800" dir="5400000" sy="-100000" algn="bl" rotWithShape="0"/>
          </a:effectLst>
        </p:spPr>
      </p:pic>
      <p:pic>
        <p:nvPicPr>
          <p:cNvPr id="40" name="Picture 39" descr="klipartz.com (5)"/>
          <p:cNvPicPr>
            <a:picLocks noChangeAspect="1"/>
          </p:cNvPicPr>
          <p:nvPr/>
        </p:nvPicPr>
        <p:blipFill>
          <a:blip r:embed="rId4">
            <a:alphaModFix amt="63000"/>
          </a:blip>
          <a:stretch>
            <a:fillRect/>
          </a:stretch>
        </p:blipFill>
        <p:spPr>
          <a:xfrm>
            <a:off x="4243387" y="3700780"/>
            <a:ext cx="657225" cy="577850"/>
          </a:xfrm>
          <a:prstGeom prst="rect">
            <a:avLst/>
          </a:prstGeom>
        </p:spPr>
      </p:pic>
      <p:pic>
        <p:nvPicPr>
          <p:cNvPr id="42" name="Picture 41" descr="C:\Users\jkris\OneDrive\Desktop\Project docs\klipartz.com (6).pngklipartz.com (6)"/>
          <p:cNvPicPr>
            <a:picLocks noChangeAspect="1"/>
          </p:cNvPicPr>
          <p:nvPr/>
        </p:nvPicPr>
        <p:blipFill>
          <a:blip r:embed="rId5">
            <a:alphaModFix amt="69000"/>
          </a:blip>
          <a:srcRect l="23755" r="23755"/>
          <a:stretch>
            <a:fillRect/>
          </a:stretch>
        </p:blipFill>
        <p:spPr>
          <a:xfrm>
            <a:off x="7871460" y="3639820"/>
            <a:ext cx="676275" cy="647700"/>
          </a:xfrm>
          <a:prstGeom prst="rect">
            <a:avLst/>
          </a:prstGeom>
        </p:spPr>
      </p:pic>
      <p:pic>
        <p:nvPicPr>
          <p:cNvPr id="43" name="Picture 42" descr="klipartz.com (7)"/>
          <p:cNvPicPr>
            <a:picLocks noChangeAspect="1"/>
          </p:cNvPicPr>
          <p:nvPr/>
        </p:nvPicPr>
        <p:blipFill>
          <a:blip r:embed="rId6">
            <a:alphaModFix amt="71000"/>
          </a:blip>
          <a:stretch>
            <a:fillRect/>
          </a:stretch>
        </p:blipFill>
        <p:spPr>
          <a:xfrm>
            <a:off x="6051867" y="3619499"/>
            <a:ext cx="662305" cy="647065"/>
          </a:xfrm>
          <a:prstGeom prst="rect">
            <a:avLst/>
          </a:prstGeom>
        </p:spPr>
      </p:pic>
      <p:sp>
        <p:nvSpPr>
          <p:cNvPr id="2" name="Text Box 1"/>
          <p:cNvSpPr txBox="1"/>
          <p:nvPr/>
        </p:nvSpPr>
        <p:spPr>
          <a:xfrm>
            <a:off x="389572" y="3251200"/>
            <a:ext cx="1207770" cy="327660"/>
          </a:xfrm>
          <a:prstGeom prst="rect">
            <a:avLst/>
          </a:prstGeom>
          <a:noFill/>
        </p:spPr>
        <p:txBody>
          <a:bodyPr wrap="square" rtlCol="0">
            <a:noAutofit/>
          </a:bodyPr>
          <a:lstStyle/>
          <a:p>
            <a:r>
              <a:rPr lang="en-US" sz="1200" dirty="0">
                <a:solidFill>
                  <a:srgbClr val="FF9900"/>
                </a:solidFill>
                <a:latin typeface="Bahnschrift SemiBold" panose="020B0502040204020203" charset="0"/>
                <a:cs typeface="Bahnschrift SemiBold" panose="020B0502040204020203" charset="0"/>
              </a:rPr>
              <a:t>TTC0822060</a:t>
            </a:r>
          </a:p>
        </p:txBody>
      </p:sp>
      <p:sp>
        <p:nvSpPr>
          <p:cNvPr id="3" name="Text Box 2"/>
          <p:cNvSpPr txBox="1"/>
          <p:nvPr/>
        </p:nvSpPr>
        <p:spPr>
          <a:xfrm>
            <a:off x="2108517" y="3222625"/>
            <a:ext cx="1207770" cy="327660"/>
          </a:xfrm>
          <a:prstGeom prst="rect">
            <a:avLst/>
          </a:prstGeom>
          <a:noFill/>
        </p:spPr>
        <p:txBody>
          <a:bodyPr wrap="square" rtlCol="0">
            <a:noAutofit/>
          </a:bodyPr>
          <a:lstStyle/>
          <a:p>
            <a:pPr algn="ctr"/>
            <a:r>
              <a:rPr lang="en-US" sz="1200" dirty="0">
                <a:solidFill>
                  <a:srgbClr val="0070C0"/>
                </a:solidFill>
                <a:latin typeface="Bahnschrift SemiBold" panose="020B0502040204020203" charset="0"/>
                <a:cs typeface="Bahnschrift SemiBold" panose="020B0502040204020203" charset="0"/>
              </a:rPr>
              <a:t>TTC0822021</a:t>
            </a:r>
          </a:p>
        </p:txBody>
      </p:sp>
      <p:sp>
        <p:nvSpPr>
          <p:cNvPr id="4" name="Text Box 3"/>
          <p:cNvSpPr txBox="1"/>
          <p:nvPr/>
        </p:nvSpPr>
        <p:spPr>
          <a:xfrm>
            <a:off x="3856990" y="3222625"/>
            <a:ext cx="1207770" cy="327660"/>
          </a:xfrm>
          <a:prstGeom prst="rect">
            <a:avLst/>
          </a:prstGeom>
          <a:noFill/>
        </p:spPr>
        <p:txBody>
          <a:bodyPr wrap="square" rtlCol="0">
            <a:noAutofit/>
          </a:bodyPr>
          <a:lstStyle/>
          <a:p>
            <a:pPr algn="ctr"/>
            <a:r>
              <a:rPr lang="en-US" sz="1200" dirty="0">
                <a:solidFill>
                  <a:srgbClr val="FF9900"/>
                </a:solidFill>
                <a:latin typeface="Bahnschrift SemiBold" panose="020B0502040204020203" charset="0"/>
                <a:cs typeface="Bahnschrift SemiBold" panose="020B0502040204020203" charset="0"/>
              </a:rPr>
              <a:t>NEC0822083</a:t>
            </a:r>
          </a:p>
        </p:txBody>
      </p:sp>
      <p:sp>
        <p:nvSpPr>
          <p:cNvPr id="5" name="Text Box 4"/>
          <p:cNvSpPr txBox="1"/>
          <p:nvPr/>
        </p:nvSpPr>
        <p:spPr>
          <a:xfrm>
            <a:off x="5751830" y="3208655"/>
            <a:ext cx="1207770" cy="327660"/>
          </a:xfrm>
          <a:prstGeom prst="rect">
            <a:avLst/>
          </a:prstGeom>
          <a:noFill/>
        </p:spPr>
        <p:txBody>
          <a:bodyPr wrap="square" rtlCol="0">
            <a:noAutofit/>
          </a:bodyPr>
          <a:lstStyle/>
          <a:p>
            <a:pPr algn="ctr"/>
            <a:r>
              <a:rPr lang="en-US" sz="1200" dirty="0">
                <a:solidFill>
                  <a:srgbClr val="0070C0"/>
                </a:solidFill>
                <a:latin typeface="Bahnschrift SemiBold" panose="020B0502040204020203" charset="0"/>
                <a:cs typeface="Bahnschrift SemiBold" panose="020B0502040204020203" charset="0"/>
              </a:rPr>
              <a:t>NEC0822038</a:t>
            </a:r>
          </a:p>
        </p:txBody>
      </p:sp>
      <p:sp>
        <p:nvSpPr>
          <p:cNvPr id="6" name="Text Box 5"/>
          <p:cNvSpPr txBox="1"/>
          <p:nvPr/>
        </p:nvSpPr>
        <p:spPr>
          <a:xfrm>
            <a:off x="7620000" y="3211195"/>
            <a:ext cx="1207770" cy="327660"/>
          </a:xfrm>
          <a:prstGeom prst="rect">
            <a:avLst/>
          </a:prstGeom>
          <a:noFill/>
        </p:spPr>
        <p:txBody>
          <a:bodyPr wrap="square" rtlCol="0">
            <a:noAutofit/>
          </a:bodyPr>
          <a:lstStyle/>
          <a:p>
            <a:pPr algn="ctr"/>
            <a:r>
              <a:rPr lang="en-US" sz="1200" dirty="0">
                <a:solidFill>
                  <a:srgbClr val="FF9900"/>
                </a:solidFill>
                <a:latin typeface="Bahnschrift SemiBold" panose="020B0502040204020203" charset="0"/>
                <a:cs typeface="Bahnschrift SemiBold" panose="020B0502040204020203" charset="0"/>
              </a:rPr>
              <a:t>NEC0822018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1799590"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Modules</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marL="514350" indent="-514350">
              <a:lnSpc>
                <a:spcPct val="120000"/>
              </a:lnSpc>
              <a:buAutoNum type="arabicPeriod"/>
            </a:pPr>
            <a:r>
              <a:rPr sz="2800" b="1" dirty="0">
                <a:ea typeface="DengXian" pitchFamily="2" charset="-122"/>
                <a:sym typeface="+mn-ea"/>
              </a:rPr>
              <a:t>Data Collection and Preprocessing</a:t>
            </a:r>
          </a:p>
          <a:p>
            <a:pPr marL="0" indent="0">
              <a:lnSpc>
                <a:spcPct val="120000"/>
              </a:lnSpc>
              <a:buNone/>
            </a:pPr>
            <a:r>
              <a:rPr sz="2800" b="1" i="1" dirty="0">
                <a:ea typeface="DengXian" pitchFamily="2" charset="-122"/>
                <a:sym typeface="+mn-ea"/>
              </a:rPr>
              <a:t>Data Collection</a:t>
            </a:r>
            <a:endParaRPr sz="2400" i="1" dirty="0">
              <a:ea typeface="DengXian" pitchFamily="2" charset="-122"/>
              <a:sym typeface="+mn-ea"/>
            </a:endParaRPr>
          </a:p>
          <a:p>
            <a:pPr>
              <a:lnSpc>
                <a:spcPct val="120000"/>
              </a:lnSpc>
            </a:pPr>
            <a:r>
              <a:rPr sz="2400" dirty="0">
                <a:ea typeface="DengXian" pitchFamily="2" charset="-122"/>
                <a:sym typeface="+mn-ea"/>
              </a:rPr>
              <a:t>Functionality: Collecting a diverse datasets of </a:t>
            </a:r>
            <a:r>
              <a:rPr lang="en-US" sz="2400" dirty="0">
                <a:ea typeface="DengXian" pitchFamily="2" charset="-122"/>
                <a:sym typeface="+mn-ea"/>
              </a:rPr>
              <a:t>Zone Images, Cell images and zone Details </a:t>
            </a:r>
            <a:r>
              <a:rPr sz="2400" dirty="0">
                <a:ea typeface="DengXian" pitchFamily="2" charset="-122"/>
                <a:sym typeface="+mn-ea"/>
              </a:rPr>
              <a:t>with annotated </a:t>
            </a:r>
            <a:r>
              <a:rPr lang="en-US" sz="2400" dirty="0">
                <a:ea typeface="DengXian" pitchFamily="2" charset="-122"/>
                <a:sym typeface="+mn-ea"/>
              </a:rPr>
              <a:t>Zone leaders</a:t>
            </a:r>
            <a:r>
              <a:rPr sz="2400" dirty="0">
                <a:ea typeface="DengXian" pitchFamily="2" charset="-122"/>
                <a:sym typeface="+mn-ea"/>
              </a:rPr>
              <a:t>.</a:t>
            </a:r>
            <a:endParaRPr lang="en-US" sz="2400" dirty="0">
              <a:ea typeface="DengXian" pitchFamily="2" charset="-122"/>
              <a:sym typeface="+mn-ea"/>
            </a:endParaRPr>
          </a:p>
          <a:p>
            <a:pPr>
              <a:lnSpc>
                <a:spcPct val="120000"/>
              </a:lnSpc>
            </a:pPr>
            <a:endParaRPr sz="2400" dirty="0">
              <a:ea typeface="DengXian" pitchFamily="2" charset="-122"/>
              <a:sym typeface="+mn-ea"/>
            </a:endParaRPr>
          </a:p>
          <a:p>
            <a:pPr marL="0" indent="0">
              <a:lnSpc>
                <a:spcPct val="120000"/>
              </a:lnSpc>
              <a:buNone/>
            </a:pPr>
            <a:r>
              <a:rPr sz="2400" dirty="0">
                <a:ea typeface="DengXian" pitchFamily="2" charset="-122"/>
                <a:sym typeface="+mn-ea"/>
              </a:rPr>
              <a:t> </a:t>
            </a:r>
            <a:r>
              <a:rPr sz="2800" b="1" i="1" dirty="0">
                <a:ea typeface="DengXian" pitchFamily="2" charset="-122"/>
                <a:sym typeface="+mn-ea"/>
              </a:rPr>
              <a:t>Data Preprocessing</a:t>
            </a:r>
            <a:endParaRPr lang="en-US" sz="2000" dirty="0"/>
          </a:p>
          <a:p>
            <a:r>
              <a:rPr lang="en-US" sz="2400" dirty="0"/>
              <a:t>Normalize audit scores, structure observations, categorize performance (Red, Yellow, Green), and aggregate data for backend storage and UI.</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1799590"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Modules</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marL="0" indent="0">
              <a:lnSpc>
                <a:spcPct val="120000"/>
              </a:lnSpc>
              <a:buNone/>
            </a:pPr>
            <a:r>
              <a:rPr lang="en-US" sz="2800" b="1" dirty="0">
                <a:ea typeface="DengXian" pitchFamily="2" charset="-122"/>
                <a:sym typeface="+mn-ea"/>
              </a:rPr>
              <a:t>2</a:t>
            </a:r>
            <a:r>
              <a:rPr sz="2800" b="1" dirty="0">
                <a:ea typeface="DengXian" pitchFamily="2" charset="-122"/>
                <a:sym typeface="+mn-ea"/>
              </a:rPr>
              <a:t>. </a:t>
            </a:r>
            <a:r>
              <a:rPr lang="en-IN" sz="2800" b="1" dirty="0">
                <a:ea typeface="DengXian" pitchFamily="2" charset="-122"/>
                <a:sym typeface="+mn-ea"/>
              </a:rPr>
              <a:t>User Interface</a:t>
            </a:r>
            <a:endParaRPr sz="2800" b="1" dirty="0">
              <a:ea typeface="DengXian" pitchFamily="2" charset="-122"/>
              <a:sym typeface="+mn-ea"/>
            </a:endParaRPr>
          </a:p>
          <a:p>
            <a:pPr marL="0" indent="0">
              <a:lnSpc>
                <a:spcPct val="120000"/>
              </a:lnSpc>
              <a:buNone/>
            </a:pPr>
            <a:r>
              <a:rPr lang="en-IN" sz="2800" b="1" i="1" dirty="0">
                <a:ea typeface="DengXian" pitchFamily="2" charset="-122"/>
                <a:sym typeface="+mn-ea"/>
              </a:rPr>
              <a:t>Application Interface: </a:t>
            </a:r>
            <a:r>
              <a:rPr lang="en-US" sz="2400" dirty="0"/>
              <a:t>The dashboard displays zone performance with visual indicators, audit management provides forms for updating 5S data, and reports generate printable summaries of audits and Kaizen points</a:t>
            </a:r>
          </a:p>
          <a:p>
            <a:pPr marL="0" indent="0">
              <a:lnSpc>
                <a:spcPct val="120000"/>
              </a:lnSpc>
              <a:buNone/>
            </a:pPr>
            <a:r>
              <a:rPr lang="en-US" sz="2800" b="1" dirty="0">
                <a:ea typeface="DengXian" pitchFamily="2" charset="-122"/>
                <a:sym typeface="+mn-ea"/>
              </a:rPr>
              <a:t>3. Database</a:t>
            </a:r>
          </a:p>
          <a:p>
            <a:pPr marL="0" indent="0">
              <a:lnSpc>
                <a:spcPct val="120000"/>
              </a:lnSpc>
              <a:buNone/>
            </a:pPr>
            <a:r>
              <a:rPr lang="en-IN" sz="2800" b="1" i="1" dirty="0">
                <a:ea typeface="DengXian" pitchFamily="2" charset="-122"/>
                <a:sym typeface="+mn-ea"/>
              </a:rPr>
              <a:t>Datasets: </a:t>
            </a:r>
            <a:r>
              <a:rPr lang="en-US" sz="2400" dirty="0"/>
              <a:t>Store zone blocks, scores, remarks, audit history for trend analysis, and user details with roles in a single system.</a:t>
            </a:r>
            <a:endParaRPr sz="2400" dirty="0">
              <a:ea typeface="DengXian" pitchFamily="2" charset="-122"/>
              <a:sym typeface="+mn-ea"/>
            </a:endParaRPr>
          </a:p>
          <a:p>
            <a:pPr>
              <a:lnSpc>
                <a:spcPct val="120000"/>
              </a:lnSpc>
            </a:pPr>
            <a:endParaRPr sz="2400" dirty="0">
              <a:ea typeface="DengXian"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1799590"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Modules</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marL="0" indent="0">
              <a:lnSpc>
                <a:spcPct val="120000"/>
              </a:lnSpc>
              <a:buNone/>
            </a:pPr>
            <a:r>
              <a:rPr lang="en-US" sz="2800" b="1" dirty="0">
                <a:ea typeface="DengXian" pitchFamily="2" charset="-122"/>
                <a:sym typeface="+mn-ea"/>
              </a:rPr>
              <a:t>4</a:t>
            </a:r>
            <a:r>
              <a:rPr sz="2800" b="1" dirty="0">
                <a:ea typeface="DengXian" pitchFamily="2" charset="-122"/>
                <a:sym typeface="+mn-ea"/>
              </a:rPr>
              <a:t>. </a:t>
            </a:r>
            <a:r>
              <a:rPr lang="en-US" sz="2800" b="1" dirty="0">
                <a:ea typeface="DengXian" pitchFamily="2" charset="-122"/>
                <a:sym typeface="+mn-ea"/>
              </a:rPr>
              <a:t>Testing</a:t>
            </a:r>
            <a:endParaRPr sz="2800" b="1" dirty="0">
              <a:ea typeface="DengXian" pitchFamily="2" charset="-122"/>
              <a:sym typeface="+mn-ea"/>
            </a:endParaRPr>
          </a:p>
          <a:p>
            <a:pPr marL="0" indent="0">
              <a:lnSpc>
                <a:spcPct val="120000"/>
              </a:lnSpc>
              <a:buNone/>
            </a:pPr>
            <a:r>
              <a:rPr lang="en-US" sz="2800" b="1" i="1" dirty="0">
                <a:ea typeface="DengXian" pitchFamily="2" charset="-122"/>
                <a:sym typeface="+mn-ea"/>
              </a:rPr>
              <a:t>Data Splitting</a:t>
            </a:r>
          </a:p>
          <a:p>
            <a:pPr>
              <a:lnSpc>
                <a:spcPct val="120000"/>
              </a:lnSpc>
            </a:pPr>
            <a:r>
              <a:rPr lang="en-US" sz="2400" dirty="0">
                <a:ea typeface="DengXian" pitchFamily="2" charset="-122"/>
                <a:sym typeface="+mn-ea"/>
              </a:rPr>
              <a:t>Functionality: It facilitates the division of the database into training, validation and testing sets to assess the performance of the model.</a:t>
            </a:r>
          </a:p>
          <a:p>
            <a:pPr marL="0" indent="0">
              <a:lnSpc>
                <a:spcPct val="120000"/>
              </a:lnSpc>
              <a:buNone/>
            </a:pPr>
            <a:r>
              <a:rPr lang="en-US" sz="2800" b="1" i="1" dirty="0">
                <a:ea typeface="DengXian" pitchFamily="2" charset="-122"/>
                <a:sym typeface="+mn-ea"/>
              </a:rPr>
              <a:t>Real-Time Testing</a:t>
            </a:r>
          </a:p>
          <a:p>
            <a:r>
              <a:rPr lang="en-US" sz="2400" dirty="0">
                <a:ea typeface="DengXian" pitchFamily="2" charset="-122"/>
                <a:sym typeface="+mn-ea"/>
              </a:rPr>
              <a:t>Functionality: </a:t>
            </a:r>
            <a:r>
              <a:rPr lang="en-US" sz="2400" dirty="0"/>
              <a:t>Simulate real-world use cases by adding audit observations, generating real-time performance scores, and validating user feedback mechanisms.</a:t>
            </a:r>
            <a:endParaRPr lang="en-US" sz="2000" dirty="0"/>
          </a:p>
          <a:p>
            <a:pPr>
              <a:lnSpc>
                <a:spcPct val="120000"/>
              </a:lnSpc>
            </a:pPr>
            <a:endParaRPr lang="en-US" sz="2400" dirty="0">
              <a:ea typeface="DengXian" pitchFamily="2" charset="-122"/>
              <a:sym typeface="+mn-ea"/>
            </a:endParaRPr>
          </a:p>
          <a:p>
            <a:pPr>
              <a:lnSpc>
                <a:spcPct val="120000"/>
              </a:lnSpc>
            </a:pPr>
            <a:endParaRPr lang="en-US" sz="2400" dirty="0">
              <a:ea typeface="DengXian" pitchFamily="2"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1799590"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Modules</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marL="0" indent="0">
              <a:lnSpc>
                <a:spcPct val="120000"/>
              </a:lnSpc>
              <a:buNone/>
            </a:pPr>
            <a:r>
              <a:rPr lang="en-US" sz="2800" b="1" dirty="0">
                <a:ea typeface="DengXian" pitchFamily="2" charset="-122"/>
                <a:sym typeface="+mn-ea"/>
              </a:rPr>
              <a:t>5</a:t>
            </a:r>
            <a:r>
              <a:rPr sz="2800" b="1" dirty="0">
                <a:ea typeface="DengXian" pitchFamily="2" charset="-122"/>
                <a:sym typeface="+mn-ea"/>
              </a:rPr>
              <a:t>. </a:t>
            </a:r>
            <a:r>
              <a:rPr lang="en-IN" sz="2800" b="1" dirty="0">
                <a:ea typeface="DengXian" pitchFamily="2" charset="-122"/>
                <a:sym typeface="+mn-ea"/>
              </a:rPr>
              <a:t>Integration	</a:t>
            </a:r>
            <a:endParaRPr sz="2800" b="1" dirty="0">
              <a:ea typeface="DengXian" pitchFamily="2" charset="-122"/>
              <a:sym typeface="+mn-ea"/>
            </a:endParaRPr>
          </a:p>
          <a:p>
            <a:pPr marL="0" indent="0">
              <a:lnSpc>
                <a:spcPct val="120000"/>
              </a:lnSpc>
              <a:buNone/>
            </a:pPr>
            <a:r>
              <a:rPr lang="en-IN" sz="2800" b="1" i="1" dirty="0">
                <a:ea typeface="DengXian" pitchFamily="2" charset="-122"/>
                <a:sym typeface="+mn-ea"/>
              </a:rPr>
              <a:t>Integration with Backend</a:t>
            </a:r>
            <a:endParaRPr sz="2400" b="1" i="1" dirty="0">
              <a:ea typeface="DengXian" pitchFamily="2" charset="-122"/>
              <a:sym typeface="+mn-ea"/>
            </a:endParaRPr>
          </a:p>
          <a:p>
            <a:pPr>
              <a:lnSpc>
                <a:spcPct val="120000"/>
              </a:lnSpc>
            </a:pPr>
            <a:r>
              <a:rPr lang="en-US" sz="2400" dirty="0">
                <a:ea typeface="DengXian" pitchFamily="2" charset="-122"/>
                <a:sym typeface="+mn-ea"/>
              </a:rPr>
              <a:t>Connect the application interface to the database to fetch and update data.</a:t>
            </a:r>
          </a:p>
          <a:p>
            <a:pPr>
              <a:lnSpc>
                <a:spcPct val="120000"/>
              </a:lnSpc>
            </a:pPr>
            <a:r>
              <a:rPr lang="en-US" sz="2400" dirty="0">
                <a:ea typeface="DengXian" pitchFamily="2" charset="-122"/>
                <a:sym typeface="+mn-ea"/>
              </a:rPr>
              <a:t>Automate calculations for performance scoring and trend analysis.</a:t>
            </a:r>
            <a:endParaRPr lang="en-US" sz="2400" b="1" dirty="0">
              <a:ea typeface="DengXian" pitchFamily="2" charset="-122"/>
              <a:sym typeface="+mn-ea"/>
            </a:endParaRPr>
          </a:p>
          <a:p>
            <a:pPr marL="0" indent="0">
              <a:lnSpc>
                <a:spcPct val="120000"/>
              </a:lnSpc>
              <a:buNone/>
            </a:pPr>
            <a:endParaRPr lang="en-US" sz="2800" b="1" dirty="0">
              <a:ea typeface="DengXian" pitchFamily="2" charset="-122"/>
              <a:sym typeface="+mn-ea"/>
            </a:endParaRPr>
          </a:p>
          <a:p>
            <a:pPr>
              <a:lnSpc>
                <a:spcPct val="120000"/>
              </a:lnSpc>
            </a:pPr>
            <a:endParaRPr sz="2400" dirty="0">
              <a:ea typeface="DengXian" pitchFamily="2"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8260" y="2667000"/>
            <a:ext cx="9047480" cy="2286000"/>
          </a:xfrm>
        </p:spPr>
        <p:txBody>
          <a:bodyPr vert="horz" wrap="square" lIns="90000" tIns="46800" rIns="90000" bIns="46800" anchor="t" anchorCtr="0"/>
          <a:lstStyle/>
          <a:p>
            <a:pPr algn="ctr">
              <a:buNone/>
            </a:pPr>
            <a:r>
              <a:rPr lang="en-US" altLang="x-none" sz="6600" b="1" dirty="0">
                <a:latin typeface="Arial" panose="020B0604020202020204" pitchFamily="34" charset="0"/>
                <a:ea typeface="DengXian" pitchFamily="2" charset="-122"/>
                <a:cs typeface="Arial" panose="020B0604020202020204" pitchFamily="34" charset="0"/>
                <a:sym typeface="+mn-ea"/>
              </a:rPr>
              <a:t>Functionalities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3043555"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Functionalities:</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a:lnSpc>
                <a:spcPct val="120000"/>
              </a:lnSpc>
            </a:pPr>
            <a:r>
              <a:rPr sz="2800" b="1" dirty="0">
                <a:ea typeface="DengXian" pitchFamily="2" charset="-122"/>
                <a:sym typeface="+mn-ea"/>
              </a:rPr>
              <a:t>1. </a:t>
            </a:r>
            <a:r>
              <a:rPr lang="en-US" sz="2800" b="1" dirty="0">
                <a:ea typeface="DengXian" pitchFamily="2" charset="-122"/>
                <a:sym typeface="+mn-ea"/>
              </a:rPr>
              <a:t>Zone Detection:</a:t>
            </a:r>
            <a:endParaRPr lang="en-US" sz="2000" dirty="0"/>
          </a:p>
          <a:p>
            <a:r>
              <a:rPr lang="en-US" sz="2400" dirty="0"/>
              <a:t>Detect and identify facility zones (e.g., COE, Admin, Canteen) and auto-assign them to responsible individuals for accountability.</a:t>
            </a:r>
            <a:endParaRPr sz="2400" dirty="0">
              <a:ea typeface="DengXian" pitchFamily="2" charset="-122"/>
              <a:sym typeface="+mn-ea"/>
            </a:endParaRPr>
          </a:p>
          <a:p>
            <a:pPr marL="0" indent="0">
              <a:lnSpc>
                <a:spcPct val="120000"/>
              </a:lnSpc>
              <a:buNone/>
            </a:pPr>
            <a:r>
              <a:rPr sz="2800" b="1" dirty="0">
                <a:ea typeface="DengXian" pitchFamily="2" charset="-122"/>
                <a:sym typeface="+mn-ea"/>
              </a:rPr>
              <a:t>2. </a:t>
            </a:r>
            <a:r>
              <a:rPr lang="en-IN" sz="2800" b="1" dirty="0">
                <a:ea typeface="DengXian" pitchFamily="2" charset="-122"/>
                <a:sym typeface="+mn-ea"/>
              </a:rPr>
              <a:t>Observation Localization</a:t>
            </a:r>
            <a:endParaRPr lang="en-US" sz="2000" dirty="0"/>
          </a:p>
          <a:p>
            <a:r>
              <a:rPr lang="en-US" sz="2400" dirty="0"/>
              <a:t>Identify problem areas (e.g., cluttered desks, misplaced tools) with visual markers and allow users to zoom in for better understanding.</a:t>
            </a:r>
            <a:endParaRPr sz="2400" dirty="0">
              <a:ea typeface="DengXian" pitchFamily="2" charset="-122"/>
              <a:sym typeface="+mn-ea"/>
            </a:endParaRPr>
          </a:p>
          <a:p>
            <a:pPr marL="0" indent="0">
              <a:lnSpc>
                <a:spcPct val="120000"/>
              </a:lnSpc>
              <a:buNone/>
            </a:pPr>
            <a:r>
              <a:rPr sz="2800" b="1" dirty="0">
                <a:ea typeface="DengXian" pitchFamily="2" charset="-122"/>
                <a:sym typeface="+mn-ea"/>
              </a:rPr>
              <a:t>3. </a:t>
            </a:r>
            <a:r>
              <a:rPr lang="en-IN" sz="2800" b="1" dirty="0">
                <a:ea typeface="DengXian" pitchFamily="2" charset="-122"/>
                <a:sym typeface="+mn-ea"/>
              </a:rPr>
              <a:t>Audit Score Recognition</a:t>
            </a:r>
            <a:endParaRPr sz="2800" b="1" dirty="0">
              <a:ea typeface="DengXian" pitchFamily="2" charset="-122"/>
              <a:sym typeface="+mn-ea"/>
            </a:endParaRPr>
          </a:p>
          <a:p>
            <a:pPr>
              <a:lnSpc>
                <a:spcPct val="120000"/>
              </a:lnSpc>
            </a:pPr>
            <a:r>
              <a:rPr lang="en-US" sz="2400" dirty="0"/>
              <a:t>Automatically extract audit scores for each 5S parameter and calculate overall zone performance by aggregating them.</a:t>
            </a:r>
            <a:endParaRPr sz="2800" dirty="0">
              <a:ea typeface="DengXian"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3043555"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Functionalities:</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marL="0" indent="0">
              <a:lnSpc>
                <a:spcPct val="120000"/>
              </a:lnSpc>
              <a:buNone/>
            </a:pPr>
            <a:r>
              <a:rPr sz="2800" b="1" dirty="0">
                <a:ea typeface="DengXian" pitchFamily="2" charset="-122"/>
                <a:sym typeface="+mn-ea"/>
              </a:rPr>
              <a:t>4.</a:t>
            </a:r>
            <a:r>
              <a:rPr lang="en-IN" sz="2800" b="1" dirty="0">
                <a:ea typeface="DengXian" pitchFamily="2" charset="-122"/>
                <a:sym typeface="+mn-ea"/>
              </a:rPr>
              <a:t> Accuracy and Feedback</a:t>
            </a:r>
            <a:endParaRPr sz="2800" b="1" dirty="0">
              <a:ea typeface="DengXian" pitchFamily="2" charset="-122"/>
              <a:sym typeface="+mn-ea"/>
            </a:endParaRPr>
          </a:p>
          <a:p>
            <a:pPr>
              <a:lnSpc>
                <a:spcPct val="120000"/>
              </a:lnSpc>
            </a:pPr>
            <a:r>
              <a:rPr sz="2400" dirty="0">
                <a:ea typeface="DengXian" pitchFamily="2" charset="-122"/>
                <a:sym typeface="+mn-ea"/>
              </a:rPr>
              <a:t> </a:t>
            </a:r>
            <a:r>
              <a:rPr lang="en-US" sz="2400" dirty="0"/>
              <a:t>Validate data consistency across zones, provide real-time performance feedback under varying conditions, and highlight areas needing immediate action.</a:t>
            </a:r>
            <a:endParaRPr sz="2400" dirty="0">
              <a:ea typeface="DengXian" pitchFamily="2" charset="-122"/>
              <a:sym typeface="+mn-ea"/>
            </a:endParaRPr>
          </a:p>
          <a:p>
            <a:pPr marL="0" indent="0">
              <a:lnSpc>
                <a:spcPct val="120000"/>
              </a:lnSpc>
              <a:buNone/>
            </a:pPr>
            <a:r>
              <a:rPr sz="2800" b="1" dirty="0">
                <a:ea typeface="DengXian" pitchFamily="2" charset="-122"/>
                <a:sym typeface="+mn-ea"/>
              </a:rPr>
              <a:t>5. User Interaction</a:t>
            </a:r>
          </a:p>
          <a:p>
            <a:pPr>
              <a:lnSpc>
                <a:spcPct val="120000"/>
              </a:lnSpc>
            </a:pPr>
            <a:r>
              <a:rPr lang="en-US" sz="2400" dirty="0"/>
              <a:t>Provide an intuitive interface for managing 5S audits, including zone performance views, detailed observations, easy editing, and report generation for sharing results.</a:t>
            </a:r>
            <a:endParaRPr sz="2400" dirty="0">
              <a:ea typeface="DengXian" pitchFamily="2" charset="-122"/>
              <a:sym typeface="+mn-ea"/>
            </a:endParaRPr>
          </a:p>
          <a:p>
            <a:pPr marL="0" indent="0">
              <a:lnSpc>
                <a:spcPct val="120000"/>
              </a:lnSpc>
              <a:buNone/>
            </a:pPr>
            <a:endParaRPr sz="2400" dirty="0">
              <a:ea typeface="DengXian"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685800"/>
            <a:ext cx="5607685" cy="52514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Conclusion</a:t>
            </a:r>
          </a:p>
        </p:txBody>
      </p:sp>
      <p:sp>
        <p:nvSpPr>
          <p:cNvPr id="9219" name="Content Placeholder 2"/>
          <p:cNvSpPr>
            <a:spLocks noGrp="1"/>
          </p:cNvSpPr>
          <p:nvPr>
            <p:ph idx="1"/>
          </p:nvPr>
        </p:nvSpPr>
        <p:spPr>
          <a:xfrm>
            <a:off x="107315" y="1339850"/>
            <a:ext cx="8960485" cy="4763770"/>
          </a:xfrm>
        </p:spPr>
        <p:txBody>
          <a:bodyPr vert="horz" wrap="square" lIns="90000" tIns="46800" rIns="90000" bIns="46800" anchor="t" anchorCtr="0"/>
          <a:lstStyle/>
          <a:p>
            <a:pPr>
              <a:lnSpc>
                <a:spcPct val="130000"/>
              </a:lnSpc>
            </a:pPr>
            <a:r>
              <a:rPr lang="en-US" sz="2800" dirty="0"/>
              <a:t>The Campus 5S Web Application offers an innovative solution for implementing the 5S methodology, ensuring a cleaner, safer, and more organized campus with centralized data, real-time monitoring, and long-term sustainability to support a more efficient campus.</a:t>
            </a:r>
            <a:endParaRPr sz="2400" dirty="0">
              <a:ea typeface="DengXian"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ular Callout 1"/>
          <p:cNvSpPr/>
          <p:nvPr/>
        </p:nvSpPr>
        <p:spPr>
          <a:xfrm>
            <a:off x="2209800" y="1752600"/>
            <a:ext cx="3505200" cy="1676400"/>
          </a:xfrm>
          <a:prstGeom prst="wedgeRectCallout">
            <a:avLst/>
          </a:prstGeom>
          <a:noFill/>
          <a:ln w="9525" cap="flat" cmpd="sng" algn="ctr">
            <a:solidFill>
              <a:srgbClr val="FF9900"/>
            </a:solidFill>
            <a:prstDash val="solid"/>
            <a:round/>
            <a:headEnd type="none" w="med" len="med"/>
            <a:tailEnd type="none" w="med" len="med"/>
          </a:ln>
          <a:extLst>
            <a:ext uri="{909E8E84-426E-40DD-AFC4-6F175D3DCCD1}">
              <a14:hiddenFill xmlns:a14="http://schemas.microsoft.com/office/drawing/2010/main">
                <a:solidFill>
                  <a:srgbClr val="00B8FF"/>
                </a:solidFill>
              </a14:hiddenFill>
            </a:ext>
          </a:extLst>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4" name="Text Box 3"/>
          <p:cNvSpPr txBox="1"/>
          <p:nvPr/>
        </p:nvSpPr>
        <p:spPr>
          <a:xfrm>
            <a:off x="2228850" y="2018030"/>
            <a:ext cx="3181350" cy="1198880"/>
          </a:xfrm>
          <a:prstGeom prst="rect">
            <a:avLst/>
          </a:prstGeom>
          <a:noFill/>
        </p:spPr>
        <p:txBody>
          <a:bodyPr wrap="square" rtlCol="0">
            <a:spAutoFit/>
          </a:bodyPr>
          <a:lstStyle/>
          <a:p>
            <a:r>
              <a:rPr lang="en-US" sz="7200">
                <a:solidFill>
                  <a:srgbClr val="FF9900"/>
                </a:solidFill>
              </a:rPr>
              <a:t>Thank</a:t>
            </a:r>
          </a:p>
        </p:txBody>
      </p:sp>
      <p:sp>
        <p:nvSpPr>
          <p:cNvPr id="5" name="Rectangular Callout 4"/>
          <p:cNvSpPr/>
          <p:nvPr/>
        </p:nvSpPr>
        <p:spPr>
          <a:xfrm>
            <a:off x="4800600" y="3048000"/>
            <a:ext cx="2743200" cy="1447800"/>
          </a:xfrm>
          <a:prstGeom prst="wedgeRectCallout">
            <a:avLst>
              <a:gd name="adj1" fmla="val 22268"/>
              <a:gd name="adj2" fmla="val 73552"/>
            </a:avLst>
          </a:prstGeom>
          <a:noFill/>
          <a:ln w="9525" cap="flat" cmpd="sng" algn="ctr">
            <a:solidFill>
              <a:srgbClr val="0070C0"/>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en-GB" sz="1800" b="0" i="0" u="none" strike="noStrike" cap="none" normalizeH="0" baseline="0">
              <a:ln>
                <a:noFill/>
              </a:ln>
              <a:solidFill>
                <a:schemeClr val="bg1"/>
              </a:solidFill>
              <a:effectLst/>
              <a:latin typeface="Arial" panose="020B0604020202020204" pitchFamily="34" charset="0"/>
            </a:endParaRPr>
          </a:p>
        </p:txBody>
      </p:sp>
      <p:sp>
        <p:nvSpPr>
          <p:cNvPr id="6" name="Text Box 5"/>
          <p:cNvSpPr txBox="1"/>
          <p:nvPr/>
        </p:nvSpPr>
        <p:spPr>
          <a:xfrm>
            <a:off x="4788535" y="3322955"/>
            <a:ext cx="2374265" cy="1014730"/>
          </a:xfrm>
          <a:prstGeom prst="rect">
            <a:avLst/>
          </a:prstGeom>
          <a:noFill/>
        </p:spPr>
        <p:txBody>
          <a:bodyPr wrap="square" rtlCol="0">
            <a:spAutoFit/>
          </a:bodyPr>
          <a:lstStyle/>
          <a:p>
            <a:r>
              <a:rPr lang="en-US" sz="6000">
                <a:solidFill>
                  <a:srgbClr val="0070C0"/>
                </a:solidFil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224838" cy="4648200"/>
          </a:xfrm>
        </p:spPr>
        <p:txBody>
          <a:bodyPr vert="horz" wrap="square" lIns="90000" tIns="46800" rIns="90000" bIns="46800" numCol="1" anchor="t" anchorCtr="0" compatLnSpc="1"/>
          <a:lstStyle/>
          <a:p>
            <a:pPr>
              <a:defRPr/>
            </a:pPr>
            <a:r>
              <a:rPr lang="en-US" sz="2250" b="1" dirty="0"/>
              <a:t>Introduction</a:t>
            </a:r>
          </a:p>
          <a:p>
            <a:pPr>
              <a:defRPr/>
            </a:pPr>
            <a:r>
              <a:rPr lang="en-US" sz="2250" b="1" dirty="0"/>
              <a:t>Feasibility Study </a:t>
            </a:r>
          </a:p>
          <a:p>
            <a:pPr>
              <a:defRPr/>
            </a:pPr>
            <a:r>
              <a:rPr lang="en-US" sz="2250" b="1" dirty="0"/>
              <a:t>Existing systems(Disadvantages)</a:t>
            </a:r>
          </a:p>
          <a:p>
            <a:pPr>
              <a:defRPr/>
            </a:pPr>
            <a:r>
              <a:rPr lang="en-US" sz="2250" b="1" dirty="0"/>
              <a:t>Proposed system(Advantages)</a:t>
            </a:r>
          </a:p>
          <a:p>
            <a:pPr>
              <a:defRPr/>
            </a:pPr>
            <a:r>
              <a:rPr lang="en-US" sz="2250" b="1" dirty="0"/>
              <a:t>Modules</a:t>
            </a:r>
          </a:p>
          <a:p>
            <a:pPr>
              <a:defRPr/>
            </a:pPr>
            <a:r>
              <a:rPr lang="en-US" sz="2250" b="1" dirty="0"/>
              <a:t>Functionalities</a:t>
            </a:r>
          </a:p>
          <a:p>
            <a:pPr>
              <a:defRPr/>
            </a:pPr>
            <a:r>
              <a:rPr lang="en-US" sz="2250" b="1" dirty="0"/>
              <a:t>conclusion </a:t>
            </a:r>
          </a:p>
          <a:p>
            <a:pPr>
              <a:defRPr/>
            </a:pPr>
            <a:endParaRPr lang="en-US" sz="2250" b="1" dirty="0"/>
          </a:p>
          <a:p>
            <a:pPr>
              <a:defRPr/>
            </a:pPr>
            <a:endParaRPr kumimoji="0" lang="en-US" sz="2400" b="0" i="0" u="none" strike="noStrike" kern="0" cap="none" spc="0" normalizeH="0" baseline="0" noProof="0" dirty="0">
              <a:ln>
                <a:noFill/>
              </a:ln>
              <a:solidFill>
                <a:srgbClr val="000000"/>
              </a:solidFill>
              <a:effectLst/>
              <a:uLnTx/>
              <a:uFillTx/>
              <a:latin typeface="Calibri" panose="020F0502020204030204" charset="0"/>
              <a:ea typeface="DengXian"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8FCA9-56B7-3B38-D85E-6741E60350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AD47E-E0E3-708B-9C28-BEE3BF0BF1C0}"/>
              </a:ext>
            </a:extLst>
          </p:cNvPr>
          <p:cNvSpPr>
            <a:spLocks noGrp="1"/>
          </p:cNvSpPr>
          <p:nvPr>
            <p:ph idx="1"/>
          </p:nvPr>
        </p:nvSpPr>
        <p:spPr>
          <a:xfrm>
            <a:off x="228600" y="1447800"/>
            <a:ext cx="8224838" cy="4648200"/>
          </a:xfrm>
        </p:spPr>
        <p:txBody>
          <a:bodyPr vert="horz" wrap="square" lIns="90000" tIns="46800" rIns="90000" bIns="46800" numCol="1" anchor="t" anchorCtr="0" compatLnSpc="1"/>
          <a:lstStyle/>
          <a:p>
            <a:pPr marL="0" marR="0" lvl="0" indent="0" algn="l" defTabSz="457200" rtl="0" eaLnBrk="0" fontAlgn="base" latinLnBrk="0" hangingPunct="0">
              <a:lnSpc>
                <a:spcPct val="100000"/>
              </a:lnSpc>
              <a:spcBef>
                <a:spcPts val="500"/>
              </a:spcBef>
              <a:spcAft>
                <a:spcPct val="0"/>
              </a:spcAft>
              <a:buClr>
                <a:srgbClr val="000000"/>
              </a:buClr>
              <a:buSzPct val="100000"/>
              <a:buNone/>
              <a:defRPr/>
            </a:pPr>
            <a:r>
              <a:rPr lang="en-US" sz="2250" b="1" dirty="0"/>
              <a:t>Campus 5S, an innovative web application developed as part of college project to help streamline and validate the 5S practices within campus zones.</a:t>
            </a:r>
          </a:p>
          <a:p>
            <a:pPr marL="342900" marR="0" lvl="0" indent="-3429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Char char="•"/>
              <a:defRPr/>
            </a:pPr>
            <a:r>
              <a:rPr lang="en-US" sz="2400" dirty="0"/>
              <a:t>Administrators can track, audit, and manage campus zone cleanliness, organization, and efficiency in real-time, helping institutions maintain a well-kept environment in line with 5S standards.</a:t>
            </a:r>
          </a:p>
          <a:p>
            <a:pPr marL="342900" marR="0" lvl="0" indent="-3429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Char char="•"/>
              <a:defRPr/>
            </a:pPr>
            <a:endParaRPr lang="en-US" sz="2400" dirty="0">
              <a:latin typeface="Calibri" panose="020F0502020204030204" charset="0"/>
              <a:ea typeface="DengXian" pitchFamily="2" charset="-122"/>
              <a:cs typeface="Times New Roman" panose="02020603050405020304" pitchFamily="18" charset="0"/>
            </a:endParaRPr>
          </a:p>
          <a:p>
            <a:pPr marL="342900" marR="0" lvl="0" indent="-3429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Char char="•"/>
              <a:defRPr/>
            </a:pPr>
            <a:r>
              <a:rPr lang="en-US" sz="2400" dirty="0"/>
              <a:t>This project demonstrates how technology can optimize campus management, fostering a more organized and productive learning environment. We hope you find our platform easy to use and insightful!</a:t>
            </a:r>
            <a:endParaRPr kumimoji="0" lang="en-IN" sz="2400" b="0" i="0" u="none" strike="noStrike" kern="0" cap="none" spc="0" normalizeH="0" baseline="0" noProof="0" dirty="0">
              <a:ln>
                <a:noFill/>
              </a:ln>
              <a:solidFill>
                <a:srgbClr val="000000"/>
              </a:solidFill>
              <a:effectLst/>
              <a:uLnTx/>
              <a:uFillTx/>
              <a:latin typeface="Calibri" panose="020F0502020204030204" charset="0"/>
              <a:ea typeface="DengXian" pitchFamily="2" charset="-122"/>
              <a:cs typeface="Times New Roman" panose="02020603050405020304" pitchFamily="18" charset="0"/>
            </a:endParaRPr>
          </a:p>
          <a:p>
            <a:pPr marL="800100" marR="0" lvl="0" indent="-457200" algn="l" defTabSz="457200" rtl="0" eaLnBrk="0" fontAlgn="base" latinLnBrk="0" hangingPunct="0">
              <a:lnSpc>
                <a:spcPct val="100000"/>
              </a:lnSpc>
              <a:spcBef>
                <a:spcPts val="500"/>
              </a:spcBef>
              <a:spcAft>
                <a:spcPct val="0"/>
              </a:spcAft>
              <a:buClr>
                <a:srgbClr val="000000"/>
              </a:buClr>
              <a:buSzPct val="100000"/>
              <a:defRPr/>
            </a:pPr>
            <a:endParaRPr kumimoji="0" lang="en-US" sz="2400" b="0" i="0" u="none" strike="noStrike" kern="0" cap="none" spc="0" normalizeH="0" baseline="0" noProof="0" dirty="0">
              <a:ln>
                <a:noFill/>
              </a:ln>
              <a:solidFill>
                <a:srgbClr val="000000"/>
              </a:solidFill>
              <a:effectLst/>
              <a:uLnTx/>
              <a:uFillTx/>
              <a:latin typeface="Calibri" panose="020F0502020204030204" charset="0"/>
              <a:ea typeface="DengXian" pitchFamily="2" charset="-122"/>
              <a:cs typeface="Times New Roman" panose="02020603050405020304" pitchFamily="18" charset="0"/>
            </a:endParaRPr>
          </a:p>
        </p:txBody>
      </p:sp>
      <p:sp>
        <p:nvSpPr>
          <p:cNvPr id="8194" name="Title 1">
            <a:extLst>
              <a:ext uri="{FF2B5EF4-FFF2-40B4-BE49-F238E27FC236}">
                <a16:creationId xmlns:a16="http://schemas.microsoft.com/office/drawing/2014/main" id="{84DC4847-25B7-36B6-2406-00FB822F81D9}"/>
              </a:ext>
            </a:extLst>
          </p:cNvPr>
          <p:cNvSpPr>
            <a:spLocks noGrp="1"/>
          </p:cNvSpPr>
          <p:nvPr>
            <p:ph type="title"/>
          </p:nvPr>
        </p:nvSpPr>
        <p:spPr>
          <a:xfrm>
            <a:off x="76200" y="609600"/>
            <a:ext cx="3131820" cy="654050"/>
          </a:xfrm>
        </p:spPr>
        <p:txBody>
          <a:bodyPr vert="horz" wrap="square" lIns="90000" tIns="46800" rIns="90000" bIns="46800" anchor="t" anchorCtr="0"/>
          <a:lstStyle/>
          <a:p>
            <a:pPr algn="ctr">
              <a:buNone/>
            </a:pPr>
            <a:r>
              <a:rPr lang="en-US" sz="4000" b="1" dirty="0">
                <a:ea typeface="DengXian" pitchFamily="2" charset="-122"/>
              </a:rPr>
              <a:t>Introduction</a:t>
            </a:r>
          </a:p>
        </p:txBody>
      </p:sp>
    </p:spTree>
    <p:extLst>
      <p:ext uri="{BB962C8B-B14F-4D97-AF65-F5344CB8AC3E}">
        <p14:creationId xmlns:p14="http://schemas.microsoft.com/office/powerpoint/2010/main" val="177302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0B39F-63D2-657F-D16E-7DDC6F7228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9FE98-031F-FA0E-20AD-5575920B4862}"/>
              </a:ext>
            </a:extLst>
          </p:cNvPr>
          <p:cNvSpPr>
            <a:spLocks noGrp="1"/>
          </p:cNvSpPr>
          <p:nvPr>
            <p:ph idx="1"/>
          </p:nvPr>
        </p:nvSpPr>
        <p:spPr>
          <a:xfrm>
            <a:off x="228600" y="1447800"/>
            <a:ext cx="8224838" cy="4648200"/>
          </a:xfrm>
        </p:spPr>
        <p:txBody>
          <a:bodyPr vert="horz" wrap="square" lIns="90000" tIns="46800" rIns="90000" bIns="46800" numCol="1" anchor="t" anchorCtr="0" compatLnSpc="1"/>
          <a:lstStyle/>
          <a:p>
            <a:pPr marL="0" marR="0" lvl="0" indent="0" algn="l" defTabSz="457200" rtl="0" eaLnBrk="0" fontAlgn="base" latinLnBrk="0" hangingPunct="0">
              <a:lnSpc>
                <a:spcPct val="100000"/>
              </a:lnSpc>
              <a:spcBef>
                <a:spcPts val="500"/>
              </a:spcBef>
              <a:spcAft>
                <a:spcPct val="0"/>
              </a:spcAft>
              <a:buClr>
                <a:srgbClr val="000000"/>
              </a:buClr>
              <a:buSzPct val="100000"/>
              <a:buNone/>
              <a:defRPr/>
            </a:pPr>
            <a:r>
              <a:rPr lang="en-US" sz="2250" b="1" dirty="0"/>
              <a:t>5 s</a:t>
            </a:r>
          </a:p>
          <a:p>
            <a:pPr marL="342900" marR="0" lvl="0" indent="-3429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8" charset="0"/>
              <a:buChar char="•"/>
              <a:defRPr/>
            </a:pPr>
            <a:r>
              <a:rPr lang="en-US" sz="2400" dirty="0"/>
              <a:t>5S is a Japanese methodology for organizing and maintaining a clean, efficient, and productive work environment, used widely in manufacturing and offices/ organization to improve productivity and quality.</a:t>
            </a:r>
          </a:p>
          <a:p>
            <a:pPr lvl="2" indent="-342900">
              <a:spcBef>
                <a:spcPts val="500"/>
              </a:spcBef>
              <a:defRPr/>
            </a:pPr>
            <a:r>
              <a:rPr lang="en-IN" sz="2400" dirty="0"/>
              <a:t>Sort (</a:t>
            </a:r>
            <a:r>
              <a:rPr lang="en-IN" sz="2400" dirty="0" err="1"/>
              <a:t>Seiri</a:t>
            </a:r>
            <a:r>
              <a:rPr lang="en-IN" sz="2400" dirty="0"/>
              <a:t>)</a:t>
            </a:r>
            <a:endParaRPr lang="en-US" sz="2400" dirty="0"/>
          </a:p>
          <a:p>
            <a:pPr lvl="2" indent="-342900">
              <a:spcBef>
                <a:spcPts val="500"/>
              </a:spcBef>
              <a:defRPr/>
            </a:pPr>
            <a:r>
              <a:rPr lang="en-IN" sz="2400" dirty="0"/>
              <a:t>Set in Order (</a:t>
            </a:r>
            <a:r>
              <a:rPr lang="en-IN" sz="2400" dirty="0" err="1"/>
              <a:t>Seiton</a:t>
            </a:r>
            <a:r>
              <a:rPr lang="en-IN" sz="2400" dirty="0"/>
              <a:t>)</a:t>
            </a:r>
            <a:endParaRPr lang="en-US" sz="2400" dirty="0"/>
          </a:p>
          <a:p>
            <a:pPr lvl="2" indent="-342900">
              <a:spcBef>
                <a:spcPts val="500"/>
              </a:spcBef>
              <a:defRPr/>
            </a:pPr>
            <a:r>
              <a:rPr lang="en-IN" sz="2400" dirty="0"/>
              <a:t>Shine (</a:t>
            </a:r>
            <a:r>
              <a:rPr lang="en-IN" sz="2400" dirty="0" err="1"/>
              <a:t>Seiso</a:t>
            </a:r>
            <a:r>
              <a:rPr lang="en-IN" sz="2400" dirty="0"/>
              <a:t>)</a:t>
            </a:r>
            <a:endParaRPr lang="en-US" sz="2400" dirty="0"/>
          </a:p>
          <a:p>
            <a:pPr lvl="2" indent="-342900">
              <a:spcBef>
                <a:spcPts val="500"/>
              </a:spcBef>
              <a:defRPr/>
            </a:pPr>
            <a:r>
              <a:rPr lang="en-IN" sz="2400" dirty="0"/>
              <a:t>Standardize (</a:t>
            </a:r>
            <a:r>
              <a:rPr lang="en-IN" sz="2400" dirty="0" err="1"/>
              <a:t>Seiketsu</a:t>
            </a:r>
            <a:r>
              <a:rPr lang="en-IN" sz="2400" dirty="0"/>
              <a:t>)</a:t>
            </a:r>
            <a:endParaRPr lang="en-US" sz="2400" dirty="0"/>
          </a:p>
          <a:p>
            <a:pPr lvl="2" indent="-342900">
              <a:spcBef>
                <a:spcPts val="500"/>
              </a:spcBef>
              <a:defRPr/>
            </a:pPr>
            <a:r>
              <a:rPr lang="en-IN" sz="2400" dirty="0"/>
              <a:t>Sustain (</a:t>
            </a:r>
            <a:r>
              <a:rPr lang="en-IN" sz="2400" dirty="0" err="1"/>
              <a:t>Shitsuke</a:t>
            </a:r>
            <a:endParaRPr lang="en-US" sz="1800" dirty="0"/>
          </a:p>
        </p:txBody>
      </p:sp>
      <p:sp>
        <p:nvSpPr>
          <p:cNvPr id="8194" name="Title 1">
            <a:extLst>
              <a:ext uri="{FF2B5EF4-FFF2-40B4-BE49-F238E27FC236}">
                <a16:creationId xmlns:a16="http://schemas.microsoft.com/office/drawing/2014/main" id="{4871D6CE-2858-8DF1-DBE6-D05889E73EAF}"/>
              </a:ext>
            </a:extLst>
          </p:cNvPr>
          <p:cNvSpPr>
            <a:spLocks noGrp="1"/>
          </p:cNvSpPr>
          <p:nvPr>
            <p:ph type="title"/>
          </p:nvPr>
        </p:nvSpPr>
        <p:spPr>
          <a:xfrm>
            <a:off x="76200" y="609600"/>
            <a:ext cx="3131820" cy="654050"/>
          </a:xfrm>
        </p:spPr>
        <p:txBody>
          <a:bodyPr vert="horz" wrap="square" lIns="90000" tIns="46800" rIns="90000" bIns="46800" anchor="t" anchorCtr="0"/>
          <a:lstStyle/>
          <a:p>
            <a:pPr algn="ctr">
              <a:buNone/>
            </a:pPr>
            <a:r>
              <a:rPr lang="en-US" sz="4000" b="1" dirty="0">
                <a:ea typeface="DengXian" pitchFamily="2" charset="-122"/>
              </a:rPr>
              <a:t>Introduction</a:t>
            </a:r>
          </a:p>
        </p:txBody>
      </p:sp>
    </p:spTree>
    <p:extLst>
      <p:ext uri="{BB962C8B-B14F-4D97-AF65-F5344CB8AC3E}">
        <p14:creationId xmlns:p14="http://schemas.microsoft.com/office/powerpoint/2010/main" val="129598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B4FC6-E219-A02E-AB7A-0A4A4CB9A13C}"/>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id="{CD1AC3E6-D6A7-801F-98AE-EDC134E4C49F}"/>
              </a:ext>
            </a:extLst>
          </p:cNvPr>
          <p:cNvSpPr>
            <a:spLocks noGrp="1"/>
          </p:cNvSpPr>
          <p:nvPr>
            <p:ph type="title"/>
          </p:nvPr>
        </p:nvSpPr>
        <p:spPr>
          <a:xfrm>
            <a:off x="48260" y="2590800"/>
            <a:ext cx="9047480" cy="1633855"/>
          </a:xfrm>
        </p:spPr>
        <p:txBody>
          <a:bodyPr vert="horz" wrap="square" lIns="90000" tIns="46800" rIns="90000" bIns="46800" anchor="t" anchorCtr="0"/>
          <a:lstStyle/>
          <a:p>
            <a:pPr algn="ctr">
              <a:buNone/>
            </a:pPr>
            <a:r>
              <a:rPr lang="en-US" altLang="x-none" sz="6600" b="1" dirty="0">
                <a:latin typeface="Arial" panose="020B0604020202020204" pitchFamily="34" charset="0"/>
                <a:ea typeface="DengXian" pitchFamily="2" charset="-122"/>
                <a:cs typeface="Arial" panose="020B0604020202020204" pitchFamily="34" charset="0"/>
              </a:rPr>
              <a:t>Feasibility Study</a:t>
            </a:r>
          </a:p>
        </p:txBody>
      </p:sp>
    </p:spTree>
    <p:extLst>
      <p:ext uri="{BB962C8B-B14F-4D97-AF65-F5344CB8AC3E}">
        <p14:creationId xmlns:p14="http://schemas.microsoft.com/office/powerpoint/2010/main" val="172360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vert="horz" wrap="square" lIns="90000" tIns="46800" rIns="90000" bIns="46800" anchor="t" anchorCtr="0"/>
          <a:lstStyle/>
          <a:p>
            <a:pPr marL="457200" indent="-457200">
              <a:buAutoNum type="arabicPeriod"/>
            </a:pPr>
            <a:r>
              <a:rPr lang="en-IN" altLang="x-none" sz="2800" b="1" dirty="0">
                <a:ea typeface="DengXian" pitchFamily="2" charset="-122"/>
              </a:rPr>
              <a:t>Technical Feasibility</a:t>
            </a:r>
            <a:endParaRPr lang="en-IN" sz="2400" b="1" dirty="0"/>
          </a:p>
          <a:p>
            <a:r>
              <a:rPr lang="en-IN" sz="2400" b="1" dirty="0"/>
              <a:t>Platform Design and Architecture: </a:t>
            </a:r>
            <a:r>
              <a:rPr lang="en-IN" sz="2400" dirty="0"/>
              <a:t>The Campus 5S web app will use modern technologies like HTML, CSS, JavaScript (React), and back-end frameworks (Node.js). A secure database (e.g., MySQL, MongoDB) will store campus zone, audit, and 5S data, accessible on desktop and mobile for real-time updates.</a:t>
            </a:r>
          </a:p>
          <a:p>
            <a:endParaRPr lang="en-IN" sz="2400" dirty="0"/>
          </a:p>
          <a:p>
            <a:r>
              <a:rPr lang="en-IN" sz="2400" b="1" dirty="0"/>
              <a:t> Maintenance:</a:t>
            </a:r>
            <a:r>
              <a:rPr lang="en-US" dirty="0"/>
              <a:t>The platform is  large or multiple-blocks in campus , with regular updates  for smooth operation.</a:t>
            </a:r>
            <a:endParaRPr lang="en-IN" altLang="x-none" sz="2400" dirty="0">
              <a:ea typeface="DengXian" pitchFamily="2" charset="-122"/>
            </a:endParaRPr>
          </a:p>
        </p:txBody>
      </p:sp>
      <p:sp>
        <p:nvSpPr>
          <p:cNvPr id="3" name="Title 1"/>
          <p:cNvSpPr>
            <a:spLocks noGrp="1"/>
          </p:cNvSpPr>
          <p:nvPr>
            <p:ph type="title"/>
          </p:nvPr>
        </p:nvSpPr>
        <p:spPr>
          <a:xfrm>
            <a:off x="247650" y="685800"/>
            <a:ext cx="6224905" cy="65849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Feasibility Study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 y="685800"/>
            <a:ext cx="6224905" cy="567690"/>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Feasibility Study</a:t>
            </a:r>
          </a:p>
        </p:txBody>
      </p:sp>
      <p:sp>
        <p:nvSpPr>
          <p:cNvPr id="9219" name="Content Placeholder 2"/>
          <p:cNvSpPr>
            <a:spLocks noGrp="1"/>
          </p:cNvSpPr>
          <p:nvPr>
            <p:ph idx="1"/>
          </p:nvPr>
        </p:nvSpPr>
        <p:spPr>
          <a:xfrm>
            <a:off x="457200" y="1266190"/>
            <a:ext cx="8229600" cy="4766310"/>
          </a:xfrm>
        </p:spPr>
        <p:txBody>
          <a:bodyPr vert="horz" wrap="square" lIns="90000" tIns="46800" rIns="90000" bIns="46800" anchor="t" anchorCtr="0"/>
          <a:lstStyle/>
          <a:p>
            <a:pPr marL="0" indent="0">
              <a:lnSpc>
                <a:spcPct val="110000"/>
              </a:lnSpc>
              <a:buNone/>
            </a:pPr>
            <a:r>
              <a:rPr lang="en-US" sz="2800" b="1" dirty="0">
                <a:ea typeface="DengXian" pitchFamily="2" charset="-122"/>
              </a:rPr>
              <a:t>2. </a:t>
            </a:r>
            <a:r>
              <a:rPr sz="2800" b="1" dirty="0">
                <a:ea typeface="DengXian" pitchFamily="2" charset="-122"/>
              </a:rPr>
              <a:t>Operational Feasibility</a:t>
            </a:r>
          </a:p>
          <a:p>
            <a:r>
              <a:rPr lang="en-IN" sz="2400" b="1" dirty="0"/>
              <a:t>Ease of Use: </a:t>
            </a:r>
            <a:r>
              <a:rPr lang="en-US" sz="2400" dirty="0"/>
              <a:t>The platform will be user-friendly with an general interface. Administrators and staff can easily track, audit, and manage campus zones.</a:t>
            </a:r>
            <a:endParaRPr lang="en-IN" sz="2000" dirty="0"/>
          </a:p>
          <a:p>
            <a:r>
              <a:rPr lang="en-US" sz="2400" b="1" dirty="0"/>
              <a:t>Staffing and Workflow Changes: </a:t>
            </a:r>
            <a:r>
              <a:rPr lang="en-US" sz="2400" dirty="0"/>
              <a:t>The Campus 5S platform requires minimal workflow changes, with training and automated reports to reduce manual auditing.</a:t>
            </a:r>
          </a:p>
          <a:p>
            <a:endParaRPr lang="en-US" sz="2000" dirty="0"/>
          </a:p>
          <a:p>
            <a:r>
              <a:rPr lang="en-IN" sz="2400" b="1" dirty="0"/>
              <a:t>Impact on Campus Management: </a:t>
            </a:r>
            <a:r>
              <a:rPr lang="en-US" sz="2400" dirty="0"/>
              <a:t>The platform will streamline campus operations by providing real-time data on zone management and ensuring adherence to 5S principles.</a:t>
            </a:r>
            <a:endParaRPr lang="en-US" sz="2400" dirty="0">
              <a:ea typeface="DengXian"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 y="685800"/>
            <a:ext cx="6224905" cy="611505"/>
          </a:xfrm>
        </p:spPr>
        <p:txBody>
          <a:bodyPr vert="horz" wrap="square" lIns="90000" tIns="46800" rIns="90000" bIns="46800" anchor="t" anchorCtr="0"/>
          <a:lstStyle/>
          <a:p>
            <a:pPr algn="l">
              <a:buNone/>
            </a:pPr>
            <a:r>
              <a:rPr lang="en-US" altLang="x-none" sz="3200" dirty="0">
                <a:latin typeface="Arial" panose="020B0604020202020204" pitchFamily="34" charset="0"/>
                <a:ea typeface="DengXian" pitchFamily="2" charset="-122"/>
                <a:cs typeface="Arial" panose="020B0604020202020204" pitchFamily="34" charset="0"/>
              </a:rPr>
              <a:t>Feasibility Study</a:t>
            </a:r>
          </a:p>
        </p:txBody>
      </p:sp>
      <p:sp>
        <p:nvSpPr>
          <p:cNvPr id="9219" name="Content Placeholder 2"/>
          <p:cNvSpPr>
            <a:spLocks noGrp="1"/>
          </p:cNvSpPr>
          <p:nvPr>
            <p:ph idx="1"/>
          </p:nvPr>
        </p:nvSpPr>
        <p:spPr/>
        <p:txBody>
          <a:bodyPr vert="horz" wrap="square" lIns="90000" tIns="46800" rIns="90000" bIns="46800" anchor="t" anchorCtr="0"/>
          <a:lstStyle/>
          <a:p>
            <a:pPr marL="0" indent="0">
              <a:lnSpc>
                <a:spcPct val="100000"/>
              </a:lnSpc>
              <a:buNone/>
            </a:pPr>
            <a:r>
              <a:rPr lang="en-US" sz="2800" b="1" dirty="0">
                <a:ea typeface="DengXian" pitchFamily="2" charset="-122"/>
              </a:rPr>
              <a:t>3. </a:t>
            </a:r>
            <a:r>
              <a:rPr lang="en-IN" sz="2800" b="1" dirty="0"/>
              <a:t>Social</a:t>
            </a:r>
            <a:r>
              <a:rPr lang="en-IN" sz="2400" dirty="0"/>
              <a:t> </a:t>
            </a:r>
            <a:r>
              <a:rPr sz="2800" b="1" dirty="0">
                <a:ea typeface="DengXian" pitchFamily="2" charset="-122"/>
              </a:rPr>
              <a:t>Feasibility</a:t>
            </a:r>
          </a:p>
          <a:p>
            <a:pPr>
              <a:lnSpc>
                <a:spcPct val="100000"/>
              </a:lnSpc>
            </a:pPr>
            <a:r>
              <a:rPr lang="en-IN" sz="2400" b="1" dirty="0"/>
              <a:t>Stakeholder Acceptance:</a:t>
            </a:r>
            <a:r>
              <a:rPr lang="en-US" dirty="0"/>
              <a:t> </a:t>
            </a:r>
            <a:r>
              <a:rPr lang="en-US" sz="2400" dirty="0"/>
              <a:t>Campus administrators and staff are likely to appreciate the benefits of the platform, particularly in terms of ease of use and improved efficiency in campus management. The platform is designed to be intuitive and easy to integrate into existing workflows.</a:t>
            </a:r>
            <a:br>
              <a:rPr lang="en-IN" sz="2000" dirty="0"/>
            </a:br>
            <a:r>
              <a:rPr lang="en-US" sz="2400" b="1" dirty="0">
                <a:ea typeface="DengXian" pitchFamily="2" charset="-122"/>
              </a:rPr>
              <a:t> </a:t>
            </a:r>
            <a:endParaRPr lang="en-US" sz="2400" dirty="0">
              <a:ea typeface="DengXian" pitchFamily="2" charset="-122"/>
            </a:endParaRPr>
          </a:p>
          <a:p>
            <a:pPr>
              <a:lnSpc>
                <a:spcPct val="100000"/>
              </a:lnSpc>
            </a:pPr>
            <a:r>
              <a:rPr lang="en-US" sz="2400" b="1" dirty="0"/>
              <a:t>User Feedback and Iterative Improvement:</a:t>
            </a:r>
            <a:r>
              <a:rPr lang="en-US" sz="2000" dirty="0"/>
              <a:t> </a:t>
            </a:r>
            <a:r>
              <a:rPr lang="en-US" sz="2400" dirty="0"/>
              <a:t>Feedback from initial users will be gathered to identify areas for improvement and ensure the platform evolves based on the needs of its users.</a:t>
            </a:r>
            <a:endParaRPr sz="2400" dirty="0">
              <a:ea typeface="DengXian"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ejaVu Sans"/>
        <a:cs typeface="DejaVu Sans"/>
      </a:majorFont>
      <a:minorFont>
        <a:latin typeface="Calibri"/>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2751</TotalTime>
  <Words>1265</Words>
  <Application>Microsoft Office PowerPoint</Application>
  <PresentationFormat>On-screen Show (4:3)</PresentationFormat>
  <Paragraphs>132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DengXian</vt:lpstr>
      <vt:lpstr>Aptos</vt:lpstr>
      <vt:lpstr>Arial</vt:lpstr>
      <vt:lpstr>Bahnschrift SemiBold</vt:lpstr>
      <vt:lpstr>Calibri</vt:lpstr>
      <vt:lpstr>Calibri (Body)</vt:lpstr>
      <vt:lpstr>Times New Roman</vt:lpstr>
      <vt:lpstr>Wingdings</vt:lpstr>
      <vt:lpstr>Office Theme</vt:lpstr>
      <vt:lpstr>PowerPoint Presentation</vt:lpstr>
      <vt:lpstr>PowerPoint Presentation</vt:lpstr>
      <vt:lpstr>PowerPoint Presentation</vt:lpstr>
      <vt:lpstr>Introduction</vt:lpstr>
      <vt:lpstr>Introduction</vt:lpstr>
      <vt:lpstr>Feasibility Study</vt:lpstr>
      <vt:lpstr>Feasibility Study</vt:lpstr>
      <vt:lpstr>Feasibility Study</vt:lpstr>
      <vt:lpstr>Feasibility Study</vt:lpstr>
      <vt:lpstr>Feasibility Study</vt:lpstr>
      <vt:lpstr>Feasibility Study</vt:lpstr>
      <vt:lpstr>Existing Systems (Areas Used In)</vt:lpstr>
      <vt:lpstr>Existing Systems (Areas used in)</vt:lpstr>
      <vt:lpstr>Existing Systems (Areas Used In)</vt:lpstr>
      <vt:lpstr>Existing Systems (Areas Used In)</vt:lpstr>
      <vt:lpstr>Proposed System (Advantages)</vt:lpstr>
      <vt:lpstr>Advantages</vt:lpstr>
      <vt:lpstr>PowerPoint Presentation</vt:lpstr>
      <vt:lpstr>Modules</vt:lpstr>
      <vt:lpstr>Modules</vt:lpstr>
      <vt:lpstr>Modules</vt:lpstr>
      <vt:lpstr>Modules</vt:lpstr>
      <vt:lpstr>Modules</vt:lpstr>
      <vt:lpstr>Functionalities</vt:lpstr>
      <vt:lpstr>Functionalities:</vt:lpstr>
      <vt:lpstr>Functionalities: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ARJUN PUSHPARAJ</cp:lastModifiedBy>
  <cp:revision>1965</cp:revision>
  <dcterms:created xsi:type="dcterms:W3CDTF">2012-03-01T05:24:00Z</dcterms:created>
  <dcterms:modified xsi:type="dcterms:W3CDTF">2024-11-23T09:05:39Z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8406BFA701BC4A7A8F653F34DB545663_12</vt:lpwstr>
  </property>
  <property fmtid="{D5CDD505-2E9C-101B-9397-08002B2CF9AE}" pid="3" name="KSOProductBuildVer">
    <vt:lpwstr>1033-12.2.0.13431</vt:lpwstr>
  </property>
</Properties>
</file>