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257" r:id="rId2"/>
    <p:sldId id="304" r:id="rId3"/>
    <p:sldId id="305" r:id="rId4"/>
    <p:sldId id="259" r:id="rId5"/>
    <p:sldId id="274" r:id="rId6"/>
    <p:sldId id="275" r:id="rId7"/>
    <p:sldId id="302" r:id="rId8"/>
    <p:sldId id="301" r:id="rId9"/>
    <p:sldId id="300" r:id="rId10"/>
    <p:sldId id="260" r:id="rId11"/>
    <p:sldId id="261" r:id="rId12"/>
    <p:sldId id="262" r:id="rId13"/>
    <p:sldId id="263" r:id="rId14"/>
    <p:sldId id="264" r:id="rId15"/>
    <p:sldId id="267" r:id="rId16"/>
    <p:sldId id="268" r:id="rId17"/>
    <p:sldId id="269" r:id="rId18"/>
    <p:sldId id="270" r:id="rId19"/>
    <p:sldId id="271" r:id="rId20"/>
    <p:sldId id="272" r:id="rId21"/>
    <p:sldId id="273"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FB785-395E-4B0E-A4FE-07A7B27AB5FA}" type="datetimeFigureOut">
              <a:rPr lang="en-IN" smtClean="0"/>
              <a:t>27-01-2025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AA941-FC77-4167-9C5A-E23808A269FB}" type="slidenum">
              <a:rPr lang="en-IN" smtClean="0"/>
              <a:t>‹#›</a:t>
            </a:fld>
            <a:endParaRPr lang="en-IN"/>
          </a:p>
        </p:txBody>
      </p:sp>
    </p:spTree>
    <p:extLst>
      <p:ext uri="{BB962C8B-B14F-4D97-AF65-F5344CB8AC3E}">
        <p14:creationId xmlns:p14="http://schemas.microsoft.com/office/powerpoint/2010/main" val="581184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AAA941-FC77-4167-9C5A-E23808A269FB}" type="slidenum">
              <a:rPr lang="en-IN" smtClean="0"/>
              <a:t>6</a:t>
            </a:fld>
            <a:endParaRPr lang="en-IN"/>
          </a:p>
        </p:txBody>
      </p:sp>
    </p:spTree>
    <p:extLst>
      <p:ext uri="{BB962C8B-B14F-4D97-AF65-F5344CB8AC3E}">
        <p14:creationId xmlns:p14="http://schemas.microsoft.com/office/powerpoint/2010/main" val="2550663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A7C091-54E9-4A99-BF75-A06F21EA304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161426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7C091-54E9-4A99-BF75-A06F21EA304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393613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7C091-54E9-4A99-BF75-A06F21EA304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2076459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600" indent="-228600">
              <a:buFontTx/>
              <a:buBlip>
                <a:blip r:embed="rId2"/>
              </a:buBlip>
              <a:defRPr/>
            </a:lvl1pPr>
            <a:lvl2pPr marL="685800" indent="-22860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7C091-54E9-4A99-BF75-A06F21EA304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328BA-51D6-4FF1-B1D1-FA879D8E4179}" type="slidenum">
              <a:rPr lang="en-US" smtClean="0"/>
              <a:t>‹#›</a:t>
            </a:fld>
            <a:endParaRPr lang="en-US"/>
          </a:p>
        </p:txBody>
      </p:sp>
      <p:sp>
        <p:nvSpPr>
          <p:cNvPr id="8" name="Picture Placeholder 7"/>
          <p:cNvSpPr>
            <a:spLocks noGrp="1"/>
          </p:cNvSpPr>
          <p:nvPr>
            <p:ph type="pic" sz="quarter" idx="13"/>
          </p:nvPr>
        </p:nvSpPr>
        <p:spPr>
          <a:xfrm>
            <a:off x="11633200" y="571500"/>
            <a:ext cx="1219200" cy="914400"/>
          </a:xfrm>
        </p:spPr>
        <p:txBody>
          <a:bodyPr/>
          <a:lstStyle/>
          <a:p>
            <a:r>
              <a:rPr lang="en-US"/>
              <a:t>Click icon to add picture</a:t>
            </a:r>
            <a:endParaRPr lang="en-IN" dirty="0"/>
          </a:p>
        </p:txBody>
      </p:sp>
      <p:sp>
        <p:nvSpPr>
          <p:cNvPr id="10" name="Picture Placeholder 9"/>
          <p:cNvSpPr>
            <a:spLocks noGrp="1"/>
          </p:cNvSpPr>
          <p:nvPr>
            <p:ph type="pic" sz="quarter" idx="14"/>
          </p:nvPr>
        </p:nvSpPr>
        <p:spPr>
          <a:xfrm>
            <a:off x="11192933" y="365125"/>
            <a:ext cx="1219200" cy="914400"/>
          </a:xfrm>
        </p:spPr>
        <p:txBody>
          <a:bodyPr/>
          <a:lstStyle/>
          <a:p>
            <a:r>
              <a:rPr lang="en-US"/>
              <a:t>Click icon to add picture</a:t>
            </a:r>
            <a:endParaRPr lang="en-IN" dirty="0"/>
          </a:p>
        </p:txBody>
      </p:sp>
      <p:sp>
        <p:nvSpPr>
          <p:cNvPr id="12" name="Picture Placeholder 11"/>
          <p:cNvSpPr>
            <a:spLocks noGrp="1"/>
          </p:cNvSpPr>
          <p:nvPr>
            <p:ph type="pic" sz="quarter" idx="15"/>
          </p:nvPr>
        </p:nvSpPr>
        <p:spPr>
          <a:xfrm>
            <a:off x="0" y="1574800"/>
            <a:ext cx="1219200" cy="914400"/>
          </a:xfrm>
        </p:spPr>
        <p:txBody>
          <a:bodyPr/>
          <a:lstStyle/>
          <a:p>
            <a:r>
              <a:rPr lang="en-US"/>
              <a:t>Click icon to add picture</a:t>
            </a:r>
            <a:endParaRPr lang="en-IN" dirty="0"/>
          </a:p>
        </p:txBody>
      </p:sp>
    </p:spTree>
    <p:extLst>
      <p:ext uri="{BB962C8B-B14F-4D97-AF65-F5344CB8AC3E}">
        <p14:creationId xmlns:p14="http://schemas.microsoft.com/office/powerpoint/2010/main" val="64500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A7C091-54E9-4A99-BF75-A06F21EA304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48826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A7C091-54E9-4A99-BF75-A06F21EA3042}"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292279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A7C091-54E9-4A99-BF75-A06F21EA3042}"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3693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A7C091-54E9-4A99-BF75-A06F21EA3042}"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428332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A7C091-54E9-4A99-BF75-A06F21EA3042}"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2479125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A7C091-54E9-4A99-BF75-A06F21EA3042}"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402820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A7C091-54E9-4A99-BF75-A06F21EA3042}"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77977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A7C091-54E9-4A99-BF75-A06F21EA3042}"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328BA-51D6-4FF1-B1D1-FA879D8E4179}" type="slidenum">
              <a:rPr lang="en-US" smtClean="0"/>
              <a:t>‹#›</a:t>
            </a:fld>
            <a:endParaRPr lang="en-US"/>
          </a:p>
        </p:txBody>
      </p:sp>
    </p:spTree>
    <p:extLst>
      <p:ext uri="{BB962C8B-B14F-4D97-AF65-F5344CB8AC3E}">
        <p14:creationId xmlns:p14="http://schemas.microsoft.com/office/powerpoint/2010/main" val="1815927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A7C091-54E9-4A99-BF75-A06F21EA3042}" type="datetimeFigureOut">
              <a:rPr lang="en-US" smtClean="0"/>
              <a:t>1/27/2025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328BA-51D6-4FF1-B1D1-FA879D8E4179}" type="slidenum">
              <a:rPr lang="en-US" smtClean="0"/>
              <a:t>‹#›</a:t>
            </a:fld>
            <a:endParaRPr lang="en-US"/>
          </a:p>
        </p:txBody>
      </p:sp>
      <p:sp>
        <p:nvSpPr>
          <p:cNvPr id="7" name="Rectangle 6"/>
          <p:cNvSpPr/>
          <p:nvPr/>
        </p:nvSpPr>
        <p:spPr>
          <a:xfrm>
            <a:off x="2341" y="6727822"/>
            <a:ext cx="11836399" cy="130178"/>
          </a:xfrm>
          <a:prstGeom prst="rect">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8" name="Rectangle 7"/>
          <p:cNvSpPr/>
          <p:nvPr/>
        </p:nvSpPr>
        <p:spPr>
          <a:xfrm>
            <a:off x="12056979" y="0"/>
            <a:ext cx="135021" cy="6858000"/>
          </a:xfrm>
          <a:prstGeom prst="rect">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10" name="Rectangle 9"/>
          <p:cNvSpPr/>
          <p:nvPr/>
        </p:nvSpPr>
        <p:spPr>
          <a:xfrm>
            <a:off x="1" y="0"/>
            <a:ext cx="135020" cy="6858000"/>
          </a:xfrm>
          <a:prstGeom prst="rect">
            <a:avLst/>
          </a:prstGeom>
          <a:solidFill>
            <a:srgbClr val="0089D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11" name="Rectangle 10"/>
          <p:cNvSpPr/>
          <p:nvPr/>
        </p:nvSpPr>
        <p:spPr>
          <a:xfrm>
            <a:off x="353261" y="2"/>
            <a:ext cx="11838740" cy="155575"/>
          </a:xfrm>
          <a:prstGeom prst="rect">
            <a:avLst/>
          </a:prstGeom>
          <a:solidFill>
            <a:srgbClr val="0089D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12" name="Pentagon 11"/>
          <p:cNvSpPr/>
          <p:nvPr/>
        </p:nvSpPr>
        <p:spPr>
          <a:xfrm rot="5400000">
            <a:off x="52388" y="-52388"/>
            <a:ext cx="365127" cy="469903"/>
          </a:xfrm>
          <a:prstGeom prst="homePlate">
            <a:avLst/>
          </a:prstGeom>
          <a:solidFill>
            <a:schemeClr val="accent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sp>
        <p:nvSpPr>
          <p:cNvPr id="13" name="Pentagon 12"/>
          <p:cNvSpPr/>
          <p:nvPr/>
        </p:nvSpPr>
        <p:spPr>
          <a:xfrm rot="16200000" flipV="1">
            <a:off x="11774486" y="6450013"/>
            <a:ext cx="365127" cy="469903"/>
          </a:xfrm>
          <a:prstGeom prst="homePlate">
            <a:avLst/>
          </a:prstGeom>
          <a:solidFill>
            <a:srgbClr val="0089D1"/>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solidFill>
                <a:prstClr val="white"/>
              </a:solidFill>
            </a:endParaRPr>
          </a:p>
        </p:txBody>
      </p:sp>
      <p:cxnSp>
        <p:nvCxnSpPr>
          <p:cNvPr id="14" name="Straight Connector 13"/>
          <p:cNvCxnSpPr/>
          <p:nvPr/>
        </p:nvCxnSpPr>
        <p:spPr>
          <a:xfrm>
            <a:off x="542828" y="1255114"/>
            <a:ext cx="1102049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Picture 14" descr="F:\F\abdesktop\Logo_NTTF_2019\NTTF Logo_png.png">
            <a:extLst>
              <a:ext uri="{FF2B5EF4-FFF2-40B4-BE49-F238E27FC236}">
                <a16:creationId xmlns:a16="http://schemas.microsoft.com/office/drawing/2014/main" id="{E4EB309A-98E3-9B48-B606-7F9D4FAE3B73}"/>
              </a:ext>
            </a:extLst>
          </p:cNvPr>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105418" y="236733"/>
            <a:ext cx="2851631" cy="838981"/>
          </a:xfrm>
          <a:prstGeom prst="rect">
            <a:avLst/>
          </a:prstGeom>
          <a:noFill/>
          <a:ln>
            <a:noFill/>
          </a:ln>
        </p:spPr>
      </p:pic>
    </p:spTree>
    <p:extLst>
      <p:ext uri="{BB962C8B-B14F-4D97-AF65-F5344CB8AC3E}">
        <p14:creationId xmlns:p14="http://schemas.microsoft.com/office/powerpoint/2010/main" val="31688858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Garamond" panose="02020404030301010803" pitchFamily="18" charset="0"/>
          <a:ea typeface="+mj-ea"/>
          <a:cs typeface="+mj-cs"/>
        </a:defRPr>
      </a:lvl1pPr>
    </p:titleStyle>
    <p:bodyStyle>
      <a:lvl1pPr marL="228600" indent="-228600" algn="l" defTabSz="914400" rtl="0" eaLnBrk="1" latinLnBrk="0" hangingPunct="1">
        <a:lnSpc>
          <a:spcPct val="90000"/>
        </a:lnSpc>
        <a:spcBef>
          <a:spcPts val="1000"/>
        </a:spcBef>
        <a:buFontTx/>
        <a:buBlip>
          <a:blip r:embed="rId15"/>
        </a:buBlip>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Tx/>
        <a:buBlip>
          <a:blip r:embed="rId15"/>
        </a:buBlip>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15"/>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15"/>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15"/>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69EB59-08FB-582F-866B-6EE7B1D34D3F}"/>
              </a:ext>
            </a:extLst>
          </p:cNvPr>
          <p:cNvPicPr>
            <a:picLocks noGrp="1" noChangeAspect="1"/>
          </p:cNvPicPr>
          <p:nvPr>
            <p:ph idx="1"/>
          </p:nvPr>
        </p:nvPicPr>
        <p:blipFill>
          <a:blip r:embed="rId2"/>
          <a:stretch>
            <a:fillRect/>
          </a:stretch>
        </p:blipFill>
        <p:spPr>
          <a:xfrm>
            <a:off x="1624196" y="2931353"/>
            <a:ext cx="8943607" cy="2139881"/>
          </a:xfrm>
          <a:prstGeom prst="rect">
            <a:avLst/>
          </a:prstGeom>
        </p:spPr>
      </p:pic>
      <p:sp>
        <p:nvSpPr>
          <p:cNvPr id="6" name="TextBox 5">
            <a:extLst>
              <a:ext uri="{FF2B5EF4-FFF2-40B4-BE49-F238E27FC236}">
                <a16:creationId xmlns:a16="http://schemas.microsoft.com/office/drawing/2014/main" id="{183AFA6C-8B64-A838-E4DA-2BF54698EC44}"/>
              </a:ext>
            </a:extLst>
          </p:cNvPr>
          <p:cNvSpPr txBox="1"/>
          <p:nvPr/>
        </p:nvSpPr>
        <p:spPr>
          <a:xfrm>
            <a:off x="3033432" y="3585794"/>
            <a:ext cx="6125134" cy="830997"/>
          </a:xfrm>
          <a:prstGeom prst="rect">
            <a:avLst/>
          </a:prstGeom>
          <a:noFill/>
        </p:spPr>
        <p:txBody>
          <a:bodyPr wrap="square">
            <a:spAutoFit/>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Bahnschrift SemiBold" panose="020B0502040204020203" charset="0"/>
                <a:cs typeface="Bahnschrift SemiBold" panose="020B0502040204020203" charset="0"/>
              </a:rPr>
              <a:t>Campus 5s</a:t>
            </a:r>
          </a:p>
        </p:txBody>
      </p:sp>
    </p:spTree>
    <p:extLst>
      <p:ext uri="{BB962C8B-B14F-4D97-AF65-F5344CB8AC3E}">
        <p14:creationId xmlns:p14="http://schemas.microsoft.com/office/powerpoint/2010/main" val="1976722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73A4-8446-397B-4356-378576C17815}"/>
              </a:ext>
            </a:extLst>
          </p:cNvPr>
          <p:cNvPicPr>
            <a:picLocks noChangeAspect="1"/>
          </p:cNvPicPr>
          <p:nvPr/>
        </p:nvPicPr>
        <p:blipFill>
          <a:blip r:embed="rId2"/>
          <a:stretch>
            <a:fillRect/>
          </a:stretch>
        </p:blipFill>
        <p:spPr>
          <a:xfrm>
            <a:off x="2252139" y="2676426"/>
            <a:ext cx="7687722" cy="1774090"/>
          </a:xfrm>
          <a:prstGeom prst="rect">
            <a:avLst/>
          </a:prstGeom>
        </p:spPr>
      </p:pic>
    </p:spTree>
    <p:extLst>
      <p:ext uri="{BB962C8B-B14F-4D97-AF65-F5344CB8AC3E}">
        <p14:creationId xmlns:p14="http://schemas.microsoft.com/office/powerpoint/2010/main" val="94106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0CC0-A6FF-AE0E-776B-BD5A125D3368}"/>
              </a:ext>
            </a:extLst>
          </p:cNvPr>
          <p:cNvSpPr>
            <a:spLocks noGrp="1"/>
          </p:cNvSpPr>
          <p:nvPr>
            <p:ph type="title"/>
          </p:nvPr>
        </p:nvSpPr>
        <p:spPr>
          <a:xfrm>
            <a:off x="730624" y="533120"/>
            <a:ext cx="10515600" cy="737531"/>
          </a:xfrm>
        </p:spPr>
        <p:txBody>
          <a:bodyPr/>
          <a:lstStyle/>
          <a:p>
            <a:r>
              <a:rPr lang="en-US" altLang="x-none" sz="4400" dirty="0">
                <a:ea typeface="DengXian" pitchFamily="2" charset="-122"/>
                <a:cs typeface="Arial" panose="020B0604020202020204" pitchFamily="34" charset="0"/>
              </a:rPr>
              <a:t>Feasibility Study</a:t>
            </a:r>
            <a:endParaRPr lang="en-IN" dirty="0"/>
          </a:p>
        </p:txBody>
      </p:sp>
      <p:sp>
        <p:nvSpPr>
          <p:cNvPr id="3" name="Content Placeholder 2">
            <a:extLst>
              <a:ext uri="{FF2B5EF4-FFF2-40B4-BE49-F238E27FC236}">
                <a16:creationId xmlns:a16="http://schemas.microsoft.com/office/drawing/2014/main" id="{32C1327B-346A-0487-8A08-A85EB8A88EE0}"/>
              </a:ext>
            </a:extLst>
          </p:cNvPr>
          <p:cNvSpPr>
            <a:spLocks noGrp="1"/>
          </p:cNvSpPr>
          <p:nvPr>
            <p:ph idx="1"/>
          </p:nvPr>
        </p:nvSpPr>
        <p:spPr/>
        <p:txBody>
          <a:bodyPr>
            <a:normAutofit/>
          </a:bodyPr>
          <a:lstStyle/>
          <a:p>
            <a:pPr marL="457200" indent="-457200">
              <a:buAutoNum type="arabicPeriod"/>
            </a:pPr>
            <a:r>
              <a:rPr lang="en-IN" altLang="x-none" sz="3200" b="1" dirty="0">
                <a:ea typeface="DengXian" pitchFamily="2" charset="-122"/>
              </a:rPr>
              <a:t>Technical Feasibility</a:t>
            </a:r>
            <a:endParaRPr lang="en-IN" sz="2800" b="1" dirty="0"/>
          </a:p>
          <a:p>
            <a:r>
              <a:rPr lang="en-IN" sz="2800" b="1" dirty="0"/>
              <a:t>Platform Design and Architecture: </a:t>
            </a:r>
            <a:r>
              <a:rPr lang="en-IN" sz="2800" dirty="0"/>
              <a:t>The Campus 5S web app will use modern technologies like HTML, CSS, JavaScript (React), and back-end frameworks (Node.js). A secure database (e.g., MySQL, MongoDB) will store campus zone, audit, and 5S data, accessible on desktop and mobile for real-time updates.</a:t>
            </a:r>
            <a:endParaRPr lang="en-US" dirty="0"/>
          </a:p>
          <a:p>
            <a:r>
              <a:rPr lang="en-US" b="1" dirty="0"/>
              <a:t>Scalability and </a:t>
            </a:r>
            <a:r>
              <a:rPr lang="en-US" b="1" dirty="0" err="1"/>
              <a:t>Maintenance:</a:t>
            </a:r>
            <a:r>
              <a:rPr lang="en-US" dirty="0" err="1"/>
              <a:t>The</a:t>
            </a:r>
            <a:r>
              <a:rPr lang="en-US" dirty="0"/>
              <a:t> platform is scalable for large or multi-campus institutions, with regular updates and bug fixes for smooth operation.</a:t>
            </a:r>
          </a:p>
          <a:p>
            <a:pPr marL="0" indent="0">
              <a:buNone/>
            </a:pPr>
            <a:endParaRPr lang="en-IN" dirty="0"/>
          </a:p>
        </p:txBody>
      </p:sp>
    </p:spTree>
    <p:extLst>
      <p:ext uri="{BB962C8B-B14F-4D97-AF65-F5344CB8AC3E}">
        <p14:creationId xmlns:p14="http://schemas.microsoft.com/office/powerpoint/2010/main" val="1184859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6026-7DF6-062A-A2D7-0D4365E33244}"/>
              </a:ext>
            </a:extLst>
          </p:cNvPr>
          <p:cNvSpPr>
            <a:spLocks noGrp="1"/>
          </p:cNvSpPr>
          <p:nvPr>
            <p:ph type="title"/>
          </p:nvPr>
        </p:nvSpPr>
        <p:spPr>
          <a:xfrm>
            <a:off x="838200" y="432363"/>
            <a:ext cx="10515600" cy="939238"/>
          </a:xfrm>
        </p:spPr>
        <p:txBody>
          <a:bodyPr/>
          <a:lstStyle/>
          <a:p>
            <a:r>
              <a:rPr lang="en-US" altLang="x-none" sz="4400" dirty="0">
                <a:ea typeface="DengXian" pitchFamily="2" charset="-122"/>
                <a:cs typeface="Arial" panose="020B0604020202020204" pitchFamily="34" charset="0"/>
              </a:rPr>
              <a:t>Feasibility Study</a:t>
            </a:r>
            <a:endParaRPr lang="en-IN" dirty="0"/>
          </a:p>
        </p:txBody>
      </p:sp>
      <p:sp>
        <p:nvSpPr>
          <p:cNvPr id="3" name="Content Placeholder 2">
            <a:extLst>
              <a:ext uri="{FF2B5EF4-FFF2-40B4-BE49-F238E27FC236}">
                <a16:creationId xmlns:a16="http://schemas.microsoft.com/office/drawing/2014/main" id="{750DF752-9F0A-4FEE-4C30-53AF052A9773}"/>
              </a:ext>
            </a:extLst>
          </p:cNvPr>
          <p:cNvSpPr>
            <a:spLocks noGrp="1"/>
          </p:cNvSpPr>
          <p:nvPr>
            <p:ph idx="1"/>
          </p:nvPr>
        </p:nvSpPr>
        <p:spPr>
          <a:xfrm>
            <a:off x="703730" y="1610472"/>
            <a:ext cx="10806952" cy="4351338"/>
          </a:xfrm>
        </p:spPr>
        <p:txBody>
          <a:bodyPr>
            <a:normAutofit/>
          </a:bodyPr>
          <a:lstStyle/>
          <a:p>
            <a:pPr marL="0" indent="0">
              <a:lnSpc>
                <a:spcPct val="110000"/>
              </a:lnSpc>
              <a:buNone/>
            </a:pPr>
            <a:r>
              <a:rPr lang="en-US" sz="3200" b="1" dirty="0">
                <a:ea typeface="DengXian" pitchFamily="2" charset="-122"/>
              </a:rPr>
              <a:t>2. Operational Feasibility</a:t>
            </a:r>
          </a:p>
          <a:p>
            <a:r>
              <a:rPr lang="en-US" sz="2800" b="1" dirty="0"/>
              <a:t> Ease of Use: </a:t>
            </a:r>
            <a:r>
              <a:rPr lang="en-US" sz="2800" dirty="0"/>
              <a:t>The platform will be user-friendly with an intuitive interface.    Administrators and staff can easily track, audit, and manage campus zones, minimizing the learning curve.</a:t>
            </a:r>
            <a:r>
              <a:rPr lang="en-US" sz="2400" dirty="0"/>
              <a:t> </a:t>
            </a:r>
          </a:p>
          <a:p>
            <a:r>
              <a:rPr lang="en-US" sz="2800" b="1" dirty="0"/>
              <a:t>Staffing and Workflow Changes: </a:t>
            </a:r>
            <a:r>
              <a:rPr lang="en-US" sz="2800" dirty="0"/>
              <a:t>The Campus 5S platform requires minimal workflow changes, with training and automated reports to reduce manual auditing.</a:t>
            </a:r>
          </a:p>
          <a:p>
            <a:r>
              <a:rPr lang="en-US" sz="2400" b="1" dirty="0"/>
              <a:t>Impact on Campus Management: </a:t>
            </a:r>
            <a:r>
              <a:rPr lang="en-US" sz="2400" dirty="0"/>
              <a:t>The platform will streamline campus operations by providing real-time data on zone management and ensuring adherence to 5S principles</a:t>
            </a:r>
            <a:endParaRPr lang="en-IN" sz="2400" dirty="0"/>
          </a:p>
          <a:p>
            <a:endParaRPr lang="en-US" sz="2400" dirty="0"/>
          </a:p>
        </p:txBody>
      </p:sp>
    </p:spTree>
    <p:extLst>
      <p:ext uri="{BB962C8B-B14F-4D97-AF65-F5344CB8AC3E}">
        <p14:creationId xmlns:p14="http://schemas.microsoft.com/office/powerpoint/2010/main" val="1301965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A561-B1CF-F1D4-B5D7-5FDB41347F53}"/>
              </a:ext>
            </a:extLst>
          </p:cNvPr>
          <p:cNvSpPr>
            <a:spLocks noGrp="1"/>
          </p:cNvSpPr>
          <p:nvPr>
            <p:ph type="title"/>
          </p:nvPr>
        </p:nvSpPr>
        <p:spPr>
          <a:xfrm>
            <a:off x="690282" y="432363"/>
            <a:ext cx="10515600" cy="777872"/>
          </a:xfrm>
        </p:spPr>
        <p:txBody>
          <a:bodyPr/>
          <a:lstStyle/>
          <a:p>
            <a:r>
              <a:rPr lang="en-US" altLang="x-none" sz="4400" dirty="0">
                <a:latin typeface="Garamond" panose="02020404030301010803" pitchFamily="18" charset="0"/>
                <a:ea typeface="DengXian" pitchFamily="2" charset="-122"/>
                <a:cs typeface="Arial" panose="020B0604020202020204" pitchFamily="34" charset="0"/>
              </a:rPr>
              <a:t>Feasibility Study</a:t>
            </a:r>
            <a:endParaRPr lang="en-IN" dirty="0"/>
          </a:p>
        </p:txBody>
      </p:sp>
      <p:sp>
        <p:nvSpPr>
          <p:cNvPr id="3" name="Content Placeholder 2">
            <a:extLst>
              <a:ext uri="{FF2B5EF4-FFF2-40B4-BE49-F238E27FC236}">
                <a16:creationId xmlns:a16="http://schemas.microsoft.com/office/drawing/2014/main" id="{70112D36-7015-95D4-FFA5-1AAD8A9C0A12}"/>
              </a:ext>
            </a:extLst>
          </p:cNvPr>
          <p:cNvSpPr>
            <a:spLocks noGrp="1"/>
          </p:cNvSpPr>
          <p:nvPr>
            <p:ph idx="1"/>
          </p:nvPr>
        </p:nvSpPr>
        <p:spPr>
          <a:xfrm>
            <a:off x="690282" y="1704602"/>
            <a:ext cx="10515600" cy="4351338"/>
          </a:xfrm>
        </p:spPr>
        <p:txBody>
          <a:bodyPr>
            <a:normAutofit lnSpcReduction="10000"/>
          </a:bodyPr>
          <a:lstStyle/>
          <a:p>
            <a:pPr marL="0" indent="0">
              <a:buNone/>
            </a:pPr>
            <a:r>
              <a:rPr lang="en-US" altLang="en-IN" sz="3200" b="1" dirty="0">
                <a:ea typeface="DengXian" pitchFamily="2" charset="-122"/>
              </a:rPr>
              <a:t>3. </a:t>
            </a:r>
            <a:r>
              <a:rPr lang="en-IN" sz="3200" b="1" dirty="0"/>
              <a:t>Financial</a:t>
            </a:r>
            <a:r>
              <a:rPr lang="en-IN" altLang="x-none" sz="3200" b="1" dirty="0">
                <a:ea typeface="DengXian" pitchFamily="2" charset="-122"/>
              </a:rPr>
              <a:t> Feasibility</a:t>
            </a:r>
          </a:p>
          <a:p>
            <a:r>
              <a:rPr lang="en-US" sz="2800" b="1" dirty="0"/>
              <a:t>Cost of Development and Implementation: </a:t>
            </a:r>
            <a:r>
              <a:rPr lang="en-US" sz="2800" dirty="0"/>
              <a:t>The initial cost for the Campus 5S platform includes development, design, and testing, with ongoing costs for hosting, maintenance, and support. These should be weighed against savings from reduced manual audits and improved zone management.</a:t>
            </a:r>
          </a:p>
          <a:p>
            <a:endParaRPr lang="en-IN" altLang="x-none" sz="2800" dirty="0">
              <a:ea typeface="DengXian" pitchFamily="2" charset="-122"/>
            </a:endParaRPr>
          </a:p>
          <a:p>
            <a:pPr>
              <a:lnSpc>
                <a:spcPct val="120000"/>
              </a:lnSpc>
            </a:pPr>
            <a:r>
              <a:rPr lang="en-IN" sz="2800" b="1" dirty="0"/>
              <a:t>Cost-Benefit Analysis: </a:t>
            </a:r>
            <a:r>
              <a:rPr lang="en-US" sz="2800" dirty="0"/>
              <a:t>The application will save educational institutions by improving efficiency, reducing audit time, enhancing campus organization, and lowering maintenance costs.</a:t>
            </a:r>
            <a:endParaRPr lang="en-IN" altLang="x-none" sz="2800" dirty="0">
              <a:ea typeface="DengXian" pitchFamily="2" charset="-122"/>
            </a:endParaRPr>
          </a:p>
        </p:txBody>
      </p:sp>
    </p:spTree>
    <p:extLst>
      <p:ext uri="{BB962C8B-B14F-4D97-AF65-F5344CB8AC3E}">
        <p14:creationId xmlns:p14="http://schemas.microsoft.com/office/powerpoint/2010/main" val="216610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BF55-8FC7-0203-89F5-B94EBCD93903}"/>
              </a:ext>
            </a:extLst>
          </p:cNvPr>
          <p:cNvSpPr>
            <a:spLocks noGrp="1"/>
          </p:cNvSpPr>
          <p:nvPr>
            <p:ph type="title"/>
          </p:nvPr>
        </p:nvSpPr>
        <p:spPr>
          <a:xfrm>
            <a:off x="744071" y="539938"/>
            <a:ext cx="10515600" cy="804767"/>
          </a:xfrm>
        </p:spPr>
        <p:txBody>
          <a:bodyPr/>
          <a:lstStyle/>
          <a:p>
            <a:r>
              <a:rPr lang="en-US" altLang="x-none" sz="4400" dirty="0">
                <a:ea typeface="DengXian" pitchFamily="2" charset="-122"/>
                <a:cs typeface="Arial" panose="020B0604020202020204" pitchFamily="34" charset="0"/>
              </a:rPr>
              <a:t>Feasibility</a:t>
            </a:r>
            <a:r>
              <a:rPr lang="en-US" altLang="x-none" sz="4400" dirty="0">
                <a:latin typeface="Arial" panose="020B0604020202020204" pitchFamily="34" charset="0"/>
                <a:ea typeface="DengXian" pitchFamily="2" charset="-122"/>
                <a:cs typeface="Arial" panose="020B0604020202020204" pitchFamily="34" charset="0"/>
              </a:rPr>
              <a:t> </a:t>
            </a:r>
            <a:r>
              <a:rPr lang="en-US" altLang="x-none" sz="4400" dirty="0">
                <a:ea typeface="DengXian" pitchFamily="2" charset="-122"/>
                <a:cs typeface="Arial" panose="020B0604020202020204" pitchFamily="34" charset="0"/>
              </a:rPr>
              <a:t>Study</a:t>
            </a:r>
            <a:endParaRPr lang="en-IN" dirty="0"/>
          </a:p>
        </p:txBody>
      </p:sp>
      <p:sp>
        <p:nvSpPr>
          <p:cNvPr id="3" name="Content Placeholder 2">
            <a:extLst>
              <a:ext uri="{FF2B5EF4-FFF2-40B4-BE49-F238E27FC236}">
                <a16:creationId xmlns:a16="http://schemas.microsoft.com/office/drawing/2014/main" id="{3BB77E27-D5EF-CA04-BDD2-CB4054A0B2E9}"/>
              </a:ext>
            </a:extLst>
          </p:cNvPr>
          <p:cNvSpPr>
            <a:spLocks noGrp="1"/>
          </p:cNvSpPr>
          <p:nvPr>
            <p:ph idx="1"/>
          </p:nvPr>
        </p:nvSpPr>
        <p:spPr>
          <a:xfrm>
            <a:off x="744071" y="1637366"/>
            <a:ext cx="10515600" cy="3432175"/>
          </a:xfrm>
        </p:spPr>
        <p:txBody>
          <a:bodyPr>
            <a:normAutofit/>
          </a:bodyPr>
          <a:lstStyle/>
          <a:p>
            <a:pPr marL="0" indent="0">
              <a:lnSpc>
                <a:spcPct val="100000"/>
              </a:lnSpc>
              <a:buNone/>
            </a:pPr>
            <a:r>
              <a:rPr lang="en-US" sz="3200" b="1" dirty="0">
                <a:ea typeface="DengXian" pitchFamily="2" charset="-122"/>
              </a:rPr>
              <a:t>4. </a:t>
            </a:r>
            <a:r>
              <a:rPr lang="en-US" sz="3200" b="1" dirty="0"/>
              <a:t>Social</a:t>
            </a:r>
            <a:r>
              <a:rPr lang="en-US" sz="2800" dirty="0"/>
              <a:t> </a:t>
            </a:r>
            <a:r>
              <a:rPr lang="en-US" sz="3200" b="1" dirty="0">
                <a:ea typeface="DengXian" pitchFamily="2" charset="-122"/>
              </a:rPr>
              <a:t>Feasibility</a:t>
            </a:r>
          </a:p>
          <a:p>
            <a:pPr>
              <a:lnSpc>
                <a:spcPct val="100000"/>
              </a:lnSpc>
            </a:pPr>
            <a:r>
              <a:rPr lang="en-US" sz="2800" b="1" dirty="0"/>
              <a:t>Stakeholder Acceptance:</a:t>
            </a:r>
            <a:r>
              <a:rPr lang="en-US" dirty="0"/>
              <a:t> </a:t>
            </a:r>
            <a:r>
              <a:rPr lang="en-US" sz="2800" dirty="0"/>
              <a:t>Campus administrators and staff are likely to appreciate the benefits of the platform, particularly in terms of ease of use and improved efficiency in campus management. The platform is designed to be intuitive and easy to integrate into existing workflows.</a:t>
            </a:r>
            <a:endParaRPr lang="en-US" sz="2800" dirty="0">
              <a:ea typeface="DengXian" pitchFamily="2" charset="-122"/>
            </a:endParaRPr>
          </a:p>
          <a:p>
            <a:endParaRPr lang="en-IN" dirty="0"/>
          </a:p>
        </p:txBody>
      </p:sp>
    </p:spTree>
    <p:extLst>
      <p:ext uri="{BB962C8B-B14F-4D97-AF65-F5344CB8AC3E}">
        <p14:creationId xmlns:p14="http://schemas.microsoft.com/office/powerpoint/2010/main" val="17501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E554812-F497-7D53-3F43-92F49A92FE65}"/>
              </a:ext>
            </a:extLst>
          </p:cNvPr>
          <p:cNvSpPr txBox="1"/>
          <p:nvPr/>
        </p:nvSpPr>
        <p:spPr>
          <a:xfrm>
            <a:off x="918882" y="2367171"/>
            <a:ext cx="10354235" cy="2123658"/>
          </a:xfrm>
          <a:prstGeom prst="rect">
            <a:avLst/>
          </a:prstGeom>
          <a:noFill/>
        </p:spPr>
        <p:txBody>
          <a:bodyPr wrap="square">
            <a:spAutoFit/>
          </a:bodyPr>
          <a:lstStyle/>
          <a:p>
            <a:r>
              <a:rPr kumimoji="0" lang="en-US" altLang="x-none" sz="6600" b="1" i="0" u="none" strike="noStrike" kern="0" cap="none" spc="0" normalizeH="0" baseline="0" noProof="0" dirty="0">
                <a:ln>
                  <a:noFill/>
                </a:ln>
                <a:solidFill>
                  <a:srgbClr val="000000"/>
                </a:solidFill>
                <a:effectLst/>
                <a:uLnTx/>
                <a:uFillTx/>
                <a:latin typeface="Arial" panose="020B0604020202020204" pitchFamily="34" charset="0"/>
                <a:ea typeface="DengXian" pitchFamily="2" charset="-122"/>
                <a:cs typeface="Arial" panose="020B0604020202020204" pitchFamily="34" charset="0"/>
                <a:sym typeface="+mn-ea"/>
              </a:rPr>
              <a:t>		Existing Systems </a:t>
            </a:r>
          </a:p>
          <a:p>
            <a:r>
              <a:rPr kumimoji="0" lang="en-US" altLang="x-none" sz="6600" b="1" i="0" u="none" strike="noStrike" kern="0" cap="none" spc="0" normalizeH="0" baseline="0" noProof="0" dirty="0">
                <a:ln>
                  <a:noFill/>
                </a:ln>
                <a:solidFill>
                  <a:srgbClr val="000000"/>
                </a:solidFill>
                <a:effectLst/>
                <a:uLnTx/>
                <a:uFillTx/>
                <a:latin typeface="Arial" panose="020B0604020202020204" pitchFamily="34" charset="0"/>
                <a:ea typeface="DengXian" pitchFamily="2" charset="-122"/>
                <a:cs typeface="Arial" panose="020B0604020202020204" pitchFamily="34" charset="0"/>
                <a:sym typeface="+mn-ea"/>
              </a:rPr>
              <a:t>		 (Areas Used In)</a:t>
            </a:r>
            <a:endParaRPr lang="en-IN" dirty="0"/>
          </a:p>
        </p:txBody>
      </p:sp>
    </p:spTree>
    <p:extLst>
      <p:ext uri="{BB962C8B-B14F-4D97-AF65-F5344CB8AC3E}">
        <p14:creationId xmlns:p14="http://schemas.microsoft.com/office/powerpoint/2010/main" val="312916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2C9E-9C77-4147-5CBF-CC13D0312A5C}"/>
              </a:ext>
            </a:extLst>
          </p:cNvPr>
          <p:cNvSpPr>
            <a:spLocks noGrp="1"/>
          </p:cNvSpPr>
          <p:nvPr>
            <p:ph type="title"/>
          </p:nvPr>
        </p:nvSpPr>
        <p:spPr>
          <a:xfrm>
            <a:off x="838200" y="365127"/>
            <a:ext cx="7539318" cy="858555"/>
          </a:xfrm>
        </p:spPr>
        <p:txBody>
          <a:bodyPr/>
          <a:lstStyle/>
          <a:p>
            <a:r>
              <a:rPr lang="en-US" altLang="x-none" sz="4400" dirty="0">
                <a:ea typeface="DengXian" pitchFamily="2" charset="-122"/>
                <a:cs typeface="Arial" panose="020B0604020202020204" pitchFamily="34" charset="0"/>
              </a:rPr>
              <a:t>Existing Systems (Areas used in)</a:t>
            </a:r>
            <a:endParaRPr lang="en-IN" dirty="0"/>
          </a:p>
        </p:txBody>
      </p:sp>
      <p:sp>
        <p:nvSpPr>
          <p:cNvPr id="3" name="Content Placeholder 2">
            <a:extLst>
              <a:ext uri="{FF2B5EF4-FFF2-40B4-BE49-F238E27FC236}">
                <a16:creationId xmlns:a16="http://schemas.microsoft.com/office/drawing/2014/main" id="{B5EC6BE9-17CD-1DEA-0EA7-70FAB314DF14}"/>
              </a:ext>
            </a:extLst>
          </p:cNvPr>
          <p:cNvSpPr>
            <a:spLocks noGrp="1"/>
          </p:cNvSpPr>
          <p:nvPr>
            <p:ph idx="1"/>
          </p:nvPr>
        </p:nvSpPr>
        <p:spPr>
          <a:xfrm>
            <a:off x="582706" y="1718049"/>
            <a:ext cx="10515600" cy="4351338"/>
          </a:xfrm>
        </p:spPr>
        <p:txBody>
          <a:bodyPr>
            <a:normAutofit fontScale="92500" lnSpcReduction="10000"/>
          </a:bodyPr>
          <a:lstStyle/>
          <a:p>
            <a:pPr>
              <a:lnSpc>
                <a:spcPct val="110000"/>
              </a:lnSpc>
            </a:pPr>
            <a:r>
              <a:rPr lang="en-US" sz="2800" b="1" dirty="0">
                <a:ea typeface="DengXian" pitchFamily="2" charset="-122"/>
              </a:rPr>
              <a:t>CAMPUS ENVIRONMENT : </a:t>
            </a:r>
            <a:r>
              <a:rPr lang="en-US" sz="2800" dirty="0">
                <a:ea typeface="DengXian" pitchFamily="2" charset="-122"/>
              </a:rPr>
              <a:t>to enhance organization, cleanliness, and overall efficiency.</a:t>
            </a:r>
          </a:p>
          <a:p>
            <a:pPr>
              <a:lnSpc>
                <a:spcPct val="110000"/>
              </a:lnSpc>
            </a:pPr>
            <a:endParaRPr lang="en-US" sz="2800" dirty="0">
              <a:ea typeface="DengXian" pitchFamily="2" charset="-122"/>
            </a:endParaRPr>
          </a:p>
          <a:p>
            <a:pPr>
              <a:lnSpc>
                <a:spcPct val="110000"/>
              </a:lnSpc>
            </a:pPr>
            <a:r>
              <a:rPr lang="en-US" sz="2800" b="1" dirty="0">
                <a:ea typeface="DengXian" pitchFamily="2" charset="-122"/>
              </a:rPr>
              <a:t>HEALTHCARE : </a:t>
            </a:r>
            <a:r>
              <a:rPr lang="en-US" sz="2800" dirty="0"/>
              <a:t>Hospitals use 5S to organize supplies, equipment, and records, ensuring cleanliness, order, and safety in high-stress environments.</a:t>
            </a:r>
          </a:p>
          <a:p>
            <a:pPr>
              <a:lnSpc>
                <a:spcPct val="110000"/>
              </a:lnSpc>
            </a:pPr>
            <a:endParaRPr lang="en-US" sz="2400" dirty="0"/>
          </a:p>
          <a:p>
            <a:pPr>
              <a:lnSpc>
                <a:spcPct val="110000"/>
              </a:lnSpc>
            </a:pPr>
            <a:r>
              <a:rPr lang="en-US" sz="2800" b="1" dirty="0">
                <a:ea typeface="DengXian" pitchFamily="2" charset="-122"/>
              </a:rPr>
              <a:t>OFFICE ENVIRONMENT: </a:t>
            </a:r>
            <a:r>
              <a:rPr lang="en-US" sz="2800" dirty="0"/>
              <a:t>Offices use 5S to organize files, workstations, and digital resources, improving collaboration and workflow efficiency.</a:t>
            </a:r>
            <a:endParaRPr lang="en-US" sz="2800" dirty="0">
              <a:ea typeface="DengXian" pitchFamily="2" charset="-122"/>
            </a:endParaRPr>
          </a:p>
          <a:p>
            <a:pPr marL="0" indent="0">
              <a:buNone/>
            </a:pPr>
            <a:endParaRPr lang="en-IN" dirty="0"/>
          </a:p>
        </p:txBody>
      </p:sp>
    </p:spTree>
    <p:extLst>
      <p:ext uri="{BB962C8B-B14F-4D97-AF65-F5344CB8AC3E}">
        <p14:creationId xmlns:p14="http://schemas.microsoft.com/office/powerpoint/2010/main" val="3890751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2019-04EE-9092-AC36-8C92CB921ADF}"/>
              </a:ext>
            </a:extLst>
          </p:cNvPr>
          <p:cNvSpPr>
            <a:spLocks noGrp="1"/>
          </p:cNvSpPr>
          <p:nvPr>
            <p:ph type="title"/>
          </p:nvPr>
        </p:nvSpPr>
        <p:spPr>
          <a:xfrm>
            <a:off x="838200" y="257550"/>
            <a:ext cx="7337612" cy="1325563"/>
          </a:xfrm>
        </p:spPr>
        <p:txBody>
          <a:bodyPr/>
          <a:lstStyle/>
          <a:p>
            <a:r>
              <a:rPr lang="en-US" altLang="x-none" sz="4400" dirty="0">
                <a:ea typeface="DengXian" pitchFamily="2" charset="-122"/>
                <a:cs typeface="Arial" panose="020B0604020202020204" pitchFamily="34" charset="0"/>
              </a:rPr>
              <a:t>Existing Systems (</a:t>
            </a:r>
            <a:r>
              <a:rPr lang="en-US" altLang="x-none" sz="4000" dirty="0">
                <a:ea typeface="DengXian" pitchFamily="2" charset="-122"/>
                <a:cs typeface="Arial" panose="020B0604020202020204" pitchFamily="34" charset="0"/>
              </a:rPr>
              <a:t>Areas Used In)</a:t>
            </a:r>
            <a:endParaRPr lang="en-IN" dirty="0"/>
          </a:p>
        </p:txBody>
      </p:sp>
      <p:sp>
        <p:nvSpPr>
          <p:cNvPr id="3" name="Content Placeholder 2">
            <a:extLst>
              <a:ext uri="{FF2B5EF4-FFF2-40B4-BE49-F238E27FC236}">
                <a16:creationId xmlns:a16="http://schemas.microsoft.com/office/drawing/2014/main" id="{92B56FEF-1BFE-6A07-4BC4-316DDCDF458B}"/>
              </a:ext>
            </a:extLst>
          </p:cNvPr>
          <p:cNvSpPr>
            <a:spLocks noGrp="1"/>
          </p:cNvSpPr>
          <p:nvPr>
            <p:ph idx="1"/>
          </p:nvPr>
        </p:nvSpPr>
        <p:spPr>
          <a:xfrm>
            <a:off x="744071" y="1569666"/>
            <a:ext cx="10515600" cy="4602534"/>
          </a:xfrm>
        </p:spPr>
        <p:txBody>
          <a:bodyPr>
            <a:normAutofit fontScale="92500" lnSpcReduction="10000"/>
          </a:bodyPr>
          <a:lstStyle/>
          <a:p>
            <a:pPr marL="0" indent="0">
              <a:lnSpc>
                <a:spcPct val="90000"/>
              </a:lnSpc>
              <a:buNone/>
            </a:pPr>
            <a:r>
              <a:rPr lang="en-US" sz="3200" dirty="0">
                <a:ea typeface="DengXian" pitchFamily="2" charset="-122"/>
              </a:rPr>
              <a:t>Disadvantages of Existing System:</a:t>
            </a:r>
          </a:p>
          <a:p>
            <a:pPr>
              <a:lnSpc>
                <a:spcPct val="120000"/>
              </a:lnSpc>
            </a:pPr>
            <a:r>
              <a:rPr lang="en-US" sz="2800" b="1" dirty="0">
                <a:ea typeface="DengXian" pitchFamily="2" charset="-122"/>
              </a:rPr>
              <a:t>Time-Consuming:</a:t>
            </a:r>
            <a:r>
              <a:rPr lang="en-US" sz="2800" dirty="0">
                <a:ea typeface="DengXian" pitchFamily="2" charset="-122"/>
              </a:rPr>
              <a:t> </a:t>
            </a:r>
            <a:r>
              <a:rPr lang="en-US" sz="2800" dirty="0"/>
              <a:t>Manually auditing 5S with Excel is time-consuming, especially for large organizations or campuses with multiple departments and items to track.</a:t>
            </a:r>
            <a:endParaRPr lang="en-US" sz="2800" dirty="0">
              <a:ea typeface="DengXian" pitchFamily="2" charset="-122"/>
            </a:endParaRPr>
          </a:p>
          <a:p>
            <a:pPr>
              <a:lnSpc>
                <a:spcPct val="120000"/>
              </a:lnSpc>
            </a:pPr>
            <a:r>
              <a:rPr lang="en-US" sz="2800" b="1" dirty="0">
                <a:ea typeface="DengXian" pitchFamily="2" charset="-122"/>
              </a:rPr>
              <a:t>Difficulty in Tracking Progress:</a:t>
            </a:r>
            <a:r>
              <a:rPr lang="en-US" sz="2800" dirty="0">
                <a:ea typeface="DengXian" pitchFamily="2" charset="-122"/>
              </a:rPr>
              <a:t> </a:t>
            </a:r>
            <a:r>
              <a:rPr lang="en-US" sz="2800" dirty="0"/>
              <a:t>Excel is not ideal for tracking 5S progress over time, making it difficult to monitor trends or changes without complex formulas and manual updates.</a:t>
            </a:r>
            <a:endParaRPr lang="en-US" sz="2800" dirty="0">
              <a:ea typeface="DengXian" pitchFamily="2" charset="-122"/>
            </a:endParaRPr>
          </a:p>
          <a:p>
            <a:pPr>
              <a:lnSpc>
                <a:spcPct val="120000"/>
              </a:lnSpc>
            </a:pPr>
            <a:r>
              <a:rPr lang="en-US" sz="2800" b="1" dirty="0">
                <a:ea typeface="DengXian" pitchFamily="2" charset="-122"/>
              </a:rPr>
              <a:t>Data Security and Integrity Issues:</a:t>
            </a:r>
            <a:r>
              <a:rPr lang="en-US" sz="2800" dirty="0">
                <a:ea typeface="DengXian" pitchFamily="2" charset="-122"/>
              </a:rPr>
              <a:t> </a:t>
            </a:r>
            <a:r>
              <a:rPr lang="en-US" sz="2800" dirty="0"/>
              <a:t>Excel lacks strong data security and version control, risking unauthorized access, data loss, or corruption.</a:t>
            </a:r>
            <a:endParaRPr lang="en-US" sz="2800" dirty="0">
              <a:ea typeface="DengXian" pitchFamily="2" charset="-122"/>
            </a:endParaRPr>
          </a:p>
          <a:p>
            <a:pPr marL="0" indent="0">
              <a:buNone/>
            </a:pPr>
            <a:endParaRPr lang="en-IN" dirty="0"/>
          </a:p>
        </p:txBody>
      </p:sp>
    </p:spTree>
    <p:extLst>
      <p:ext uri="{BB962C8B-B14F-4D97-AF65-F5344CB8AC3E}">
        <p14:creationId xmlns:p14="http://schemas.microsoft.com/office/powerpoint/2010/main" val="623593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7CCD-AF73-14C2-A6A2-7A43E135CB23}"/>
              </a:ext>
            </a:extLst>
          </p:cNvPr>
          <p:cNvSpPr>
            <a:spLocks noGrp="1"/>
          </p:cNvSpPr>
          <p:nvPr>
            <p:ph type="title"/>
          </p:nvPr>
        </p:nvSpPr>
        <p:spPr>
          <a:xfrm>
            <a:off x="838200" y="365128"/>
            <a:ext cx="7337612" cy="939238"/>
          </a:xfrm>
        </p:spPr>
        <p:txBody>
          <a:bodyPr/>
          <a:lstStyle/>
          <a:p>
            <a:r>
              <a:rPr lang="en-US" altLang="x-none" sz="4400" dirty="0">
                <a:ea typeface="DengXian" pitchFamily="2" charset="-122"/>
                <a:cs typeface="Arial" panose="020B0604020202020204" pitchFamily="34" charset="0"/>
              </a:rPr>
              <a:t>Existing Systems (</a:t>
            </a:r>
            <a:r>
              <a:rPr lang="en-US" altLang="x-none" sz="4000" dirty="0">
                <a:ea typeface="DengXian" pitchFamily="2" charset="-122"/>
                <a:cs typeface="Arial" panose="020B0604020202020204" pitchFamily="34" charset="0"/>
              </a:rPr>
              <a:t>Areas Used In</a:t>
            </a:r>
            <a:r>
              <a:rPr lang="en-US" altLang="x-none" sz="4400" dirty="0">
                <a:ea typeface="DengXian" pitchFamily="2" charset="-122"/>
                <a:cs typeface="Arial" panose="020B0604020202020204" pitchFamily="34" charset="0"/>
              </a:rPr>
              <a:t>)</a:t>
            </a:r>
            <a:endParaRPr lang="en-IN" dirty="0"/>
          </a:p>
        </p:txBody>
      </p:sp>
      <p:sp>
        <p:nvSpPr>
          <p:cNvPr id="3" name="Content Placeholder 2">
            <a:extLst>
              <a:ext uri="{FF2B5EF4-FFF2-40B4-BE49-F238E27FC236}">
                <a16:creationId xmlns:a16="http://schemas.microsoft.com/office/drawing/2014/main" id="{5F8B09F9-B790-593B-5A06-4C8E62EF61D2}"/>
              </a:ext>
            </a:extLst>
          </p:cNvPr>
          <p:cNvSpPr>
            <a:spLocks noGrp="1"/>
          </p:cNvSpPr>
          <p:nvPr>
            <p:ph idx="1"/>
          </p:nvPr>
        </p:nvSpPr>
        <p:spPr>
          <a:xfrm>
            <a:off x="838200" y="1677707"/>
            <a:ext cx="10515600" cy="4351338"/>
          </a:xfrm>
        </p:spPr>
        <p:txBody>
          <a:bodyPr>
            <a:normAutofit lnSpcReduction="10000"/>
          </a:bodyPr>
          <a:lstStyle/>
          <a:p>
            <a:pPr>
              <a:lnSpc>
                <a:spcPct val="120000"/>
              </a:lnSpc>
            </a:pPr>
            <a:r>
              <a:rPr lang="en-US" sz="2800" b="1" dirty="0">
                <a:ea typeface="DengXian" pitchFamily="2" charset="-122"/>
              </a:rPr>
              <a:t>Limited reporting and analytics:</a:t>
            </a:r>
            <a:r>
              <a:rPr lang="en-US" sz="2800" dirty="0">
                <a:ea typeface="DengXian" pitchFamily="2" charset="-122"/>
              </a:rPr>
              <a:t> </a:t>
            </a:r>
            <a:r>
              <a:rPr lang="en-US" sz="2800" dirty="0"/>
              <a:t>Excel's reporting features are limited, making it less suitable for generating reports or detailed 5S audit analysis compared to dedicated software.</a:t>
            </a:r>
          </a:p>
          <a:p>
            <a:pPr marL="0" indent="0">
              <a:lnSpc>
                <a:spcPct val="120000"/>
              </a:lnSpc>
              <a:buNone/>
            </a:pPr>
            <a:endParaRPr lang="en-US" sz="2800" dirty="0">
              <a:ea typeface="DengXian" pitchFamily="2" charset="-122"/>
            </a:endParaRPr>
          </a:p>
          <a:p>
            <a:pPr>
              <a:lnSpc>
                <a:spcPct val="120000"/>
              </a:lnSpc>
            </a:pPr>
            <a:r>
              <a:rPr lang="en-US" sz="2800" b="1" dirty="0">
                <a:ea typeface="DengXian" pitchFamily="2" charset="-122"/>
              </a:rPr>
              <a:t>Difficulty in Identifying Patterns and Trend:</a:t>
            </a:r>
            <a:r>
              <a:rPr lang="en-US" sz="2800" dirty="0">
                <a:ea typeface="DengXian" pitchFamily="2" charset="-122"/>
              </a:rPr>
              <a:t> </a:t>
            </a:r>
            <a:r>
              <a:rPr lang="en-US" sz="2800" dirty="0"/>
              <a:t>Manual auditing in Excel makes it difficult to identify patterns and trends in 5S, requiring advanced analytics or AI tools that Excel cannot provide without complex setups.</a:t>
            </a:r>
            <a:endParaRPr lang="en-US" sz="2800" dirty="0">
              <a:ea typeface="DengXian" pitchFamily="2" charset="-122"/>
            </a:endParaRPr>
          </a:p>
          <a:p>
            <a:pPr marL="0" indent="0">
              <a:buNone/>
            </a:pPr>
            <a:endParaRPr lang="en-IN" dirty="0"/>
          </a:p>
        </p:txBody>
      </p:sp>
    </p:spTree>
    <p:extLst>
      <p:ext uri="{BB962C8B-B14F-4D97-AF65-F5344CB8AC3E}">
        <p14:creationId xmlns:p14="http://schemas.microsoft.com/office/powerpoint/2010/main" val="733178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02808-7BF1-89FD-C87A-42A3F9BAF960}"/>
              </a:ext>
            </a:extLst>
          </p:cNvPr>
          <p:cNvSpPr txBox="1"/>
          <p:nvPr/>
        </p:nvSpPr>
        <p:spPr>
          <a:xfrm>
            <a:off x="1961029" y="2367171"/>
            <a:ext cx="8269941" cy="2123658"/>
          </a:xfrm>
          <a:prstGeom prst="rect">
            <a:avLst/>
          </a:prstGeom>
          <a:noFill/>
        </p:spPr>
        <p:txBody>
          <a:bodyPr wrap="square">
            <a:spAutoFit/>
          </a:bodyPr>
          <a:lstStyle/>
          <a:p>
            <a:r>
              <a:rPr kumimoji="0" lang="en-US" altLang="x-none" sz="6600" b="1" i="0" u="none" strike="noStrike" kern="0" cap="none" spc="0" normalizeH="0" baseline="0" noProof="0" dirty="0">
                <a:ln>
                  <a:noFill/>
                </a:ln>
                <a:solidFill>
                  <a:srgbClr val="000000"/>
                </a:solidFill>
                <a:effectLst/>
                <a:uLnTx/>
                <a:uFillTx/>
                <a:latin typeface="Arial" panose="020B0604020202020204" pitchFamily="34" charset="0"/>
                <a:ea typeface="DengXian" pitchFamily="2" charset="-122"/>
                <a:cs typeface="Arial" panose="020B0604020202020204" pitchFamily="34" charset="0"/>
                <a:sym typeface="+mn-ea"/>
              </a:rPr>
              <a:t>  Proposed System 	  (Advantages)</a:t>
            </a:r>
            <a:endParaRPr lang="en-IN" dirty="0"/>
          </a:p>
        </p:txBody>
      </p:sp>
    </p:spTree>
    <p:extLst>
      <p:ext uri="{BB962C8B-B14F-4D97-AF65-F5344CB8AC3E}">
        <p14:creationId xmlns:p14="http://schemas.microsoft.com/office/powerpoint/2010/main" val="221930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4968-5E38-105E-D419-1D843FF693DC}"/>
              </a:ext>
            </a:extLst>
          </p:cNvPr>
          <p:cNvSpPr>
            <a:spLocks noGrp="1"/>
          </p:cNvSpPr>
          <p:nvPr>
            <p:ph type="title"/>
          </p:nvPr>
        </p:nvSpPr>
        <p:spPr>
          <a:xfrm>
            <a:off x="838200" y="365128"/>
            <a:ext cx="10515600" cy="939238"/>
          </a:xfrm>
        </p:spPr>
        <p:txBody>
          <a:bodyPr/>
          <a:lstStyle/>
          <a:p>
            <a:r>
              <a:rPr lang="en-IN" dirty="0"/>
              <a:t>Team Members</a:t>
            </a:r>
          </a:p>
        </p:txBody>
      </p:sp>
      <p:sp>
        <p:nvSpPr>
          <p:cNvPr id="3" name="Content Placeholder 2">
            <a:extLst>
              <a:ext uri="{FF2B5EF4-FFF2-40B4-BE49-F238E27FC236}">
                <a16:creationId xmlns:a16="http://schemas.microsoft.com/office/drawing/2014/main" id="{232F9A1F-90BF-5BBC-BAB1-60D12F2820E5}"/>
              </a:ext>
            </a:extLst>
          </p:cNvPr>
          <p:cNvSpPr>
            <a:spLocks noGrp="1"/>
          </p:cNvSpPr>
          <p:nvPr>
            <p:ph idx="1"/>
          </p:nvPr>
        </p:nvSpPr>
        <p:spPr/>
        <p:txBody>
          <a:bodyPr>
            <a:normAutofit/>
          </a:bodyPr>
          <a:lstStyle/>
          <a:p>
            <a:pPr lvl="1"/>
            <a:r>
              <a:rPr lang="en-US" dirty="0"/>
              <a:t>ARJUN PUSHPARAJ-TTC0822060</a:t>
            </a:r>
          </a:p>
          <a:p>
            <a:pPr marL="0" indent="0">
              <a:buNone/>
            </a:pPr>
            <a:endParaRPr lang="en-US" dirty="0"/>
          </a:p>
          <a:p>
            <a:pPr lvl="1"/>
            <a:r>
              <a:rPr lang="en-US" dirty="0"/>
              <a:t>ATHUL RAJ N-TTC0822021</a:t>
            </a:r>
          </a:p>
          <a:p>
            <a:endParaRPr lang="en-US" dirty="0"/>
          </a:p>
          <a:p>
            <a:pPr lvl="1"/>
            <a:r>
              <a:rPr lang="en-US" dirty="0"/>
              <a:t>K VIVEK VARDHAN-NEC0822083</a:t>
            </a:r>
          </a:p>
          <a:p>
            <a:endParaRPr lang="en-US" dirty="0"/>
          </a:p>
          <a:p>
            <a:pPr lvl="1"/>
            <a:r>
              <a:rPr lang="en-US" dirty="0"/>
              <a:t>P VARSHITH SAI-NEC0822038</a:t>
            </a:r>
          </a:p>
          <a:p>
            <a:endParaRPr lang="en-US" dirty="0"/>
          </a:p>
          <a:p>
            <a:pPr lvl="1"/>
            <a:r>
              <a:rPr lang="en-US" dirty="0"/>
              <a:t>PRADEEP P-NEC0822018</a:t>
            </a:r>
          </a:p>
          <a:p>
            <a:endParaRPr lang="en-IN" dirty="0"/>
          </a:p>
          <a:p>
            <a:endParaRPr lang="en-US" dirty="0"/>
          </a:p>
        </p:txBody>
      </p:sp>
    </p:spTree>
    <p:extLst>
      <p:ext uri="{BB962C8B-B14F-4D97-AF65-F5344CB8AC3E}">
        <p14:creationId xmlns:p14="http://schemas.microsoft.com/office/powerpoint/2010/main" val="584377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ED2C-B135-7DDC-ACDD-388D0E2E2840}"/>
              </a:ext>
            </a:extLst>
          </p:cNvPr>
          <p:cNvSpPr>
            <a:spLocks noGrp="1"/>
          </p:cNvSpPr>
          <p:nvPr>
            <p:ph type="title"/>
          </p:nvPr>
        </p:nvSpPr>
        <p:spPr>
          <a:xfrm>
            <a:off x="744071" y="499597"/>
            <a:ext cx="10515600" cy="831661"/>
          </a:xfrm>
        </p:spPr>
        <p:txBody>
          <a:bodyPr/>
          <a:lstStyle/>
          <a:p>
            <a:r>
              <a:rPr lang="en-US" altLang="x-none" sz="4400" dirty="0">
                <a:ea typeface="DengXian" pitchFamily="2" charset="-122"/>
                <a:cs typeface="Arial" panose="020B0604020202020204" pitchFamily="34" charset="0"/>
              </a:rPr>
              <a:t>Advantages</a:t>
            </a:r>
            <a:endParaRPr lang="en-IN" dirty="0"/>
          </a:p>
        </p:txBody>
      </p:sp>
      <p:sp>
        <p:nvSpPr>
          <p:cNvPr id="3" name="Content Placeholder 2">
            <a:extLst>
              <a:ext uri="{FF2B5EF4-FFF2-40B4-BE49-F238E27FC236}">
                <a16:creationId xmlns:a16="http://schemas.microsoft.com/office/drawing/2014/main" id="{678A26F1-A299-741A-E5A9-4F4497A6C817}"/>
              </a:ext>
            </a:extLst>
          </p:cNvPr>
          <p:cNvSpPr>
            <a:spLocks noGrp="1"/>
          </p:cNvSpPr>
          <p:nvPr>
            <p:ph idx="1"/>
          </p:nvPr>
        </p:nvSpPr>
        <p:spPr>
          <a:xfrm>
            <a:off x="649941" y="1731495"/>
            <a:ext cx="10515600" cy="3781799"/>
          </a:xfrm>
        </p:spPr>
        <p:txBody>
          <a:bodyPr/>
          <a:lstStyle/>
          <a:p>
            <a:pPr>
              <a:lnSpc>
                <a:spcPct val="120000"/>
              </a:lnSpc>
            </a:pPr>
            <a:r>
              <a:rPr lang="en-US" sz="2800" b="1" dirty="0">
                <a:effectLst/>
                <a:latin typeface="Calibri (Body)"/>
                <a:ea typeface="Aptos" panose="020B0004020202020204" pitchFamily="34" charset="0"/>
                <a:cs typeface="Times New Roman" panose="02020603050405020304" pitchFamily="18" charset="0"/>
              </a:rPr>
              <a:t>Integration of Software</a:t>
            </a:r>
            <a:r>
              <a:rPr lang="en-US" sz="2800" b="1" dirty="0">
                <a:effectLst/>
                <a:latin typeface="Aptos" panose="020B0004020202020204" pitchFamily="34" charset="0"/>
                <a:ea typeface="Aptos" panose="020B0004020202020204" pitchFamily="34" charset="0"/>
                <a:cs typeface="Times New Roman" panose="02020603050405020304" pitchFamily="18" charset="0"/>
              </a:rPr>
              <a:t> </a:t>
            </a:r>
            <a:r>
              <a:rPr lang="en-US" sz="2800" b="1" dirty="0">
                <a:ea typeface="DengXian" pitchFamily="2" charset="-122"/>
              </a:rPr>
              <a:t>:</a:t>
            </a:r>
            <a:r>
              <a:rPr lang="en-US" sz="2800" dirty="0">
                <a:ea typeface="DengXian" pitchFamily="2" charset="-122"/>
              </a:rPr>
              <a:t> </a:t>
            </a:r>
            <a:r>
              <a:rPr lang="en-US" sz="2800" dirty="0"/>
              <a:t>A centralized platform for managing 5S tasks, integrating software tools for efficient inventory tracking.</a:t>
            </a:r>
            <a:endParaRPr lang="en-US" sz="2800" dirty="0">
              <a:ea typeface="DengXian" pitchFamily="2" charset="-122"/>
            </a:endParaRPr>
          </a:p>
          <a:p>
            <a:r>
              <a:rPr lang="en-US" sz="2800" b="1" dirty="0">
                <a:effectLst/>
                <a:latin typeface="Calibri (Body)"/>
                <a:ea typeface="Aptos" panose="020B0004020202020204" pitchFamily="34" charset="0"/>
                <a:cs typeface="Times New Roman" panose="02020603050405020304" pitchFamily="18" charset="0"/>
              </a:rPr>
              <a:t>Real-Time Updates</a:t>
            </a:r>
            <a:r>
              <a:rPr lang="en-US" sz="2800" dirty="0">
                <a:ea typeface="DengXian" pitchFamily="2" charset="-122"/>
              </a:rPr>
              <a:t>: </a:t>
            </a:r>
            <a:r>
              <a:rPr lang="en-US" sz="2800" dirty="0"/>
              <a:t>A live dashboard provides real-time task tracking, updates on audit findings, and keeps stakeholders informed, improving coordination and reducing delays.</a:t>
            </a:r>
            <a:endParaRPr lang="en-US" sz="2800" dirty="0">
              <a:ea typeface="DengXian" pitchFamily="2" charset="-122"/>
            </a:endParaRPr>
          </a:p>
          <a:p>
            <a:pPr>
              <a:lnSpc>
                <a:spcPct val="120000"/>
              </a:lnSpc>
            </a:pPr>
            <a:r>
              <a:rPr lang="en-US" sz="2800" b="1" dirty="0">
                <a:effectLst/>
                <a:latin typeface="Calibri (Body)"/>
                <a:ea typeface="Aptos" panose="020B0004020202020204" pitchFamily="34" charset="0"/>
                <a:cs typeface="Times New Roman" panose="02020603050405020304" pitchFamily="18" charset="0"/>
              </a:rPr>
              <a:t>Improved Accountability</a:t>
            </a:r>
            <a:r>
              <a:rPr lang="en-US" sz="2800" b="1" dirty="0">
                <a:ea typeface="DengXian" pitchFamily="2" charset="-122"/>
              </a:rPr>
              <a:t>: </a:t>
            </a:r>
            <a:r>
              <a:rPr lang="en-US" sz="2800" dirty="0"/>
              <a:t>The platform assigns tasks with deadlines and logs task history and user actions for traceability</a:t>
            </a:r>
            <a:endParaRPr lang="en-US" sz="2800" dirty="0">
              <a:ea typeface="DengXian" pitchFamily="2" charset="-122"/>
            </a:endParaRPr>
          </a:p>
        </p:txBody>
      </p:sp>
    </p:spTree>
    <p:extLst>
      <p:ext uri="{BB962C8B-B14F-4D97-AF65-F5344CB8AC3E}">
        <p14:creationId xmlns:p14="http://schemas.microsoft.com/office/powerpoint/2010/main" val="154625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0C46-E9B5-21BC-EB61-FCE9E0B99522}"/>
              </a:ext>
            </a:extLst>
          </p:cNvPr>
          <p:cNvSpPr>
            <a:spLocks noGrp="1"/>
          </p:cNvSpPr>
          <p:nvPr>
            <p:ph type="title"/>
          </p:nvPr>
        </p:nvSpPr>
        <p:spPr>
          <a:xfrm>
            <a:off x="663389" y="459257"/>
            <a:ext cx="4486835" cy="872002"/>
          </a:xfrm>
        </p:spPr>
        <p:txBody>
          <a:bodyPr/>
          <a:lstStyle/>
          <a:p>
            <a:r>
              <a:rPr lang="en-US" altLang="x-none" sz="4400" dirty="0">
                <a:ea typeface="DengXian" pitchFamily="2" charset="-122"/>
                <a:cs typeface="Arial" panose="020B0604020202020204" pitchFamily="34" charset="0"/>
              </a:rPr>
              <a:t>Advantages</a:t>
            </a:r>
            <a:endParaRPr lang="en-IN" dirty="0"/>
          </a:p>
        </p:txBody>
      </p:sp>
      <p:sp>
        <p:nvSpPr>
          <p:cNvPr id="3" name="Content Placeholder 2">
            <a:extLst>
              <a:ext uri="{FF2B5EF4-FFF2-40B4-BE49-F238E27FC236}">
                <a16:creationId xmlns:a16="http://schemas.microsoft.com/office/drawing/2014/main" id="{6E5AEA51-DF84-B5D1-4283-AC1EA21D1732}"/>
              </a:ext>
            </a:extLst>
          </p:cNvPr>
          <p:cNvSpPr>
            <a:spLocks noGrp="1"/>
          </p:cNvSpPr>
          <p:nvPr>
            <p:ph idx="1"/>
          </p:nvPr>
        </p:nvSpPr>
        <p:spPr/>
        <p:txBody>
          <a:bodyPr/>
          <a:lstStyle/>
          <a:p>
            <a:pPr>
              <a:lnSpc>
                <a:spcPct val="120000"/>
              </a:lnSpc>
            </a:pPr>
            <a:r>
              <a:rPr lang="en-US" sz="2800" b="1" dirty="0">
                <a:effectLst/>
                <a:latin typeface="Calibri (Body)"/>
                <a:ea typeface="Aptos" panose="020B0004020202020204" pitchFamily="34" charset="0"/>
                <a:cs typeface="Times New Roman" panose="02020603050405020304" pitchFamily="18" charset="0"/>
              </a:rPr>
              <a:t>Eco-Friendly and Sustainable</a:t>
            </a:r>
            <a:r>
              <a:rPr lang="en-US" sz="2800" b="1" dirty="0">
                <a:ea typeface="DengXian" pitchFamily="2" charset="-122"/>
              </a:rPr>
              <a:t>: </a:t>
            </a:r>
            <a:r>
              <a:rPr lang="en-US" sz="2800" dirty="0"/>
              <a:t>The platform minimizes paperwork by digitizing processes and promotes a greener campus culture through the adoption of digital tools.</a:t>
            </a:r>
          </a:p>
          <a:p>
            <a:pPr>
              <a:lnSpc>
                <a:spcPct val="120000"/>
              </a:lnSpc>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800" b="1" dirty="0">
                <a:effectLst/>
                <a:latin typeface="Aptos" panose="020B0004020202020204" pitchFamily="34" charset="0"/>
                <a:ea typeface="Aptos" panose="020B0004020202020204" pitchFamily="34" charset="0"/>
                <a:cs typeface="Times New Roman" panose="02020603050405020304" pitchFamily="18" charset="0"/>
              </a:rPr>
              <a:t>Scalability</a:t>
            </a:r>
            <a:r>
              <a:rPr lang="en-US" sz="2800" b="1" dirty="0">
                <a:ea typeface="DengXian" pitchFamily="2" charset="-122"/>
              </a:rPr>
              <a:t>: </a:t>
            </a:r>
            <a:r>
              <a:rPr lang="en-US" sz="2800" dirty="0"/>
              <a:t>The platform expands to accommodate campus growth and future-proofs the system for emerging technologies and evolving needs.</a:t>
            </a:r>
            <a:endParaRPr lang="en-US" sz="2800" dirty="0">
              <a:ea typeface="DengXian" pitchFamily="2" charset="-122"/>
            </a:endParaRPr>
          </a:p>
        </p:txBody>
      </p:sp>
    </p:spTree>
    <p:extLst>
      <p:ext uri="{BB962C8B-B14F-4D97-AF65-F5344CB8AC3E}">
        <p14:creationId xmlns:p14="http://schemas.microsoft.com/office/powerpoint/2010/main" val="2173929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F66C93-84D8-C7B0-CB32-F53D67624D5E}"/>
              </a:ext>
            </a:extLst>
          </p:cNvPr>
          <p:cNvSpPr txBox="1"/>
          <p:nvPr/>
        </p:nvSpPr>
        <p:spPr>
          <a:xfrm>
            <a:off x="4057651" y="2996025"/>
            <a:ext cx="3593726" cy="1107996"/>
          </a:xfrm>
          <a:prstGeom prst="rect">
            <a:avLst/>
          </a:prstGeom>
          <a:noFill/>
        </p:spPr>
        <p:txBody>
          <a:bodyPr wrap="square">
            <a:spAutoFit/>
          </a:bodyPr>
          <a:lstStyle/>
          <a:p>
            <a:r>
              <a:rPr kumimoji="0" lang="en-US" altLang="x-none" sz="6600" b="1" i="0" u="none" strike="noStrike" kern="0" cap="none" spc="0" normalizeH="0" baseline="0" noProof="0" dirty="0">
                <a:ln>
                  <a:noFill/>
                </a:ln>
                <a:solidFill>
                  <a:srgbClr val="000000"/>
                </a:solidFill>
                <a:effectLst/>
                <a:uLnTx/>
                <a:uFillTx/>
                <a:latin typeface="Arial" panose="020B0604020202020204" pitchFamily="34" charset="0"/>
                <a:ea typeface="DengXian" pitchFamily="2" charset="-122"/>
                <a:cs typeface="Arial" panose="020B0604020202020204" pitchFamily="34" charset="0"/>
                <a:sym typeface="+mn-ea"/>
              </a:rPr>
              <a:t>Modules</a:t>
            </a:r>
            <a:endParaRPr lang="en-IN" dirty="0"/>
          </a:p>
        </p:txBody>
      </p:sp>
    </p:spTree>
    <p:extLst>
      <p:ext uri="{BB962C8B-B14F-4D97-AF65-F5344CB8AC3E}">
        <p14:creationId xmlns:p14="http://schemas.microsoft.com/office/powerpoint/2010/main" val="2891850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BAD5-1A95-4AF6-4BA5-8537284FEE35}"/>
              </a:ext>
            </a:extLst>
          </p:cNvPr>
          <p:cNvSpPr>
            <a:spLocks noGrp="1"/>
          </p:cNvSpPr>
          <p:nvPr>
            <p:ph type="title"/>
          </p:nvPr>
        </p:nvSpPr>
        <p:spPr>
          <a:xfrm>
            <a:off x="838200" y="365127"/>
            <a:ext cx="10515600" cy="872001"/>
          </a:xfrm>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5CB2CADD-F019-C938-07BE-AE717A823E92}"/>
              </a:ext>
            </a:extLst>
          </p:cNvPr>
          <p:cNvSpPr>
            <a:spLocks noGrp="1"/>
          </p:cNvSpPr>
          <p:nvPr>
            <p:ph idx="1"/>
          </p:nvPr>
        </p:nvSpPr>
        <p:spPr>
          <a:xfrm>
            <a:off x="838200" y="1385047"/>
            <a:ext cx="10515600" cy="5107826"/>
          </a:xfrm>
        </p:spPr>
        <p:txBody>
          <a:bodyPr>
            <a:normAutofit/>
          </a:bodyPr>
          <a:lstStyle/>
          <a:p>
            <a:r>
              <a:rPr lang="en-IN" dirty="0"/>
              <a:t>User Management Module: User registration</a:t>
            </a:r>
          </a:p>
          <a:p>
            <a:r>
              <a:rPr lang="fr-FR" dirty="0"/>
              <a:t>Zone Management Module: </a:t>
            </a:r>
            <a:r>
              <a:rPr lang="fr-FR" dirty="0" err="1"/>
              <a:t>Managing</a:t>
            </a:r>
            <a:r>
              <a:rPr lang="fr-FR" dirty="0"/>
              <a:t> zones.</a:t>
            </a:r>
            <a:endParaRPr lang="en-IN" dirty="0"/>
          </a:p>
          <a:p>
            <a:r>
              <a:rPr lang="sv-SE" dirty="0"/>
              <a:t>Red Tag Management Module: Assigning red tags.</a:t>
            </a:r>
            <a:endParaRPr lang="en-IN" dirty="0"/>
          </a:p>
          <a:p>
            <a:r>
              <a:rPr lang="en-US" dirty="0"/>
              <a:t>Audit Management Module: Schedule and conduct audits.</a:t>
            </a:r>
          </a:p>
          <a:p>
            <a:r>
              <a:rPr lang="en-US" dirty="0"/>
              <a:t>Performance Analytics Module: Monthly performance tracking</a:t>
            </a:r>
          </a:p>
          <a:p>
            <a:r>
              <a:rPr lang="en-IN" dirty="0"/>
              <a:t>Asset Management Module: Maintenance history</a:t>
            </a:r>
            <a:endParaRPr lang="en-US" dirty="0"/>
          </a:p>
          <a:p>
            <a:r>
              <a:rPr lang="fr-FR" dirty="0"/>
              <a:t>Documentation Module: Photo </a:t>
            </a:r>
            <a:r>
              <a:rPr lang="fr-FR" dirty="0" err="1"/>
              <a:t>upload</a:t>
            </a:r>
            <a:r>
              <a:rPr lang="fr-FR" dirty="0"/>
              <a:t> management</a:t>
            </a:r>
            <a:endParaRPr lang="en-US" dirty="0"/>
          </a:p>
          <a:p>
            <a:r>
              <a:rPr lang="en-IN" dirty="0"/>
              <a:t>Rating System Module: Define rating criteria</a:t>
            </a:r>
          </a:p>
          <a:p>
            <a:r>
              <a:rPr lang="en-IN" dirty="0"/>
              <a:t>Notification Management Module: View notifications.</a:t>
            </a:r>
          </a:p>
          <a:p>
            <a:r>
              <a:rPr lang="en-US" dirty="0"/>
              <a:t>Cell Management Module: Manage cells and view cell information</a:t>
            </a:r>
            <a:endParaRPr lang="en-IN" dirty="0"/>
          </a:p>
        </p:txBody>
      </p:sp>
    </p:spTree>
    <p:extLst>
      <p:ext uri="{BB962C8B-B14F-4D97-AF65-F5344CB8AC3E}">
        <p14:creationId xmlns:p14="http://schemas.microsoft.com/office/powerpoint/2010/main" val="1161823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547658-C4B9-C997-FEBC-C8DDEA54976F}"/>
              </a:ext>
            </a:extLst>
          </p:cNvPr>
          <p:cNvSpPr txBox="1"/>
          <p:nvPr/>
        </p:nvSpPr>
        <p:spPr>
          <a:xfrm>
            <a:off x="3033433" y="2875002"/>
            <a:ext cx="6125134" cy="1107996"/>
          </a:xfrm>
          <a:prstGeom prst="rect">
            <a:avLst/>
          </a:prstGeom>
          <a:noFill/>
        </p:spPr>
        <p:txBody>
          <a:bodyPr wrap="square">
            <a:spAutoFit/>
          </a:bodyPr>
          <a:lstStyle/>
          <a:p>
            <a:r>
              <a:rPr kumimoji="0" lang="en-US" altLang="x-none" sz="6600" b="1" i="0" u="none" strike="noStrike" kern="0" cap="none" spc="0" normalizeH="0" baseline="0" noProof="0" dirty="0">
                <a:ln>
                  <a:noFill/>
                </a:ln>
                <a:solidFill>
                  <a:srgbClr val="000000"/>
                </a:solidFill>
                <a:effectLst/>
                <a:uLnTx/>
                <a:uFillTx/>
                <a:latin typeface="Arial" panose="020B0604020202020204" pitchFamily="34" charset="0"/>
                <a:ea typeface="DengXian" pitchFamily="2" charset="-122"/>
                <a:cs typeface="Arial" panose="020B0604020202020204" pitchFamily="34" charset="0"/>
                <a:sym typeface="+mn-ea"/>
              </a:rPr>
              <a:t>Functionalities</a:t>
            </a:r>
            <a:endParaRPr lang="en-IN" dirty="0"/>
          </a:p>
        </p:txBody>
      </p:sp>
    </p:spTree>
    <p:extLst>
      <p:ext uri="{BB962C8B-B14F-4D97-AF65-F5344CB8AC3E}">
        <p14:creationId xmlns:p14="http://schemas.microsoft.com/office/powerpoint/2010/main" val="2806389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E688-3CEB-971B-6B45-8A8A0E62783E}"/>
              </a:ext>
            </a:extLst>
          </p:cNvPr>
          <p:cNvSpPr>
            <a:spLocks noGrp="1"/>
          </p:cNvSpPr>
          <p:nvPr>
            <p:ph type="title"/>
          </p:nvPr>
        </p:nvSpPr>
        <p:spPr>
          <a:xfrm>
            <a:off x="838200" y="365127"/>
            <a:ext cx="4554071" cy="898897"/>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762FD13F-7832-4351-DDCE-0704177BCEBA}"/>
              </a:ext>
            </a:extLst>
          </p:cNvPr>
          <p:cNvSpPr>
            <a:spLocks noGrp="1"/>
          </p:cNvSpPr>
          <p:nvPr>
            <p:ph idx="1"/>
          </p:nvPr>
        </p:nvSpPr>
        <p:spPr>
          <a:xfrm>
            <a:off x="838200" y="1422213"/>
            <a:ext cx="10515600" cy="3217022"/>
          </a:xfrm>
        </p:spPr>
        <p:txBody>
          <a:bodyPr/>
          <a:lstStyle/>
          <a:p>
            <a:r>
              <a:rPr lang="en-IN" sz="2800" b="1" dirty="0">
                <a:ea typeface="DengXian" pitchFamily="2" charset="-122"/>
                <a:sym typeface="+mn-ea"/>
              </a:rPr>
              <a:t>User Management Module :-</a:t>
            </a:r>
            <a:endParaRPr lang="en-IN" b="1" dirty="0">
              <a:ea typeface="DengXian" pitchFamily="2" charset="-122"/>
              <a:sym typeface="+mn-ea"/>
            </a:endParaRPr>
          </a:p>
          <a:p>
            <a:r>
              <a:rPr lang="en-US" sz="2800" dirty="0">
                <a:ea typeface="DengXian" pitchFamily="2" charset="-122"/>
                <a:sym typeface="+mn-ea"/>
              </a:rPr>
              <a:t>User profile creation and updates</a:t>
            </a:r>
          </a:p>
          <a:p>
            <a:r>
              <a:rPr lang="en-IN" sz="2800" dirty="0">
                <a:ea typeface="DengXian" pitchFamily="2" charset="-122"/>
                <a:sym typeface="+mn-ea"/>
              </a:rPr>
              <a:t>Manage user roles and permissions</a:t>
            </a:r>
          </a:p>
          <a:p>
            <a:r>
              <a:rPr lang="en-IN" sz="2800" dirty="0">
                <a:ea typeface="DengXian" pitchFamily="2" charset="-122"/>
                <a:sym typeface="+mn-ea"/>
              </a:rPr>
              <a:t>Password management and recovery</a:t>
            </a:r>
            <a:endParaRPr lang="en-IN" dirty="0">
              <a:ea typeface="DengXian" pitchFamily="2" charset="-122"/>
              <a:sym typeface="+mn-ea"/>
            </a:endParaRPr>
          </a:p>
          <a:p>
            <a:r>
              <a:rPr lang="en-IN" sz="2800" dirty="0">
                <a:ea typeface="DengXian" pitchFamily="2" charset="-122"/>
                <a:sym typeface="+mn-ea"/>
              </a:rPr>
              <a:t>View user activity logs</a:t>
            </a:r>
            <a:endParaRPr lang="en-US" sz="2800" dirty="0">
              <a:ea typeface="DengXian" pitchFamily="2" charset="-122"/>
              <a:sym typeface="+mn-ea"/>
            </a:endParaRPr>
          </a:p>
          <a:p>
            <a:pPr marL="0" indent="0">
              <a:buNone/>
            </a:pPr>
            <a:endParaRPr lang="en-IN" sz="2800" dirty="0">
              <a:ea typeface="DengXian" pitchFamily="2" charset="-122"/>
              <a:sym typeface="+mn-ea"/>
            </a:endParaRPr>
          </a:p>
        </p:txBody>
      </p:sp>
    </p:spTree>
    <p:extLst>
      <p:ext uri="{BB962C8B-B14F-4D97-AF65-F5344CB8AC3E}">
        <p14:creationId xmlns:p14="http://schemas.microsoft.com/office/powerpoint/2010/main" val="3493701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1222-27BD-AE6F-A736-33B74697A15D}"/>
              </a:ext>
            </a:extLst>
          </p:cNvPr>
          <p:cNvSpPr>
            <a:spLocks noGrp="1"/>
          </p:cNvSpPr>
          <p:nvPr>
            <p:ph type="title"/>
          </p:nvPr>
        </p:nvSpPr>
        <p:spPr>
          <a:xfrm>
            <a:off x="838200" y="365127"/>
            <a:ext cx="5105400" cy="777873"/>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C8A8D889-1941-5C02-893E-37CD05CF6154}"/>
              </a:ext>
            </a:extLst>
          </p:cNvPr>
          <p:cNvSpPr>
            <a:spLocks noGrp="1"/>
          </p:cNvSpPr>
          <p:nvPr>
            <p:ph idx="1"/>
          </p:nvPr>
        </p:nvSpPr>
        <p:spPr>
          <a:xfrm>
            <a:off x="838200" y="1623919"/>
            <a:ext cx="10515600" cy="3190128"/>
          </a:xfrm>
        </p:spPr>
        <p:txBody>
          <a:bodyPr/>
          <a:lstStyle/>
          <a:p>
            <a:r>
              <a:rPr lang="en-IN" b="1" dirty="0"/>
              <a:t>Zone Management Module:-</a:t>
            </a:r>
          </a:p>
          <a:p>
            <a:r>
              <a:rPr lang="en-IN" dirty="0"/>
              <a:t>Create, update, and delete zones</a:t>
            </a:r>
          </a:p>
          <a:p>
            <a:r>
              <a:rPr lang="en-US" dirty="0"/>
              <a:t>Assign users and assets to zones</a:t>
            </a:r>
          </a:p>
          <a:p>
            <a:r>
              <a:rPr lang="en-IN" dirty="0"/>
              <a:t>View comprehensive zone details</a:t>
            </a:r>
            <a:endParaRPr lang="en-US" dirty="0"/>
          </a:p>
          <a:p>
            <a:r>
              <a:rPr lang="en-IN" dirty="0"/>
              <a:t>Track zone performance metrics</a:t>
            </a:r>
            <a:endParaRPr lang="en-US" dirty="0"/>
          </a:p>
          <a:p>
            <a:r>
              <a:rPr lang="en-IN" dirty="0"/>
              <a:t>Generate zone-specific reports</a:t>
            </a:r>
          </a:p>
        </p:txBody>
      </p:sp>
    </p:spTree>
    <p:extLst>
      <p:ext uri="{BB962C8B-B14F-4D97-AF65-F5344CB8AC3E}">
        <p14:creationId xmlns:p14="http://schemas.microsoft.com/office/powerpoint/2010/main" val="1073433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970C-D1AE-6E75-98AE-03F871FACA7E}"/>
              </a:ext>
            </a:extLst>
          </p:cNvPr>
          <p:cNvSpPr>
            <a:spLocks noGrp="1"/>
          </p:cNvSpPr>
          <p:nvPr>
            <p:ph type="title"/>
          </p:nvPr>
        </p:nvSpPr>
        <p:spPr>
          <a:xfrm>
            <a:off x="838200" y="365128"/>
            <a:ext cx="3841376" cy="966132"/>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E0BFB85E-B8E1-FF5F-96F0-A35C7522760B}"/>
              </a:ext>
            </a:extLst>
          </p:cNvPr>
          <p:cNvSpPr>
            <a:spLocks noGrp="1"/>
          </p:cNvSpPr>
          <p:nvPr>
            <p:ph idx="1"/>
          </p:nvPr>
        </p:nvSpPr>
        <p:spPr>
          <a:xfrm>
            <a:off x="838200" y="1502896"/>
            <a:ext cx="10515600" cy="2853951"/>
          </a:xfrm>
        </p:spPr>
        <p:txBody>
          <a:bodyPr/>
          <a:lstStyle/>
          <a:p>
            <a:r>
              <a:rPr lang="en-IN" b="1" dirty="0"/>
              <a:t>Red Tag Management Module:-</a:t>
            </a:r>
          </a:p>
          <a:p>
            <a:r>
              <a:rPr lang="en-US" dirty="0"/>
              <a:t>Flag critical items or areas.</a:t>
            </a:r>
            <a:endParaRPr lang="en-IN" dirty="0"/>
          </a:p>
          <a:p>
            <a:r>
              <a:rPr lang="en-US" dirty="0"/>
              <a:t>Track and resolve tagged issues</a:t>
            </a:r>
          </a:p>
          <a:p>
            <a:r>
              <a:rPr lang="en-US" dirty="0"/>
              <a:t>Manage red tag history and logs</a:t>
            </a:r>
          </a:p>
          <a:p>
            <a:r>
              <a:rPr lang="en-IN" dirty="0"/>
              <a:t>Generate reports on red tag resolutions</a:t>
            </a:r>
          </a:p>
        </p:txBody>
      </p:sp>
    </p:spTree>
    <p:extLst>
      <p:ext uri="{BB962C8B-B14F-4D97-AF65-F5344CB8AC3E}">
        <p14:creationId xmlns:p14="http://schemas.microsoft.com/office/powerpoint/2010/main" val="1585629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0DF9-2612-401E-CEB6-667051337401}"/>
              </a:ext>
            </a:extLst>
          </p:cNvPr>
          <p:cNvSpPr>
            <a:spLocks noGrp="1"/>
          </p:cNvSpPr>
          <p:nvPr>
            <p:ph type="title"/>
          </p:nvPr>
        </p:nvSpPr>
        <p:spPr>
          <a:xfrm>
            <a:off x="838200" y="365128"/>
            <a:ext cx="3989294" cy="912344"/>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6D71D405-2FDB-CB71-4163-D4398AD84CDD}"/>
              </a:ext>
            </a:extLst>
          </p:cNvPr>
          <p:cNvSpPr>
            <a:spLocks noGrp="1"/>
          </p:cNvSpPr>
          <p:nvPr>
            <p:ph idx="1"/>
          </p:nvPr>
        </p:nvSpPr>
        <p:spPr/>
        <p:txBody>
          <a:bodyPr/>
          <a:lstStyle/>
          <a:p>
            <a:r>
              <a:rPr lang="en-IN" b="1" dirty="0"/>
              <a:t>Audit Management Module:</a:t>
            </a:r>
            <a:endParaRPr lang="en-IN" dirty="0"/>
          </a:p>
          <a:p>
            <a:r>
              <a:rPr lang="en-US" dirty="0"/>
              <a:t>Define audit schedules and criteria.</a:t>
            </a:r>
            <a:endParaRPr lang="en-IN" dirty="0"/>
          </a:p>
          <a:p>
            <a:r>
              <a:rPr lang="en-US" dirty="0"/>
              <a:t>Conduct and log audits with real-time updates</a:t>
            </a:r>
            <a:endParaRPr lang="en-IN" dirty="0"/>
          </a:p>
          <a:p>
            <a:r>
              <a:rPr lang="en-IN" dirty="0"/>
              <a:t>Generate detailed audit reports</a:t>
            </a:r>
          </a:p>
          <a:p>
            <a:r>
              <a:rPr lang="en-US" dirty="0"/>
              <a:t>Assign and track corrective actions</a:t>
            </a:r>
            <a:endParaRPr lang="en-IN" dirty="0"/>
          </a:p>
        </p:txBody>
      </p:sp>
    </p:spTree>
    <p:extLst>
      <p:ext uri="{BB962C8B-B14F-4D97-AF65-F5344CB8AC3E}">
        <p14:creationId xmlns:p14="http://schemas.microsoft.com/office/powerpoint/2010/main" val="2225381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36649-C72E-2D87-C0DB-72638AB61B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D3F13-4B7C-4973-D941-F9B57EE0C4CE}"/>
              </a:ext>
            </a:extLst>
          </p:cNvPr>
          <p:cNvSpPr>
            <a:spLocks noGrp="1"/>
          </p:cNvSpPr>
          <p:nvPr>
            <p:ph type="title"/>
          </p:nvPr>
        </p:nvSpPr>
        <p:spPr>
          <a:xfrm>
            <a:off x="838200" y="365128"/>
            <a:ext cx="3989294" cy="912344"/>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B4AD9430-E013-F580-9C2D-CE3A916FB941}"/>
              </a:ext>
            </a:extLst>
          </p:cNvPr>
          <p:cNvSpPr>
            <a:spLocks noGrp="1"/>
          </p:cNvSpPr>
          <p:nvPr>
            <p:ph idx="1"/>
          </p:nvPr>
        </p:nvSpPr>
        <p:spPr>
          <a:xfrm>
            <a:off x="838200" y="1583578"/>
            <a:ext cx="10515600" cy="4351338"/>
          </a:xfrm>
        </p:spPr>
        <p:txBody>
          <a:bodyPr/>
          <a:lstStyle/>
          <a:p>
            <a:r>
              <a:rPr lang="en-IN" b="1" dirty="0"/>
              <a:t>Performance Analytics Module:</a:t>
            </a:r>
          </a:p>
          <a:p>
            <a:r>
              <a:rPr lang="en-US" sz="2800" dirty="0">
                <a:ea typeface="DengXian" pitchFamily="2" charset="-122"/>
                <a:sym typeface="+mn-ea"/>
              </a:rPr>
              <a:t>Monthly performance score tracking</a:t>
            </a:r>
            <a:endParaRPr lang="en-IN" dirty="0"/>
          </a:p>
          <a:p>
            <a:r>
              <a:rPr lang="en-IN" dirty="0"/>
              <a:t>Generate performance reports</a:t>
            </a:r>
          </a:p>
          <a:p>
            <a:r>
              <a:rPr lang="en-IN" dirty="0"/>
              <a:t>Visualize data through dashboards</a:t>
            </a:r>
          </a:p>
          <a:p>
            <a:r>
              <a:rPr lang="en-US" sz="2800" dirty="0">
                <a:ea typeface="DengXian" pitchFamily="2" charset="-122"/>
                <a:sym typeface="+mn-ea"/>
              </a:rPr>
              <a:t> Custom report generation</a:t>
            </a:r>
          </a:p>
          <a:p>
            <a:r>
              <a:rPr lang="en-US" sz="2800" dirty="0">
                <a:ea typeface="DengXian" pitchFamily="2" charset="-122"/>
                <a:sym typeface="+mn-ea"/>
              </a:rPr>
              <a:t>Zone-wise performance comparison</a:t>
            </a:r>
          </a:p>
          <a:p>
            <a:endParaRPr lang="en-IN" dirty="0"/>
          </a:p>
        </p:txBody>
      </p:sp>
    </p:spTree>
    <p:extLst>
      <p:ext uri="{BB962C8B-B14F-4D97-AF65-F5344CB8AC3E}">
        <p14:creationId xmlns:p14="http://schemas.microsoft.com/office/powerpoint/2010/main" val="14145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D0072-112C-DF4B-4A38-AF6B54D8D50F}"/>
              </a:ext>
            </a:extLst>
          </p:cNvPr>
          <p:cNvSpPr>
            <a:spLocks noGrp="1"/>
          </p:cNvSpPr>
          <p:nvPr>
            <p:ph type="title"/>
          </p:nvPr>
        </p:nvSpPr>
        <p:spPr>
          <a:xfrm>
            <a:off x="838200" y="472704"/>
            <a:ext cx="10515600" cy="885449"/>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CB781EF4-A673-D662-F491-E166A5A67900}"/>
              </a:ext>
            </a:extLst>
          </p:cNvPr>
          <p:cNvSpPr>
            <a:spLocks noGrp="1"/>
          </p:cNvSpPr>
          <p:nvPr>
            <p:ph idx="1"/>
          </p:nvPr>
        </p:nvSpPr>
        <p:spPr>
          <a:xfrm>
            <a:off x="730624" y="1358152"/>
            <a:ext cx="10515600" cy="5190565"/>
          </a:xfrm>
        </p:spPr>
        <p:txBody>
          <a:bodyPr>
            <a:normAutofit lnSpcReduction="10000"/>
          </a:bodyPr>
          <a:lstStyle/>
          <a:p>
            <a:r>
              <a:rPr lang="en-US" dirty="0"/>
              <a:t>INTRODUCTION</a:t>
            </a:r>
          </a:p>
          <a:p>
            <a:r>
              <a:rPr lang="en-US" dirty="0"/>
              <a:t>SRS(SOFTWARE REQUIREMENT SPECIFICATIONS)</a:t>
            </a:r>
          </a:p>
          <a:p>
            <a:r>
              <a:rPr lang="en-US" dirty="0"/>
              <a:t>FEASIBILITY STUDY</a:t>
            </a:r>
          </a:p>
          <a:p>
            <a:r>
              <a:rPr lang="en-US" dirty="0"/>
              <a:t>EXISTING SYSTEM WITH DISADVANTAGES</a:t>
            </a:r>
          </a:p>
          <a:p>
            <a:r>
              <a:rPr lang="en-US" dirty="0"/>
              <a:t>PROPOSED SYSTEM WITH ADVANTAGES</a:t>
            </a:r>
          </a:p>
          <a:p>
            <a:r>
              <a:rPr lang="en-US" dirty="0"/>
              <a:t>MODULES AND FUNCTIONALITIES</a:t>
            </a:r>
          </a:p>
          <a:p>
            <a:r>
              <a:rPr lang="en-US" dirty="0"/>
              <a:t>DATA FLOW DIAGRAM(DFD)</a:t>
            </a:r>
          </a:p>
          <a:p>
            <a:r>
              <a:rPr lang="en-US" dirty="0"/>
              <a:t>DATABASE DESIGN</a:t>
            </a:r>
          </a:p>
          <a:p>
            <a:r>
              <a:rPr lang="en-US" dirty="0"/>
              <a:t>ER DIAGRAM</a:t>
            </a:r>
          </a:p>
          <a:p>
            <a:r>
              <a:rPr lang="en-US" dirty="0"/>
              <a:t>GANTT CHART</a:t>
            </a:r>
          </a:p>
          <a:p>
            <a:r>
              <a:rPr lang="en-US" dirty="0"/>
              <a:t>CONCLUSION</a:t>
            </a:r>
          </a:p>
          <a:p>
            <a:endParaRPr lang="en-US" dirty="0"/>
          </a:p>
          <a:p>
            <a:endParaRPr lang="en-US" dirty="0"/>
          </a:p>
          <a:p>
            <a:pPr marL="0" indent="0">
              <a:buNone/>
            </a:pPr>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88854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E119E-1E22-7138-6603-423C38645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B97776-4367-BCDC-68BF-1CA50894555B}"/>
              </a:ext>
            </a:extLst>
          </p:cNvPr>
          <p:cNvSpPr>
            <a:spLocks noGrp="1"/>
          </p:cNvSpPr>
          <p:nvPr>
            <p:ph type="title"/>
          </p:nvPr>
        </p:nvSpPr>
        <p:spPr>
          <a:xfrm>
            <a:off x="838200" y="365128"/>
            <a:ext cx="3989294" cy="912344"/>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FA11A129-8364-B67E-0F86-A195B275BAA5}"/>
              </a:ext>
            </a:extLst>
          </p:cNvPr>
          <p:cNvSpPr>
            <a:spLocks noGrp="1"/>
          </p:cNvSpPr>
          <p:nvPr>
            <p:ph idx="1"/>
          </p:nvPr>
        </p:nvSpPr>
        <p:spPr>
          <a:xfrm>
            <a:off x="838200" y="1583578"/>
            <a:ext cx="10515600" cy="4351338"/>
          </a:xfrm>
        </p:spPr>
        <p:txBody>
          <a:bodyPr/>
          <a:lstStyle/>
          <a:p>
            <a:r>
              <a:rPr lang="en-IN" b="1" dirty="0"/>
              <a:t>Asset Management Module:-</a:t>
            </a:r>
          </a:p>
          <a:p>
            <a:r>
              <a:rPr lang="en-US" dirty="0"/>
              <a:t>Track and update asset details.</a:t>
            </a:r>
          </a:p>
          <a:p>
            <a:r>
              <a:rPr lang="en-US" dirty="0"/>
              <a:t>Log maintenance and repair history</a:t>
            </a:r>
          </a:p>
          <a:p>
            <a:r>
              <a:rPr lang="en-US" dirty="0"/>
              <a:t>Manage asset lifecycle from acquisition to disposal</a:t>
            </a:r>
          </a:p>
          <a:p>
            <a:r>
              <a:rPr lang="en-US" dirty="0"/>
              <a:t>Assign assets to zones or users</a:t>
            </a:r>
            <a:endParaRPr lang="en-IN" dirty="0"/>
          </a:p>
        </p:txBody>
      </p:sp>
    </p:spTree>
    <p:extLst>
      <p:ext uri="{BB962C8B-B14F-4D97-AF65-F5344CB8AC3E}">
        <p14:creationId xmlns:p14="http://schemas.microsoft.com/office/powerpoint/2010/main" val="364547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D9F91-E8DE-05B9-3F1C-E70FA5480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247D5-97A1-5E5E-7026-90400B0DFF1F}"/>
              </a:ext>
            </a:extLst>
          </p:cNvPr>
          <p:cNvSpPr>
            <a:spLocks noGrp="1"/>
          </p:cNvSpPr>
          <p:nvPr>
            <p:ph type="title"/>
          </p:nvPr>
        </p:nvSpPr>
        <p:spPr>
          <a:xfrm>
            <a:off x="838200" y="365128"/>
            <a:ext cx="3989294" cy="912344"/>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E420061B-F274-0827-B5F5-6EE8A615C90B}"/>
              </a:ext>
            </a:extLst>
          </p:cNvPr>
          <p:cNvSpPr>
            <a:spLocks noGrp="1"/>
          </p:cNvSpPr>
          <p:nvPr>
            <p:ph idx="1"/>
          </p:nvPr>
        </p:nvSpPr>
        <p:spPr>
          <a:xfrm>
            <a:off x="838200" y="1583578"/>
            <a:ext cx="10515600" cy="4351338"/>
          </a:xfrm>
        </p:spPr>
        <p:txBody>
          <a:bodyPr/>
          <a:lstStyle/>
          <a:p>
            <a:r>
              <a:rPr lang="en-IN" b="1" dirty="0"/>
              <a:t>Documentation Module:-</a:t>
            </a:r>
          </a:p>
          <a:p>
            <a:r>
              <a:rPr lang="en-US" dirty="0"/>
              <a:t>Upload, store, and organize documents.</a:t>
            </a:r>
            <a:endParaRPr lang="en-IN" dirty="0"/>
          </a:p>
          <a:p>
            <a:r>
              <a:rPr lang="en-US" dirty="0"/>
              <a:t>Manage photo attachments for audits, assets, or feedback</a:t>
            </a:r>
          </a:p>
          <a:p>
            <a:r>
              <a:rPr lang="en-US" dirty="0"/>
              <a:t>Search and retrieve stored files easily</a:t>
            </a:r>
          </a:p>
          <a:p>
            <a:r>
              <a:rPr lang="en-US" dirty="0"/>
              <a:t>Secure sensitive documents with access controls</a:t>
            </a:r>
            <a:endParaRPr lang="en-IN" dirty="0"/>
          </a:p>
        </p:txBody>
      </p:sp>
    </p:spTree>
    <p:extLst>
      <p:ext uri="{BB962C8B-B14F-4D97-AF65-F5344CB8AC3E}">
        <p14:creationId xmlns:p14="http://schemas.microsoft.com/office/powerpoint/2010/main" val="988786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B0F97-74B1-9014-2BF8-0D37566FD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8DC0F-7730-7B3F-B025-334E1A44A7A4}"/>
              </a:ext>
            </a:extLst>
          </p:cNvPr>
          <p:cNvSpPr>
            <a:spLocks noGrp="1"/>
          </p:cNvSpPr>
          <p:nvPr>
            <p:ph type="title"/>
          </p:nvPr>
        </p:nvSpPr>
        <p:spPr>
          <a:xfrm>
            <a:off x="838200" y="365128"/>
            <a:ext cx="3989294" cy="912344"/>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7FC4B643-E8A3-2048-0810-43DB801BB2DB}"/>
              </a:ext>
            </a:extLst>
          </p:cNvPr>
          <p:cNvSpPr>
            <a:spLocks noGrp="1"/>
          </p:cNvSpPr>
          <p:nvPr>
            <p:ph idx="1"/>
          </p:nvPr>
        </p:nvSpPr>
        <p:spPr>
          <a:xfrm>
            <a:off x="838200" y="1583578"/>
            <a:ext cx="10515600" cy="4351338"/>
          </a:xfrm>
        </p:spPr>
        <p:txBody>
          <a:bodyPr/>
          <a:lstStyle/>
          <a:p>
            <a:r>
              <a:rPr lang="en-IN" b="1" dirty="0"/>
              <a:t>Rating System Module:-</a:t>
            </a:r>
          </a:p>
          <a:p>
            <a:r>
              <a:rPr lang="en-US" dirty="0"/>
              <a:t>Establish and modify rating criteria.</a:t>
            </a:r>
            <a:endParaRPr lang="en-IN" dirty="0"/>
          </a:p>
          <a:p>
            <a:r>
              <a:rPr lang="en-US" dirty="0"/>
              <a:t>Apply ratings to users, assets, or zones.</a:t>
            </a:r>
            <a:endParaRPr lang="en-IN" dirty="0"/>
          </a:p>
          <a:p>
            <a:r>
              <a:rPr lang="en-US" dirty="0"/>
              <a:t>Track and analyze rating trends.</a:t>
            </a:r>
            <a:endParaRPr lang="en-IN" dirty="0"/>
          </a:p>
          <a:p>
            <a:r>
              <a:rPr lang="en-IN" dirty="0"/>
              <a:t>Generate rating-based performance reports</a:t>
            </a:r>
          </a:p>
        </p:txBody>
      </p:sp>
    </p:spTree>
    <p:extLst>
      <p:ext uri="{BB962C8B-B14F-4D97-AF65-F5344CB8AC3E}">
        <p14:creationId xmlns:p14="http://schemas.microsoft.com/office/powerpoint/2010/main" val="2061356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97D35-08D3-DED6-4F66-C74ED9956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5A66C-A5B9-7E54-77FF-489F12E4A23B}"/>
              </a:ext>
            </a:extLst>
          </p:cNvPr>
          <p:cNvSpPr>
            <a:spLocks noGrp="1"/>
          </p:cNvSpPr>
          <p:nvPr>
            <p:ph type="title"/>
          </p:nvPr>
        </p:nvSpPr>
        <p:spPr>
          <a:xfrm>
            <a:off x="838200" y="365128"/>
            <a:ext cx="3989294" cy="912344"/>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8698C495-2736-8992-19D4-6232B594A914}"/>
              </a:ext>
            </a:extLst>
          </p:cNvPr>
          <p:cNvSpPr>
            <a:spLocks noGrp="1"/>
          </p:cNvSpPr>
          <p:nvPr>
            <p:ph idx="1"/>
          </p:nvPr>
        </p:nvSpPr>
        <p:spPr>
          <a:xfrm>
            <a:off x="838200" y="1422213"/>
            <a:ext cx="10515600" cy="2665693"/>
          </a:xfrm>
        </p:spPr>
        <p:txBody>
          <a:bodyPr/>
          <a:lstStyle/>
          <a:p>
            <a:r>
              <a:rPr lang="en-IN" b="1" dirty="0"/>
              <a:t>Notification Management Module:-</a:t>
            </a:r>
          </a:p>
          <a:p>
            <a:r>
              <a:rPr lang="en-US" dirty="0"/>
              <a:t>Configure and manage notification preferences</a:t>
            </a:r>
          </a:p>
          <a:p>
            <a:r>
              <a:rPr lang="en-US" dirty="0"/>
              <a:t>View and filter notifications by type or priority</a:t>
            </a:r>
          </a:p>
          <a:p>
            <a:r>
              <a:rPr lang="en-US" dirty="0"/>
              <a:t>Set alerts for critical updates or tasks</a:t>
            </a:r>
          </a:p>
          <a:p>
            <a:r>
              <a:rPr lang="en-US" dirty="0"/>
              <a:t>Archive older notifications for reference</a:t>
            </a:r>
            <a:endParaRPr lang="en-IN" dirty="0"/>
          </a:p>
        </p:txBody>
      </p:sp>
    </p:spTree>
    <p:extLst>
      <p:ext uri="{BB962C8B-B14F-4D97-AF65-F5344CB8AC3E}">
        <p14:creationId xmlns:p14="http://schemas.microsoft.com/office/powerpoint/2010/main" val="175769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BBAEB-6841-7623-09E8-FB8E785740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4E132D-7747-8B83-E02E-90FF795CF3A7}"/>
              </a:ext>
            </a:extLst>
          </p:cNvPr>
          <p:cNvSpPr>
            <a:spLocks noGrp="1"/>
          </p:cNvSpPr>
          <p:nvPr>
            <p:ph type="title"/>
          </p:nvPr>
        </p:nvSpPr>
        <p:spPr>
          <a:xfrm>
            <a:off x="838200" y="365128"/>
            <a:ext cx="3989294" cy="912344"/>
          </a:xfrm>
        </p:spPr>
        <p:txBody>
          <a:bodyPr/>
          <a:lstStyle/>
          <a:p>
            <a:r>
              <a:rPr lang="en-US" altLang="x-none" sz="4400" dirty="0">
                <a:ea typeface="DengXian" pitchFamily="2" charset="-122"/>
                <a:cs typeface="Arial" panose="020B0604020202020204" pitchFamily="34" charset="0"/>
              </a:rPr>
              <a:t>Functionalities:</a:t>
            </a:r>
            <a:endParaRPr lang="en-IN" dirty="0"/>
          </a:p>
        </p:txBody>
      </p:sp>
      <p:sp>
        <p:nvSpPr>
          <p:cNvPr id="3" name="Content Placeholder 2">
            <a:extLst>
              <a:ext uri="{FF2B5EF4-FFF2-40B4-BE49-F238E27FC236}">
                <a16:creationId xmlns:a16="http://schemas.microsoft.com/office/drawing/2014/main" id="{82AE4E2B-DC56-EF99-9194-69956A0E9CB0}"/>
              </a:ext>
            </a:extLst>
          </p:cNvPr>
          <p:cNvSpPr>
            <a:spLocks noGrp="1"/>
          </p:cNvSpPr>
          <p:nvPr>
            <p:ph idx="1"/>
          </p:nvPr>
        </p:nvSpPr>
        <p:spPr>
          <a:xfrm>
            <a:off x="838200" y="1422213"/>
            <a:ext cx="10515600" cy="2665693"/>
          </a:xfrm>
        </p:spPr>
        <p:txBody>
          <a:bodyPr/>
          <a:lstStyle/>
          <a:p>
            <a:r>
              <a:rPr lang="en-IN" b="1" dirty="0"/>
              <a:t>Cell Management Module:-</a:t>
            </a:r>
          </a:p>
          <a:p>
            <a:r>
              <a:rPr lang="en-US" dirty="0"/>
              <a:t>Create, update, and delete cells</a:t>
            </a:r>
            <a:endParaRPr lang="en-IN" b="1" dirty="0"/>
          </a:p>
          <a:p>
            <a:r>
              <a:rPr lang="en-US" dirty="0"/>
              <a:t>Assign resources or users to cells</a:t>
            </a:r>
            <a:endParaRPr lang="en-IN" b="1" dirty="0"/>
          </a:p>
          <a:p>
            <a:r>
              <a:rPr lang="en-US" dirty="0"/>
              <a:t>View and manage cell-specific details</a:t>
            </a:r>
          </a:p>
          <a:p>
            <a:r>
              <a:rPr lang="en-IN" dirty="0"/>
              <a:t>Generate cell performance reports</a:t>
            </a:r>
          </a:p>
        </p:txBody>
      </p:sp>
    </p:spTree>
    <p:extLst>
      <p:ext uri="{BB962C8B-B14F-4D97-AF65-F5344CB8AC3E}">
        <p14:creationId xmlns:p14="http://schemas.microsoft.com/office/powerpoint/2010/main" val="1944727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0F8083-BB93-B47C-0E0C-1D88FE8717F8}"/>
              </a:ext>
            </a:extLst>
          </p:cNvPr>
          <p:cNvSpPr txBox="1"/>
          <p:nvPr/>
        </p:nvSpPr>
        <p:spPr>
          <a:xfrm>
            <a:off x="2638424" y="2367171"/>
            <a:ext cx="6673104" cy="2123658"/>
          </a:xfrm>
          <a:prstGeom prst="rect">
            <a:avLst/>
          </a:prstGeom>
          <a:noFill/>
        </p:spPr>
        <p:txBody>
          <a:bodyPr wrap="square">
            <a:spAutoFit/>
          </a:bodyPr>
          <a:lstStyle/>
          <a:p>
            <a:r>
              <a:rPr lang="en-US" sz="6600" b="1" kern="0" dirty="0">
                <a:solidFill>
                  <a:srgbClr val="000000"/>
                </a:solidFill>
                <a:latin typeface="Arial" panose="020B0604020202020204" pitchFamily="34" charset="0"/>
                <a:ea typeface="DengXian" pitchFamily="2" charset="-122"/>
                <a:cs typeface="Arial" panose="020B0604020202020204" pitchFamily="34" charset="0"/>
                <a:sym typeface="+mn-ea"/>
              </a:rPr>
              <a:t>DATA FLOW DIAGRAM(DFD)</a:t>
            </a:r>
            <a:endParaRPr lang="en-IN" dirty="0"/>
          </a:p>
        </p:txBody>
      </p:sp>
    </p:spTree>
    <p:extLst>
      <p:ext uri="{BB962C8B-B14F-4D97-AF65-F5344CB8AC3E}">
        <p14:creationId xmlns:p14="http://schemas.microsoft.com/office/powerpoint/2010/main" val="4048312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B181-C346-B124-5630-D904D5071CA0}"/>
              </a:ext>
            </a:extLst>
          </p:cNvPr>
          <p:cNvSpPr>
            <a:spLocks noGrp="1"/>
          </p:cNvSpPr>
          <p:nvPr>
            <p:ph type="title"/>
          </p:nvPr>
        </p:nvSpPr>
        <p:spPr>
          <a:xfrm>
            <a:off x="838200" y="365127"/>
            <a:ext cx="10515600" cy="1325563"/>
          </a:xfrm>
        </p:spPr>
        <p:txBody>
          <a:bodyPr anchor="ctr">
            <a:normAutofit/>
          </a:bodyPr>
          <a:lstStyle/>
          <a:p>
            <a:r>
              <a:rPr lang="en-US" dirty="0"/>
              <a:t>DFD</a:t>
            </a:r>
            <a:endParaRPr lang="en-IN" dirty="0"/>
          </a:p>
        </p:txBody>
      </p:sp>
      <p:pic>
        <p:nvPicPr>
          <p:cNvPr id="5" name="Content Placeholder 4" descr="A diagram of a process">
            <a:extLst>
              <a:ext uri="{FF2B5EF4-FFF2-40B4-BE49-F238E27FC236}">
                <a16:creationId xmlns:a16="http://schemas.microsoft.com/office/drawing/2014/main" id="{756A7069-45E3-9829-ADBC-FAB843179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2965"/>
            <a:ext cx="10233212" cy="4959908"/>
          </a:xfrm>
          <a:noFill/>
        </p:spPr>
      </p:pic>
    </p:spTree>
    <p:extLst>
      <p:ext uri="{BB962C8B-B14F-4D97-AF65-F5344CB8AC3E}">
        <p14:creationId xmlns:p14="http://schemas.microsoft.com/office/powerpoint/2010/main" val="3459270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925FE-2730-9EF6-F9CE-D61440CE6E8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3A9C88E-B848-76BC-C2B8-21A02FFEF4DA}"/>
              </a:ext>
            </a:extLst>
          </p:cNvPr>
          <p:cNvSpPr txBox="1"/>
          <p:nvPr/>
        </p:nvSpPr>
        <p:spPr>
          <a:xfrm>
            <a:off x="1920689" y="2996025"/>
            <a:ext cx="8350622" cy="1107996"/>
          </a:xfrm>
          <a:prstGeom prst="rect">
            <a:avLst/>
          </a:prstGeom>
          <a:noFill/>
        </p:spPr>
        <p:txBody>
          <a:bodyPr wrap="square">
            <a:spAutoFit/>
          </a:bodyPr>
          <a:lstStyle/>
          <a:p>
            <a:r>
              <a:rPr lang="en-US" sz="6600" b="1" kern="0" dirty="0">
                <a:solidFill>
                  <a:srgbClr val="000000"/>
                </a:solidFill>
                <a:latin typeface="Arial" panose="020B0604020202020204" pitchFamily="34" charset="0"/>
                <a:ea typeface="DengXian" pitchFamily="2" charset="-122"/>
                <a:cs typeface="Arial" panose="020B0604020202020204" pitchFamily="34" charset="0"/>
                <a:sym typeface="+mn-ea"/>
              </a:rPr>
              <a:t>DATABASE DESIGN</a:t>
            </a:r>
            <a:endParaRPr lang="en-IN" dirty="0"/>
          </a:p>
        </p:txBody>
      </p:sp>
    </p:spTree>
    <p:extLst>
      <p:ext uri="{BB962C8B-B14F-4D97-AF65-F5344CB8AC3E}">
        <p14:creationId xmlns:p14="http://schemas.microsoft.com/office/powerpoint/2010/main" val="1814755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E735-1276-05F2-289B-053FC48EF13F}"/>
              </a:ext>
            </a:extLst>
          </p:cNvPr>
          <p:cNvSpPr>
            <a:spLocks noGrp="1"/>
          </p:cNvSpPr>
          <p:nvPr>
            <p:ph type="title"/>
          </p:nvPr>
        </p:nvSpPr>
        <p:spPr>
          <a:xfrm>
            <a:off x="838200" y="365127"/>
            <a:ext cx="10515600" cy="1033368"/>
          </a:xfrm>
        </p:spPr>
        <p:txBody>
          <a:bodyPr anchor="ctr">
            <a:normAutofit/>
          </a:bodyPr>
          <a:lstStyle/>
          <a:p>
            <a:r>
              <a:rPr lang="en-US" altLang="x-none" dirty="0"/>
              <a:t>DATABASE DESIGN</a:t>
            </a:r>
            <a:endParaRPr lang="en-IN" dirty="0"/>
          </a:p>
        </p:txBody>
      </p:sp>
      <p:pic>
        <p:nvPicPr>
          <p:cNvPr id="4" name="Content Placeholder 3" descr="A computer screen shot of a computer&#10;&#10;Description automatically generated">
            <a:extLst>
              <a:ext uri="{FF2B5EF4-FFF2-40B4-BE49-F238E27FC236}">
                <a16:creationId xmlns:a16="http://schemas.microsoft.com/office/drawing/2014/main" id="{7F93A4C2-4FA8-EE91-8280-08F44E314D57}"/>
              </a:ext>
            </a:extLst>
          </p:cNvPr>
          <p:cNvPicPr>
            <a:picLocks noGrp="1" noChangeAspect="1"/>
          </p:cNvPicPr>
          <p:nvPr>
            <p:ph idx="1"/>
          </p:nvPr>
        </p:nvPicPr>
        <p:blipFill>
          <a:blip r:embed="rId2"/>
          <a:stretch/>
        </p:blipFill>
        <p:spPr>
          <a:xfrm>
            <a:off x="672354" y="1438835"/>
            <a:ext cx="10892118" cy="5054038"/>
          </a:xfrm>
          <a:prstGeom prst="rect">
            <a:avLst/>
          </a:prstGeom>
          <a:noFill/>
        </p:spPr>
      </p:pic>
    </p:spTree>
    <p:extLst>
      <p:ext uri="{BB962C8B-B14F-4D97-AF65-F5344CB8AC3E}">
        <p14:creationId xmlns:p14="http://schemas.microsoft.com/office/powerpoint/2010/main" val="3073522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F8F64-823B-7756-4EC3-F86C519F46D4}"/>
              </a:ext>
            </a:extLst>
          </p:cNvPr>
          <p:cNvSpPr txBox="1"/>
          <p:nvPr/>
        </p:nvSpPr>
        <p:spPr>
          <a:xfrm>
            <a:off x="3033433" y="2972289"/>
            <a:ext cx="6125134"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600" b="1" kern="0" dirty="0">
                <a:solidFill>
                  <a:srgbClr val="000000"/>
                </a:solidFill>
                <a:latin typeface="Arial" panose="020B0604020202020204" pitchFamily="34" charset="0"/>
                <a:ea typeface="DengXian" pitchFamily="2" charset="-122"/>
                <a:cs typeface="Arial" panose="020B0604020202020204" pitchFamily="34" charset="0"/>
                <a:sym typeface="+mn-ea"/>
              </a:rPr>
              <a:t>ER DIAGRAM</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094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6315-66B5-8167-99D7-F5E3284C350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D48E7FA-E136-5167-7B2A-DCA70986BEAD}"/>
              </a:ext>
            </a:extLst>
          </p:cNvPr>
          <p:cNvSpPr>
            <a:spLocks noGrp="1"/>
          </p:cNvSpPr>
          <p:nvPr>
            <p:ph idx="1"/>
          </p:nvPr>
        </p:nvSpPr>
        <p:spPr/>
        <p:txBody>
          <a:bodyPr/>
          <a:lstStyle/>
          <a:p>
            <a:r>
              <a:rPr lang="en-US" sz="2800" dirty="0"/>
              <a:t>This project demonstrates how technology can optimize campus management, fostering a more organized and productive learning environment. We hope you find our platform easy to use and insightful!</a:t>
            </a:r>
            <a:endParaRPr kumimoji="0" lang="en-IN" sz="3200" b="0" i="0" u="none" strike="noStrike" kern="0" cap="none" spc="0" normalizeH="0" baseline="0" noProof="0" dirty="0">
              <a:ln>
                <a:noFill/>
              </a:ln>
              <a:solidFill>
                <a:srgbClr val="000000"/>
              </a:solidFill>
              <a:effectLst/>
              <a:uLnTx/>
              <a:uFillTx/>
              <a:latin typeface="Calibri" panose="020F0502020204030204" charset="0"/>
              <a:ea typeface="DengXian" pitchFamily="2" charset="-122"/>
              <a:cs typeface="Times New Roman" panose="02020603050405020304" pitchFamily="18" charset="0"/>
            </a:endParaRPr>
          </a:p>
          <a:p>
            <a:endParaRPr lang="en-IN" dirty="0"/>
          </a:p>
          <a:p>
            <a:r>
              <a:rPr lang="en-US" sz="2800" dirty="0"/>
              <a:t>Administrators can track, audit, and manage campus zone cleanliness, organization, and efficiency in real-time, helping institutions maintain a well-kept environment in line with 5S standards.</a:t>
            </a:r>
          </a:p>
        </p:txBody>
      </p:sp>
    </p:spTree>
    <p:extLst>
      <p:ext uri="{BB962C8B-B14F-4D97-AF65-F5344CB8AC3E}">
        <p14:creationId xmlns:p14="http://schemas.microsoft.com/office/powerpoint/2010/main" val="1662372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ABD9-02FB-E617-58A6-FB3A3BCA8C87}"/>
              </a:ext>
            </a:extLst>
          </p:cNvPr>
          <p:cNvSpPr>
            <a:spLocks noGrp="1"/>
          </p:cNvSpPr>
          <p:nvPr>
            <p:ph type="title"/>
          </p:nvPr>
        </p:nvSpPr>
        <p:spPr>
          <a:xfrm>
            <a:off x="838200" y="311338"/>
            <a:ext cx="10515600" cy="1325563"/>
          </a:xfrm>
        </p:spPr>
        <p:txBody>
          <a:bodyPr anchor="ctr">
            <a:normAutofit/>
          </a:bodyPr>
          <a:lstStyle/>
          <a:p>
            <a:r>
              <a:rPr lang="en-US" dirty="0"/>
              <a:t>ER DIAGRAM</a:t>
            </a:r>
            <a:endParaRPr lang="en-IN" dirty="0"/>
          </a:p>
        </p:txBody>
      </p:sp>
      <p:pic>
        <p:nvPicPr>
          <p:cNvPr id="5" name="Content Placeholder 4" descr="A diagram of a machine">
            <a:extLst>
              <a:ext uri="{FF2B5EF4-FFF2-40B4-BE49-F238E27FC236}">
                <a16:creationId xmlns:a16="http://schemas.microsoft.com/office/drawing/2014/main" id="{BD02A806-0F39-53B7-E2E1-565C9AEF0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647" y="1506071"/>
            <a:ext cx="10883153" cy="4765022"/>
          </a:xfrm>
          <a:noFill/>
        </p:spPr>
      </p:pic>
    </p:spTree>
    <p:extLst>
      <p:ext uri="{BB962C8B-B14F-4D97-AF65-F5344CB8AC3E}">
        <p14:creationId xmlns:p14="http://schemas.microsoft.com/office/powerpoint/2010/main" val="2169524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ED075A-DCA9-D7EA-458E-B6EE0837B9DD}"/>
              </a:ext>
            </a:extLst>
          </p:cNvPr>
          <p:cNvSpPr txBox="1"/>
          <p:nvPr/>
        </p:nvSpPr>
        <p:spPr>
          <a:xfrm>
            <a:off x="2786343" y="2875002"/>
            <a:ext cx="6619314"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600" b="1" kern="0" dirty="0">
                <a:solidFill>
                  <a:srgbClr val="000000"/>
                </a:solidFill>
                <a:latin typeface="Arial" panose="020B0604020202020204" pitchFamily="34" charset="0"/>
                <a:ea typeface="DengXian" pitchFamily="2" charset="-122"/>
                <a:cs typeface="Arial" panose="020B0604020202020204" pitchFamily="34" charset="0"/>
                <a:sym typeface="+mn-ea"/>
              </a:rPr>
              <a:t>GANTT CHART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937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42C18-8532-779D-FD83-A05252801A93}"/>
              </a:ext>
            </a:extLst>
          </p:cNvPr>
          <p:cNvSpPr>
            <a:spLocks noGrp="1"/>
          </p:cNvSpPr>
          <p:nvPr>
            <p:ph type="title"/>
          </p:nvPr>
        </p:nvSpPr>
        <p:spPr>
          <a:xfrm>
            <a:off x="838200" y="592696"/>
            <a:ext cx="10515600" cy="697191"/>
          </a:xfrm>
        </p:spPr>
        <p:txBody>
          <a:bodyPr>
            <a:normAutofit fontScale="90000"/>
          </a:bodyPr>
          <a:lstStyle/>
          <a:p>
            <a:r>
              <a:rPr lang="en-US" sz="4400" b="1" kern="0" dirty="0">
                <a:solidFill>
                  <a:srgbClr val="000000"/>
                </a:solidFill>
                <a:ea typeface="DengXian" pitchFamily="2" charset="-122"/>
                <a:cs typeface="Arial" panose="020B0604020202020204" pitchFamily="34" charset="0"/>
                <a:sym typeface="+mn-ea"/>
              </a:rPr>
              <a:t>GANTT CHART</a:t>
            </a:r>
            <a:endParaRPr lang="en-IN" dirty="0"/>
          </a:p>
        </p:txBody>
      </p:sp>
      <p:graphicFrame>
        <p:nvGraphicFramePr>
          <p:cNvPr id="7" name="Content Placeholder 6">
            <a:extLst>
              <a:ext uri="{FF2B5EF4-FFF2-40B4-BE49-F238E27FC236}">
                <a16:creationId xmlns:a16="http://schemas.microsoft.com/office/drawing/2014/main" id="{BD3F796B-2E80-5D57-8F25-78A78534B241}"/>
              </a:ext>
            </a:extLst>
          </p:cNvPr>
          <p:cNvGraphicFramePr>
            <a:graphicFrameLocks noGrp="1"/>
          </p:cNvGraphicFramePr>
          <p:nvPr>
            <p:ph idx="1"/>
            <p:extLst>
              <p:ext uri="{D42A27DB-BD31-4B8C-83A1-F6EECF244321}">
                <p14:modId xmlns:p14="http://schemas.microsoft.com/office/powerpoint/2010/main" val="2192633021"/>
              </p:ext>
            </p:extLst>
          </p:nvPr>
        </p:nvGraphicFramePr>
        <p:xfrm>
          <a:off x="1116106" y="1613647"/>
          <a:ext cx="9628097" cy="4101355"/>
        </p:xfrm>
        <a:graphic>
          <a:graphicData uri="http://schemas.openxmlformats.org/drawingml/2006/table">
            <a:tbl>
              <a:tblPr/>
              <a:tblGrid>
                <a:gridCol w="2279843">
                  <a:extLst>
                    <a:ext uri="{9D8B030D-6E8A-4147-A177-3AD203B41FA5}">
                      <a16:colId xmlns:a16="http://schemas.microsoft.com/office/drawing/2014/main" val="924913591"/>
                    </a:ext>
                  </a:extLst>
                </a:gridCol>
                <a:gridCol w="1224709">
                  <a:extLst>
                    <a:ext uri="{9D8B030D-6E8A-4147-A177-3AD203B41FA5}">
                      <a16:colId xmlns:a16="http://schemas.microsoft.com/office/drawing/2014/main" val="1902435966"/>
                    </a:ext>
                  </a:extLst>
                </a:gridCol>
                <a:gridCol w="1224709">
                  <a:extLst>
                    <a:ext uri="{9D8B030D-6E8A-4147-A177-3AD203B41FA5}">
                      <a16:colId xmlns:a16="http://schemas.microsoft.com/office/drawing/2014/main" val="2898690535"/>
                    </a:ext>
                  </a:extLst>
                </a:gridCol>
                <a:gridCol w="1224709">
                  <a:extLst>
                    <a:ext uri="{9D8B030D-6E8A-4147-A177-3AD203B41FA5}">
                      <a16:colId xmlns:a16="http://schemas.microsoft.com/office/drawing/2014/main" val="1932790966"/>
                    </a:ext>
                  </a:extLst>
                </a:gridCol>
                <a:gridCol w="1224709">
                  <a:extLst>
                    <a:ext uri="{9D8B030D-6E8A-4147-A177-3AD203B41FA5}">
                      <a16:colId xmlns:a16="http://schemas.microsoft.com/office/drawing/2014/main" val="2373166534"/>
                    </a:ext>
                  </a:extLst>
                </a:gridCol>
                <a:gridCol w="1224709">
                  <a:extLst>
                    <a:ext uri="{9D8B030D-6E8A-4147-A177-3AD203B41FA5}">
                      <a16:colId xmlns:a16="http://schemas.microsoft.com/office/drawing/2014/main" val="2266160879"/>
                    </a:ext>
                  </a:extLst>
                </a:gridCol>
                <a:gridCol w="1224709">
                  <a:extLst>
                    <a:ext uri="{9D8B030D-6E8A-4147-A177-3AD203B41FA5}">
                      <a16:colId xmlns:a16="http://schemas.microsoft.com/office/drawing/2014/main" val="3546041941"/>
                    </a:ext>
                  </a:extLst>
                </a:gridCol>
              </a:tblGrid>
              <a:tr h="519329">
                <a:tc>
                  <a:txBody>
                    <a:bodyPr/>
                    <a:lstStyle/>
                    <a:p>
                      <a:pPr algn="l" fontAlgn="b"/>
                      <a:r>
                        <a:rPr lang="en-IN" sz="1100" b="1" i="0" u="none" strike="noStrike">
                          <a:solidFill>
                            <a:srgbClr val="000000"/>
                          </a:solidFill>
                          <a:effectLst/>
                          <a:latin typeface="Aptos Narrow" panose="020B0004020202020204" pitchFamily="34" charset="0"/>
                        </a:rPr>
                        <a:t>Time Alloted / Task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0C8"/>
                    </a:solidFill>
                  </a:tcPr>
                </a:tc>
                <a:tc>
                  <a:txBody>
                    <a:bodyPr/>
                    <a:lstStyle/>
                    <a:p>
                      <a:pPr algn="l" fontAlgn="b"/>
                      <a:r>
                        <a:rPr lang="en-IN" sz="1100" b="1" i="0" u="none" strike="noStrike">
                          <a:solidFill>
                            <a:srgbClr val="000000"/>
                          </a:solidFill>
                          <a:effectLst/>
                          <a:latin typeface="Aptos Narrow" panose="020B0004020202020204" pitchFamily="34" charset="0"/>
                        </a:rPr>
                        <a:t>January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0C8"/>
                    </a:solidFill>
                  </a:tcPr>
                </a:tc>
                <a:tc>
                  <a:txBody>
                    <a:bodyPr/>
                    <a:lstStyle/>
                    <a:p>
                      <a:pPr algn="l" fontAlgn="b"/>
                      <a:r>
                        <a:rPr lang="en-IN" sz="1100" b="1" i="0" u="none" strike="noStrike">
                          <a:solidFill>
                            <a:srgbClr val="000000"/>
                          </a:solidFill>
                          <a:effectLst/>
                          <a:latin typeface="Aptos Narrow" panose="020B0004020202020204" pitchFamily="34" charset="0"/>
                        </a:rPr>
                        <a:t>February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0C8"/>
                    </a:solidFill>
                  </a:tcPr>
                </a:tc>
                <a:tc>
                  <a:txBody>
                    <a:bodyPr/>
                    <a:lstStyle/>
                    <a:p>
                      <a:pPr algn="l" fontAlgn="b"/>
                      <a:r>
                        <a:rPr lang="en-IN" sz="1100" b="1" i="0" u="none" strike="noStrike">
                          <a:solidFill>
                            <a:srgbClr val="000000"/>
                          </a:solidFill>
                          <a:effectLst/>
                          <a:latin typeface="Aptos Narrow" panose="020B0004020202020204" pitchFamily="34" charset="0"/>
                        </a:rPr>
                        <a:t>March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0C8"/>
                    </a:solidFill>
                  </a:tcPr>
                </a:tc>
                <a:tc>
                  <a:txBody>
                    <a:bodyPr/>
                    <a:lstStyle/>
                    <a:p>
                      <a:pPr algn="l" fontAlgn="b"/>
                      <a:r>
                        <a:rPr lang="en-IN" sz="1100" b="1" i="0" u="none" strike="noStrike">
                          <a:solidFill>
                            <a:srgbClr val="000000"/>
                          </a:solidFill>
                          <a:effectLst/>
                          <a:latin typeface="Aptos Narrow" panose="020B0004020202020204" pitchFamily="34" charset="0"/>
                        </a:rPr>
                        <a:t>April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0C8"/>
                    </a:solidFill>
                  </a:tcPr>
                </a:tc>
                <a:tc>
                  <a:txBody>
                    <a:bodyPr/>
                    <a:lstStyle/>
                    <a:p>
                      <a:pPr algn="l" fontAlgn="b"/>
                      <a:r>
                        <a:rPr lang="en-IN" sz="1100" b="1" i="0" u="none" strike="noStrike">
                          <a:solidFill>
                            <a:srgbClr val="000000"/>
                          </a:solidFill>
                          <a:effectLst/>
                          <a:latin typeface="Aptos Narrow" panose="020B0004020202020204" pitchFamily="34" charset="0"/>
                        </a:rPr>
                        <a:t>May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0C8"/>
                    </a:solidFill>
                  </a:tcPr>
                </a:tc>
                <a:tc>
                  <a:txBody>
                    <a:bodyPr/>
                    <a:lstStyle/>
                    <a:p>
                      <a:pPr algn="l" fontAlgn="b"/>
                      <a:r>
                        <a:rPr lang="en-IN" sz="1100" b="1" i="0" u="none" strike="noStrike">
                          <a:solidFill>
                            <a:srgbClr val="000000"/>
                          </a:solidFill>
                          <a:effectLst/>
                          <a:latin typeface="Aptos Narrow" panose="020B0004020202020204" pitchFamily="34" charset="0"/>
                        </a:rPr>
                        <a:t>June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1F0C8"/>
                    </a:solidFill>
                  </a:tcPr>
                </a:tc>
                <a:extLst>
                  <a:ext uri="{0D108BD9-81ED-4DB2-BD59-A6C34878D82A}">
                    <a16:rowId xmlns:a16="http://schemas.microsoft.com/office/drawing/2014/main" val="2446347427"/>
                  </a:ext>
                </a:extLst>
              </a:tr>
              <a:tr h="359534">
                <a:tc>
                  <a:txBody>
                    <a:bodyPr/>
                    <a:lstStyle/>
                    <a:p>
                      <a:pPr algn="l" fontAlgn="b"/>
                      <a:r>
                        <a:rPr lang="en-IN" sz="1100" b="0" i="0" u="none" strike="noStrike">
                          <a:solidFill>
                            <a:srgbClr val="000000"/>
                          </a:solidFill>
                          <a:effectLst/>
                          <a:latin typeface="Aptos Narrow" panose="020B0004020202020204" pitchFamily="34" charset="0"/>
                        </a:rPr>
                        <a:t>Requirement Gathering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1462204"/>
                  </a:ext>
                </a:extLst>
              </a:tr>
              <a:tr h="359534">
                <a:tc>
                  <a:txBody>
                    <a:bodyPr/>
                    <a:lstStyle/>
                    <a:p>
                      <a:pPr algn="l" fontAlgn="b"/>
                      <a:r>
                        <a:rPr lang="en-IN" sz="1100" b="0" i="0" u="none" strike="noStrike" dirty="0">
                          <a:solidFill>
                            <a:srgbClr val="000000"/>
                          </a:solidFill>
                          <a:effectLst/>
                          <a:latin typeface="Aptos Narrow" panose="020B0004020202020204" pitchFamily="34" charset="0"/>
                        </a:rPr>
                        <a:t>Plan &amp; Analysis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fontAlgn="b"/>
                      <a:r>
                        <a:rPr lang="en-IN"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5203189"/>
                  </a:ext>
                </a:extLst>
              </a:tr>
              <a:tr h="359534">
                <a:tc>
                  <a:txBody>
                    <a:bodyPr/>
                    <a:lstStyle/>
                    <a:p>
                      <a:pPr algn="l" fontAlgn="b"/>
                      <a:r>
                        <a:rPr lang="en-IN" sz="1100" b="0" i="0" u="none" strike="noStrike">
                          <a:solidFill>
                            <a:srgbClr val="000000"/>
                          </a:solidFill>
                          <a:effectLst/>
                          <a:latin typeface="Aptos Narrow" panose="020B0004020202020204" pitchFamily="34" charset="0"/>
                        </a:rPr>
                        <a:t>Database Setup / Design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5321989"/>
                  </a:ext>
                </a:extLst>
              </a:tr>
              <a:tr h="359534">
                <a:tc>
                  <a:txBody>
                    <a:bodyPr/>
                    <a:lstStyle/>
                    <a:p>
                      <a:pPr algn="l" fontAlgn="b"/>
                      <a:r>
                        <a:rPr lang="en-IN" sz="1100" b="0" i="0" u="none" strike="noStrike">
                          <a:solidFill>
                            <a:srgbClr val="000000"/>
                          </a:solidFill>
                          <a:effectLst/>
                          <a:latin typeface="Aptos Narrow" panose="020B0004020202020204" pitchFamily="34" charset="0"/>
                        </a:rPr>
                        <a:t>Coding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fontAlgn="b"/>
                      <a:r>
                        <a:rPr lang="en-IN" sz="1100" b="0" i="0" u="none" strike="noStrike" dirty="0">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42540367"/>
                  </a:ext>
                </a:extLst>
              </a:tr>
              <a:tr h="359534">
                <a:tc>
                  <a:txBody>
                    <a:bodyPr/>
                    <a:lstStyle/>
                    <a:p>
                      <a:pPr algn="l" fontAlgn="b"/>
                      <a:r>
                        <a:rPr lang="en-IN" sz="1100" b="0" i="0" u="none" strike="noStrike">
                          <a:solidFill>
                            <a:srgbClr val="000000"/>
                          </a:solidFill>
                          <a:effectLst/>
                          <a:latin typeface="Aptos Narrow" panose="020B0004020202020204" pitchFamily="34" charset="0"/>
                        </a:rPr>
                        <a:t>Build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635751"/>
                  </a:ext>
                </a:extLst>
              </a:tr>
              <a:tr h="359534">
                <a:tc>
                  <a:txBody>
                    <a:bodyPr/>
                    <a:lstStyle/>
                    <a:p>
                      <a:pPr algn="l" fontAlgn="b"/>
                      <a:r>
                        <a:rPr lang="en-IN" sz="1100" b="0" i="0" u="none" strike="noStrike">
                          <a:solidFill>
                            <a:srgbClr val="000000"/>
                          </a:solidFill>
                          <a:effectLst/>
                          <a:latin typeface="Aptos Narrow" panose="020B0004020202020204" pitchFamily="34" charset="0"/>
                        </a:rPr>
                        <a:t>Testing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1790273"/>
                  </a:ext>
                </a:extLst>
              </a:tr>
              <a:tr h="359534">
                <a:tc>
                  <a:txBody>
                    <a:bodyPr/>
                    <a:lstStyle/>
                    <a:p>
                      <a:pPr algn="l" fontAlgn="b"/>
                      <a:r>
                        <a:rPr lang="en-IN" sz="1100" b="0" i="0" u="none" strike="noStrike">
                          <a:solidFill>
                            <a:srgbClr val="000000"/>
                          </a:solidFill>
                          <a:effectLst/>
                          <a:latin typeface="Aptos Narrow" panose="020B0004020202020204" pitchFamily="34" charset="0"/>
                        </a:rPr>
                        <a:t>Implementation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Aptos Narrow" panose="020B000402020202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55941854"/>
                  </a:ext>
                </a:extLst>
              </a:tr>
              <a:tr h="266322">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714557448"/>
                  </a:ext>
                </a:extLst>
              </a:tr>
              <a:tr h="266322">
                <a:tc>
                  <a:txBody>
                    <a:bodyPr/>
                    <a:lstStyle/>
                    <a:p>
                      <a:pPr algn="ctr" fontAlgn="b"/>
                      <a:r>
                        <a:rPr lang="en-IN" sz="1100" b="1" i="0" u="none" strike="noStrike">
                          <a:solidFill>
                            <a:srgbClr val="000000"/>
                          </a:solidFill>
                          <a:effectLst/>
                          <a:latin typeface="Aptos Narrow" panose="020B0004020202020204" pitchFamily="34" charset="0"/>
                        </a:rPr>
                        <a:t>Completed </a:t>
                      </a:r>
                    </a:p>
                  </a:txBody>
                  <a:tcPr marL="9525" marR="9525" marT="9525" marB="0" anchor="b">
                    <a:lnL>
                      <a:noFill/>
                    </a:lnL>
                    <a:lnR>
                      <a:noFill/>
                    </a:lnR>
                    <a:lnT>
                      <a:noFill/>
                    </a:lnT>
                    <a:lnB>
                      <a:noFill/>
                    </a:lnB>
                    <a:solidFill>
                      <a:srgbClr val="4EA72E"/>
                    </a:solid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108450322"/>
                  </a:ext>
                </a:extLst>
              </a:tr>
              <a:tr h="266322">
                <a:tc>
                  <a:txBody>
                    <a:bodyPr/>
                    <a:lstStyle/>
                    <a:p>
                      <a:pPr algn="ctr" fontAlgn="b"/>
                      <a:r>
                        <a:rPr lang="en-IN" sz="1100" b="1" i="0" u="none" strike="noStrike">
                          <a:solidFill>
                            <a:srgbClr val="000000"/>
                          </a:solidFill>
                          <a:effectLst/>
                          <a:latin typeface="Aptos Narrow" panose="020B0004020202020204" pitchFamily="34" charset="0"/>
                        </a:rPr>
                        <a:t>In Progress </a:t>
                      </a:r>
                    </a:p>
                  </a:txBody>
                  <a:tcPr marL="9525" marR="9525" marT="9525" marB="0" anchor="b">
                    <a:lnL>
                      <a:noFill/>
                    </a:lnL>
                    <a:lnR>
                      <a:noFill/>
                    </a:lnR>
                    <a:lnT>
                      <a:noFill/>
                    </a:lnT>
                    <a:lnB>
                      <a:noFill/>
                    </a:lnB>
                    <a:solidFill>
                      <a:srgbClr val="FFFF00"/>
                    </a:solid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173106997"/>
                  </a:ext>
                </a:extLst>
              </a:tr>
              <a:tr h="266322">
                <a:tc>
                  <a:txBody>
                    <a:bodyPr/>
                    <a:lstStyle/>
                    <a:p>
                      <a:pPr algn="ctr" fontAlgn="b"/>
                      <a:r>
                        <a:rPr lang="en-IN" sz="1100" b="1" i="0" u="none" strike="noStrike">
                          <a:solidFill>
                            <a:srgbClr val="000000"/>
                          </a:solidFill>
                          <a:effectLst/>
                          <a:latin typeface="Aptos Narrow" panose="020B0004020202020204" pitchFamily="34" charset="0"/>
                        </a:rPr>
                        <a:t>Yet to Start</a:t>
                      </a:r>
                    </a:p>
                  </a:txBody>
                  <a:tcPr marL="9525" marR="9525" marT="9525" marB="0" anchor="b">
                    <a:lnL>
                      <a:noFill/>
                    </a:lnL>
                    <a:lnR>
                      <a:noFill/>
                    </a:lnR>
                    <a:lnT>
                      <a:noFill/>
                    </a:lnT>
                    <a:lnB>
                      <a:noFill/>
                    </a:lnB>
                    <a:solidFill>
                      <a:srgbClr val="FF0000"/>
                    </a:solid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718499928"/>
                  </a:ext>
                </a:extLst>
              </a:tr>
            </a:tbl>
          </a:graphicData>
        </a:graphic>
      </p:graphicFrame>
    </p:spTree>
    <p:extLst>
      <p:ext uri="{BB962C8B-B14F-4D97-AF65-F5344CB8AC3E}">
        <p14:creationId xmlns:p14="http://schemas.microsoft.com/office/powerpoint/2010/main" val="17366087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5E23B-F6E8-2819-692D-A1AD7590E57F}"/>
              </a:ext>
            </a:extLst>
          </p:cNvPr>
          <p:cNvSpPr txBox="1"/>
          <p:nvPr/>
        </p:nvSpPr>
        <p:spPr>
          <a:xfrm>
            <a:off x="3035674" y="2407512"/>
            <a:ext cx="6646208"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600" b="1" kern="0" dirty="0">
                <a:solidFill>
                  <a:srgbClr val="000000"/>
                </a:solidFill>
                <a:latin typeface="Arial" panose="020B0604020202020204" pitchFamily="34" charset="0"/>
                <a:ea typeface="DengXian" pitchFamily="2" charset="-122"/>
                <a:cs typeface="Arial" panose="020B0604020202020204" pitchFamily="34" charset="0"/>
                <a:sym typeface="+mn-ea"/>
              </a:rPr>
              <a:t>CONCLUSION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1903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0F26C-B4D3-D450-1C7C-D6D0CFAF036A}"/>
              </a:ext>
            </a:extLst>
          </p:cNvPr>
          <p:cNvSpPr>
            <a:spLocks noGrp="1"/>
          </p:cNvSpPr>
          <p:nvPr>
            <p:ph type="title"/>
          </p:nvPr>
        </p:nvSpPr>
        <p:spPr>
          <a:xfrm>
            <a:off x="838200" y="365128"/>
            <a:ext cx="10515600" cy="939238"/>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F182E38-6306-39A7-E96E-BC668B1432B2}"/>
              </a:ext>
            </a:extLst>
          </p:cNvPr>
          <p:cNvSpPr>
            <a:spLocks noGrp="1"/>
          </p:cNvSpPr>
          <p:nvPr>
            <p:ph idx="1"/>
          </p:nvPr>
        </p:nvSpPr>
        <p:spPr>
          <a:xfrm>
            <a:off x="838201" y="1825625"/>
            <a:ext cx="10040470" cy="3808693"/>
          </a:xfrm>
        </p:spPr>
        <p:txBody>
          <a:bodyPr>
            <a:noAutofit/>
          </a:bodyPr>
          <a:lstStyle/>
          <a:p>
            <a:r>
              <a:rPr lang="en-US" sz="3600" dirty="0"/>
              <a:t>The Campus 5S Web Application offers an innovative solution for implementing the 5S methodology, ensuring a cleaner, safer, and more organized campus with centralized data, real-time monitoring, and long-term sustainability to support a more efficient campus</a:t>
            </a:r>
            <a:endParaRPr lang="en-IN" sz="3600" dirty="0"/>
          </a:p>
        </p:txBody>
      </p:sp>
    </p:spTree>
    <p:extLst>
      <p:ext uri="{BB962C8B-B14F-4D97-AF65-F5344CB8AC3E}">
        <p14:creationId xmlns:p14="http://schemas.microsoft.com/office/powerpoint/2010/main" val="1090650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590716-45CC-6A7B-4667-EF49AC75FC2B}"/>
              </a:ext>
            </a:extLst>
          </p:cNvPr>
          <p:cNvSpPr txBox="1"/>
          <p:nvPr/>
        </p:nvSpPr>
        <p:spPr>
          <a:xfrm>
            <a:off x="564775" y="1580108"/>
            <a:ext cx="10650071" cy="3139321"/>
          </a:xfrm>
          <a:prstGeom prst="rect">
            <a:avLst/>
          </a:prstGeom>
          <a:noFill/>
        </p:spPr>
        <p:txBody>
          <a:bodyPr wrap="square">
            <a:spAutoFit/>
          </a:bodyPr>
          <a:lstStyle/>
          <a:p>
            <a:r>
              <a:rPr kumimoji="0" lang="en-US" altLang="x-none" sz="6600" b="1" i="0" u="none" strike="noStrike" kern="0" cap="none" spc="0" normalizeH="0" baseline="0" noProof="0" dirty="0">
                <a:ln>
                  <a:noFill/>
                </a:ln>
                <a:solidFill>
                  <a:srgbClr val="000000"/>
                </a:solidFill>
                <a:effectLst/>
                <a:uLnTx/>
                <a:uFillTx/>
                <a:latin typeface="Arial" panose="020B0604020202020204" pitchFamily="34" charset="0"/>
                <a:ea typeface="DengXian" pitchFamily="2" charset="-122"/>
                <a:cs typeface="Arial" panose="020B0604020202020204" pitchFamily="34" charset="0"/>
                <a:sym typeface="+mn-ea"/>
              </a:rPr>
              <a:t>				  SRS</a:t>
            </a:r>
          </a:p>
          <a:p>
            <a:r>
              <a:rPr kumimoji="0" lang="en-US" altLang="x-none" sz="6600" b="1" i="0" u="none" strike="noStrike" kern="0" cap="none" spc="0" normalizeH="0" baseline="0" noProof="0" dirty="0">
                <a:ln>
                  <a:noFill/>
                </a:ln>
                <a:solidFill>
                  <a:srgbClr val="000000"/>
                </a:solidFill>
                <a:effectLst/>
                <a:uLnTx/>
                <a:uFillTx/>
                <a:latin typeface="Arial" panose="020B0604020202020204" pitchFamily="34" charset="0"/>
                <a:ea typeface="DengXian" pitchFamily="2" charset="-122"/>
                <a:cs typeface="Arial" panose="020B0604020202020204" pitchFamily="34" charset="0"/>
                <a:sym typeface="+mn-ea"/>
              </a:rPr>
              <a:t>    (software requirement 			   specifications)</a:t>
            </a:r>
            <a:endParaRPr lang="en-IN" dirty="0"/>
          </a:p>
        </p:txBody>
      </p:sp>
    </p:spTree>
    <p:extLst>
      <p:ext uri="{BB962C8B-B14F-4D97-AF65-F5344CB8AC3E}">
        <p14:creationId xmlns:p14="http://schemas.microsoft.com/office/powerpoint/2010/main" val="76024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021D-91BA-1C74-D459-37D9B33644DF}"/>
              </a:ext>
            </a:extLst>
          </p:cNvPr>
          <p:cNvSpPr>
            <a:spLocks noGrp="1"/>
          </p:cNvSpPr>
          <p:nvPr>
            <p:ph type="title"/>
          </p:nvPr>
        </p:nvSpPr>
        <p:spPr>
          <a:xfrm>
            <a:off x="838200" y="365127"/>
            <a:ext cx="10515600" cy="777873"/>
          </a:xfrm>
        </p:spPr>
        <p:txBody>
          <a:bodyPr/>
          <a:lstStyle/>
          <a:p>
            <a:r>
              <a:rPr lang="en-US" altLang="x-none" sz="4400" dirty="0">
                <a:ea typeface="DengXian" pitchFamily="2" charset="-122"/>
                <a:cs typeface="Arial" panose="020B0604020202020204" pitchFamily="34" charset="0"/>
              </a:rPr>
              <a:t>SRS</a:t>
            </a:r>
            <a:endParaRPr lang="en-IN" dirty="0"/>
          </a:p>
        </p:txBody>
      </p:sp>
      <p:sp>
        <p:nvSpPr>
          <p:cNvPr id="3" name="Content Placeholder 2">
            <a:extLst>
              <a:ext uri="{FF2B5EF4-FFF2-40B4-BE49-F238E27FC236}">
                <a16:creationId xmlns:a16="http://schemas.microsoft.com/office/drawing/2014/main" id="{439C0D1A-8610-5691-0C04-6112F0FF6E75}"/>
              </a:ext>
            </a:extLst>
          </p:cNvPr>
          <p:cNvSpPr>
            <a:spLocks noGrp="1"/>
          </p:cNvSpPr>
          <p:nvPr>
            <p:ph idx="1"/>
          </p:nvPr>
        </p:nvSpPr>
        <p:spPr/>
        <p:txBody>
          <a:bodyPr>
            <a:normAutofit fontScale="92500" lnSpcReduction="20000"/>
          </a:bodyPr>
          <a:lstStyle/>
          <a:p>
            <a:r>
              <a:rPr lang="en-IN" b="1" dirty="0"/>
              <a:t>Frontend</a:t>
            </a:r>
          </a:p>
          <a:p>
            <a:pPr>
              <a:buFont typeface="Arial" panose="020B0604020202020204" pitchFamily="34" charset="0"/>
              <a:buChar char="•"/>
            </a:pPr>
            <a:r>
              <a:rPr lang="en-IN" b="1" dirty="0"/>
              <a:t>Technologies:</a:t>
            </a:r>
            <a:r>
              <a:rPr lang="en-IN" dirty="0"/>
              <a:t> HTML, Tailwind CSS , </a:t>
            </a:r>
            <a:r>
              <a:rPr lang="en-IN"/>
              <a:t>java script</a:t>
            </a:r>
            <a:endParaRPr lang="en-IN" dirty="0"/>
          </a:p>
          <a:p>
            <a:pPr>
              <a:buFont typeface="Arial" panose="020B0604020202020204" pitchFamily="34" charset="0"/>
              <a:buChar char="•"/>
            </a:pPr>
            <a:r>
              <a:rPr lang="en-IN" b="1" dirty="0"/>
              <a:t>Features:</a:t>
            </a:r>
            <a:endParaRPr lang="en-IN" dirty="0"/>
          </a:p>
          <a:p>
            <a:pPr marL="742950" lvl="1" indent="-285750">
              <a:buFont typeface="Arial" panose="020B0604020202020204" pitchFamily="34" charset="0"/>
              <a:buChar char="•"/>
            </a:pPr>
            <a:r>
              <a:rPr lang="en-IN" dirty="0"/>
              <a:t>Responsive UI (Mobile &amp; Desktop)</a:t>
            </a:r>
          </a:p>
          <a:p>
            <a:pPr marL="742950" lvl="1" indent="-285750">
              <a:buFont typeface="Arial" panose="020B0604020202020204" pitchFamily="34" charset="0"/>
              <a:buChar char="•"/>
            </a:pPr>
            <a:r>
              <a:rPr lang="en-IN" dirty="0"/>
              <a:t>Interactive components (Navbars, Modals, Tables, Buttons)</a:t>
            </a:r>
          </a:p>
          <a:p>
            <a:pPr marL="742950" lvl="1" indent="-285750">
              <a:buFont typeface="Arial" panose="020B0604020202020204" pitchFamily="34" charset="0"/>
              <a:buChar char="•"/>
            </a:pPr>
            <a:r>
              <a:rPr lang="en-IN" dirty="0"/>
              <a:t>Tailwind utility classes for styling</a:t>
            </a:r>
          </a:p>
          <a:p>
            <a:r>
              <a:rPr lang="en-IN" b="1" dirty="0"/>
              <a:t>Backend</a:t>
            </a:r>
          </a:p>
          <a:p>
            <a:pPr>
              <a:buFont typeface="Arial" panose="020B0604020202020204" pitchFamily="34" charset="0"/>
              <a:buChar char="•"/>
            </a:pPr>
            <a:r>
              <a:rPr lang="en-IN" b="1" dirty="0"/>
              <a:t>Technologies:</a:t>
            </a:r>
            <a:r>
              <a:rPr lang="en-IN" dirty="0"/>
              <a:t> Django</a:t>
            </a:r>
          </a:p>
          <a:p>
            <a:pPr>
              <a:buFont typeface="Arial" panose="020B0604020202020204" pitchFamily="34" charset="0"/>
              <a:buChar char="•"/>
            </a:pPr>
            <a:r>
              <a:rPr lang="en-IN" b="1" dirty="0"/>
              <a:t>Features:</a:t>
            </a:r>
            <a:endParaRPr lang="en-IN" dirty="0"/>
          </a:p>
          <a:p>
            <a:pPr marL="742950" lvl="1" indent="-285750">
              <a:buFont typeface="Arial" panose="020B0604020202020204" pitchFamily="34" charset="0"/>
              <a:buChar char="•"/>
            </a:pPr>
            <a:r>
              <a:rPr lang="en-IN" dirty="0"/>
              <a:t>User Authentication &amp; Role Management</a:t>
            </a:r>
          </a:p>
          <a:p>
            <a:pPr marL="742950" lvl="1" indent="-285750">
              <a:buFont typeface="Arial" panose="020B0604020202020204" pitchFamily="34" charset="0"/>
              <a:buChar char="•"/>
            </a:pPr>
            <a:r>
              <a:rPr lang="en-IN" dirty="0"/>
              <a:t>API Development (Django Rest Framework)</a:t>
            </a:r>
          </a:p>
          <a:p>
            <a:pPr marL="742950" lvl="1" indent="-285750">
              <a:buFont typeface="Arial" panose="020B0604020202020204" pitchFamily="34" charset="0"/>
              <a:buChar char="•"/>
            </a:pPr>
            <a:r>
              <a:rPr lang="en-IN" dirty="0"/>
              <a:t>Business Logic for Zone, Asset, and Performance Management</a:t>
            </a:r>
          </a:p>
          <a:p>
            <a:endParaRPr lang="en-IN" dirty="0"/>
          </a:p>
        </p:txBody>
      </p:sp>
    </p:spTree>
    <p:extLst>
      <p:ext uri="{BB962C8B-B14F-4D97-AF65-F5344CB8AC3E}">
        <p14:creationId xmlns:p14="http://schemas.microsoft.com/office/powerpoint/2010/main" val="208537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C9CA-4208-170C-C432-51171E48373B}"/>
              </a:ext>
            </a:extLst>
          </p:cNvPr>
          <p:cNvSpPr>
            <a:spLocks noGrp="1"/>
          </p:cNvSpPr>
          <p:nvPr>
            <p:ph type="title"/>
          </p:nvPr>
        </p:nvSpPr>
        <p:spPr/>
        <p:txBody>
          <a:bodyPr/>
          <a:lstStyle/>
          <a:p>
            <a:r>
              <a:rPr lang="en-US" dirty="0"/>
              <a:t>SRS</a:t>
            </a:r>
            <a:endParaRPr lang="en-IN" dirty="0"/>
          </a:p>
        </p:txBody>
      </p:sp>
      <p:sp>
        <p:nvSpPr>
          <p:cNvPr id="3" name="Content Placeholder 2">
            <a:extLst>
              <a:ext uri="{FF2B5EF4-FFF2-40B4-BE49-F238E27FC236}">
                <a16:creationId xmlns:a16="http://schemas.microsoft.com/office/drawing/2014/main" id="{4B4BB56F-84B5-C15D-B1FF-84B7AED7F9BA}"/>
              </a:ext>
            </a:extLst>
          </p:cNvPr>
          <p:cNvSpPr>
            <a:spLocks noGrp="1"/>
          </p:cNvSpPr>
          <p:nvPr>
            <p:ph idx="1"/>
          </p:nvPr>
        </p:nvSpPr>
        <p:spPr/>
        <p:txBody>
          <a:bodyPr>
            <a:normAutofit lnSpcReduction="10000"/>
          </a:bodyPr>
          <a:lstStyle/>
          <a:p>
            <a:r>
              <a:rPr lang="en-IN" b="1" dirty="0"/>
              <a:t>Database</a:t>
            </a:r>
          </a:p>
          <a:p>
            <a:pPr>
              <a:buFont typeface="Arial" panose="020B0604020202020204" pitchFamily="34" charset="0"/>
              <a:buChar char="•"/>
            </a:pPr>
            <a:r>
              <a:rPr lang="en-IN" b="1" dirty="0"/>
              <a:t>Technology:</a:t>
            </a:r>
            <a:r>
              <a:rPr lang="en-IN" dirty="0"/>
              <a:t> MongoDB</a:t>
            </a:r>
          </a:p>
          <a:p>
            <a:pPr>
              <a:buFont typeface="Arial" panose="020B0604020202020204" pitchFamily="34" charset="0"/>
              <a:buChar char="•"/>
            </a:pPr>
            <a:r>
              <a:rPr lang="en-IN" b="1" dirty="0"/>
              <a:t>Features:</a:t>
            </a:r>
            <a:endParaRPr lang="en-IN" dirty="0"/>
          </a:p>
          <a:p>
            <a:pPr marL="742950" lvl="1" indent="-285750">
              <a:buFont typeface="Arial" panose="020B0604020202020204" pitchFamily="34" charset="0"/>
              <a:buChar char="•"/>
            </a:pPr>
            <a:r>
              <a:rPr lang="en-IN" dirty="0"/>
              <a:t>Collections for Users, Zones, Audits, Assets, Feedback</a:t>
            </a:r>
          </a:p>
          <a:p>
            <a:pPr marL="742950" lvl="1" indent="-285750">
              <a:buFont typeface="Arial" panose="020B0604020202020204" pitchFamily="34" charset="0"/>
              <a:buChar char="•"/>
            </a:pPr>
            <a:r>
              <a:rPr lang="en-IN" dirty="0"/>
              <a:t>Scalable and flexible schema</a:t>
            </a:r>
          </a:p>
          <a:p>
            <a:pPr marL="742950" lvl="1" indent="-285750">
              <a:buFont typeface="Arial" panose="020B0604020202020204" pitchFamily="34" charset="0"/>
              <a:buChar char="•"/>
            </a:pPr>
            <a:r>
              <a:rPr lang="en-IN" dirty="0"/>
              <a:t>Indexed queries for performance</a:t>
            </a:r>
          </a:p>
          <a:p>
            <a:r>
              <a:rPr lang="en-IN" b="1" dirty="0"/>
              <a:t>Deployment</a:t>
            </a:r>
          </a:p>
          <a:p>
            <a:pPr>
              <a:buFont typeface="Arial" panose="020B0604020202020204" pitchFamily="34" charset="0"/>
              <a:buChar char="•"/>
            </a:pPr>
            <a:r>
              <a:rPr lang="en-IN" b="1" dirty="0"/>
              <a:t>Tools:</a:t>
            </a:r>
            <a:r>
              <a:rPr lang="en-IN" dirty="0"/>
              <a:t> Docker, Cloud (AWS/Heroku)</a:t>
            </a:r>
          </a:p>
          <a:p>
            <a:pPr>
              <a:buFont typeface="Arial" panose="020B0604020202020204" pitchFamily="34" charset="0"/>
              <a:buChar char="•"/>
            </a:pPr>
            <a:r>
              <a:rPr lang="en-IN" b="1" dirty="0"/>
              <a:t>Static Hosting:</a:t>
            </a:r>
            <a:r>
              <a:rPr lang="en-IN" dirty="0"/>
              <a:t> Use CDN for frontend assets</a:t>
            </a:r>
          </a:p>
          <a:p>
            <a:pPr>
              <a:buFont typeface="Arial" panose="020B0604020202020204" pitchFamily="34" charset="0"/>
              <a:buChar char="•"/>
            </a:pPr>
            <a:r>
              <a:rPr lang="en-IN" b="1" dirty="0"/>
              <a:t>Database Hosting:</a:t>
            </a:r>
            <a:r>
              <a:rPr lang="en-IN" dirty="0"/>
              <a:t> MongoDB Atlas</a:t>
            </a:r>
          </a:p>
          <a:p>
            <a:endParaRPr lang="en-IN" dirty="0"/>
          </a:p>
        </p:txBody>
      </p:sp>
    </p:spTree>
    <p:extLst>
      <p:ext uri="{BB962C8B-B14F-4D97-AF65-F5344CB8AC3E}">
        <p14:creationId xmlns:p14="http://schemas.microsoft.com/office/powerpoint/2010/main" val="29466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21D64D-871C-62BD-C9D7-1FFEA7C3B411}"/>
              </a:ext>
            </a:extLst>
          </p:cNvPr>
          <p:cNvSpPr>
            <a:spLocks noGrp="1"/>
          </p:cNvSpPr>
          <p:nvPr>
            <p:ph type="title"/>
          </p:nvPr>
        </p:nvSpPr>
        <p:spPr>
          <a:xfrm>
            <a:off x="838200" y="2879727"/>
            <a:ext cx="10515600" cy="1325563"/>
          </a:xfrm>
        </p:spPr>
        <p:txBody>
          <a:bodyPr>
            <a:normAutofit/>
          </a:bodyPr>
          <a:lstStyle/>
          <a:p>
            <a:r>
              <a:rPr lang="en-IN" sz="6600" b="1" dirty="0">
                <a:latin typeface="Arial" panose="020B0604020202020204" pitchFamily="34" charset="0"/>
                <a:cs typeface="Arial" panose="020B0604020202020204" pitchFamily="34" charset="0"/>
              </a:rPr>
              <a:t>Hardware Requirements</a:t>
            </a:r>
          </a:p>
        </p:txBody>
      </p:sp>
    </p:spTree>
    <p:extLst>
      <p:ext uri="{BB962C8B-B14F-4D97-AF65-F5344CB8AC3E}">
        <p14:creationId xmlns:p14="http://schemas.microsoft.com/office/powerpoint/2010/main" val="342458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EC24-5F6C-3F69-E914-B439AD2E90B2}"/>
              </a:ext>
            </a:extLst>
          </p:cNvPr>
          <p:cNvSpPr>
            <a:spLocks noGrp="1"/>
          </p:cNvSpPr>
          <p:nvPr>
            <p:ph type="title"/>
          </p:nvPr>
        </p:nvSpPr>
        <p:spPr/>
        <p:txBody>
          <a:bodyPr/>
          <a:lstStyle/>
          <a:p>
            <a:r>
              <a:rPr lang="en-IN" dirty="0"/>
              <a:t>Hardware Requirements</a:t>
            </a:r>
          </a:p>
        </p:txBody>
      </p:sp>
      <p:sp>
        <p:nvSpPr>
          <p:cNvPr id="4" name="Rectangle 1">
            <a:extLst>
              <a:ext uri="{FF2B5EF4-FFF2-40B4-BE49-F238E27FC236}">
                <a16:creationId xmlns:a16="http://schemas.microsoft.com/office/drawing/2014/main" id="{DFFE91D7-E7B1-AC3F-DF59-B128819B2935}"/>
              </a:ext>
            </a:extLst>
          </p:cNvPr>
          <p:cNvSpPr>
            <a:spLocks noGrp="1" noChangeArrowheads="1"/>
          </p:cNvSpPr>
          <p:nvPr>
            <p:ph idx="1"/>
          </p:nvPr>
        </p:nvSpPr>
        <p:spPr bwMode="auto">
          <a:xfrm>
            <a:off x="838200" y="1175285"/>
            <a:ext cx="1090074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Server Requirements: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Processor: Minimum 2.5 GHz Quad-Core, Recommended 3.0 GHz Octa-Core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RAM: Minimum 8 GB, Recommended 16 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Storage: 100 GB SSD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Network: 1 Gbps internet connection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Database Server:</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Processor: 2.5 GHz Quad-Core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RAM: 8 GB Minimum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Storage: 50 GB SSD (expandable)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Client Devices: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Desktop/Laptop: Windows 10 or MacOS (latest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Mobile: Android 8.0+ or iOS 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Browsers: Latest versions of Chrome, Firefox, Safari, Edge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2208962"/>
      </p:ext>
    </p:extLst>
  </p:cSld>
  <p:clrMapOvr>
    <a:masterClrMapping/>
  </p:clrMapOvr>
</p:sld>
</file>

<file path=ppt/theme/theme1.xml><?xml version="1.0" encoding="utf-8"?>
<a:theme xmlns:a="http://schemas.openxmlformats.org/drawingml/2006/main" name="NTTF_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NTTF_TEMPLATE</Template>
  <TotalTime>4582</TotalTime>
  <Words>1524</Words>
  <Application>Microsoft Office PowerPoint</Application>
  <PresentationFormat>Widescreen</PresentationFormat>
  <Paragraphs>264</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DengXian</vt:lpstr>
      <vt:lpstr>Aptos</vt:lpstr>
      <vt:lpstr>Aptos Narrow</vt:lpstr>
      <vt:lpstr>Arial</vt:lpstr>
      <vt:lpstr>Bahnschrift SemiBold</vt:lpstr>
      <vt:lpstr>Calibri</vt:lpstr>
      <vt:lpstr>Calibri (Body)</vt:lpstr>
      <vt:lpstr>Garamond</vt:lpstr>
      <vt:lpstr>NTTF_TEMPLATE</vt:lpstr>
      <vt:lpstr>PowerPoint Presentation</vt:lpstr>
      <vt:lpstr>Team Members</vt:lpstr>
      <vt:lpstr>AGENDA</vt:lpstr>
      <vt:lpstr>Introduction</vt:lpstr>
      <vt:lpstr>PowerPoint Presentation</vt:lpstr>
      <vt:lpstr>SRS</vt:lpstr>
      <vt:lpstr>SRS</vt:lpstr>
      <vt:lpstr>Hardware Requirements</vt:lpstr>
      <vt:lpstr>Hardware Requirements</vt:lpstr>
      <vt:lpstr>PowerPoint Presentation</vt:lpstr>
      <vt:lpstr>Feasibility Study</vt:lpstr>
      <vt:lpstr>Feasibility Study</vt:lpstr>
      <vt:lpstr>Feasibility Study</vt:lpstr>
      <vt:lpstr>Feasibility Study</vt:lpstr>
      <vt:lpstr>PowerPoint Presentation</vt:lpstr>
      <vt:lpstr>Existing Systems (Areas used in)</vt:lpstr>
      <vt:lpstr>Existing Systems (Areas Used In)</vt:lpstr>
      <vt:lpstr>Existing Systems (Areas Used In)</vt:lpstr>
      <vt:lpstr>PowerPoint Presentation</vt:lpstr>
      <vt:lpstr>Advantages</vt:lpstr>
      <vt:lpstr>Advantages</vt:lpstr>
      <vt:lpstr>PowerPoint Presentation</vt:lpstr>
      <vt:lpstr>Modules</vt:lpstr>
      <vt:lpstr>PowerPoint Presentation</vt:lpstr>
      <vt:lpstr>Functionalities:</vt:lpstr>
      <vt:lpstr>Functionalities:</vt:lpstr>
      <vt:lpstr>Functionalities:</vt:lpstr>
      <vt:lpstr>Functionalities:</vt:lpstr>
      <vt:lpstr>Functionalities:</vt:lpstr>
      <vt:lpstr>Functionalities:</vt:lpstr>
      <vt:lpstr>Functionalities:</vt:lpstr>
      <vt:lpstr>Functionalities:</vt:lpstr>
      <vt:lpstr>Functionalities:</vt:lpstr>
      <vt:lpstr>Functionalities:</vt:lpstr>
      <vt:lpstr>PowerPoint Presentation</vt:lpstr>
      <vt:lpstr>DFD</vt:lpstr>
      <vt:lpstr>PowerPoint Presentation</vt:lpstr>
      <vt:lpstr>DATABASE DESIGN</vt:lpstr>
      <vt:lpstr>PowerPoint Presentation</vt:lpstr>
      <vt:lpstr>ER DIAGRAM</vt:lpstr>
      <vt:lpstr>PowerPoint Presentation</vt:lpstr>
      <vt:lpstr>GANTT CHART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dc:creator>
  <cp:lastModifiedBy>ARJUN PUSHPARAJ</cp:lastModifiedBy>
  <cp:revision>70</cp:revision>
  <dcterms:created xsi:type="dcterms:W3CDTF">2024-11-22T14:06:17Z</dcterms:created>
  <dcterms:modified xsi:type="dcterms:W3CDTF">2025-01-27T04:04:09Z</dcterms:modified>
</cp:coreProperties>
</file>