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2" r:id="rId6"/>
    <p:sldId id="263" r:id="rId7"/>
    <p:sldId id="261" r:id="rId8"/>
    <p:sldId id="259" r:id="rId9"/>
    <p:sldId id="260"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9/30/2024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9/30/2024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9/30/2024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HANDWRITING RECOGNITION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877349"/>
          </a:xfrm>
        </p:spPr>
        <p:txBody>
          <a:bodyPr>
            <a:normAutofit fontScale="62500" lnSpcReduction="20000"/>
          </a:bodyPr>
          <a:lstStyle/>
          <a:p>
            <a:r>
              <a:rPr lang="en-US" sz="2400" u="sng" dirty="0">
                <a:solidFill>
                  <a:schemeClr val="tx1">
                    <a:lumMod val="85000"/>
                    <a:lumOff val="15000"/>
                  </a:schemeClr>
                </a:solidFill>
              </a:rPr>
              <a:t>GUIDE</a:t>
            </a:r>
            <a:r>
              <a:rPr lang="en-US" sz="2400" dirty="0">
                <a:solidFill>
                  <a:schemeClr val="tx1">
                    <a:lumMod val="85000"/>
                    <a:lumOff val="15000"/>
                  </a:schemeClr>
                </a:solidFill>
              </a:rPr>
              <a:t>: DR. MERCY RAJASELVI BEAULAH p</a:t>
            </a:r>
          </a:p>
          <a:p>
            <a:r>
              <a:rPr lang="en-US" sz="2400" u="sng" dirty="0">
                <a:solidFill>
                  <a:schemeClr val="tx1">
                    <a:lumMod val="85000"/>
                    <a:lumOff val="15000"/>
                  </a:schemeClr>
                </a:solidFill>
              </a:rPr>
              <a:t>TEAM MEMBERS</a:t>
            </a:r>
            <a:r>
              <a:rPr lang="en-US" sz="2400" dirty="0">
                <a:solidFill>
                  <a:schemeClr val="tx1">
                    <a:lumMod val="85000"/>
                    <a:lumOff val="15000"/>
                  </a:schemeClr>
                </a:solidFill>
              </a:rPr>
              <a:t>: </a:t>
            </a:r>
          </a:p>
          <a:p>
            <a:r>
              <a:rPr lang="en-US" sz="2400" dirty="0">
                <a:solidFill>
                  <a:schemeClr val="tx1">
                    <a:lumMod val="85000"/>
                    <a:lumOff val="15000"/>
                  </a:schemeClr>
                </a:solidFill>
              </a:rPr>
              <a:t>ARJUN TM – 21BRS1121</a:t>
            </a:r>
          </a:p>
          <a:p>
            <a:r>
              <a:rPr lang="en-US" dirty="0">
                <a:solidFill>
                  <a:schemeClr val="tx1">
                    <a:lumMod val="85000"/>
                    <a:lumOff val="15000"/>
                  </a:schemeClr>
                </a:solidFill>
              </a:rPr>
              <a:t>KEERTI M – 21BCE6172</a:t>
            </a:r>
          </a:p>
          <a:p>
            <a:r>
              <a:rPr lang="en-US" sz="2400" dirty="0">
                <a:solidFill>
                  <a:schemeClr val="tx1">
                    <a:lumMod val="85000"/>
                    <a:lumOff val="15000"/>
                  </a:schemeClr>
                </a:solidFill>
              </a:rPr>
              <a:t>BARATH RAJ B – 21BLC1039</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286E-EE73-1AE2-74FF-E7FD0A3B46B3}"/>
              </a:ext>
            </a:extLst>
          </p:cNvPr>
          <p:cNvSpPr>
            <a:spLocks noGrp="1"/>
          </p:cNvSpPr>
          <p:nvPr>
            <p:ph type="title"/>
          </p:nvPr>
        </p:nvSpPr>
        <p:spPr/>
        <p:txBody>
          <a:bodyPr/>
          <a:lstStyle/>
          <a:p>
            <a:pPr algn="ctr"/>
            <a:r>
              <a:rPr lang="en-US" dirty="0"/>
              <a:t>AREA OF THE PROJECT</a:t>
            </a:r>
            <a:endParaRPr lang="en-IN" dirty="0"/>
          </a:p>
        </p:txBody>
      </p:sp>
      <p:sp>
        <p:nvSpPr>
          <p:cNvPr id="3" name="Content Placeholder 2">
            <a:extLst>
              <a:ext uri="{FF2B5EF4-FFF2-40B4-BE49-F238E27FC236}">
                <a16:creationId xmlns:a16="http://schemas.microsoft.com/office/drawing/2014/main" id="{EC5A1422-7736-48D9-BE7B-1C741A215DFC}"/>
              </a:ext>
            </a:extLst>
          </p:cNvPr>
          <p:cNvSpPr>
            <a:spLocks noGrp="1"/>
          </p:cNvSpPr>
          <p:nvPr>
            <p:ph idx="1"/>
          </p:nvPr>
        </p:nvSpPr>
        <p:spPr/>
        <p:txBody>
          <a:bodyPr/>
          <a:lstStyle/>
          <a:p>
            <a:endParaRPr lang="en-US" dirty="0"/>
          </a:p>
          <a:p>
            <a:pPr algn="just"/>
            <a:r>
              <a:rPr lang="en-US" dirty="0"/>
              <a:t>This project lies at the intersection of </a:t>
            </a:r>
            <a:r>
              <a:rPr lang="en-US" b="1" dirty="0"/>
              <a:t>assistive technology</a:t>
            </a:r>
            <a:r>
              <a:rPr lang="en-US" dirty="0"/>
              <a:t>, </a:t>
            </a:r>
            <a:r>
              <a:rPr lang="en-US" b="1" dirty="0"/>
              <a:t>handwriting recognition</a:t>
            </a:r>
            <a:r>
              <a:rPr lang="en-US" dirty="0"/>
              <a:t>, and </a:t>
            </a:r>
            <a:r>
              <a:rPr lang="en-US" b="1" dirty="0"/>
              <a:t>dyslexia support</a:t>
            </a:r>
            <a:r>
              <a:rPr lang="en-US" dirty="0"/>
              <a:t>. It involves the application of </a:t>
            </a:r>
            <a:r>
              <a:rPr lang="en-US" b="1" dirty="0"/>
              <a:t>machine learning</a:t>
            </a:r>
            <a:r>
              <a:rPr lang="en-US" dirty="0"/>
              <a:t> and </a:t>
            </a:r>
            <a:r>
              <a:rPr lang="en-US" b="1" dirty="0"/>
              <a:t>artificial intelligence</a:t>
            </a:r>
            <a:r>
              <a:rPr lang="en-US" dirty="0"/>
              <a:t> to develop specialized handwriting recognition systems that accommodate the unique writing challenges faced by individuals with dyslexia. The project spans areas such as </a:t>
            </a:r>
            <a:r>
              <a:rPr lang="en-US" b="1" dirty="0"/>
              <a:t>computer vision</a:t>
            </a:r>
            <a:r>
              <a:rPr lang="en-US" dirty="0"/>
              <a:t>, </a:t>
            </a:r>
            <a:r>
              <a:rPr lang="en-US" b="1" dirty="0"/>
              <a:t>natural language processing</a:t>
            </a:r>
            <a:r>
              <a:rPr lang="en-US" dirty="0"/>
              <a:t>, and </a:t>
            </a:r>
            <a:r>
              <a:rPr lang="en-US" b="1" dirty="0"/>
              <a:t>human-computer interaction</a:t>
            </a:r>
            <a:r>
              <a:rPr lang="en-US" dirty="0"/>
              <a:t> while emphasizing inclusivity and accessibility in educational and assistive software development.</a:t>
            </a:r>
          </a:p>
          <a:p>
            <a:endParaRPr lang="en-IN" dirty="0"/>
          </a:p>
        </p:txBody>
      </p:sp>
    </p:spTree>
    <p:extLst>
      <p:ext uri="{BB962C8B-B14F-4D97-AF65-F5344CB8AC3E}">
        <p14:creationId xmlns:p14="http://schemas.microsoft.com/office/powerpoint/2010/main" val="235852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2CEE-40B7-0454-4ED7-129149F62068}"/>
              </a:ext>
            </a:extLst>
          </p:cNvPr>
          <p:cNvSpPr>
            <a:spLocks noGrp="1"/>
          </p:cNvSpPr>
          <p:nvPr>
            <p:ph type="title"/>
          </p:nvPr>
        </p:nvSpPr>
        <p:spPr/>
        <p:txBody>
          <a:bodyPr/>
          <a:lstStyle/>
          <a:p>
            <a:pPr algn="ctr"/>
            <a:r>
              <a:rPr lang="en-US" dirty="0"/>
              <a:t>BACKGROUND OF THE PROJECT</a:t>
            </a:r>
            <a:endParaRPr lang="en-IN" dirty="0"/>
          </a:p>
        </p:txBody>
      </p:sp>
      <p:sp>
        <p:nvSpPr>
          <p:cNvPr id="3" name="Content Placeholder 2">
            <a:extLst>
              <a:ext uri="{FF2B5EF4-FFF2-40B4-BE49-F238E27FC236}">
                <a16:creationId xmlns:a16="http://schemas.microsoft.com/office/drawing/2014/main" id="{4647B09E-3426-FCD7-43AD-5F9ABA55476D}"/>
              </a:ext>
            </a:extLst>
          </p:cNvPr>
          <p:cNvSpPr>
            <a:spLocks noGrp="1"/>
          </p:cNvSpPr>
          <p:nvPr>
            <p:ph idx="1"/>
          </p:nvPr>
        </p:nvSpPr>
        <p:spPr/>
        <p:txBody>
          <a:bodyPr/>
          <a:lstStyle/>
          <a:p>
            <a:endParaRPr lang="en-US" dirty="0"/>
          </a:p>
          <a:p>
            <a:pPr algn="just"/>
            <a:r>
              <a:rPr lang="en-US" dirty="0"/>
              <a:t>Dyslexia, affecting 10-15% of the population, causes difficulties in reading and writing, often resulting in irregular and inconsistent handwriting. Traditional handwriting recognition systems are trained on typical writing patterns and struggle to accurately interpret the unique handwriting of dyslexic individuals, leading to errors and frustration. This lack of tailored solutions limits access to assistive technologies for dyslexic users, underscoring the need for specialized systems that can effectively recognize and support dyslexic handwriting, particularly in educational and daily life contexts.</a:t>
            </a:r>
            <a:endParaRPr lang="en-IN" dirty="0"/>
          </a:p>
        </p:txBody>
      </p:sp>
    </p:spTree>
    <p:extLst>
      <p:ext uri="{BB962C8B-B14F-4D97-AF65-F5344CB8AC3E}">
        <p14:creationId xmlns:p14="http://schemas.microsoft.com/office/powerpoint/2010/main" val="405432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8153-270E-E706-21A9-0067DE6810E2}"/>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7721FD18-7738-9454-FB4F-7D8E15E0F008}"/>
              </a:ext>
            </a:extLst>
          </p:cNvPr>
          <p:cNvSpPr>
            <a:spLocks noGrp="1"/>
          </p:cNvSpPr>
          <p:nvPr>
            <p:ph idx="1"/>
          </p:nvPr>
        </p:nvSpPr>
        <p:spPr/>
        <p:txBody>
          <a:bodyPr/>
          <a:lstStyle/>
          <a:p>
            <a:pPr algn="just"/>
            <a:endParaRPr lang="en-US" dirty="0"/>
          </a:p>
          <a:p>
            <a:pPr algn="just"/>
            <a:r>
              <a:rPr lang="en-US" dirty="0"/>
              <a:t>Current handwriting recognition systems fail to effectively interpret the unique handwriting patterns of individuals with dyslexia, such as inconsistent letter formation and irregular spacing. These limitations prevent dyslexic individuals from fully utilizing assistive technologies, leading to frustration and reduced writing efficiency. There is a clear need for a specialized handwriting recognition model that can accurately process dyslexic handwriting, enhancing accessibility and support for this group in academic and everyday writing tasks.</a:t>
            </a:r>
          </a:p>
        </p:txBody>
      </p:sp>
    </p:spTree>
    <p:extLst>
      <p:ext uri="{BB962C8B-B14F-4D97-AF65-F5344CB8AC3E}">
        <p14:creationId xmlns:p14="http://schemas.microsoft.com/office/powerpoint/2010/main" val="203433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C01C-DCCB-A788-DBD4-1F62A86335F3}"/>
              </a:ext>
            </a:extLst>
          </p:cNvPr>
          <p:cNvSpPr>
            <a:spLocks noGrp="1"/>
          </p:cNvSpPr>
          <p:nvPr>
            <p:ph type="title"/>
          </p:nvPr>
        </p:nvSpPr>
        <p:spPr/>
        <p:txBody>
          <a:bodyPr/>
          <a:lstStyle/>
          <a:p>
            <a:pPr algn="ctr"/>
            <a:r>
              <a:rPr lang="en-US" dirty="0"/>
              <a:t>OBJECTIVES</a:t>
            </a:r>
            <a:endParaRPr lang="en-IN" dirty="0"/>
          </a:p>
        </p:txBody>
      </p:sp>
      <p:sp>
        <p:nvSpPr>
          <p:cNvPr id="3" name="Content Placeholder 2">
            <a:extLst>
              <a:ext uri="{FF2B5EF4-FFF2-40B4-BE49-F238E27FC236}">
                <a16:creationId xmlns:a16="http://schemas.microsoft.com/office/drawing/2014/main" id="{DD03A636-4E1F-11AC-4F4B-0CFCCC743BF7}"/>
              </a:ext>
            </a:extLst>
          </p:cNvPr>
          <p:cNvSpPr>
            <a:spLocks noGrp="1"/>
          </p:cNvSpPr>
          <p:nvPr>
            <p:ph idx="1"/>
          </p:nvPr>
        </p:nvSpPr>
        <p:spPr>
          <a:xfrm>
            <a:off x="1162594" y="2229500"/>
            <a:ext cx="10239414" cy="3452844"/>
          </a:xfrm>
        </p:spPr>
        <p:txBody>
          <a:bodyPr>
            <a:normAutofit/>
          </a:bodyPr>
          <a:lstStyle/>
          <a:p>
            <a:pPr>
              <a:lnSpc>
                <a:spcPct val="100000"/>
              </a:lnSpc>
            </a:pPr>
            <a:r>
              <a:rPr lang="en-US" b="1" dirty="0"/>
              <a:t>Develop a Dyslexia-Specific Handwriting Recognition Model</a:t>
            </a:r>
            <a:br>
              <a:rPr lang="en-US" b="1" dirty="0"/>
            </a:br>
            <a:r>
              <a:rPr lang="en-US" sz="1800" dirty="0"/>
              <a:t>Design and implement a handwriting recognition algorithm that specifically addresses the unique handwriting characteristics of individuals with dyslexia, such as inconsistent letter formation, irregular spacing, and variations in writing speed.</a:t>
            </a:r>
            <a:endParaRPr lang="en-US" b="1" dirty="0"/>
          </a:p>
          <a:p>
            <a:pPr>
              <a:lnSpc>
                <a:spcPct val="100000"/>
              </a:lnSpc>
            </a:pPr>
            <a:r>
              <a:rPr lang="en-IN" b="1" dirty="0"/>
              <a:t>Analyse Dyslexic Handwriting Patterns</a:t>
            </a:r>
            <a:br>
              <a:rPr lang="en-IN" b="1" dirty="0"/>
            </a:br>
            <a:r>
              <a:rPr lang="en-IN" sz="1800" dirty="0"/>
              <a:t>Conduct a comprehensive analysis of handwriting samples from individuals with dyslexia to identify key patterns and differences from non-dyslexic handwriting. These insights will inform the development of recognition models that can accurately interpret dyslexic handwriting.</a:t>
            </a:r>
            <a:endParaRPr lang="en-US" sz="1800" dirty="0"/>
          </a:p>
        </p:txBody>
      </p:sp>
    </p:spTree>
    <p:extLst>
      <p:ext uri="{BB962C8B-B14F-4D97-AF65-F5344CB8AC3E}">
        <p14:creationId xmlns:p14="http://schemas.microsoft.com/office/powerpoint/2010/main" val="193568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20AD73-FA5A-DAF2-5934-BA9071861975}"/>
              </a:ext>
            </a:extLst>
          </p:cNvPr>
          <p:cNvSpPr txBox="1">
            <a:spLocks/>
          </p:cNvSpPr>
          <p:nvPr/>
        </p:nvSpPr>
        <p:spPr>
          <a:xfrm>
            <a:off x="1162594" y="1202705"/>
            <a:ext cx="10239414" cy="447963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t>Improve Accuracy and Performance of Recognition Systems</a:t>
            </a:r>
            <a:br>
              <a:rPr lang="en-US" dirty="0"/>
            </a:br>
            <a:r>
              <a:rPr lang="en-US" sz="1800" dirty="0"/>
              <a:t>Enhance the accuracy and performance of handwriting recognition systems when applied to dyslexic writing, reducing the error rates in character and word identification and improving the system's ability to handle variability.</a:t>
            </a:r>
          </a:p>
          <a:p>
            <a:pPr marL="0" indent="0">
              <a:buNone/>
            </a:pPr>
            <a:r>
              <a:rPr lang="en-US" b="1" dirty="0"/>
              <a:t>Create Assistive Technology Solutions</a:t>
            </a:r>
            <a:br>
              <a:rPr lang="en-US" dirty="0"/>
            </a:br>
            <a:r>
              <a:rPr lang="en-US" sz="1800" dirty="0"/>
              <a:t>Develop practical assistive technology tools that integrate the dyslexia-specific handwriting recognition model. These tools should help individuals with dyslexia to write more efficiently and independently, offering real-time corrections and suggestions to support their writing process.</a:t>
            </a:r>
            <a:endParaRPr lang="en-US" dirty="0"/>
          </a:p>
          <a:p>
            <a:pPr marL="0" indent="0">
              <a:buNone/>
            </a:pPr>
            <a:r>
              <a:rPr lang="en-US" b="1" dirty="0"/>
              <a:t>Evaluate Usability and Effectiveness</a:t>
            </a:r>
            <a:br>
              <a:rPr lang="en-US" dirty="0"/>
            </a:br>
            <a:r>
              <a:rPr lang="en-US" sz="1800" dirty="0"/>
              <a:t>Test and evaluate the usability and effectiveness of the developed handwriting recognition system among individuals with dyslexia. The goal is to ensure that the technology is accessible, user-friendly, and provides meaningful support in real-world scenarios, such as in education and daily writing tasks.</a:t>
            </a:r>
            <a:endParaRPr lang="en-US" dirty="0"/>
          </a:p>
          <a:p>
            <a:endParaRPr lang="en-IN" dirty="0"/>
          </a:p>
        </p:txBody>
      </p:sp>
    </p:spTree>
    <p:extLst>
      <p:ext uri="{BB962C8B-B14F-4D97-AF65-F5344CB8AC3E}">
        <p14:creationId xmlns:p14="http://schemas.microsoft.com/office/powerpoint/2010/main" val="397453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8153-270E-E706-21A9-0067DE6810E2}"/>
              </a:ext>
            </a:extLst>
          </p:cNvPr>
          <p:cNvSpPr>
            <a:spLocks noGrp="1"/>
          </p:cNvSpPr>
          <p:nvPr>
            <p:ph type="title"/>
          </p:nvPr>
        </p:nvSpPr>
        <p:spPr/>
        <p:txBody>
          <a:bodyPr/>
          <a:lstStyle/>
          <a:p>
            <a:pPr algn="ctr"/>
            <a:r>
              <a:rPr lang="en-US" dirty="0"/>
              <a:t>PROPOSED IDEA</a:t>
            </a:r>
            <a:endParaRPr lang="en-IN" dirty="0"/>
          </a:p>
        </p:txBody>
      </p:sp>
      <p:sp>
        <p:nvSpPr>
          <p:cNvPr id="3" name="Content Placeholder 2">
            <a:extLst>
              <a:ext uri="{FF2B5EF4-FFF2-40B4-BE49-F238E27FC236}">
                <a16:creationId xmlns:a16="http://schemas.microsoft.com/office/drawing/2014/main" id="{7721FD18-7738-9454-FB4F-7D8E15E0F008}"/>
              </a:ext>
            </a:extLst>
          </p:cNvPr>
          <p:cNvSpPr>
            <a:spLocks noGrp="1"/>
          </p:cNvSpPr>
          <p:nvPr>
            <p:ph idx="1"/>
          </p:nvPr>
        </p:nvSpPr>
        <p:spPr/>
        <p:txBody>
          <a:bodyPr/>
          <a:lstStyle/>
          <a:p>
            <a:pPr algn="just"/>
            <a:endParaRPr lang="en-US" dirty="0"/>
          </a:p>
          <a:p>
            <a:pPr algn="just"/>
            <a:r>
              <a:rPr lang="en-US" dirty="0"/>
              <a:t>The project focuses on developing a handwriting recognition system specifically designed for dyslexic individuals and young children with developing handwriting skills. The primary goal is to create an image processing machine learning model that can accurately convert handwritten characters into digital text. This model will be trained on a dataset comprising diverse handwriting samples, ensuring it accurately interprets the varied and often irregular handwriting associated with dyslexia.</a:t>
            </a:r>
          </a:p>
        </p:txBody>
      </p:sp>
    </p:spTree>
    <p:extLst>
      <p:ext uri="{BB962C8B-B14F-4D97-AF65-F5344CB8AC3E}">
        <p14:creationId xmlns:p14="http://schemas.microsoft.com/office/powerpoint/2010/main" val="411070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1C1F22-D428-5082-5506-6846FCF4774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2354" y="2600641"/>
            <a:ext cx="10727292" cy="2520000"/>
          </a:xfrm>
          <a:prstGeom prst="rect">
            <a:avLst/>
          </a:prstGeom>
        </p:spPr>
      </p:pic>
      <p:sp>
        <p:nvSpPr>
          <p:cNvPr id="2" name="Title 1">
            <a:extLst>
              <a:ext uri="{FF2B5EF4-FFF2-40B4-BE49-F238E27FC236}">
                <a16:creationId xmlns:a16="http://schemas.microsoft.com/office/drawing/2014/main" id="{85B38153-270E-E706-21A9-0067DE6810E2}"/>
              </a:ext>
            </a:extLst>
          </p:cNvPr>
          <p:cNvSpPr>
            <a:spLocks noGrp="1"/>
          </p:cNvSpPr>
          <p:nvPr>
            <p:ph type="title"/>
          </p:nvPr>
        </p:nvSpPr>
        <p:spPr/>
        <p:txBody>
          <a:bodyPr/>
          <a:lstStyle/>
          <a:p>
            <a:pPr algn="ctr"/>
            <a:r>
              <a:rPr lang="en-US" dirty="0"/>
              <a:t>SYSTEM ARCHITECTURE</a:t>
            </a:r>
            <a:endParaRPr lang="en-IN" dirty="0"/>
          </a:p>
        </p:txBody>
      </p:sp>
    </p:spTree>
    <p:extLst>
      <p:ext uri="{BB962C8B-B14F-4D97-AF65-F5344CB8AC3E}">
        <p14:creationId xmlns:p14="http://schemas.microsoft.com/office/powerpoint/2010/main" val="80003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20AD73-FA5A-DAF2-5934-BA9071861975}"/>
              </a:ext>
            </a:extLst>
          </p:cNvPr>
          <p:cNvSpPr txBox="1">
            <a:spLocks/>
          </p:cNvSpPr>
          <p:nvPr/>
        </p:nvSpPr>
        <p:spPr>
          <a:xfrm>
            <a:off x="1162594" y="1202705"/>
            <a:ext cx="10239414" cy="4479639"/>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t>Data Acquisition Module: </a:t>
            </a:r>
            <a:r>
              <a:rPr lang="en-US" dirty="0"/>
              <a:t>This module gathers handwritten characters from dyslexic individuals or young children. The input data can be collected using various devices like digital pens, tablets, or scanned documents. The diversity of the handwriting samples is crucial to train a robust image processing model.</a:t>
            </a:r>
          </a:p>
          <a:p>
            <a:pPr marL="0" indent="0">
              <a:buNone/>
            </a:pPr>
            <a:r>
              <a:rPr lang="en-US" b="1" dirty="0"/>
              <a:t>Image Processing Model: </a:t>
            </a:r>
            <a:r>
              <a:rPr lang="en-US" dirty="0"/>
              <a:t>At the heart of the system is an image processing machine learning model designed to recognize and convert handwritten characters into digital text. This model will be trained on a specialized dataset, including handwriting samples that reflect the unique challenges faced by dyslexic users. The model will likely leverage deep learning techniques, such as convolutional neural networks (CNNs), to achieve high accuracy in character recognition. </a:t>
            </a:r>
          </a:p>
          <a:p>
            <a:pPr marL="0" indent="0">
              <a:buNone/>
            </a:pPr>
            <a:r>
              <a:rPr lang="en-US" b="1" dirty="0"/>
              <a:t>User Interface: </a:t>
            </a:r>
            <a:r>
              <a:rPr lang="en-US" dirty="0"/>
              <a:t>A simple and user-friendly interface will allow users to input their handwriting, view the converted text. The interface will be designed with accessibility in mind.</a:t>
            </a:r>
            <a:endParaRPr lang="en-IN" dirty="0"/>
          </a:p>
        </p:txBody>
      </p:sp>
    </p:spTree>
    <p:extLst>
      <p:ext uri="{BB962C8B-B14F-4D97-AF65-F5344CB8AC3E}">
        <p14:creationId xmlns:p14="http://schemas.microsoft.com/office/powerpoint/2010/main" val="253740303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{81CEBDA8-E0BE-47BA-81AD-7041B760F00D}tf56160789_win32</Template>
  <TotalTime>649</TotalTime>
  <Words>729</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Custom</vt:lpstr>
      <vt:lpstr>HANDWRITING RECOGNITION</vt:lpstr>
      <vt:lpstr>AREA OF THE PROJECT</vt:lpstr>
      <vt:lpstr>BACKGROUND OF THE PROJECT</vt:lpstr>
      <vt:lpstr>PROBLEM STATEMENT</vt:lpstr>
      <vt:lpstr>OBJECTIVES</vt:lpstr>
      <vt:lpstr>PowerPoint Presentation</vt:lpstr>
      <vt:lpstr>PROPOSED IDEA</vt:lpstr>
      <vt:lpstr>SYSTEM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Keerti M</dc:creator>
  <cp:lastModifiedBy>Arjun TM</cp:lastModifiedBy>
  <cp:revision>8</cp:revision>
  <dcterms:created xsi:type="dcterms:W3CDTF">2024-09-03T06:13:02Z</dcterms:created>
  <dcterms:modified xsi:type="dcterms:W3CDTF">2024-09-30T06:55:47Z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