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1"/>
  </p:notesMasterIdLst>
  <p:sldIdLst>
    <p:sldId id="256" r:id="rId2"/>
    <p:sldId id="257" r:id="rId3"/>
    <p:sldId id="280" r:id="rId4"/>
    <p:sldId id="296" r:id="rId5"/>
    <p:sldId id="297" r:id="rId6"/>
    <p:sldId id="298" r:id="rId7"/>
    <p:sldId id="278" r:id="rId8"/>
    <p:sldId id="279"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7CCA62"/>
    <a:srgbClr val="FFB310"/>
    <a:srgbClr val="FFC000"/>
    <a:srgbClr val="FFFF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1" autoAdjust="0"/>
    <p:restoredTop sz="94660"/>
  </p:normalViewPr>
  <p:slideViewPr>
    <p:cSldViewPr snapToGrid="0">
      <p:cViewPr varScale="1">
        <p:scale>
          <a:sx n="115" d="100"/>
          <a:sy n="115" d="100"/>
        </p:scale>
        <p:origin x="328" y="20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496B3-F8AC-43A4-B014-6F6F1BBF2003}" type="datetimeFigureOut">
              <a:rPr lang="en-US" smtClean="0"/>
              <a:t>3/25/19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EB514-1F84-46A5-9C2D-BD88FC259AB2}" type="slidenum">
              <a:rPr lang="en-US" smtClean="0"/>
              <a:t>‹#›</a:t>
            </a:fld>
            <a:endParaRPr lang="en-US"/>
          </a:p>
        </p:txBody>
      </p:sp>
    </p:spTree>
    <p:extLst>
      <p:ext uri="{BB962C8B-B14F-4D97-AF65-F5344CB8AC3E}">
        <p14:creationId xmlns:p14="http://schemas.microsoft.com/office/powerpoint/2010/main" val="77948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90AA9E8-F8A4-44BB-83CC-A2E1F412D741}" type="datetime1">
              <a:rPr lang="en-US" smtClean="0"/>
              <a:t>3/25/19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57184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E115E8F-FDAF-4870-8265-65157972BA7C}" type="datetime1">
              <a:rPr lang="en-US" smtClean="0"/>
              <a:t>3/25/19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70623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49C3E3-16E3-4122-8262-02CB9B93FAE7}" type="datetime1">
              <a:rPr lang="en-US" smtClean="0"/>
              <a:t>3/25/19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60870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233363" indent="-233363">
              <a:buClr>
                <a:schemeClr val="accent2"/>
              </a:buClr>
              <a:buFont typeface="Arial" panose="020B0604020202020204" pitchFamily="34" charset="0"/>
              <a:buChar char="•"/>
              <a:defRPr sz="2400"/>
            </a:lvl1pPr>
            <a:lvl2pPr marL="685800" indent="-228600">
              <a:buClr>
                <a:schemeClr val="accent2"/>
              </a:buClr>
              <a:buFont typeface="Arial" panose="020B0604020202020204" pitchFamily="34" charset="0"/>
              <a:buChar char="•"/>
              <a:defRPr sz="2200"/>
            </a:lvl2pPr>
            <a:lvl3pPr marL="1143000" indent="-228600">
              <a:buClr>
                <a:schemeClr val="accent2"/>
              </a:buClr>
              <a:buFont typeface="Arial" panose="020B0604020202020204" pitchFamily="34" charset="0"/>
              <a:buChar char="•"/>
              <a:defRPr sz="2000"/>
            </a:lvl3pPr>
            <a:lvl4pPr marL="1600200" indent="-228600">
              <a:buClr>
                <a:schemeClr val="accent2"/>
              </a:buClr>
              <a:buFont typeface="Arial" panose="020B0604020202020204" pitchFamily="34" charset="0"/>
              <a:buChar char="•"/>
              <a:defRPr sz="1800"/>
            </a:lvl4pPr>
            <a:lvl5pPr marL="2057400" indent="-228600">
              <a:buClr>
                <a:schemeClr val="accent2"/>
              </a:buClr>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0DB29C-D69F-439E-B236-FD5AE1AAFBE5}" type="datetime1">
              <a:rPr lang="en-US" smtClean="0"/>
              <a:t>3/25/19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78070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7E2D3-50E2-4D9B-9C65-7FD8762BDE1E}" type="datetime1">
              <a:rPr lang="en-US" smtClean="0"/>
              <a:t>3/25/19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308261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585ADB3-C1A6-4C5C-BD94-76CF819EA98E}" type="datetime1">
              <a:rPr lang="en-US" smtClean="0"/>
              <a:t>3/25/19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2853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C78750D-7C5A-49B7-98EF-CECE34FA880B}" type="datetime1">
              <a:rPr lang="en-US" smtClean="0"/>
              <a:t>3/25/19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04398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621BAA4-3869-4B47-80EB-663A07DA270B}" type="datetime1">
              <a:rPr lang="en-US" smtClean="0"/>
              <a:t>3/25/19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5923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378BCD-6A65-41E2-97E5-62FA59B7C7D8}" type="datetime1">
              <a:rPr lang="en-US" smtClean="0"/>
              <a:t>3/25/19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95211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marL="2057400" indent="-228600" algn="l" rtl="0" eaLnBrk="1" latinLnBrk="0" hangingPunct="1">
              <a:lnSpc>
                <a:spcPct val="90000"/>
              </a:lnSpc>
              <a:spcBef>
                <a:spcPts val="250"/>
              </a:spcBef>
              <a:spcAft>
                <a:spcPts val="250"/>
              </a:spcAft>
              <a:buClr>
                <a:schemeClr val="accent2"/>
              </a:buClr>
              <a:buSzPts val="2400"/>
              <a:buFont typeface="Wingdings 2" panose="05020102010507070707" pitchFamily="18" charset="2"/>
              <a:buChar char=""/>
              <a:defRPr sz="16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marL="237744" indent="-237744" algn="l" rtl="0" eaLnBrk="1" latinLnBrk="0" hangingPunct="1">
              <a:lnSpc>
                <a:spcPct val="90000"/>
              </a:lnSpc>
              <a:spcBef>
                <a:spcPts val="1200"/>
              </a:spcBef>
              <a:spcAft>
                <a:spcPts val="0"/>
              </a:spcAft>
              <a:buClr>
                <a:schemeClr val="accent2"/>
              </a:buClr>
              <a:buSzPts val="2400"/>
              <a:buFont typeface="Wingdings 2" panose="05020102010507070707" pitchFamily="18" charset="2"/>
              <a:buChar char=""/>
            </a:pPr>
            <a:r>
              <a:rPr lang="en-US" sz="2400" kern="1200" dirty="0">
                <a:solidFill>
                  <a:srgbClr val="595959"/>
                </a:solidFill>
                <a:effectLst/>
                <a:latin typeface="Corbel" panose="020B0503020204020204" pitchFamily="34" charset="0"/>
                <a:ea typeface="+mn-ea"/>
                <a:cs typeface="+mn-cs"/>
              </a:rPr>
              <a:t>Click to edit Master text styles</a:t>
            </a:r>
            <a:endParaRPr lang="en-US" sz="2400" dirty="0">
              <a:effectLst/>
            </a:endParaRPr>
          </a:p>
          <a:p>
            <a:pPr marL="685800" indent="-228600" algn="l" rtl="0" eaLnBrk="1" latinLnBrk="0" hangingPunct="1">
              <a:lnSpc>
                <a:spcPct val="90000"/>
              </a:lnSpc>
              <a:spcBef>
                <a:spcPts val="250"/>
              </a:spcBef>
              <a:spcAft>
                <a:spcPts val="250"/>
              </a:spcAft>
            </a:pPr>
            <a:r>
              <a:rPr lang="en-US" sz="2200" kern="1200" dirty="0">
                <a:solidFill>
                  <a:srgbClr val="595959"/>
                </a:solidFill>
                <a:effectLst/>
                <a:latin typeface="Corbel" panose="020B0503020204020204" pitchFamily="34" charset="0"/>
                <a:ea typeface="+mn-ea"/>
                <a:cs typeface="+mn-cs"/>
              </a:rPr>
              <a:t>Second level</a:t>
            </a:r>
            <a:endParaRPr lang="en-US" dirty="0">
              <a:effectLst/>
            </a:endParaRPr>
          </a:p>
          <a:p>
            <a:pPr marL="1143000" indent="-228600" algn="l" rtl="0" eaLnBrk="1" latinLnBrk="0" hangingPunct="1">
              <a:lnSpc>
                <a:spcPct val="90000"/>
              </a:lnSpc>
              <a:spcBef>
                <a:spcPts val="250"/>
              </a:spcBef>
              <a:spcAft>
                <a:spcPts val="250"/>
              </a:spcAft>
            </a:pPr>
            <a:r>
              <a:rPr lang="en-US" sz="2000" kern="1200" dirty="0">
                <a:solidFill>
                  <a:srgbClr val="595959"/>
                </a:solidFill>
                <a:effectLst/>
                <a:latin typeface="Corbel" panose="020B0503020204020204" pitchFamily="34" charset="0"/>
                <a:ea typeface="+mn-ea"/>
                <a:cs typeface="+mn-cs"/>
              </a:rPr>
              <a:t>Third level</a:t>
            </a:r>
            <a:endParaRPr lang="en-US" dirty="0">
              <a:effectLst/>
            </a:endParaRPr>
          </a:p>
          <a:p>
            <a:pPr marL="1600200" indent="-228600" algn="l" rtl="0" eaLnBrk="1" latinLnBrk="0" hangingPunct="1">
              <a:lnSpc>
                <a:spcPct val="90000"/>
              </a:lnSpc>
              <a:spcBef>
                <a:spcPts val="250"/>
              </a:spcBef>
              <a:spcAft>
                <a:spcPts val="250"/>
              </a:spcAft>
            </a:pPr>
            <a:r>
              <a:rPr lang="en-US" sz="1800" kern="1200" dirty="0">
                <a:solidFill>
                  <a:srgbClr val="595959"/>
                </a:solidFill>
                <a:effectLst/>
                <a:latin typeface="Corbel" panose="020B0503020204020204" pitchFamily="34" charset="0"/>
                <a:ea typeface="+mn-ea"/>
                <a:cs typeface="+mn-cs"/>
              </a:rPr>
              <a:t>Fourth level</a:t>
            </a:r>
            <a:endParaRPr lang="en-US" dirty="0">
              <a:effectLst/>
            </a:endParaRPr>
          </a:p>
          <a:p>
            <a:pPr marL="2057400" indent="-228600" algn="l" rtl="0" eaLnBrk="1" latinLnBrk="0" hangingPunct="1">
              <a:lnSpc>
                <a:spcPct val="90000"/>
              </a:lnSpc>
              <a:spcBef>
                <a:spcPts val="250"/>
              </a:spcBef>
              <a:spcAft>
                <a:spcPts val="250"/>
              </a:spcAft>
            </a:pPr>
            <a:r>
              <a:rPr lang="en-US" sz="1800" kern="1200" dirty="0">
                <a:solidFill>
                  <a:srgbClr val="595959"/>
                </a:solidFill>
                <a:effectLst/>
                <a:latin typeface="Corbel" panose="020B0503020204020204" pitchFamily="34" charset="0"/>
                <a:ea typeface="+mn-ea"/>
                <a:cs typeface="+mn-cs"/>
              </a:rPr>
              <a:t>Fifth level</a:t>
            </a:r>
            <a:endParaRPr lang="en-US" dirty="0">
              <a:effectLst/>
            </a:endParaRP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FDD4D2F-8477-4D70-8E14-6177B861F94F}" type="datetime1">
              <a:rPr lang="en-US" smtClean="0"/>
              <a:t>3/25/19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42261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AED0BD6-75C4-4745-A5C4-905F4DB2A0D0}" type="datetime1">
              <a:rPr lang="en-US" smtClean="0"/>
              <a:t>3/25/19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4221966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13970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65212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722336" y="864108"/>
            <a:ext cx="7462132"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9D9698F-70A2-404C-89F8-9D4092C34D42}" type="datetime1">
              <a:rPr lang="en-US" smtClean="0"/>
              <a:t>3/25/19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591F483-FCE9-4CF0-A02A-6AE890D5F911}" type="slidenum">
              <a:rPr lang="en-US" smtClean="0"/>
              <a:t>‹#›</a:t>
            </a:fld>
            <a:endParaRPr lang="en-US"/>
          </a:p>
        </p:txBody>
      </p:sp>
    </p:spTree>
    <p:extLst>
      <p:ext uri="{BB962C8B-B14F-4D97-AF65-F5344CB8AC3E}">
        <p14:creationId xmlns:p14="http://schemas.microsoft.com/office/powerpoint/2010/main" val="95094236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233363" indent="-233363" algn="l" defTabSz="914400" rtl="0" eaLnBrk="1" latinLnBrk="0" hangingPunct="1">
        <a:lnSpc>
          <a:spcPct val="90000"/>
        </a:lnSpc>
        <a:spcBef>
          <a:spcPts val="1200"/>
        </a:spcBef>
        <a:buClr>
          <a:schemeClr val="accent2"/>
        </a:buClr>
        <a:buFont typeface="Wingdings 2" pitchFamily="18" charset="2"/>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22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5"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image" Target="../media/image6.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image" Target="../media/image8.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829799"/>
          </a:xfrm>
        </p:spPr>
        <p:txBody>
          <a:bodyPr>
            <a:normAutofit/>
          </a:bodyPr>
          <a:lstStyle/>
          <a:p>
            <a:r>
              <a:rPr lang="en-US" sz="4800" dirty="0" smtClean="0"/>
              <a:t>Facebook Mixer </a:t>
            </a:r>
            <a:endParaRPr lang="en-US" sz="3600" dirty="0"/>
          </a:p>
        </p:txBody>
      </p:sp>
      <p:sp>
        <p:nvSpPr>
          <p:cNvPr id="3" name="Subtitle 2"/>
          <p:cNvSpPr>
            <a:spLocks noGrp="1"/>
          </p:cNvSpPr>
          <p:nvPr>
            <p:ph type="subTitle" idx="1"/>
          </p:nvPr>
        </p:nvSpPr>
        <p:spPr>
          <a:xfrm>
            <a:off x="1100015" y="4222376"/>
            <a:ext cx="7315200" cy="1362270"/>
          </a:xfrm>
        </p:spPr>
        <p:txBody>
          <a:bodyPr>
            <a:normAutofit/>
          </a:bodyPr>
          <a:lstStyle/>
          <a:p>
            <a:r>
              <a:rPr lang="en-US" sz="2600" dirty="0" smtClean="0">
                <a:solidFill>
                  <a:schemeClr val="bg2">
                    <a:lumMod val="60000"/>
                    <a:lumOff val="40000"/>
                  </a:schemeClr>
                </a:solidFill>
              </a:rPr>
              <a:t>Case study Presentation</a:t>
            </a:r>
            <a:endParaRPr lang="en-US" sz="2600" dirty="0">
              <a:solidFill>
                <a:schemeClr val="bg2">
                  <a:lumMod val="60000"/>
                  <a:lumOff val="40000"/>
                </a:schemeClr>
              </a:solidFill>
            </a:endParaRPr>
          </a:p>
        </p:txBody>
      </p:sp>
      <p:pic>
        <p:nvPicPr>
          <p:cNvPr id="4" name="Picture 3"/>
          <p:cNvPicPr>
            <a:picLocks noChangeAspect="1"/>
          </p:cNvPicPr>
          <p:nvPr/>
        </p:nvPicPr>
        <p:blipFill>
          <a:blip r:embed="rId2"/>
          <a:stretch>
            <a:fillRect/>
          </a:stretch>
        </p:blipFill>
        <p:spPr>
          <a:xfrm>
            <a:off x="10461702" y="1109857"/>
            <a:ext cx="1177886" cy="1151941"/>
          </a:xfrm>
          <a:prstGeom prst="rect">
            <a:avLst/>
          </a:prstGeom>
        </p:spPr>
      </p:pic>
    </p:spTree>
    <p:extLst>
      <p:ext uri="{BB962C8B-B14F-4D97-AF65-F5344CB8AC3E}">
        <p14:creationId xmlns:p14="http://schemas.microsoft.com/office/powerpoint/2010/main" val="147004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323013" cy="4601183"/>
          </a:xfrm>
        </p:spPr>
        <p:txBody>
          <a:bodyPr/>
          <a:lstStyle/>
          <a:p>
            <a:r>
              <a:rPr lang="en-US" dirty="0" smtClean="0"/>
              <a:t>Problem Statement </a:t>
            </a:r>
            <a:endParaRPr lang="en-US" dirty="0"/>
          </a:p>
        </p:txBody>
      </p:sp>
      <p:sp>
        <p:nvSpPr>
          <p:cNvPr id="3" name="Content Placeholder 2"/>
          <p:cNvSpPr>
            <a:spLocks noGrp="1"/>
          </p:cNvSpPr>
          <p:nvPr>
            <p:ph idx="1"/>
          </p:nvPr>
        </p:nvSpPr>
        <p:spPr/>
        <p:txBody>
          <a:bodyPr>
            <a:normAutofit lnSpcReduction="10000"/>
          </a:bodyPr>
          <a:lstStyle/>
          <a:p>
            <a:pPr marL="228600" lvl="0" indent="-228600">
              <a:spcBef>
                <a:spcPts val="1000"/>
              </a:spcBef>
              <a:buClrTx/>
              <a:buNone/>
              <a:defRPr/>
            </a:pPr>
            <a:r>
              <a:rPr lang="en-US" dirty="0" smtClean="0"/>
              <a:t>  </a:t>
            </a:r>
            <a:r>
              <a:rPr lang="en-US" b="1" dirty="0" smtClean="0"/>
              <a:t>Problem Statement: </a:t>
            </a:r>
            <a:r>
              <a:rPr lang="en-US" dirty="0" smtClean="0"/>
              <a:t>From </a:t>
            </a:r>
            <a:r>
              <a:rPr lang="en-US" dirty="0"/>
              <a:t>online sources, I found enrollment of University of Phoenix has been declining since 2010.University of Phoenix was looking to improve student engagement across the university</a:t>
            </a:r>
            <a:r>
              <a:rPr lang="en-US" dirty="0" smtClean="0"/>
              <a:t>.</a:t>
            </a:r>
          </a:p>
          <a:p>
            <a:pPr marL="228600" lvl="0" indent="-228600">
              <a:spcBef>
                <a:spcPts val="1000"/>
              </a:spcBef>
              <a:buClrTx/>
              <a:buNone/>
              <a:defRPr/>
            </a:pPr>
            <a:r>
              <a:rPr lang="en-US" dirty="0" smtClean="0"/>
              <a:t>      </a:t>
            </a:r>
          </a:p>
          <a:p>
            <a:endParaRPr lang="en-US" dirty="0" smtClean="0"/>
          </a:p>
          <a:p>
            <a:endParaRPr lang="en-US" dirty="0"/>
          </a:p>
          <a:p>
            <a:r>
              <a:rPr lang="en-US" b="1" dirty="0"/>
              <a:t>Solution : </a:t>
            </a:r>
            <a:r>
              <a:rPr lang="en-US" dirty="0"/>
              <a:t>University of Phoenix had started to do live student mixer events on </a:t>
            </a:r>
            <a:r>
              <a:rPr lang="en-US" dirty="0" err="1"/>
              <a:t>facebook</a:t>
            </a:r>
            <a:r>
              <a:rPr lang="en-US" dirty="0"/>
              <a:t> </a:t>
            </a:r>
            <a:r>
              <a:rPr lang="en-US" dirty="0" smtClean="0"/>
              <a:t>with </a:t>
            </a:r>
            <a:r>
              <a:rPr lang="en-US" dirty="0"/>
              <a:t>the hope that Student’s issues are addressed and in turn retain more students.</a:t>
            </a:r>
          </a:p>
          <a:p>
            <a:r>
              <a:rPr lang="en-US" b="1" dirty="0" smtClean="0"/>
              <a:t>Measure </a:t>
            </a:r>
            <a:r>
              <a:rPr lang="en-US" b="1" dirty="0"/>
              <a:t>:</a:t>
            </a:r>
            <a:r>
              <a:rPr lang="en-US" dirty="0"/>
              <a:t>No of students who start in a given week/Total No of </a:t>
            </a:r>
            <a:r>
              <a:rPr lang="en-US" dirty="0" err="1"/>
              <a:t>students.University</a:t>
            </a:r>
            <a:r>
              <a:rPr lang="en-US" dirty="0"/>
              <a:t> of Phoenix wants to </a:t>
            </a:r>
            <a:r>
              <a:rPr lang="en-US" dirty="0" smtClean="0"/>
              <a:t>see 3</a:t>
            </a:r>
            <a:r>
              <a:rPr lang="en-US" dirty="0"/>
              <a:t>% YOY growth in terms of No of students.</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2</a:t>
            </a:fld>
            <a:endParaRPr lang="en-US"/>
          </a:p>
        </p:txBody>
      </p:sp>
      <p:sp>
        <p:nvSpPr>
          <p:cNvPr id="5" name="TextBox 4"/>
          <p:cNvSpPr txBox="1"/>
          <p:nvPr/>
        </p:nvSpPr>
        <p:spPr>
          <a:xfrm>
            <a:off x="11998712" y="3423424"/>
            <a:ext cx="914400" cy="914400"/>
          </a:xfrm>
          <a:prstGeom prst="rect">
            <a:avLst/>
          </a:prstGeom>
        </p:spPr>
        <p:txBody>
          <a:bodyPr vert="horz" wrap="none" lIns="91440" tIns="45720" rIns="91440" bIns="45720" rtlCol="0" anchor="t" anchorCtr="0">
            <a:normAutofit/>
          </a:bodyPr>
          <a:lstStyle/>
          <a:p>
            <a:pPr marL="0" indent="0">
              <a:buNone/>
            </a:pPr>
            <a:endParaRPr lang="en-US" dirty="0" smtClean="0">
              <a:solidFill>
                <a:schemeClr val="accent1"/>
              </a:solidFill>
            </a:endParaRPr>
          </a:p>
        </p:txBody>
      </p:sp>
      <p:pic>
        <p:nvPicPr>
          <p:cNvPr id="6" name="Picture 5"/>
          <p:cNvPicPr>
            <a:picLocks noChangeAspect="1"/>
          </p:cNvPicPr>
          <p:nvPr/>
        </p:nvPicPr>
        <p:blipFill>
          <a:blip r:embed="rId2"/>
          <a:stretch>
            <a:fillRect/>
          </a:stretch>
        </p:blipFill>
        <p:spPr>
          <a:xfrm>
            <a:off x="401094" y="1031799"/>
            <a:ext cx="1177886" cy="115194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026618442"/>
              </p:ext>
            </p:extLst>
          </p:nvPr>
        </p:nvGraphicFramePr>
        <p:xfrm>
          <a:off x="5330280" y="2183740"/>
          <a:ext cx="2709748" cy="760184"/>
        </p:xfrm>
        <a:graphic>
          <a:graphicData uri="http://schemas.openxmlformats.org/drawingml/2006/table">
            <a:tbl>
              <a:tblPr/>
              <a:tblGrid>
                <a:gridCol w="1354874"/>
                <a:gridCol w="1354874"/>
              </a:tblGrid>
              <a:tr h="190046">
                <a:tc>
                  <a:txBody>
                    <a:bodyPr/>
                    <a:lstStyle/>
                    <a:p>
                      <a:pPr algn="l" fontAlgn="b"/>
                      <a:r>
                        <a:rPr lang="en-US" sz="1200" b="0" i="0" u="none" strike="noStrike" dirty="0">
                          <a:solidFill>
                            <a:srgbClr val="000000"/>
                          </a:solidFill>
                          <a:effectLst/>
                          <a:latin typeface="Calibri" charset="0"/>
                        </a:rPr>
                        <a:t>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n-US" sz="1200" b="0" i="0" u="none" strike="noStrike" dirty="0">
                          <a:solidFill>
                            <a:srgbClr val="000000"/>
                          </a:solidFill>
                          <a:effectLst/>
                          <a:latin typeface="Calibri" charset="0"/>
                        </a:rPr>
                        <a:t>Enrollment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r>
              <a:tr h="190046">
                <a:tc>
                  <a:txBody>
                    <a:bodyPr/>
                    <a:lstStyle/>
                    <a:p>
                      <a:pPr algn="l" fontAlgn="b"/>
                      <a:r>
                        <a:rPr lang="is-IS" sz="1200" b="0" i="0" u="none" strike="noStrike" dirty="0">
                          <a:solidFill>
                            <a:srgbClr val="000000"/>
                          </a:solidFill>
                          <a:effectLst/>
                          <a:latin typeface="Calibri" charset="0"/>
                        </a:rPr>
                        <a:t>2010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charset="0"/>
                        </a:rPr>
                        <a:t>470,000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046">
                <a:tc>
                  <a:txBody>
                    <a:bodyPr/>
                    <a:lstStyle/>
                    <a:p>
                      <a:pPr algn="l" fontAlgn="b"/>
                      <a:r>
                        <a:rPr lang="is-IS" sz="1200" b="0" i="0" u="none" strike="noStrike" dirty="0">
                          <a:solidFill>
                            <a:srgbClr val="000000"/>
                          </a:solidFill>
                          <a:effectLst/>
                          <a:latin typeface="Calibri" charset="0"/>
                        </a:rPr>
                        <a:t>2015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200" b="0" i="0" u="none" strike="noStrike" dirty="0">
                          <a:solidFill>
                            <a:srgbClr val="000000"/>
                          </a:solidFill>
                          <a:effectLst/>
                          <a:latin typeface="Calibri" charset="0"/>
                        </a:rPr>
                        <a:t>165,700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046">
                <a:tc>
                  <a:txBody>
                    <a:bodyPr/>
                    <a:lstStyle/>
                    <a:p>
                      <a:pPr algn="l" fontAlgn="b"/>
                      <a:r>
                        <a:rPr lang="is-IS" sz="1200" b="0" i="0" u="none" strike="noStrike">
                          <a:solidFill>
                            <a:srgbClr val="000000"/>
                          </a:solidFill>
                          <a:effectLst/>
                          <a:latin typeface="Calibri" charset="0"/>
                        </a:rPr>
                        <a:t>2016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FI" sz="1200" b="0" i="0" u="none" strike="noStrike" dirty="0">
                          <a:solidFill>
                            <a:srgbClr val="000000"/>
                          </a:solidFill>
                          <a:effectLst/>
                          <a:latin typeface="Calibri" charset="0"/>
                        </a:rPr>
                        <a:t>142,500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3088888" y="3166946"/>
            <a:ext cx="914400" cy="914400"/>
          </a:xfrm>
          <a:prstGeom prst="rect">
            <a:avLst/>
          </a:prstGeom>
        </p:spPr>
        <p:txBody>
          <a:bodyPr vert="horz" wrap="none" lIns="91440" tIns="45720" rIns="91440" bIns="45720" rtlCol="0" anchor="t" anchorCtr="0">
            <a:normAutofit/>
          </a:bodyPr>
          <a:lstStyle/>
          <a:p>
            <a:pPr marL="0" indent="0">
              <a:buNone/>
            </a:pPr>
            <a:endParaRPr lang="en-US" dirty="0" smtClean="0">
              <a:solidFill>
                <a:schemeClr val="accent1"/>
              </a:solidFill>
            </a:endParaRPr>
          </a:p>
        </p:txBody>
      </p:sp>
    </p:spTree>
    <p:extLst>
      <p:ext uri="{BB962C8B-B14F-4D97-AF65-F5344CB8AC3E}">
        <p14:creationId xmlns:p14="http://schemas.microsoft.com/office/powerpoint/2010/main" val="422771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smtClean="0"/>
              <a:t>Exploratory Data Analysis</a:t>
            </a:r>
            <a:endParaRPr lang="en-US" sz="3000" dirty="0"/>
          </a:p>
        </p:txBody>
      </p:sp>
      <p:sp>
        <p:nvSpPr>
          <p:cNvPr id="6" name="Content Placeholder 5"/>
          <p:cNvSpPr>
            <a:spLocks noGrp="1"/>
          </p:cNvSpPr>
          <p:nvPr>
            <p:ph idx="1"/>
          </p:nvPr>
        </p:nvSpPr>
        <p:spPr>
          <a:xfrm>
            <a:off x="3641125" y="864108"/>
            <a:ext cx="7543343" cy="2519911"/>
          </a:xfrm>
        </p:spPr>
        <p:txBody>
          <a:bodyPr>
            <a:noAutofit/>
          </a:bodyPr>
          <a:lstStyle/>
          <a:p>
            <a:pPr>
              <a:lnSpc>
                <a:spcPct val="100000"/>
              </a:lnSpc>
            </a:pPr>
            <a:r>
              <a:rPr lang="en-US" sz="2000" dirty="0" smtClean="0"/>
              <a:t>Data Preconditioning: Extracted Datasets in </a:t>
            </a:r>
            <a:r>
              <a:rPr lang="en-US" sz="2000" dirty="0" err="1" smtClean="0"/>
              <a:t>jupyter</a:t>
            </a:r>
            <a:r>
              <a:rPr lang="en-US" sz="2000" dirty="0" smtClean="0"/>
              <a:t>, Converted Fields to required format, Replaced </a:t>
            </a:r>
            <a:r>
              <a:rPr lang="en-US" sz="2000" dirty="0" err="1" smtClean="0"/>
              <a:t>Nas</a:t>
            </a:r>
            <a:r>
              <a:rPr lang="en-US" sz="2000" dirty="0" smtClean="0"/>
              <a:t> with Zeroes to make it easy for analysis.</a:t>
            </a:r>
          </a:p>
          <a:p>
            <a:pPr>
              <a:lnSpc>
                <a:spcPct val="100000"/>
              </a:lnSpc>
            </a:pPr>
            <a:r>
              <a:rPr lang="en-US" sz="2000" dirty="0" smtClean="0"/>
              <a:t>Merged Calendar table.</a:t>
            </a:r>
          </a:p>
          <a:p>
            <a:pPr>
              <a:lnSpc>
                <a:spcPct val="100000"/>
              </a:lnSpc>
            </a:pPr>
            <a:r>
              <a:rPr lang="en-US" sz="2000" dirty="0" smtClean="0"/>
              <a:t>Univariate Analysis: Created Histograms and Boxplots for </a:t>
            </a:r>
            <a:r>
              <a:rPr lang="en-US" sz="2000" dirty="0" err="1" smtClean="0"/>
              <a:t>continous</a:t>
            </a:r>
            <a:r>
              <a:rPr lang="en-US" sz="2000" dirty="0" smtClean="0"/>
              <a:t> variables:</a:t>
            </a:r>
          </a:p>
          <a:p>
            <a:pPr>
              <a:lnSpc>
                <a:spcPct val="100000"/>
              </a:lnSpc>
            </a:pPr>
            <a:endParaRPr lang="en-US" sz="2000" dirty="0" smtClean="0"/>
          </a:p>
          <a:p>
            <a:pPr>
              <a:lnSpc>
                <a:spcPct val="100000"/>
              </a:lnSpc>
            </a:pPr>
            <a:endParaRPr lang="en-US" sz="2000" dirty="0"/>
          </a:p>
        </p:txBody>
      </p:sp>
      <p:sp>
        <p:nvSpPr>
          <p:cNvPr id="4" name="Slide Number Placeholder 3"/>
          <p:cNvSpPr>
            <a:spLocks noGrp="1"/>
          </p:cNvSpPr>
          <p:nvPr>
            <p:ph type="sldNum" sz="quarter" idx="12"/>
          </p:nvPr>
        </p:nvSpPr>
        <p:spPr/>
        <p:txBody>
          <a:bodyPr/>
          <a:lstStyle/>
          <a:p>
            <a:fld id="{C591F483-FCE9-4CF0-A02A-6AE890D5F911}" type="slidenum">
              <a:rPr lang="en-US" smtClean="0"/>
              <a:t>3</a:t>
            </a:fld>
            <a:endParaRPr lang="en-US"/>
          </a:p>
        </p:txBody>
      </p:sp>
      <p:pic>
        <p:nvPicPr>
          <p:cNvPr id="25" name="Picture 24"/>
          <p:cNvPicPr>
            <a:picLocks noChangeAspect="1"/>
          </p:cNvPicPr>
          <p:nvPr/>
        </p:nvPicPr>
        <p:blipFill>
          <a:blip r:embed="rId2"/>
          <a:stretch>
            <a:fillRect/>
          </a:stretch>
        </p:blipFill>
        <p:spPr>
          <a:xfrm>
            <a:off x="401094" y="1031799"/>
            <a:ext cx="1177886" cy="1151941"/>
          </a:xfrm>
          <a:prstGeom prst="rect">
            <a:avLst/>
          </a:prstGeom>
        </p:spPr>
      </p:pic>
      <p:pic>
        <p:nvPicPr>
          <p:cNvPr id="3" name="Picture 2"/>
          <p:cNvPicPr>
            <a:picLocks noChangeAspect="1"/>
          </p:cNvPicPr>
          <p:nvPr/>
        </p:nvPicPr>
        <p:blipFill>
          <a:blip r:embed="rId3"/>
          <a:stretch>
            <a:fillRect/>
          </a:stretch>
        </p:blipFill>
        <p:spPr>
          <a:xfrm>
            <a:off x="5207309" y="2851460"/>
            <a:ext cx="4468790" cy="2367311"/>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1522328818"/>
              </p:ext>
            </p:extLst>
          </p:nvPr>
        </p:nvGraphicFramePr>
        <p:xfrm>
          <a:off x="3914078" y="5241072"/>
          <a:ext cx="6924907" cy="1414631"/>
        </p:xfrm>
        <a:graphic>
          <a:graphicData uri="http://schemas.openxmlformats.org/drawingml/2006/table">
            <a:tbl>
              <a:tblPr>
                <a:tableStyleId>{9D7B26C5-4107-4FEC-AEDC-1716B250A1EF}</a:tableStyleId>
              </a:tblPr>
              <a:tblGrid>
                <a:gridCol w="6715488">
                  <a:extLst>
                    <a:ext uri="{9D8B030D-6E8A-4147-A177-3AD203B41FA5}">
                      <a16:colId xmlns="" xmlns:a16="http://schemas.microsoft.com/office/drawing/2014/main" val="185388701"/>
                    </a:ext>
                  </a:extLst>
                </a:gridCol>
                <a:gridCol w="209419">
                  <a:extLst>
                    <a:ext uri="{9D8B030D-6E8A-4147-A177-3AD203B41FA5}">
                      <a16:colId xmlns="" xmlns:a16="http://schemas.microsoft.com/office/drawing/2014/main" val="2684402204"/>
                    </a:ext>
                  </a:extLst>
                </a:gridCol>
              </a:tblGrid>
              <a:tr h="349176">
                <a:tc>
                  <a:txBody>
                    <a:bodyPr/>
                    <a:lstStyle/>
                    <a:p>
                      <a:pPr algn="l" fontAlgn="b">
                        <a:spcBef>
                          <a:spcPts val="600"/>
                        </a:spcBef>
                      </a:pPr>
                      <a:r>
                        <a:rPr lang="en-US" sz="1100" b="1" u="none" strike="noStrike" dirty="0" smtClean="0">
                          <a:solidFill>
                            <a:schemeClr val="accent1"/>
                          </a:solidFill>
                        </a:rPr>
                        <a:t>Insight</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tc>
                  <a:txBody>
                    <a:bodyPr/>
                    <a:lstStyle/>
                    <a:p>
                      <a:pPr algn="r" fontAlgn="b">
                        <a:spcBef>
                          <a:spcPts val="600"/>
                        </a:spcBef>
                      </a:pP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3146743"/>
                  </a:ext>
                </a:extLst>
              </a:tr>
              <a:tr h="716279">
                <a:tc>
                  <a:txBody>
                    <a:bodyPr/>
                    <a:lstStyle/>
                    <a:p>
                      <a:pPr algn="l" fontAlgn="b">
                        <a:spcBef>
                          <a:spcPts val="600"/>
                        </a:spcBef>
                      </a:pPr>
                      <a:r>
                        <a:rPr lang="en-US" sz="1200" b="0" i="0" u="none" strike="noStrike" dirty="0" smtClean="0">
                          <a:solidFill>
                            <a:srgbClr val="000000"/>
                          </a:solidFill>
                          <a:latin typeface="Calibri"/>
                        </a:rPr>
                        <a:t>All the three continuous</a:t>
                      </a:r>
                      <a:r>
                        <a:rPr lang="en-US" sz="1200" b="0" i="0" u="none" strike="noStrike" baseline="0" dirty="0" smtClean="0">
                          <a:solidFill>
                            <a:srgbClr val="000000"/>
                          </a:solidFill>
                          <a:latin typeface="Calibri"/>
                        </a:rPr>
                        <a:t> variables were right skewed and indicates there could be outliers. But I am ignoring outlier treatment as data is too small.</a:t>
                      </a:r>
                      <a:endParaRPr lang="en-US" sz="12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tc>
                  <a:txBody>
                    <a:bodyPr/>
                    <a:lstStyle/>
                    <a:p>
                      <a:pPr algn="r" fontAlgn="b">
                        <a:spcBef>
                          <a:spcPts val="600"/>
                        </a:spcBef>
                      </a:pP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587888034"/>
                  </a:ext>
                </a:extLst>
              </a:tr>
              <a:tr h="349176">
                <a:tc>
                  <a:txBody>
                    <a:bodyPr/>
                    <a:lstStyle/>
                    <a:p>
                      <a:pPr algn="l" fontAlgn="b">
                        <a:spcBef>
                          <a:spcPts val="600"/>
                        </a:spcBef>
                      </a:pPr>
                      <a:endParaRPr lang="en-US" sz="1100" b="0" i="0" u="none" strike="noStrike" dirty="0">
                        <a:solidFill>
                          <a:srgbClr val="000000"/>
                        </a:solidFill>
                        <a:latin typeface="Calibri"/>
                      </a:endParaRPr>
                    </a:p>
                  </a:txBody>
                  <a:tcPr anchor="b"/>
                </a:tc>
                <a:tc>
                  <a:txBody>
                    <a:bodyPr/>
                    <a:lstStyle/>
                    <a:p>
                      <a:pPr algn="r" fontAlgn="b">
                        <a:spcBef>
                          <a:spcPts val="600"/>
                        </a:spcBef>
                      </a:pPr>
                      <a:endParaRPr lang="en-US" sz="1100" b="0" i="0" u="none" strike="noStrike" dirty="0">
                        <a:solidFill>
                          <a:srgbClr val="000000"/>
                        </a:solidFill>
                        <a:latin typeface="Calibri"/>
                      </a:endParaRPr>
                    </a:p>
                  </a:txBody>
                  <a:tcPr anchor="b"/>
                </a:tc>
                <a:extLst>
                  <a:ext uri="{0D108BD9-81ED-4DB2-BD59-A6C34878D82A}">
                    <a16:rowId xmlns="" xmlns:a16="http://schemas.microsoft.com/office/drawing/2014/main" val="3051997671"/>
                  </a:ext>
                </a:extLst>
              </a:tr>
            </a:tbl>
          </a:graphicData>
        </a:graphic>
      </p:graphicFrame>
    </p:spTree>
    <p:extLst>
      <p:ext uri="{BB962C8B-B14F-4D97-AF65-F5344CB8AC3E}">
        <p14:creationId xmlns:p14="http://schemas.microsoft.com/office/powerpoint/2010/main" val="42776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smtClean="0"/>
              <a:t>Exploratory Data Analysis</a:t>
            </a:r>
            <a:endParaRPr lang="en-US" sz="3000" dirty="0"/>
          </a:p>
        </p:txBody>
      </p:sp>
      <p:sp>
        <p:nvSpPr>
          <p:cNvPr id="6" name="Content Placeholder 5"/>
          <p:cNvSpPr>
            <a:spLocks noGrp="1"/>
          </p:cNvSpPr>
          <p:nvPr>
            <p:ph idx="1"/>
          </p:nvPr>
        </p:nvSpPr>
        <p:spPr>
          <a:xfrm>
            <a:off x="3641125" y="864108"/>
            <a:ext cx="7543343" cy="2519911"/>
          </a:xfrm>
        </p:spPr>
        <p:txBody>
          <a:bodyPr>
            <a:noAutofit/>
          </a:bodyPr>
          <a:lstStyle/>
          <a:p>
            <a:pPr>
              <a:lnSpc>
                <a:spcPct val="100000"/>
              </a:lnSpc>
            </a:pPr>
            <a:r>
              <a:rPr lang="en-US" sz="2000" b="1" dirty="0" smtClean="0"/>
              <a:t>Binomial and Multinomial Analysis:</a:t>
            </a:r>
          </a:p>
          <a:p>
            <a:pPr>
              <a:lnSpc>
                <a:spcPct val="100000"/>
              </a:lnSpc>
            </a:pPr>
            <a:endParaRPr lang="en-US" sz="2000" dirty="0" smtClean="0"/>
          </a:p>
          <a:p>
            <a:pPr>
              <a:lnSpc>
                <a:spcPct val="100000"/>
              </a:lnSpc>
            </a:pPr>
            <a:endParaRPr lang="en-US" sz="2000" dirty="0" smtClean="0"/>
          </a:p>
          <a:p>
            <a:pPr>
              <a:lnSpc>
                <a:spcPct val="100000"/>
              </a:lnSpc>
            </a:pPr>
            <a:endParaRPr lang="en-US" sz="2000" dirty="0"/>
          </a:p>
        </p:txBody>
      </p:sp>
      <p:sp>
        <p:nvSpPr>
          <p:cNvPr id="4" name="Slide Number Placeholder 3"/>
          <p:cNvSpPr>
            <a:spLocks noGrp="1"/>
          </p:cNvSpPr>
          <p:nvPr>
            <p:ph type="sldNum" sz="quarter" idx="12"/>
          </p:nvPr>
        </p:nvSpPr>
        <p:spPr/>
        <p:txBody>
          <a:bodyPr/>
          <a:lstStyle/>
          <a:p>
            <a:fld id="{C591F483-FCE9-4CF0-A02A-6AE890D5F911}" type="slidenum">
              <a:rPr lang="en-US" smtClean="0"/>
              <a:t>4</a:t>
            </a:fld>
            <a:endParaRPr lang="en-US"/>
          </a:p>
        </p:txBody>
      </p:sp>
      <p:pic>
        <p:nvPicPr>
          <p:cNvPr id="25" name="Picture 24"/>
          <p:cNvPicPr>
            <a:picLocks noChangeAspect="1"/>
          </p:cNvPicPr>
          <p:nvPr/>
        </p:nvPicPr>
        <p:blipFill>
          <a:blip r:embed="rId2"/>
          <a:stretch>
            <a:fillRect/>
          </a:stretch>
        </p:blipFill>
        <p:spPr>
          <a:xfrm>
            <a:off x="401094" y="1031799"/>
            <a:ext cx="1177886" cy="1151941"/>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672426195"/>
              </p:ext>
            </p:extLst>
          </p:nvPr>
        </p:nvGraphicFramePr>
        <p:xfrm>
          <a:off x="3914078" y="5241072"/>
          <a:ext cx="6924907" cy="1414631"/>
        </p:xfrm>
        <a:graphic>
          <a:graphicData uri="http://schemas.openxmlformats.org/drawingml/2006/table">
            <a:tbl>
              <a:tblPr>
                <a:tableStyleId>{9D7B26C5-4107-4FEC-AEDC-1716B250A1EF}</a:tableStyleId>
              </a:tblPr>
              <a:tblGrid>
                <a:gridCol w="6715488">
                  <a:extLst>
                    <a:ext uri="{9D8B030D-6E8A-4147-A177-3AD203B41FA5}">
                      <a16:colId xmlns="" xmlns:a16="http://schemas.microsoft.com/office/drawing/2014/main" val="185388701"/>
                    </a:ext>
                  </a:extLst>
                </a:gridCol>
                <a:gridCol w="209419">
                  <a:extLst>
                    <a:ext uri="{9D8B030D-6E8A-4147-A177-3AD203B41FA5}">
                      <a16:colId xmlns="" xmlns:a16="http://schemas.microsoft.com/office/drawing/2014/main" val="2684402204"/>
                    </a:ext>
                  </a:extLst>
                </a:gridCol>
              </a:tblGrid>
              <a:tr h="349176">
                <a:tc>
                  <a:txBody>
                    <a:bodyPr/>
                    <a:lstStyle/>
                    <a:p>
                      <a:pPr algn="l" fontAlgn="b">
                        <a:spcBef>
                          <a:spcPts val="600"/>
                        </a:spcBef>
                      </a:pPr>
                      <a:r>
                        <a:rPr lang="en-US" sz="1100" b="1" u="none" strike="noStrike" dirty="0" smtClean="0">
                          <a:solidFill>
                            <a:schemeClr val="accent1"/>
                          </a:solidFill>
                        </a:rPr>
                        <a:t>Insight</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tc>
                  <a:txBody>
                    <a:bodyPr/>
                    <a:lstStyle/>
                    <a:p>
                      <a:pPr algn="r" fontAlgn="b">
                        <a:spcBef>
                          <a:spcPts val="600"/>
                        </a:spcBef>
                      </a:pP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3146743"/>
                  </a:ext>
                </a:extLst>
              </a:tr>
              <a:tr h="716279">
                <a:tc>
                  <a:txBody>
                    <a:bodyPr/>
                    <a:lstStyle/>
                    <a:p>
                      <a:pPr algn="l" fontAlgn="b">
                        <a:spcBef>
                          <a:spcPts val="600"/>
                        </a:spcBef>
                      </a:pPr>
                      <a:r>
                        <a:rPr lang="en-US" sz="1200" b="0" i="0" u="none" strike="noStrike" dirty="0" smtClean="0">
                          <a:solidFill>
                            <a:srgbClr val="000000"/>
                          </a:solidFill>
                          <a:latin typeface="Calibri"/>
                        </a:rPr>
                        <a:t>I checked the counts using cross tabulations to get an understanding of distribution on three</a:t>
                      </a:r>
                      <a:r>
                        <a:rPr lang="en-US" sz="1200" b="0" i="0" u="none" strike="noStrike" baseline="0" dirty="0" smtClean="0">
                          <a:solidFill>
                            <a:srgbClr val="000000"/>
                          </a:solidFill>
                          <a:latin typeface="Calibri"/>
                        </a:rPr>
                        <a:t> important variables </a:t>
                      </a:r>
                      <a:r>
                        <a:rPr lang="en-US" sz="1200" b="0" i="0" u="none" strike="noStrike" baseline="0" dirty="0" err="1" smtClean="0">
                          <a:solidFill>
                            <a:srgbClr val="000000"/>
                          </a:solidFill>
                          <a:latin typeface="Calibri"/>
                        </a:rPr>
                        <a:t>FB_Week_attnd</a:t>
                      </a:r>
                      <a:r>
                        <a:rPr lang="en-US" sz="1200" b="0" i="0" u="none" strike="noStrike" baseline="0" dirty="0" smtClean="0">
                          <a:solidFill>
                            <a:srgbClr val="000000"/>
                          </a:solidFill>
                          <a:latin typeface="Calibri"/>
                        </a:rPr>
                        <a:t>, </a:t>
                      </a:r>
                      <a:r>
                        <a:rPr lang="en-US" sz="1200" b="0" i="0" u="none" strike="noStrike" baseline="0" dirty="0" err="1" smtClean="0">
                          <a:solidFill>
                            <a:srgbClr val="000000"/>
                          </a:solidFill>
                          <a:latin typeface="Calibri"/>
                        </a:rPr>
                        <a:t>Attended_Online_School</a:t>
                      </a:r>
                      <a:r>
                        <a:rPr lang="en-US" sz="1200" b="0" i="0" u="none" strike="noStrike" baseline="0" dirty="0" smtClean="0">
                          <a:solidFill>
                            <a:srgbClr val="000000"/>
                          </a:solidFill>
                          <a:latin typeface="Calibri"/>
                        </a:rPr>
                        <a:t>, Generation</a:t>
                      </a:r>
                      <a:endParaRPr lang="en-US" sz="12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tc>
                  <a:txBody>
                    <a:bodyPr/>
                    <a:lstStyle/>
                    <a:p>
                      <a:pPr algn="r" fontAlgn="b">
                        <a:spcBef>
                          <a:spcPts val="600"/>
                        </a:spcBef>
                      </a:pP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587888034"/>
                  </a:ext>
                </a:extLst>
              </a:tr>
              <a:tr h="349176">
                <a:tc>
                  <a:txBody>
                    <a:bodyPr/>
                    <a:lstStyle/>
                    <a:p>
                      <a:pPr algn="l" fontAlgn="b">
                        <a:spcBef>
                          <a:spcPts val="600"/>
                        </a:spcBef>
                      </a:pPr>
                      <a:endParaRPr lang="en-US" sz="1100" b="0" i="0" u="none" strike="noStrike" dirty="0">
                        <a:solidFill>
                          <a:srgbClr val="000000"/>
                        </a:solidFill>
                        <a:latin typeface="Calibri"/>
                      </a:endParaRPr>
                    </a:p>
                  </a:txBody>
                  <a:tcPr anchor="b"/>
                </a:tc>
                <a:tc>
                  <a:txBody>
                    <a:bodyPr/>
                    <a:lstStyle/>
                    <a:p>
                      <a:pPr algn="r" fontAlgn="b">
                        <a:spcBef>
                          <a:spcPts val="600"/>
                        </a:spcBef>
                      </a:pPr>
                      <a:endParaRPr lang="en-US" sz="1100" b="0" i="0" u="none" strike="noStrike" dirty="0">
                        <a:solidFill>
                          <a:srgbClr val="000000"/>
                        </a:solidFill>
                        <a:latin typeface="Calibri"/>
                      </a:endParaRPr>
                    </a:p>
                  </a:txBody>
                  <a:tcPr anchor="b"/>
                </a:tc>
                <a:extLst>
                  <a:ext uri="{0D108BD9-81ED-4DB2-BD59-A6C34878D82A}">
                    <a16:rowId xmlns="" xmlns:a16="http://schemas.microsoft.com/office/drawing/2014/main" val="3051997671"/>
                  </a:ext>
                </a:extLst>
              </a:tr>
            </a:tbl>
          </a:graphicData>
        </a:graphic>
      </p:graphicFrame>
      <p:pic>
        <p:nvPicPr>
          <p:cNvPr id="2" name="Picture 1"/>
          <p:cNvPicPr>
            <a:picLocks noChangeAspect="1"/>
          </p:cNvPicPr>
          <p:nvPr/>
        </p:nvPicPr>
        <p:blipFill>
          <a:blip r:embed="rId3"/>
          <a:stretch>
            <a:fillRect/>
          </a:stretch>
        </p:blipFill>
        <p:spPr>
          <a:xfrm>
            <a:off x="3914078" y="1988445"/>
            <a:ext cx="2717800" cy="1549400"/>
          </a:xfrm>
          <a:prstGeom prst="rect">
            <a:avLst/>
          </a:prstGeom>
        </p:spPr>
      </p:pic>
      <p:pic>
        <p:nvPicPr>
          <p:cNvPr id="7" name="Picture 6"/>
          <p:cNvPicPr>
            <a:picLocks noChangeAspect="1"/>
          </p:cNvPicPr>
          <p:nvPr/>
        </p:nvPicPr>
        <p:blipFill>
          <a:blip r:embed="rId4"/>
          <a:stretch>
            <a:fillRect/>
          </a:stretch>
        </p:blipFill>
        <p:spPr>
          <a:xfrm>
            <a:off x="7640915" y="2032182"/>
            <a:ext cx="1574800" cy="952500"/>
          </a:xfrm>
          <a:prstGeom prst="rect">
            <a:avLst/>
          </a:prstGeom>
        </p:spPr>
      </p:pic>
      <p:pic>
        <p:nvPicPr>
          <p:cNvPr id="8" name="Picture 7"/>
          <p:cNvPicPr>
            <a:picLocks noChangeAspect="1"/>
          </p:cNvPicPr>
          <p:nvPr/>
        </p:nvPicPr>
        <p:blipFill>
          <a:blip r:embed="rId5"/>
          <a:stretch>
            <a:fillRect/>
          </a:stretch>
        </p:blipFill>
        <p:spPr>
          <a:xfrm>
            <a:off x="3818983" y="3721995"/>
            <a:ext cx="2413000" cy="1181100"/>
          </a:xfrm>
          <a:prstGeom prst="rect">
            <a:avLst/>
          </a:prstGeom>
        </p:spPr>
      </p:pic>
    </p:spTree>
    <p:extLst>
      <p:ext uri="{BB962C8B-B14F-4D97-AF65-F5344CB8AC3E}">
        <p14:creationId xmlns:p14="http://schemas.microsoft.com/office/powerpoint/2010/main" val="171539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smtClean="0"/>
              <a:t>Correlation</a:t>
            </a:r>
            <a:endParaRPr lang="en-US" sz="3000" dirty="0"/>
          </a:p>
        </p:txBody>
      </p:sp>
      <p:sp>
        <p:nvSpPr>
          <p:cNvPr id="6" name="Content Placeholder 5"/>
          <p:cNvSpPr>
            <a:spLocks noGrp="1"/>
          </p:cNvSpPr>
          <p:nvPr>
            <p:ph idx="1"/>
          </p:nvPr>
        </p:nvSpPr>
        <p:spPr>
          <a:xfrm>
            <a:off x="3604859" y="347813"/>
            <a:ext cx="7543343" cy="2519911"/>
          </a:xfrm>
        </p:spPr>
        <p:txBody>
          <a:bodyPr>
            <a:noAutofit/>
          </a:bodyPr>
          <a:lstStyle/>
          <a:p>
            <a:pPr>
              <a:lnSpc>
                <a:spcPct val="100000"/>
              </a:lnSpc>
            </a:pPr>
            <a:r>
              <a:rPr lang="en-US" sz="2000" b="1" dirty="0" smtClean="0"/>
              <a:t>`</a:t>
            </a:r>
          </a:p>
          <a:p>
            <a:pPr>
              <a:lnSpc>
                <a:spcPct val="100000"/>
              </a:lnSpc>
            </a:pPr>
            <a:endParaRPr lang="en-US" sz="2000" b="1" dirty="0" smtClean="0"/>
          </a:p>
          <a:p>
            <a:pPr>
              <a:lnSpc>
                <a:spcPct val="100000"/>
              </a:lnSpc>
            </a:pPr>
            <a:r>
              <a:rPr lang="en-US" sz="2000" b="1" dirty="0" smtClean="0"/>
              <a:t>Pearson Correlation</a:t>
            </a:r>
          </a:p>
          <a:p>
            <a:pPr>
              <a:lnSpc>
                <a:spcPct val="100000"/>
              </a:lnSpc>
            </a:pPr>
            <a:r>
              <a:rPr lang="en-US" sz="2000" dirty="0" smtClean="0"/>
              <a:t>Pair Plots :To get the best features in the dataset which could be correlated.</a:t>
            </a:r>
          </a:p>
          <a:p>
            <a:pPr>
              <a:lnSpc>
                <a:spcPct val="100000"/>
              </a:lnSpc>
            </a:pPr>
            <a:r>
              <a:rPr lang="en-US" sz="2000" dirty="0" smtClean="0"/>
              <a:t>I checked for Pearson correlation between selected features.</a:t>
            </a:r>
          </a:p>
          <a:p>
            <a:pPr>
              <a:lnSpc>
                <a:spcPct val="100000"/>
              </a:lnSpc>
            </a:pPr>
            <a:endParaRPr lang="en-US" sz="2000" b="1" dirty="0" smtClean="0"/>
          </a:p>
          <a:p>
            <a:pPr>
              <a:lnSpc>
                <a:spcPct val="100000"/>
              </a:lnSpc>
            </a:pPr>
            <a:endParaRPr lang="en-US" sz="2000" dirty="0" smtClean="0"/>
          </a:p>
          <a:p>
            <a:pPr>
              <a:lnSpc>
                <a:spcPct val="100000"/>
              </a:lnSpc>
            </a:pPr>
            <a:endParaRPr lang="en-US" sz="2000" dirty="0" smtClean="0"/>
          </a:p>
          <a:p>
            <a:pPr>
              <a:lnSpc>
                <a:spcPct val="100000"/>
              </a:lnSpc>
            </a:pPr>
            <a:endParaRPr lang="en-US" sz="2000" dirty="0"/>
          </a:p>
        </p:txBody>
      </p:sp>
      <p:sp>
        <p:nvSpPr>
          <p:cNvPr id="4" name="Slide Number Placeholder 3"/>
          <p:cNvSpPr>
            <a:spLocks noGrp="1"/>
          </p:cNvSpPr>
          <p:nvPr>
            <p:ph type="sldNum" sz="quarter" idx="12"/>
          </p:nvPr>
        </p:nvSpPr>
        <p:spPr/>
        <p:txBody>
          <a:bodyPr/>
          <a:lstStyle/>
          <a:p>
            <a:fld id="{C591F483-FCE9-4CF0-A02A-6AE890D5F911}" type="slidenum">
              <a:rPr lang="en-US" smtClean="0"/>
              <a:t>5</a:t>
            </a:fld>
            <a:endParaRPr lang="en-US"/>
          </a:p>
        </p:txBody>
      </p:sp>
      <p:pic>
        <p:nvPicPr>
          <p:cNvPr id="25" name="Picture 24"/>
          <p:cNvPicPr>
            <a:picLocks noChangeAspect="1"/>
          </p:cNvPicPr>
          <p:nvPr/>
        </p:nvPicPr>
        <p:blipFill>
          <a:blip r:embed="rId2"/>
          <a:stretch>
            <a:fillRect/>
          </a:stretch>
        </p:blipFill>
        <p:spPr>
          <a:xfrm>
            <a:off x="401094" y="1031799"/>
            <a:ext cx="1177886" cy="1151941"/>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28285640"/>
              </p:ext>
            </p:extLst>
          </p:nvPr>
        </p:nvGraphicFramePr>
        <p:xfrm>
          <a:off x="3914078" y="5241072"/>
          <a:ext cx="6924907" cy="1414631"/>
        </p:xfrm>
        <a:graphic>
          <a:graphicData uri="http://schemas.openxmlformats.org/drawingml/2006/table">
            <a:tbl>
              <a:tblPr>
                <a:tableStyleId>{9D7B26C5-4107-4FEC-AEDC-1716B250A1EF}</a:tableStyleId>
              </a:tblPr>
              <a:tblGrid>
                <a:gridCol w="6715488">
                  <a:extLst>
                    <a:ext uri="{9D8B030D-6E8A-4147-A177-3AD203B41FA5}">
                      <a16:colId xmlns="" xmlns:a16="http://schemas.microsoft.com/office/drawing/2014/main" val="185388701"/>
                    </a:ext>
                  </a:extLst>
                </a:gridCol>
                <a:gridCol w="209419">
                  <a:extLst>
                    <a:ext uri="{9D8B030D-6E8A-4147-A177-3AD203B41FA5}">
                      <a16:colId xmlns="" xmlns:a16="http://schemas.microsoft.com/office/drawing/2014/main" val="2684402204"/>
                    </a:ext>
                  </a:extLst>
                </a:gridCol>
              </a:tblGrid>
              <a:tr h="349176">
                <a:tc>
                  <a:txBody>
                    <a:bodyPr/>
                    <a:lstStyle/>
                    <a:p>
                      <a:pPr algn="l" fontAlgn="b">
                        <a:spcBef>
                          <a:spcPts val="600"/>
                        </a:spcBef>
                      </a:pPr>
                      <a:r>
                        <a:rPr lang="en-US" sz="1100" b="1" u="none" strike="noStrike" dirty="0" smtClean="0">
                          <a:solidFill>
                            <a:schemeClr val="accent1"/>
                          </a:solidFill>
                        </a:rPr>
                        <a:t>Insight</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tc>
                  <a:txBody>
                    <a:bodyPr/>
                    <a:lstStyle/>
                    <a:p>
                      <a:pPr algn="r" fontAlgn="b">
                        <a:spcBef>
                          <a:spcPts val="600"/>
                        </a:spcBef>
                      </a:pP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3146743"/>
                  </a:ext>
                </a:extLst>
              </a:tr>
              <a:tr h="716279">
                <a:tc>
                  <a:txBody>
                    <a:bodyPr/>
                    <a:lstStyle/>
                    <a:p>
                      <a:pPr algn="l" fontAlgn="b">
                        <a:spcBef>
                          <a:spcPts val="600"/>
                        </a:spcBef>
                      </a:pPr>
                      <a:r>
                        <a:rPr lang="en-US" sz="1200" b="0" i="0" u="none" strike="noStrike" dirty="0" smtClean="0">
                          <a:solidFill>
                            <a:srgbClr val="000000"/>
                          </a:solidFill>
                          <a:latin typeface="Calibri"/>
                        </a:rPr>
                        <a:t>Strong Linear relationships</a:t>
                      </a:r>
                      <a:r>
                        <a:rPr lang="en-US" sz="1200" b="0" i="0" u="none" strike="noStrike" baseline="0" dirty="0" smtClean="0">
                          <a:solidFill>
                            <a:srgbClr val="000000"/>
                          </a:solidFill>
                          <a:latin typeface="Calibri"/>
                        </a:rPr>
                        <a:t> were found between </a:t>
                      </a:r>
                      <a:r>
                        <a:rPr lang="en-US" sz="1200" b="0" i="0" u="none" strike="noStrike" baseline="0" dirty="0" err="1" smtClean="0">
                          <a:solidFill>
                            <a:srgbClr val="000000"/>
                          </a:solidFill>
                          <a:latin typeface="Calibri"/>
                        </a:rPr>
                        <a:t>crse_attmpt</a:t>
                      </a:r>
                      <a:r>
                        <a:rPr lang="en-US" sz="1200" b="0" i="0" u="none" strike="noStrike" baseline="0" dirty="0" smtClean="0">
                          <a:solidFill>
                            <a:srgbClr val="000000"/>
                          </a:solidFill>
                          <a:latin typeface="Calibri"/>
                        </a:rPr>
                        <a:t> &amp; </a:t>
                      </a:r>
                      <a:r>
                        <a:rPr lang="en-US" sz="1200" b="0" i="0" u="none" strike="noStrike" baseline="0" dirty="0" err="1" smtClean="0">
                          <a:solidFill>
                            <a:srgbClr val="000000"/>
                          </a:solidFill>
                          <a:latin typeface="Calibri"/>
                        </a:rPr>
                        <a:t>crse_complt</a:t>
                      </a:r>
                      <a:r>
                        <a:rPr lang="en-US" sz="1200" b="0" i="0" u="none" strike="noStrike" baseline="0" dirty="0" smtClean="0">
                          <a:solidFill>
                            <a:srgbClr val="000000"/>
                          </a:solidFill>
                          <a:latin typeface="Calibri"/>
                        </a:rPr>
                        <a:t>, </a:t>
                      </a:r>
                      <a:r>
                        <a:rPr lang="en-US" sz="1200" b="0" i="0" u="none" strike="noStrike" baseline="0" dirty="0" err="1" smtClean="0">
                          <a:solidFill>
                            <a:srgbClr val="000000"/>
                          </a:solidFill>
                          <a:latin typeface="Calibri"/>
                        </a:rPr>
                        <a:t>FB_Week_attnd</a:t>
                      </a:r>
                      <a:r>
                        <a:rPr lang="en-US" sz="1200" b="0" i="0" u="none" strike="noStrike" baseline="0" dirty="0" smtClean="0">
                          <a:solidFill>
                            <a:srgbClr val="000000"/>
                          </a:solidFill>
                          <a:latin typeface="Calibri"/>
                        </a:rPr>
                        <a:t> &amp; </a:t>
                      </a:r>
                      <a:r>
                        <a:rPr lang="en-US" sz="1200" b="0" i="0" u="none" strike="noStrike" baseline="0" dirty="0" err="1" smtClean="0">
                          <a:solidFill>
                            <a:srgbClr val="000000"/>
                          </a:solidFill>
                          <a:latin typeface="Calibri"/>
                        </a:rPr>
                        <a:t>curr_crse_engage</a:t>
                      </a:r>
                      <a:r>
                        <a:rPr lang="en-US" sz="1200" b="0" i="0" u="none" strike="noStrike" baseline="0" dirty="0" smtClean="0">
                          <a:solidFill>
                            <a:srgbClr val="000000"/>
                          </a:solidFill>
                          <a:latin typeface="Calibri"/>
                        </a:rPr>
                        <a:t> , </a:t>
                      </a:r>
                      <a:r>
                        <a:rPr lang="en-US" sz="1200" b="0" i="0" u="none" strike="noStrike" baseline="0" dirty="0" err="1" smtClean="0">
                          <a:solidFill>
                            <a:srgbClr val="000000"/>
                          </a:solidFill>
                          <a:latin typeface="Calibri"/>
                        </a:rPr>
                        <a:t>curr_crse_engage</a:t>
                      </a:r>
                      <a:r>
                        <a:rPr lang="en-US" sz="1200" b="0" i="0" u="none" strike="noStrike" baseline="0" dirty="0" smtClean="0">
                          <a:solidFill>
                            <a:srgbClr val="000000"/>
                          </a:solidFill>
                          <a:latin typeface="Calibri"/>
                        </a:rPr>
                        <a:t> &amp; </a:t>
                      </a:r>
                      <a:r>
                        <a:rPr lang="en-US" sz="1200" b="0" i="0" u="none" strike="noStrike" baseline="0" dirty="0" err="1" smtClean="0">
                          <a:solidFill>
                            <a:srgbClr val="000000"/>
                          </a:solidFill>
                          <a:latin typeface="Calibri"/>
                        </a:rPr>
                        <a:t>curr_cres_Active_engage</a:t>
                      </a:r>
                      <a:r>
                        <a:rPr lang="en-US" sz="1200" b="0" i="0" u="none" strike="noStrike" baseline="0" dirty="0" smtClean="0">
                          <a:solidFill>
                            <a:srgbClr val="000000"/>
                          </a:solidFill>
                          <a:latin typeface="Calibri"/>
                        </a:rPr>
                        <a:t>.</a:t>
                      </a:r>
                      <a:endParaRPr lang="en-US" sz="12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tc>
                  <a:txBody>
                    <a:bodyPr/>
                    <a:lstStyle/>
                    <a:p>
                      <a:pPr algn="r" fontAlgn="b">
                        <a:spcBef>
                          <a:spcPts val="600"/>
                        </a:spcBef>
                      </a:pP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587888034"/>
                  </a:ext>
                </a:extLst>
              </a:tr>
              <a:tr h="349176">
                <a:tc>
                  <a:txBody>
                    <a:bodyPr/>
                    <a:lstStyle/>
                    <a:p>
                      <a:pPr algn="l" fontAlgn="b">
                        <a:spcBef>
                          <a:spcPts val="600"/>
                        </a:spcBef>
                      </a:pPr>
                      <a:r>
                        <a:rPr lang="en-US" sz="1100" b="0" i="0" u="none" strike="noStrike" dirty="0" smtClean="0">
                          <a:solidFill>
                            <a:srgbClr val="000000"/>
                          </a:solidFill>
                          <a:latin typeface="Calibri"/>
                        </a:rPr>
                        <a:t>It makes</a:t>
                      </a:r>
                      <a:r>
                        <a:rPr lang="en-US" sz="1100" b="0" i="0" u="none" strike="noStrike" baseline="0" dirty="0" smtClean="0">
                          <a:solidFill>
                            <a:srgbClr val="000000"/>
                          </a:solidFill>
                          <a:latin typeface="Calibri"/>
                        </a:rPr>
                        <a:t> sense that students who have attempted courses more have completed as well.</a:t>
                      </a:r>
                      <a:endParaRPr lang="en-US" sz="1100" b="0" i="0" u="none" strike="noStrike" dirty="0">
                        <a:solidFill>
                          <a:srgbClr val="000000"/>
                        </a:solidFill>
                        <a:latin typeface="Calibri"/>
                      </a:endParaRPr>
                    </a:p>
                  </a:txBody>
                  <a:tcPr anchor="b"/>
                </a:tc>
                <a:tc>
                  <a:txBody>
                    <a:bodyPr/>
                    <a:lstStyle/>
                    <a:p>
                      <a:pPr algn="r" fontAlgn="b">
                        <a:spcBef>
                          <a:spcPts val="600"/>
                        </a:spcBef>
                      </a:pPr>
                      <a:endParaRPr lang="en-US" sz="1100" b="0" i="0" u="none" strike="noStrike" dirty="0">
                        <a:solidFill>
                          <a:srgbClr val="000000"/>
                        </a:solidFill>
                        <a:latin typeface="Calibri"/>
                      </a:endParaRPr>
                    </a:p>
                  </a:txBody>
                  <a:tcPr anchor="b"/>
                </a:tc>
                <a:extLst>
                  <a:ext uri="{0D108BD9-81ED-4DB2-BD59-A6C34878D82A}">
                    <a16:rowId xmlns="" xmlns:a16="http://schemas.microsoft.com/office/drawing/2014/main" val="3051997671"/>
                  </a:ext>
                </a:extLst>
              </a:tr>
            </a:tbl>
          </a:graphicData>
        </a:graphic>
      </p:graphicFrame>
      <p:pic>
        <p:nvPicPr>
          <p:cNvPr id="10" name="Picture 9"/>
          <p:cNvPicPr>
            <a:picLocks noChangeAspect="1"/>
          </p:cNvPicPr>
          <p:nvPr/>
        </p:nvPicPr>
        <p:blipFill>
          <a:blip r:embed="rId3"/>
          <a:stretch>
            <a:fillRect/>
          </a:stretch>
        </p:blipFill>
        <p:spPr>
          <a:xfrm>
            <a:off x="4930920" y="2019409"/>
            <a:ext cx="4188522" cy="3359923"/>
          </a:xfrm>
          <a:prstGeom prst="rect">
            <a:avLst/>
          </a:prstGeom>
        </p:spPr>
      </p:pic>
    </p:spTree>
    <p:extLst>
      <p:ext uri="{BB962C8B-B14F-4D97-AF65-F5344CB8AC3E}">
        <p14:creationId xmlns:p14="http://schemas.microsoft.com/office/powerpoint/2010/main" val="193293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endParaRPr lang="en-US" sz="1800" dirty="0" smtClean="0"/>
          </a:p>
          <a:p>
            <a:r>
              <a:rPr lang="en-US" sz="1200" dirty="0" smtClean="0"/>
              <a:t>Based Performance on </a:t>
            </a:r>
            <a:r>
              <a:rPr lang="en-US" sz="1200" dirty="0" err="1" smtClean="0"/>
              <a:t>Crse_complt</a:t>
            </a:r>
            <a:endParaRPr lang="en-US" sz="1200" dirty="0" smtClean="0"/>
          </a:p>
          <a:p>
            <a:r>
              <a:rPr lang="en-US" sz="1200" dirty="0" smtClean="0"/>
              <a:t>One Hit Wonders: &lt;2</a:t>
            </a:r>
          </a:p>
          <a:p>
            <a:r>
              <a:rPr lang="en-US" sz="1200" dirty="0" smtClean="0"/>
              <a:t>Average Performers:2 -15</a:t>
            </a:r>
          </a:p>
          <a:p>
            <a:r>
              <a:rPr lang="en-US" sz="1200" dirty="0" smtClean="0"/>
              <a:t>Top Performers :15-30 </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895" y="1080659"/>
            <a:ext cx="4515573" cy="5089890"/>
          </a:xfrm>
          <a:prstGeom prst="rect">
            <a:avLst/>
          </a:prstGeom>
        </p:spPr>
      </p:pic>
      <p:sp>
        <p:nvSpPr>
          <p:cNvPr id="6" name="TextBox 5"/>
          <p:cNvSpPr txBox="1"/>
          <p:nvPr/>
        </p:nvSpPr>
        <p:spPr>
          <a:xfrm>
            <a:off x="4471639" y="401444"/>
            <a:ext cx="914400" cy="914400"/>
          </a:xfrm>
          <a:prstGeom prst="rect">
            <a:avLst/>
          </a:prstGeom>
        </p:spPr>
        <p:txBody>
          <a:bodyPr vert="horz" wrap="none" lIns="91440" tIns="45720" rIns="91440" bIns="45720" rtlCol="0" anchor="t" anchorCtr="0">
            <a:normAutofit/>
          </a:bodyPr>
          <a:lstStyle/>
          <a:p>
            <a:pPr marL="0" indent="0">
              <a:buNone/>
            </a:pPr>
            <a:endParaRPr lang="en-US" dirty="0" smtClean="0">
              <a:solidFill>
                <a:schemeClr val="accent1"/>
              </a:solidFill>
            </a:endParaRPr>
          </a:p>
        </p:txBody>
      </p:sp>
      <p:sp>
        <p:nvSpPr>
          <p:cNvPr id="7" name="TextBox 6"/>
          <p:cNvSpPr txBox="1"/>
          <p:nvPr/>
        </p:nvSpPr>
        <p:spPr>
          <a:xfrm>
            <a:off x="4691873" y="298633"/>
            <a:ext cx="2319454" cy="914400"/>
          </a:xfrm>
          <a:prstGeom prst="rect">
            <a:avLst/>
          </a:prstGeom>
        </p:spPr>
        <p:txBody>
          <a:bodyPr vert="horz" wrap="none" lIns="91440" tIns="45720" rIns="91440" bIns="45720" rtlCol="0" anchor="t" anchorCtr="0">
            <a:normAutofit/>
          </a:bodyPr>
          <a:lstStyle/>
          <a:p>
            <a:pPr marL="233363" indent="-233363">
              <a:spcBef>
                <a:spcPts val="1200"/>
              </a:spcBef>
              <a:buClr>
                <a:schemeClr val="accent2"/>
              </a:buClr>
              <a:buFont typeface="Arial" panose="020B0604020202020204" pitchFamily="34" charset="0"/>
              <a:buChar char="•"/>
            </a:pPr>
            <a:r>
              <a:rPr lang="en-US" sz="2000" b="1" dirty="0">
                <a:solidFill>
                  <a:schemeClr val="tx1">
                    <a:lumMod val="65000"/>
                    <a:lumOff val="35000"/>
                  </a:schemeClr>
                </a:solidFill>
              </a:rPr>
              <a:t>Performance Bins</a:t>
            </a:r>
          </a:p>
        </p:txBody>
      </p:sp>
      <p:graphicFrame>
        <p:nvGraphicFramePr>
          <p:cNvPr id="9" name="Table 8"/>
          <p:cNvGraphicFramePr>
            <a:graphicFrameLocks noGrp="1"/>
          </p:cNvGraphicFramePr>
          <p:nvPr>
            <p:extLst>
              <p:ext uri="{D42A27DB-BD31-4B8C-83A1-F6EECF244321}">
                <p14:modId xmlns:p14="http://schemas.microsoft.com/office/powerpoint/2010/main" val="1950001260"/>
              </p:ext>
            </p:extLst>
          </p:nvPr>
        </p:nvGraphicFramePr>
        <p:xfrm>
          <a:off x="3722337" y="4337824"/>
          <a:ext cx="2767674" cy="1940313"/>
        </p:xfrm>
        <a:graphic>
          <a:graphicData uri="http://schemas.openxmlformats.org/drawingml/2006/table">
            <a:tbl>
              <a:tblPr>
                <a:tableStyleId>{9D7B26C5-4107-4FEC-AEDC-1716B250A1EF}</a:tableStyleId>
              </a:tblPr>
              <a:tblGrid>
                <a:gridCol w="2556360">
                  <a:extLst>
                    <a:ext uri="{9D8B030D-6E8A-4147-A177-3AD203B41FA5}">
                      <a16:colId xmlns="" xmlns:a16="http://schemas.microsoft.com/office/drawing/2014/main" val="185388701"/>
                    </a:ext>
                  </a:extLst>
                </a:gridCol>
                <a:gridCol w="211314">
                  <a:extLst>
                    <a:ext uri="{9D8B030D-6E8A-4147-A177-3AD203B41FA5}">
                      <a16:colId xmlns="" xmlns:a16="http://schemas.microsoft.com/office/drawing/2014/main" val="2684402204"/>
                    </a:ext>
                  </a:extLst>
                </a:gridCol>
              </a:tblGrid>
              <a:tr h="347553">
                <a:tc>
                  <a:txBody>
                    <a:bodyPr/>
                    <a:lstStyle/>
                    <a:p>
                      <a:pPr algn="l" fontAlgn="b">
                        <a:spcBef>
                          <a:spcPts val="600"/>
                        </a:spcBef>
                      </a:pPr>
                      <a:r>
                        <a:rPr lang="en-US" sz="1100" b="1" u="none" strike="noStrike" dirty="0" smtClean="0">
                          <a:solidFill>
                            <a:schemeClr val="accent1"/>
                          </a:solidFill>
                        </a:rPr>
                        <a:t>Insight</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tc>
                  <a:txBody>
                    <a:bodyPr/>
                    <a:lstStyle/>
                    <a:p>
                      <a:pPr algn="r" fontAlgn="b">
                        <a:spcBef>
                          <a:spcPts val="600"/>
                        </a:spcBef>
                      </a:pP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3146743"/>
                  </a:ext>
                </a:extLst>
              </a:tr>
              <a:tr h="1001163">
                <a:tc>
                  <a:txBody>
                    <a:bodyPr/>
                    <a:lstStyle/>
                    <a:p>
                      <a:pPr algn="l" fontAlgn="b">
                        <a:spcBef>
                          <a:spcPts val="600"/>
                        </a:spcBef>
                      </a:pPr>
                      <a:r>
                        <a:rPr lang="en-US" sz="1200" b="0" i="0" u="none" strike="noStrike" dirty="0" smtClean="0">
                          <a:solidFill>
                            <a:srgbClr val="000000"/>
                          </a:solidFill>
                          <a:latin typeface="Calibri"/>
                        </a:rPr>
                        <a:t>We are getting equal no people in all three groups</a:t>
                      </a:r>
                      <a:r>
                        <a:rPr lang="en-US" sz="1200" b="0" i="0" u="none" strike="noStrike" baseline="0" dirty="0" smtClean="0">
                          <a:solidFill>
                            <a:srgbClr val="000000"/>
                          </a:solidFill>
                          <a:latin typeface="Calibri"/>
                        </a:rPr>
                        <a:t> in </a:t>
                      </a:r>
                      <a:r>
                        <a:rPr lang="en-US" sz="1200" b="0" i="0" u="none" strike="noStrike" baseline="0" dirty="0" err="1" smtClean="0">
                          <a:solidFill>
                            <a:srgbClr val="000000"/>
                          </a:solidFill>
                          <a:latin typeface="Calibri"/>
                        </a:rPr>
                        <a:t>FB_WeekAttend</a:t>
                      </a:r>
                      <a:r>
                        <a:rPr lang="en-US" sz="1200" b="0" i="0" u="none" strike="noStrike" baseline="0" dirty="0" smtClean="0">
                          <a:solidFill>
                            <a:srgbClr val="000000"/>
                          </a:solidFill>
                          <a:latin typeface="Calibri"/>
                        </a:rPr>
                        <a:t> Mixers.</a:t>
                      </a:r>
                      <a:endParaRPr lang="en-US" sz="12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tc>
                  <a:txBody>
                    <a:bodyPr/>
                    <a:lstStyle/>
                    <a:p>
                      <a:pPr algn="r" fontAlgn="b">
                        <a:spcBef>
                          <a:spcPts val="600"/>
                        </a:spcBef>
                      </a:pP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587888034"/>
                  </a:ext>
                </a:extLst>
              </a:tr>
              <a:tr h="591597">
                <a:tc>
                  <a:txBody>
                    <a:bodyPr/>
                    <a:lstStyle/>
                    <a:p>
                      <a:pPr algn="l" fontAlgn="b">
                        <a:spcBef>
                          <a:spcPts val="600"/>
                        </a:spcBef>
                      </a:pPr>
                      <a:endParaRPr lang="en-US" sz="1100" b="0" i="0" u="none" strike="noStrike" dirty="0">
                        <a:solidFill>
                          <a:srgbClr val="000000"/>
                        </a:solidFill>
                        <a:latin typeface="Calibri"/>
                      </a:endParaRPr>
                    </a:p>
                  </a:txBody>
                  <a:tcPr anchor="b"/>
                </a:tc>
                <a:tc>
                  <a:txBody>
                    <a:bodyPr/>
                    <a:lstStyle/>
                    <a:p>
                      <a:pPr algn="r" fontAlgn="b">
                        <a:spcBef>
                          <a:spcPts val="600"/>
                        </a:spcBef>
                      </a:pPr>
                      <a:endParaRPr lang="en-US" sz="1100" b="0" i="0" u="none" strike="noStrike" dirty="0">
                        <a:solidFill>
                          <a:srgbClr val="000000"/>
                        </a:solidFill>
                        <a:latin typeface="Calibri"/>
                      </a:endParaRPr>
                    </a:p>
                  </a:txBody>
                  <a:tcPr anchor="b"/>
                </a:tc>
                <a:extLst>
                  <a:ext uri="{0D108BD9-81ED-4DB2-BD59-A6C34878D82A}">
                    <a16:rowId xmlns="" xmlns:a16="http://schemas.microsoft.com/office/drawing/2014/main" val="3051997671"/>
                  </a:ext>
                </a:extLst>
              </a:tr>
            </a:tbl>
          </a:graphicData>
        </a:graphic>
      </p:graphicFrame>
      <p:pic>
        <p:nvPicPr>
          <p:cNvPr id="10" name="Picture 9"/>
          <p:cNvPicPr>
            <a:picLocks noChangeAspect="1"/>
          </p:cNvPicPr>
          <p:nvPr/>
        </p:nvPicPr>
        <p:blipFill>
          <a:blip r:embed="rId3"/>
          <a:stretch>
            <a:fillRect/>
          </a:stretch>
        </p:blipFill>
        <p:spPr>
          <a:xfrm>
            <a:off x="401094" y="1031799"/>
            <a:ext cx="1177886" cy="1151941"/>
          </a:xfrm>
          <a:prstGeom prst="rect">
            <a:avLst/>
          </a:prstGeom>
        </p:spPr>
      </p:pic>
    </p:spTree>
    <p:extLst>
      <p:ext uri="{BB962C8B-B14F-4D97-AF65-F5344CB8AC3E}">
        <p14:creationId xmlns:p14="http://schemas.microsoft.com/office/powerpoint/2010/main" val="25292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smtClean="0"/>
              <a:t>Text Mining</a:t>
            </a:r>
            <a:endParaRPr lang="en-US" sz="3000" dirty="0"/>
          </a:p>
        </p:txBody>
      </p:sp>
      <p:sp>
        <p:nvSpPr>
          <p:cNvPr id="6" name="Content Placeholder 5"/>
          <p:cNvSpPr>
            <a:spLocks noGrp="1"/>
          </p:cNvSpPr>
          <p:nvPr>
            <p:ph idx="1"/>
          </p:nvPr>
        </p:nvSpPr>
        <p:spPr>
          <a:xfrm>
            <a:off x="3722336" y="864108"/>
            <a:ext cx="7462132" cy="3268094"/>
          </a:xfrm>
        </p:spPr>
        <p:txBody>
          <a:bodyPr>
            <a:normAutofit/>
          </a:bodyPr>
          <a:lstStyle/>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88009085"/>
              </p:ext>
            </p:extLst>
          </p:nvPr>
        </p:nvGraphicFramePr>
        <p:xfrm>
          <a:off x="3951737" y="4841178"/>
          <a:ext cx="6887248" cy="1633018"/>
        </p:xfrm>
        <a:graphic>
          <a:graphicData uri="http://schemas.openxmlformats.org/drawingml/2006/table">
            <a:tbl>
              <a:tblPr>
                <a:tableStyleId>{9D7B26C5-4107-4FEC-AEDC-1716B250A1EF}</a:tableStyleId>
              </a:tblPr>
              <a:tblGrid>
                <a:gridCol w="6678968">
                  <a:extLst>
                    <a:ext uri="{9D8B030D-6E8A-4147-A177-3AD203B41FA5}">
                      <a16:colId xmlns="" xmlns:a16="http://schemas.microsoft.com/office/drawing/2014/main" val="185388701"/>
                    </a:ext>
                  </a:extLst>
                </a:gridCol>
                <a:gridCol w="208280">
                  <a:extLst>
                    <a:ext uri="{9D8B030D-6E8A-4147-A177-3AD203B41FA5}">
                      <a16:colId xmlns="" xmlns:a16="http://schemas.microsoft.com/office/drawing/2014/main" val="2684402204"/>
                    </a:ext>
                  </a:extLst>
                </a:gridCol>
              </a:tblGrid>
              <a:tr h="458369">
                <a:tc>
                  <a:txBody>
                    <a:bodyPr/>
                    <a:lstStyle/>
                    <a:p>
                      <a:pPr algn="l" fontAlgn="b">
                        <a:spcBef>
                          <a:spcPts val="600"/>
                        </a:spcBef>
                      </a:pPr>
                      <a:r>
                        <a:rPr lang="en-US" sz="1100" b="1" u="none" strike="noStrike" dirty="0" smtClean="0">
                          <a:solidFill>
                            <a:schemeClr val="accent1"/>
                          </a:solidFill>
                        </a:rPr>
                        <a:t>Insight</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tc>
                  <a:txBody>
                    <a:bodyPr/>
                    <a:lstStyle/>
                    <a:p>
                      <a:pPr algn="r" fontAlgn="b">
                        <a:spcBef>
                          <a:spcPts val="600"/>
                        </a:spcBef>
                      </a:pP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3146743"/>
                  </a:ext>
                </a:extLst>
              </a:tr>
              <a:tr h="458369">
                <a:tc>
                  <a:txBody>
                    <a:bodyPr/>
                    <a:lstStyle/>
                    <a:p>
                      <a:pPr algn="l" fontAlgn="b">
                        <a:spcBef>
                          <a:spcPts val="600"/>
                        </a:spcBef>
                      </a:pPr>
                      <a:r>
                        <a:rPr lang="en-US" sz="1200" b="0" i="0" u="none" strike="noStrike" dirty="0" smtClean="0">
                          <a:solidFill>
                            <a:srgbClr val="000000"/>
                          </a:solidFill>
                          <a:latin typeface="Calibri"/>
                        </a:rPr>
                        <a:t>Most</a:t>
                      </a:r>
                      <a:r>
                        <a:rPr lang="en-US" sz="1200" b="0" i="0" u="none" strike="noStrike" baseline="0" dirty="0" smtClean="0">
                          <a:solidFill>
                            <a:srgbClr val="000000"/>
                          </a:solidFill>
                          <a:latin typeface="Calibri"/>
                        </a:rPr>
                        <a:t> of the top 10 words seem to have a negative sentiment with top frequency words being Time Management ,Work and Online.</a:t>
                      </a:r>
                    </a:p>
                    <a:p>
                      <a:pPr algn="l" fontAlgn="b">
                        <a:spcBef>
                          <a:spcPts val="600"/>
                        </a:spcBef>
                      </a:pPr>
                      <a:r>
                        <a:rPr lang="en-US" sz="1200" b="0" i="0" u="none" strike="noStrike" dirty="0" smtClean="0">
                          <a:solidFill>
                            <a:srgbClr val="000000"/>
                          </a:solidFill>
                          <a:latin typeface="Calibri"/>
                        </a:rPr>
                        <a:t>91</a:t>
                      </a:r>
                      <a:r>
                        <a:rPr lang="en-US" sz="1200" b="0" i="0" u="none" strike="noStrike" baseline="0" dirty="0" smtClean="0">
                          <a:solidFill>
                            <a:srgbClr val="000000"/>
                          </a:solidFill>
                          <a:latin typeface="Calibri"/>
                        </a:rPr>
                        <a:t> students have spoken about Time Management and 84 students have spoken about Work.</a:t>
                      </a:r>
                      <a:endParaRPr lang="en-US" sz="12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tc>
                  <a:txBody>
                    <a:bodyPr/>
                    <a:lstStyle/>
                    <a:p>
                      <a:pPr algn="r" fontAlgn="b">
                        <a:spcBef>
                          <a:spcPts val="600"/>
                        </a:spcBef>
                      </a:pP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587888034"/>
                  </a:ext>
                </a:extLst>
              </a:tr>
              <a:tr h="458369">
                <a:tc>
                  <a:txBody>
                    <a:bodyPr/>
                    <a:lstStyle/>
                    <a:p>
                      <a:pPr algn="l" fontAlgn="b">
                        <a:spcBef>
                          <a:spcPts val="600"/>
                        </a:spcBef>
                      </a:pPr>
                      <a:endParaRPr lang="en-US" sz="1100" b="0" i="0" u="none" strike="noStrike" dirty="0">
                        <a:solidFill>
                          <a:srgbClr val="000000"/>
                        </a:solidFill>
                        <a:latin typeface="Calibri"/>
                      </a:endParaRPr>
                    </a:p>
                  </a:txBody>
                  <a:tcPr anchor="b"/>
                </a:tc>
                <a:tc>
                  <a:txBody>
                    <a:bodyPr/>
                    <a:lstStyle/>
                    <a:p>
                      <a:pPr algn="r" fontAlgn="b">
                        <a:spcBef>
                          <a:spcPts val="600"/>
                        </a:spcBef>
                      </a:pPr>
                      <a:endParaRPr lang="en-US" sz="1100" b="0" i="0" u="none" strike="noStrike" dirty="0">
                        <a:solidFill>
                          <a:srgbClr val="000000"/>
                        </a:solidFill>
                        <a:latin typeface="Calibri"/>
                      </a:endParaRPr>
                    </a:p>
                  </a:txBody>
                  <a:tcPr anchor="b"/>
                </a:tc>
                <a:extLst>
                  <a:ext uri="{0D108BD9-81ED-4DB2-BD59-A6C34878D82A}">
                    <a16:rowId xmlns="" xmlns:a16="http://schemas.microsoft.com/office/drawing/2014/main" val="3051997671"/>
                  </a:ext>
                </a:extLst>
              </a:tr>
            </a:tbl>
          </a:graphicData>
        </a:graphic>
      </p:graphicFrame>
      <p:pic>
        <p:nvPicPr>
          <p:cNvPr id="8" name="Picture 7"/>
          <p:cNvPicPr>
            <a:picLocks noChangeAspect="1"/>
          </p:cNvPicPr>
          <p:nvPr/>
        </p:nvPicPr>
        <p:blipFill>
          <a:blip r:embed="rId2"/>
          <a:stretch>
            <a:fillRect/>
          </a:stretch>
        </p:blipFill>
        <p:spPr>
          <a:xfrm>
            <a:off x="401094" y="1031799"/>
            <a:ext cx="1177886" cy="1151941"/>
          </a:xfrm>
          <a:prstGeom prst="rect">
            <a:avLst/>
          </a:prstGeom>
        </p:spPr>
      </p:pic>
      <p:sp>
        <p:nvSpPr>
          <p:cNvPr id="2" name="AutoShape 2" descr="/Users/arjunrajmysoresirmandirkumar/Desktop/Screen Shot 2019-03-25 at 11.26.00 AM.png"/>
          <p:cNvSpPr>
            <a:spLocks noChangeAspect="1" noChangeArrowheads="1"/>
          </p:cNvSpPr>
          <p:nvPr/>
        </p:nvSpPr>
        <p:spPr bwMode="auto">
          <a:xfrm>
            <a:off x="4873083" y="713678"/>
            <a:ext cx="3278458" cy="32784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Users/arjunrajmysoresirmandirkumar/Desktop/Screen Shot 2019-03-25 at 11.26.00 AM.png"/>
          <p:cNvSpPr>
            <a:spLocks noChangeAspect="1" noChangeArrowheads="1"/>
          </p:cNvSpPr>
          <p:nvPr/>
        </p:nvSpPr>
        <p:spPr bwMode="auto">
          <a:xfrm>
            <a:off x="5382322" y="1362443"/>
            <a:ext cx="1932878" cy="19328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Users/arjunrajmysoresirmandirkumar/Desktop/Screen Shot 2019-03-25 at 11.26.00 AM.png"/>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Users/arjunrajmysoresirmandirkumar/Desktop/Screen Shot 2019-03-25 at 11.26.00 AM.pn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stretch>
            <a:fillRect/>
          </a:stretch>
        </p:blipFill>
        <p:spPr>
          <a:xfrm>
            <a:off x="4277577" y="570882"/>
            <a:ext cx="5041900" cy="4127500"/>
          </a:xfrm>
          <a:prstGeom prst="rect">
            <a:avLst/>
          </a:prstGeom>
        </p:spPr>
      </p:pic>
    </p:spTree>
    <p:extLst>
      <p:ext uri="{BB962C8B-B14F-4D97-AF65-F5344CB8AC3E}">
        <p14:creationId xmlns:p14="http://schemas.microsoft.com/office/powerpoint/2010/main" val="245408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smtClean="0"/>
              <a:t>Recommendations</a:t>
            </a:r>
            <a:endParaRPr lang="en-US" sz="2400" dirty="0"/>
          </a:p>
        </p:txBody>
      </p:sp>
      <p:sp>
        <p:nvSpPr>
          <p:cNvPr id="4" name="Slide Number Placeholder 3"/>
          <p:cNvSpPr>
            <a:spLocks noGrp="1"/>
          </p:cNvSpPr>
          <p:nvPr>
            <p:ph type="sldNum" sz="quarter" idx="12"/>
          </p:nvPr>
        </p:nvSpPr>
        <p:spPr/>
        <p:txBody>
          <a:bodyPr/>
          <a:lstStyle/>
          <a:p>
            <a:fld id="{C591F483-FCE9-4CF0-A02A-6AE890D5F911}" type="slidenum">
              <a:rPr lang="en-US" smtClean="0"/>
              <a:t>8</a:t>
            </a:fld>
            <a:endParaRPr lang="en-US"/>
          </a:p>
        </p:txBody>
      </p:sp>
      <p:sp>
        <p:nvSpPr>
          <p:cNvPr id="31" name="TextBox 30"/>
          <p:cNvSpPr txBox="1"/>
          <p:nvPr/>
        </p:nvSpPr>
        <p:spPr>
          <a:xfrm>
            <a:off x="4103650" y="1123838"/>
            <a:ext cx="7182124" cy="4591454"/>
          </a:xfrm>
          <a:prstGeom prst="rect">
            <a:avLst/>
          </a:prstGeom>
        </p:spPr>
        <p:txBody>
          <a:bodyPr vert="horz" wrap="square" lIns="91440" tIns="45720" rIns="91440" bIns="45720" rtlCol="0" anchor="t" anchorCtr="0">
            <a:noAutofit/>
          </a:bodyPr>
          <a:lstStyle/>
          <a:p>
            <a:pPr marL="233363" indent="-233363">
              <a:spcBef>
                <a:spcPts val="1200"/>
              </a:spcBef>
              <a:buClr>
                <a:schemeClr val="accent2"/>
              </a:buClr>
              <a:buFont typeface="Arial" panose="020B0604020202020204" pitchFamily="34" charset="0"/>
              <a:buChar char="•"/>
            </a:pPr>
            <a:r>
              <a:rPr lang="en-US" sz="1600" dirty="0">
                <a:solidFill>
                  <a:schemeClr val="tx1">
                    <a:lumMod val="65000"/>
                    <a:lumOff val="35000"/>
                  </a:schemeClr>
                </a:solidFill>
              </a:rPr>
              <a:t>Students in Average Performance Group need to be ensured that they go on to complete their </a:t>
            </a:r>
            <a:r>
              <a:rPr lang="en-US" sz="1600" dirty="0" err="1">
                <a:solidFill>
                  <a:schemeClr val="tx1">
                    <a:lumMod val="65000"/>
                    <a:lumOff val="35000"/>
                  </a:schemeClr>
                </a:solidFill>
              </a:rPr>
              <a:t>course.These</a:t>
            </a:r>
            <a:r>
              <a:rPr lang="en-US" sz="1600" dirty="0">
                <a:solidFill>
                  <a:schemeClr val="tx1">
                    <a:lumMod val="65000"/>
                    <a:lumOff val="35000"/>
                  </a:schemeClr>
                </a:solidFill>
              </a:rPr>
              <a:t> group of people are precious and KPI watch can help us track these guys.</a:t>
            </a:r>
          </a:p>
          <a:p>
            <a:pPr marL="233363" indent="-233363">
              <a:spcBef>
                <a:spcPts val="1200"/>
              </a:spcBef>
              <a:buClr>
                <a:schemeClr val="accent2"/>
              </a:buClr>
              <a:buFont typeface="Arial" panose="020B0604020202020204" pitchFamily="34" charset="0"/>
              <a:buChar char="•"/>
            </a:pPr>
            <a:endParaRPr lang="en-US" sz="1600" dirty="0">
              <a:solidFill>
                <a:schemeClr val="tx1">
                  <a:lumMod val="65000"/>
                  <a:lumOff val="35000"/>
                </a:schemeClr>
              </a:solidFill>
            </a:endParaRPr>
          </a:p>
          <a:p>
            <a:pPr marL="233363" indent="-233363">
              <a:spcBef>
                <a:spcPts val="1200"/>
              </a:spcBef>
              <a:buClr>
                <a:schemeClr val="accent2"/>
              </a:buClr>
              <a:buFont typeface="Arial" panose="020B0604020202020204" pitchFamily="34" charset="0"/>
              <a:buChar char="•"/>
            </a:pPr>
            <a:r>
              <a:rPr lang="en-US" sz="1600" dirty="0">
                <a:solidFill>
                  <a:schemeClr val="tx1">
                    <a:lumMod val="65000"/>
                    <a:lumOff val="35000"/>
                  </a:schemeClr>
                </a:solidFill>
              </a:rPr>
              <a:t>One hit Wonders could be a lost cause.</a:t>
            </a:r>
          </a:p>
          <a:p>
            <a:pPr marL="233363" indent="-233363">
              <a:spcBef>
                <a:spcPts val="1200"/>
              </a:spcBef>
              <a:buClr>
                <a:schemeClr val="accent2"/>
              </a:buClr>
              <a:buFont typeface="Arial" panose="020B0604020202020204" pitchFamily="34" charset="0"/>
              <a:buChar char="•"/>
            </a:pPr>
            <a:endParaRPr lang="en-US" sz="1600" dirty="0">
              <a:solidFill>
                <a:schemeClr val="tx1">
                  <a:lumMod val="65000"/>
                  <a:lumOff val="35000"/>
                </a:schemeClr>
              </a:solidFill>
            </a:endParaRPr>
          </a:p>
          <a:p>
            <a:pPr marL="233363" indent="-233363">
              <a:spcBef>
                <a:spcPts val="1200"/>
              </a:spcBef>
              <a:buClr>
                <a:schemeClr val="accent2"/>
              </a:buClr>
              <a:buFont typeface="Arial" panose="020B0604020202020204" pitchFamily="34" charset="0"/>
              <a:buChar char="•"/>
            </a:pPr>
            <a:r>
              <a:rPr lang="en-US" sz="1600" dirty="0">
                <a:solidFill>
                  <a:schemeClr val="tx1">
                    <a:lumMod val="65000"/>
                    <a:lumOff val="35000"/>
                  </a:schemeClr>
                </a:solidFill>
              </a:rPr>
              <a:t>From Text Mining , we noted Time Management , Work and Online to be the top most discussed comments.</a:t>
            </a:r>
          </a:p>
          <a:p>
            <a:pPr marL="233363" indent="-233363">
              <a:spcBef>
                <a:spcPts val="1200"/>
              </a:spcBef>
              <a:buClr>
                <a:schemeClr val="accent2"/>
              </a:buClr>
              <a:buFont typeface="Arial" panose="020B0604020202020204" pitchFamily="34" charset="0"/>
              <a:buChar char="•"/>
            </a:pPr>
            <a:endParaRPr lang="en-US" sz="1600" dirty="0">
              <a:solidFill>
                <a:schemeClr val="tx1">
                  <a:lumMod val="65000"/>
                  <a:lumOff val="35000"/>
                </a:schemeClr>
              </a:solidFill>
            </a:endParaRPr>
          </a:p>
          <a:p>
            <a:pPr marL="233363" indent="-233363">
              <a:spcBef>
                <a:spcPts val="1200"/>
              </a:spcBef>
              <a:buClr>
                <a:schemeClr val="accent2"/>
              </a:buClr>
              <a:buFont typeface="Arial" panose="020B0604020202020204" pitchFamily="34" charset="0"/>
              <a:buChar char="•"/>
            </a:pPr>
            <a:r>
              <a:rPr lang="en-US" sz="1600" dirty="0">
                <a:solidFill>
                  <a:schemeClr val="tx1">
                    <a:lumMod val="65000"/>
                    <a:lumOff val="35000"/>
                  </a:schemeClr>
                </a:solidFill>
              </a:rPr>
              <a:t>These issues can be discussed with students and addressed effectively in </a:t>
            </a:r>
            <a:r>
              <a:rPr lang="en-US" sz="1600" dirty="0" err="1">
                <a:solidFill>
                  <a:schemeClr val="tx1">
                    <a:lumMod val="65000"/>
                    <a:lumOff val="35000"/>
                  </a:schemeClr>
                </a:solidFill>
              </a:rPr>
              <a:t>FB_Mixers</a:t>
            </a:r>
            <a:r>
              <a:rPr lang="en-US" sz="1600" dirty="0">
                <a:solidFill>
                  <a:schemeClr val="tx1">
                    <a:lumMod val="65000"/>
                    <a:lumOff val="35000"/>
                  </a:schemeClr>
                </a:solidFill>
              </a:rPr>
              <a:t>.</a:t>
            </a:r>
          </a:p>
          <a:p>
            <a:pPr marL="233363" indent="-233363">
              <a:spcBef>
                <a:spcPts val="1200"/>
              </a:spcBef>
              <a:buClr>
                <a:schemeClr val="accent2"/>
              </a:buClr>
              <a:buFont typeface="Arial" panose="020B0604020202020204" pitchFamily="34" charset="0"/>
              <a:buChar char="•"/>
            </a:pPr>
            <a:endParaRPr lang="en-US" sz="1600" dirty="0">
              <a:solidFill>
                <a:schemeClr val="tx1">
                  <a:lumMod val="65000"/>
                  <a:lumOff val="35000"/>
                </a:schemeClr>
              </a:solidFill>
            </a:endParaRPr>
          </a:p>
          <a:p>
            <a:pPr marL="233363" indent="-233363">
              <a:spcBef>
                <a:spcPts val="1200"/>
              </a:spcBef>
              <a:buClr>
                <a:schemeClr val="accent2"/>
              </a:buClr>
              <a:buFont typeface="Arial" panose="020B0604020202020204" pitchFamily="34" charset="0"/>
              <a:buChar char="•"/>
            </a:pPr>
            <a:r>
              <a:rPr lang="en-US" sz="1600" dirty="0">
                <a:solidFill>
                  <a:schemeClr val="tx1">
                    <a:lumMod val="65000"/>
                    <a:lumOff val="35000"/>
                  </a:schemeClr>
                </a:solidFill>
              </a:rPr>
              <a:t>May be merging an external data source such Nielson TV data or Credit Scores on Student SSNs could provide more insight on if they are spending time other online resources such as Netflix or If they are unable to continue course due to unavailability of resources.</a:t>
            </a:r>
          </a:p>
          <a:p>
            <a:endParaRPr lang="en-US" dirty="0">
              <a:solidFill>
                <a:schemeClr val="tx1">
                  <a:lumMod val="65000"/>
                  <a:lumOff val="35000"/>
                </a:schemeClr>
              </a:solidFill>
            </a:endParaRPr>
          </a:p>
          <a:p>
            <a:endParaRPr lang="en-US" dirty="0">
              <a:solidFill>
                <a:srgbClr val="C00000"/>
              </a:solidFill>
            </a:endParaRPr>
          </a:p>
          <a:p>
            <a:pPr marL="233363" indent="-233363">
              <a:buFont typeface="Arial" panose="020B0604020202020204" pitchFamily="34" charset="0"/>
              <a:buChar char="•"/>
            </a:pPr>
            <a:endParaRPr lang="en-US" dirty="0">
              <a:solidFill>
                <a:schemeClr val="tx1">
                  <a:lumMod val="65000"/>
                  <a:lumOff val="35000"/>
                </a:schemeClr>
              </a:solidFill>
            </a:endParaRPr>
          </a:p>
        </p:txBody>
      </p:sp>
      <p:pic>
        <p:nvPicPr>
          <p:cNvPr id="37" name="Picture 36"/>
          <p:cNvPicPr>
            <a:picLocks noChangeAspect="1"/>
          </p:cNvPicPr>
          <p:nvPr/>
        </p:nvPicPr>
        <p:blipFill>
          <a:blip r:embed="rId2"/>
          <a:stretch>
            <a:fillRect/>
          </a:stretch>
        </p:blipFill>
        <p:spPr>
          <a:xfrm>
            <a:off x="401094" y="1031799"/>
            <a:ext cx="1177886" cy="1151941"/>
          </a:xfrm>
          <a:prstGeom prst="rect">
            <a:avLst/>
          </a:prstGeom>
        </p:spPr>
      </p:pic>
    </p:spTree>
    <p:extLst>
      <p:ext uri="{BB962C8B-B14F-4D97-AF65-F5344CB8AC3E}">
        <p14:creationId xmlns:p14="http://schemas.microsoft.com/office/powerpoint/2010/main" val="249467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smtClean="0"/>
              <a:t>Cons/ Pros</a:t>
            </a:r>
            <a:endParaRPr lang="en-US" sz="3000" dirty="0"/>
          </a:p>
        </p:txBody>
      </p:sp>
      <p:sp>
        <p:nvSpPr>
          <p:cNvPr id="6" name="Content Placeholder 5"/>
          <p:cNvSpPr>
            <a:spLocks noGrp="1"/>
          </p:cNvSpPr>
          <p:nvPr>
            <p:ph idx="1"/>
          </p:nvPr>
        </p:nvSpPr>
        <p:spPr>
          <a:xfrm>
            <a:off x="3641125" y="729574"/>
            <a:ext cx="7543343" cy="5626776"/>
          </a:xfrm>
        </p:spPr>
        <p:txBody>
          <a:bodyPr>
            <a:noAutofit/>
          </a:bodyPr>
          <a:lstStyle/>
          <a:p>
            <a:pPr marL="0" indent="0">
              <a:lnSpc>
                <a:spcPct val="100000"/>
              </a:lnSpc>
              <a:spcBef>
                <a:spcPts val="0"/>
              </a:spcBef>
              <a:buNone/>
            </a:pPr>
            <a:r>
              <a:rPr lang="en-US" sz="2000" dirty="0" smtClean="0"/>
              <a:t>Cons:</a:t>
            </a:r>
          </a:p>
          <a:p>
            <a:pPr marL="0" indent="0">
              <a:lnSpc>
                <a:spcPct val="100000"/>
              </a:lnSpc>
              <a:spcBef>
                <a:spcPts val="0"/>
              </a:spcBef>
              <a:buNone/>
            </a:pPr>
            <a:endParaRPr lang="en-US" sz="2000" dirty="0"/>
          </a:p>
          <a:p>
            <a:pPr>
              <a:lnSpc>
                <a:spcPct val="100000"/>
              </a:lnSpc>
            </a:pPr>
            <a:r>
              <a:rPr lang="en-US" sz="1600" dirty="0"/>
              <a:t>Dataset was too small to provide significant hypothesis.</a:t>
            </a:r>
          </a:p>
          <a:p>
            <a:pPr>
              <a:lnSpc>
                <a:spcPct val="100000"/>
              </a:lnSpc>
            </a:pPr>
            <a:r>
              <a:rPr lang="en-US" sz="1600" dirty="0"/>
              <a:t>Continuous variables were not normally distributed.</a:t>
            </a:r>
          </a:p>
          <a:p>
            <a:pPr>
              <a:lnSpc>
                <a:spcPct val="100000"/>
              </a:lnSpc>
            </a:pPr>
            <a:r>
              <a:rPr lang="en-US" sz="1600" dirty="0"/>
              <a:t>Dataset had lot of missing values.</a:t>
            </a:r>
          </a:p>
          <a:p>
            <a:pPr marL="0" indent="0">
              <a:lnSpc>
                <a:spcPct val="100000"/>
              </a:lnSpc>
              <a:spcBef>
                <a:spcPts val="0"/>
              </a:spcBef>
              <a:buNone/>
            </a:pPr>
            <a:endParaRPr lang="en-US" sz="2000" dirty="0" smtClean="0"/>
          </a:p>
          <a:p>
            <a:pPr marL="0" indent="0">
              <a:lnSpc>
                <a:spcPct val="100000"/>
              </a:lnSpc>
              <a:spcBef>
                <a:spcPts val="0"/>
              </a:spcBef>
              <a:buNone/>
            </a:pPr>
            <a:r>
              <a:rPr lang="en-US" sz="2000" dirty="0" smtClean="0"/>
              <a:t>Pros:</a:t>
            </a:r>
          </a:p>
          <a:p>
            <a:pPr>
              <a:lnSpc>
                <a:spcPct val="100000"/>
              </a:lnSpc>
            </a:pPr>
            <a:endParaRPr lang="en-US" sz="1600" dirty="0"/>
          </a:p>
          <a:p>
            <a:pPr>
              <a:lnSpc>
                <a:spcPct val="100000"/>
              </a:lnSpc>
            </a:pPr>
            <a:r>
              <a:rPr lang="en-US" sz="1600" dirty="0"/>
              <a:t>Text Mining provided good sentiment analysis.</a:t>
            </a:r>
          </a:p>
          <a:p>
            <a:pPr marL="0" indent="0">
              <a:lnSpc>
                <a:spcPct val="100000"/>
              </a:lnSpc>
              <a:spcBef>
                <a:spcPts val="0"/>
              </a:spcBef>
              <a:buNone/>
            </a:pPr>
            <a:endParaRPr lang="en-US" sz="2000" dirty="0"/>
          </a:p>
          <a:p>
            <a:pPr marL="0" indent="0">
              <a:lnSpc>
                <a:spcPct val="100000"/>
              </a:lnSpc>
              <a:spcBef>
                <a:spcPts val="0"/>
              </a:spcBef>
              <a:buNone/>
            </a:pPr>
            <a:endParaRPr lang="en-US" sz="2000" dirty="0"/>
          </a:p>
        </p:txBody>
      </p:sp>
      <p:sp>
        <p:nvSpPr>
          <p:cNvPr id="4" name="Slide Number Placeholder 3"/>
          <p:cNvSpPr>
            <a:spLocks noGrp="1"/>
          </p:cNvSpPr>
          <p:nvPr>
            <p:ph type="sldNum" sz="quarter" idx="12"/>
          </p:nvPr>
        </p:nvSpPr>
        <p:spPr/>
        <p:txBody>
          <a:bodyPr/>
          <a:lstStyle/>
          <a:p>
            <a:fld id="{C591F483-FCE9-4CF0-A02A-6AE890D5F911}" type="slidenum">
              <a:rPr lang="en-US" smtClean="0"/>
              <a:t>9</a:t>
            </a:fld>
            <a:endParaRPr lang="en-US"/>
          </a:p>
        </p:txBody>
      </p:sp>
    </p:spTree>
    <p:extLst>
      <p:ext uri="{BB962C8B-B14F-4D97-AF65-F5344CB8AC3E}">
        <p14:creationId xmlns:p14="http://schemas.microsoft.com/office/powerpoint/2010/main" val="1449350767"/>
      </p:ext>
    </p:extLst>
  </p:cSld>
  <p:clrMapOvr>
    <a:masterClrMapping/>
  </p:clrMapOvr>
</p:sld>
</file>

<file path=ppt/theme/theme1.xml><?xml version="1.0" encoding="utf-8"?>
<a:theme xmlns:a="http://schemas.openxmlformats.org/drawingml/2006/main" name="Fra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txDef>
      <a:spPr/>
      <a:bodyPr vert="horz" lIns="91440" tIns="45720" rIns="91440" bIns="45720" rtlCol="0" anchor="t" anchorCtr="0">
        <a:normAutofit/>
      </a:bodyPr>
      <a:lstStyle>
        <a:defPPr marL="0" indent="0">
          <a:buNone/>
          <a:defRPr dirty="0" smtClean="0">
            <a:solidFill>
              <a:schemeClr val="accent1"/>
            </a:solidFill>
          </a:defRPr>
        </a:defPPr>
      </a:lstStyle>
    </a:txDef>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TC103457475[[fn=Frame]]</Template>
  <TotalTime>4616</TotalTime>
  <Words>519</Words>
  <Application>Microsoft Macintosh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Corbel</vt:lpstr>
      <vt:lpstr>Gill Sans MT</vt:lpstr>
      <vt:lpstr>Wingdings 2</vt:lpstr>
      <vt:lpstr>Arial</vt:lpstr>
      <vt:lpstr>Frame</vt:lpstr>
      <vt:lpstr>Facebook Mixer </vt:lpstr>
      <vt:lpstr>Problem Statement </vt:lpstr>
      <vt:lpstr>Exploratory Data Analysis</vt:lpstr>
      <vt:lpstr>Exploratory Data Analysis</vt:lpstr>
      <vt:lpstr>Correlation</vt:lpstr>
      <vt:lpstr>Data Visualization</vt:lpstr>
      <vt:lpstr>Text Mining</vt:lpstr>
      <vt:lpstr>Recommendations</vt:lpstr>
      <vt:lpstr>Cons/ Pros</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Adler</dc:creator>
  <cp:lastModifiedBy>Microsoft Office User</cp:lastModifiedBy>
  <cp:revision>240</cp:revision>
  <dcterms:created xsi:type="dcterms:W3CDTF">2013-08-27T19:16:40Z</dcterms:created>
  <dcterms:modified xsi:type="dcterms:W3CDTF">2019-03-25T16:56:45Z</dcterms:modified>
</cp:coreProperties>
</file>