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73" r:id="rId12"/>
    <p:sldId id="275" r:id="rId13"/>
    <p:sldId id="276" r:id="rId14"/>
    <p:sldId id="277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2" y="1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8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074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4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05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8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27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5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4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3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9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2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7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7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ishing Awareness Training for ...">
            <a:extLst>
              <a:ext uri="{FF2B5EF4-FFF2-40B4-BE49-F238E27FC236}">
                <a16:creationId xmlns:a16="http://schemas.microsoft.com/office/drawing/2014/main" id="{44D166F5-FDBE-D00B-8C21-C856DA67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27" y="3274694"/>
            <a:ext cx="5548746" cy="30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59235-ED86-2A8F-FA7D-0041D7A1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Phishing Awareness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9370-83CC-DBD6-5300-738D975C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/>
              <a:t>Subject: Tips to recognize and avoid phishing emails, websites, and social engineering tactics.</a:t>
            </a:r>
          </a:p>
          <a:p>
            <a:r>
              <a:rPr lang="en-US" dirty="0"/>
              <a:t>Presentation by Arjun Raj</a:t>
            </a:r>
          </a:p>
          <a:p>
            <a:r>
              <a:rPr lang="en-US" dirty="0"/>
              <a:t>Under guidance of </a:t>
            </a:r>
            <a:r>
              <a:rPr lang="en-US" b="1" dirty="0" err="1"/>
              <a:t>CodeAlpha</a:t>
            </a: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0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653540"/>
            <a:ext cx="8839200" cy="5204460"/>
            <a:chOff x="152400" y="1653540"/>
            <a:chExt cx="8839200" cy="5204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653540"/>
              <a:ext cx="3547871" cy="32994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" y="4687823"/>
              <a:ext cx="8839200" cy="2170430"/>
            </a:xfrm>
            <a:custGeom>
              <a:avLst/>
              <a:gdLst/>
              <a:ahLst/>
              <a:cxnLst/>
              <a:rect l="l" t="t" r="r" b="b"/>
              <a:pathLst>
                <a:path w="8839200" h="2170429">
                  <a:moveTo>
                    <a:pt x="8839200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8839200" y="2170176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828800"/>
            <a:ext cx="3534155" cy="1886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140" y="4598670"/>
            <a:ext cx="8622030" cy="2195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46785" algn="ctr">
              <a:lnSpc>
                <a:spcPts val="1040"/>
              </a:lnSpc>
              <a:spcBef>
                <a:spcPts val="95"/>
              </a:spcBef>
            </a:pPr>
            <a:r>
              <a:rPr sz="1000" spc="-5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example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left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targeted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social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engineering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attack.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Cybercriminals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scan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profile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likes</a:t>
            </a:r>
            <a:endParaRPr sz="1500">
              <a:latin typeface="Calibri"/>
              <a:cs typeface="Calibri"/>
            </a:endParaRPr>
          </a:p>
          <a:p>
            <a:pPr marL="12700" marR="28003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crafted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message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social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media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trying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trick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clicking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link,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would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steal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social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media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login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take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profile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sending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phishing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attacks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your </a:t>
            </a:r>
            <a:r>
              <a:rPr sz="1500" spc="-10" dirty="0">
                <a:latin typeface="Calibri"/>
                <a:cs typeface="Calibri"/>
              </a:rPr>
              <a:t>friends/contact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list.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right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example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mass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phishing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attack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social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media.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doubt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have </a:t>
            </a:r>
            <a:r>
              <a:rPr sz="1500" dirty="0">
                <a:latin typeface="Calibri"/>
                <a:cs typeface="Calibri"/>
              </a:rPr>
              <a:t>seen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Facebook,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random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people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messages,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friends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timelines.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Upon </a:t>
            </a:r>
            <a:r>
              <a:rPr sz="1500" dirty="0">
                <a:latin typeface="Calibri"/>
                <a:cs typeface="Calibri"/>
              </a:rPr>
              <a:t>clicking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link,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would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prompt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again,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fake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Facebook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page,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steal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profile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sending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same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another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mass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phishing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attack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friends</a:t>
            </a:r>
            <a:r>
              <a:rPr sz="1500" spc="5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contacts.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730250">
              <a:lnSpc>
                <a:spcPts val="2455"/>
              </a:lnSpc>
            </a:pPr>
            <a:r>
              <a:rPr sz="2400" dirty="0"/>
              <a:t>Social</a:t>
            </a:r>
            <a:r>
              <a:rPr sz="2400" spc="-10" dirty="0"/>
              <a:t> Engineering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11480"/>
            <a:ext cx="54864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Tips</a:t>
            </a:r>
            <a:r>
              <a:rPr sz="2800" spc="-110" dirty="0"/>
              <a:t> </a:t>
            </a:r>
            <a:r>
              <a:rPr sz="2800" dirty="0"/>
              <a:t>to</a:t>
            </a:r>
            <a:r>
              <a:rPr sz="2800" spc="-110" dirty="0"/>
              <a:t> </a:t>
            </a:r>
            <a:r>
              <a:rPr sz="2800" dirty="0"/>
              <a:t>protect</a:t>
            </a:r>
            <a:r>
              <a:rPr sz="2800" spc="-100" dirty="0"/>
              <a:t> </a:t>
            </a:r>
            <a:r>
              <a:rPr sz="2800" dirty="0"/>
              <a:t>yourself</a:t>
            </a:r>
            <a:r>
              <a:rPr sz="2800" spc="-90" dirty="0"/>
              <a:t> </a:t>
            </a:r>
            <a:r>
              <a:rPr sz="2800" dirty="0"/>
              <a:t>from</a:t>
            </a:r>
            <a:r>
              <a:rPr sz="2800" spc="-100" dirty="0"/>
              <a:t> </a:t>
            </a:r>
            <a:r>
              <a:rPr sz="2800" dirty="0"/>
              <a:t>Phishing</a:t>
            </a:r>
            <a:r>
              <a:rPr sz="2800" spc="-70" dirty="0"/>
              <a:t> </a:t>
            </a:r>
            <a:r>
              <a:rPr sz="2800" spc="-10" dirty="0"/>
              <a:t>emails.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775" y="1524000"/>
            <a:ext cx="8426450" cy="477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2395" indent="-287020">
              <a:lnSpc>
                <a:spcPct val="1076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spc="-75" dirty="0">
                <a:latin typeface="Calibri"/>
                <a:cs typeface="Calibri"/>
              </a:rPr>
              <a:t>I.T.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NEVER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your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password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over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Please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wary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asking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passwords</a:t>
            </a:r>
            <a:r>
              <a:rPr sz="1700" b="1" spc="-10" dirty="0">
                <a:latin typeface="Calibri"/>
                <a:cs typeface="Calibri"/>
              </a:rPr>
              <a:t>.</a:t>
            </a:r>
            <a:r>
              <a:rPr sz="1700" b="1" spc="-5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Never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send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passwords,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bank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account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numbers,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or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other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private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information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in </a:t>
            </a:r>
            <a:r>
              <a:rPr sz="1700" b="1" dirty="0">
                <a:latin typeface="Calibri"/>
                <a:cs typeface="Calibri"/>
              </a:rPr>
              <a:t>an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email.</a:t>
            </a:r>
            <a:endParaRPr sz="1700" dirty="0">
              <a:latin typeface="Calibri"/>
              <a:cs typeface="Calibri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Calibri"/>
                <a:cs typeface="Calibri"/>
              </a:rPr>
              <a:t>Be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cautious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about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opening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attachments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downloading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files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emails,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regardless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who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sent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them.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These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files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contain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viruses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other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malware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weaken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your </a:t>
            </a:r>
            <a:r>
              <a:rPr sz="1700" dirty="0">
                <a:latin typeface="Calibri"/>
                <a:cs typeface="Calibri"/>
              </a:rPr>
              <a:t>computer's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security.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you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expecting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attachment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someone, </a:t>
            </a:r>
            <a:r>
              <a:rPr sz="1700" dirty="0">
                <a:latin typeface="Calibri"/>
                <a:cs typeface="Calibri"/>
              </a:rPr>
              <a:t>such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fax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PDF,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please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call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them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they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indeed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them </a:t>
            </a:r>
            <a:r>
              <a:rPr sz="1700" dirty="0">
                <a:latin typeface="Calibri"/>
                <a:cs typeface="Calibri"/>
              </a:rPr>
              <a:t>know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sending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Phishing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change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password immediately.</a:t>
            </a:r>
            <a:endParaRPr sz="17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Calibri"/>
                <a:cs typeface="Calibri"/>
              </a:rPr>
              <a:t>Never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enter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private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personal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into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popup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window.</a:t>
            </a:r>
            <a:endParaRPr sz="1700" dirty="0">
              <a:latin typeface="Calibri"/>
              <a:cs typeface="Calibri"/>
            </a:endParaRPr>
          </a:p>
          <a:p>
            <a:pPr marL="299085" marR="87630" indent="-287020">
              <a:lnSpc>
                <a:spcPct val="1076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there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link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your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mouse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hover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over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link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sending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you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where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claims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thwart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many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phishing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attempts.</a:t>
            </a:r>
            <a:endParaRPr sz="17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99085" algn="l"/>
                <a:tab pos="3582035" algn="l"/>
              </a:tabLst>
            </a:pPr>
            <a:r>
              <a:rPr sz="1700" dirty="0">
                <a:latin typeface="Calibri"/>
                <a:cs typeface="Calibri"/>
              </a:rPr>
              <a:t>Look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'https://'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lock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icon</a:t>
            </a:r>
            <a:r>
              <a:rPr sz="1700" b="1" dirty="0">
                <a:latin typeface="Calibri"/>
                <a:cs typeface="Calibri"/>
              </a:rPr>
              <a:t>	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address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before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entering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any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private</a:t>
            </a:r>
            <a:endParaRPr sz="17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60"/>
              </a:spcBef>
            </a:pPr>
            <a:r>
              <a:rPr sz="1700" spc="-10" dirty="0">
                <a:latin typeface="Calibri"/>
                <a:cs typeface="Calibri"/>
              </a:rPr>
              <a:t>information </a:t>
            </a:r>
            <a:r>
              <a:rPr sz="1700" dirty="0">
                <a:latin typeface="Calibri"/>
                <a:cs typeface="Calibri"/>
              </a:rPr>
              <a:t>on 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website.</a:t>
            </a:r>
            <a:endParaRPr sz="1700" dirty="0">
              <a:latin typeface="Calibri"/>
              <a:cs typeface="Calibri"/>
            </a:endParaRPr>
          </a:p>
          <a:p>
            <a:pPr marL="299085" marR="5080" indent="-287020">
              <a:lnSpc>
                <a:spcPts val="2210"/>
              </a:lnSpc>
              <a:spcBef>
                <a:spcPts val="8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Calibri"/>
                <a:cs typeface="Calibri"/>
              </a:rPr>
              <a:t>Look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spelling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grammar.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Cybercriminals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known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grammar</a:t>
            </a:r>
            <a:r>
              <a:rPr sz="1700" spc="-25" dirty="0">
                <a:latin typeface="Calibri"/>
                <a:cs typeface="Calibri"/>
              </a:rPr>
              <a:t> and </a:t>
            </a:r>
            <a:r>
              <a:rPr sz="1700" dirty="0">
                <a:latin typeface="Calibri"/>
                <a:cs typeface="Calibri"/>
              </a:rPr>
              <a:t>spelling.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Professional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companies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organizations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usually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have staff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allow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mass</a:t>
            </a:r>
            <a:endParaRPr sz="17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5"/>
              </a:spcBef>
            </a:pPr>
            <a:r>
              <a:rPr sz="1700" dirty="0">
                <a:latin typeface="Calibri"/>
                <a:cs typeface="Calibri"/>
              </a:rPr>
              <a:t>email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like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users.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you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notice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mistakes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email,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might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scam.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5295900"/>
            <a:ext cx="304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60092"/>
            <a:ext cx="5715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Signs</a:t>
            </a:r>
            <a:r>
              <a:rPr sz="2800" spc="-45" dirty="0"/>
              <a:t> </a:t>
            </a:r>
            <a:r>
              <a:rPr sz="2800" dirty="0"/>
              <a:t>of</a:t>
            </a:r>
            <a:r>
              <a:rPr sz="2800" spc="-55" dirty="0"/>
              <a:t> </a:t>
            </a:r>
            <a:r>
              <a:rPr sz="2800" dirty="0"/>
              <a:t>a</a:t>
            </a:r>
            <a:r>
              <a:rPr sz="2800" spc="-45" dirty="0"/>
              <a:t> </a:t>
            </a:r>
            <a:r>
              <a:rPr sz="2800" dirty="0"/>
              <a:t>Phishing</a:t>
            </a:r>
            <a:r>
              <a:rPr sz="2800" spc="-5" dirty="0"/>
              <a:t> </a:t>
            </a:r>
            <a:r>
              <a:rPr sz="2800" dirty="0"/>
              <a:t>Phone</a:t>
            </a:r>
            <a:r>
              <a:rPr sz="2800" spc="-30" dirty="0"/>
              <a:t> </a:t>
            </a:r>
            <a:r>
              <a:rPr sz="2800" spc="-10" dirty="0"/>
              <a:t>Call: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358265"/>
            <a:ext cx="7998459" cy="41414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You've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specially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offer).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You'll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bonus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You've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valuable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prizes.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Calibri"/>
                <a:cs typeface="Calibri"/>
              </a:rPr>
              <a:t>You've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foreign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lottery.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investment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anywhere else.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Calibri"/>
                <a:cs typeface="Calibri"/>
              </a:rPr>
              <a:t>You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right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away.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trust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right?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40" dirty="0">
                <a:latin typeface="Calibri"/>
                <a:cs typeface="Calibri"/>
              </a:rPr>
              <a:t>You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don't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anyone.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We'll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shipping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charges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762000"/>
            <a:ext cx="64008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Tips</a:t>
            </a:r>
            <a:r>
              <a:rPr sz="2800" spc="-105" dirty="0"/>
              <a:t> </a:t>
            </a:r>
            <a:r>
              <a:rPr sz="2800" dirty="0"/>
              <a:t>to</a:t>
            </a:r>
            <a:r>
              <a:rPr sz="2800" spc="-110" dirty="0"/>
              <a:t> </a:t>
            </a:r>
            <a:r>
              <a:rPr sz="2800" dirty="0"/>
              <a:t>protect</a:t>
            </a:r>
            <a:r>
              <a:rPr sz="2800" spc="-90" dirty="0"/>
              <a:t> </a:t>
            </a:r>
            <a:r>
              <a:rPr sz="2800" dirty="0"/>
              <a:t>yourself</a:t>
            </a:r>
            <a:r>
              <a:rPr sz="2800" spc="-90" dirty="0"/>
              <a:t> </a:t>
            </a:r>
            <a:r>
              <a:rPr sz="2800" dirty="0"/>
              <a:t>from</a:t>
            </a:r>
            <a:r>
              <a:rPr sz="2800" spc="-95" dirty="0"/>
              <a:t> </a:t>
            </a:r>
            <a:r>
              <a:rPr sz="2800" dirty="0"/>
              <a:t>Phishing</a:t>
            </a:r>
            <a:r>
              <a:rPr sz="2800" spc="-65" dirty="0"/>
              <a:t> </a:t>
            </a:r>
            <a:r>
              <a:rPr sz="2800" dirty="0"/>
              <a:t>phone</a:t>
            </a:r>
            <a:r>
              <a:rPr sz="2800" spc="-85" dirty="0"/>
              <a:t> </a:t>
            </a:r>
            <a:r>
              <a:rPr sz="2800" spc="-10" dirty="0"/>
              <a:t>calls.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2139213"/>
            <a:ext cx="8442960" cy="421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08940" indent="-287020">
              <a:lnSpc>
                <a:spcPct val="114399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Don’t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unfamiliar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company.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Legitimate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understand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want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more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about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company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happy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comply.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Always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check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unfamiliar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companies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local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consumer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protection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agency,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Better</a:t>
            </a:r>
            <a:endParaRPr sz="1600">
              <a:latin typeface="Calibri"/>
              <a:cs typeface="Calibri"/>
            </a:endParaRPr>
          </a:p>
          <a:p>
            <a:pPr marL="299085" marR="10160">
              <a:lnSpc>
                <a:spcPct val="114399"/>
              </a:lnSpc>
              <a:spcBef>
                <a:spcPts val="15"/>
              </a:spcBef>
            </a:pP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Bureau,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attorney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general,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National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Fraud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Center,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watchdog groups.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Obtain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salesperson’s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identity,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telephone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number,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street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mailing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</a:t>
            </a:r>
            <a:endParaRPr sz="1600">
              <a:latin typeface="Calibri"/>
              <a:cs typeface="Calibri"/>
            </a:endParaRPr>
          </a:p>
          <a:p>
            <a:pPr marL="299085" marR="120014">
              <a:lnSpc>
                <a:spcPct val="114500"/>
              </a:lnSpc>
              <a:spcBef>
                <a:spcPts val="10"/>
              </a:spcBef>
            </a:pP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license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before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transact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artists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false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names, </a:t>
            </a:r>
            <a:r>
              <a:rPr sz="1600" dirty="0">
                <a:latin typeface="Calibri"/>
                <a:cs typeface="Calibri"/>
              </a:rPr>
              <a:t>telephone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addresses,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license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Verify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accuracy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items.</a:t>
            </a:r>
            <a:endParaRPr sz="1600">
              <a:latin typeface="Calibri"/>
              <a:cs typeface="Calibri"/>
            </a:endParaRPr>
          </a:p>
          <a:p>
            <a:pPr marL="299085" marR="544195" indent="-287020">
              <a:lnSpc>
                <a:spcPts val="221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Don’t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“free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prize.”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payment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taxes,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violating federal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law.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Calibri"/>
                <a:cs typeface="Calibri"/>
              </a:rPr>
              <a:t>Never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give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personal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credit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card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expiration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75"/>
              </a:spcBef>
            </a:pPr>
            <a:r>
              <a:rPr sz="1600" dirty="0">
                <a:latin typeface="Calibri"/>
                <a:cs typeface="Calibri"/>
              </a:rPr>
              <a:t>dates,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bank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account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birth,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social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security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unfamiliar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companies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Calibri"/>
                <a:cs typeface="Calibri"/>
              </a:rPr>
              <a:t>or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unknown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persons.</a:t>
            </a:r>
            <a:endParaRPr sz="1600">
              <a:latin typeface="Calibri"/>
              <a:cs typeface="Calibri"/>
            </a:endParaRPr>
          </a:p>
          <a:p>
            <a:pPr marL="299085" marR="301625" indent="-287020">
              <a:lnSpc>
                <a:spcPct val="114399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If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victimized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once,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wary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persons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offering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recover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your </a:t>
            </a:r>
            <a:r>
              <a:rPr sz="1600" dirty="0">
                <a:latin typeface="Calibri"/>
                <a:cs typeface="Calibri"/>
              </a:rPr>
              <a:t>losses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paid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advance.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17" y="609600"/>
            <a:ext cx="6539383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What</a:t>
            </a:r>
            <a:r>
              <a:rPr sz="2800" spc="-55" dirty="0"/>
              <a:t> </a:t>
            </a:r>
            <a:r>
              <a:rPr sz="2800" dirty="0"/>
              <a:t>to</a:t>
            </a:r>
            <a:r>
              <a:rPr sz="2800" spc="-65" dirty="0"/>
              <a:t> </a:t>
            </a:r>
            <a:r>
              <a:rPr sz="2800" dirty="0"/>
              <a:t>do</a:t>
            </a:r>
            <a:r>
              <a:rPr sz="2800" spc="-50" dirty="0"/>
              <a:t> </a:t>
            </a:r>
            <a:r>
              <a:rPr sz="2800" dirty="0"/>
              <a:t>if</a:t>
            </a:r>
            <a:r>
              <a:rPr sz="2800" spc="-65" dirty="0"/>
              <a:t> </a:t>
            </a:r>
            <a:r>
              <a:rPr sz="2800" dirty="0"/>
              <a:t>you</a:t>
            </a:r>
            <a:r>
              <a:rPr sz="2800" spc="-55" dirty="0"/>
              <a:t> </a:t>
            </a:r>
            <a:r>
              <a:rPr sz="2800" dirty="0"/>
              <a:t>think</a:t>
            </a:r>
            <a:r>
              <a:rPr sz="2800" spc="-35" dirty="0"/>
              <a:t> </a:t>
            </a:r>
            <a:r>
              <a:rPr sz="2800" dirty="0"/>
              <a:t>you</a:t>
            </a:r>
            <a:r>
              <a:rPr sz="2800" spc="-60" dirty="0"/>
              <a:t> </a:t>
            </a:r>
            <a:r>
              <a:rPr sz="2800" dirty="0"/>
              <a:t>are</a:t>
            </a:r>
            <a:r>
              <a:rPr sz="2800" spc="-60" dirty="0"/>
              <a:t> </a:t>
            </a:r>
            <a:r>
              <a:rPr sz="2800" dirty="0"/>
              <a:t>receiving</a:t>
            </a:r>
            <a:r>
              <a:rPr sz="2800" spc="-50" dirty="0"/>
              <a:t> </a:t>
            </a:r>
            <a:r>
              <a:rPr sz="2800" dirty="0"/>
              <a:t>a</a:t>
            </a:r>
            <a:r>
              <a:rPr sz="2800" spc="-70" dirty="0"/>
              <a:t> </a:t>
            </a:r>
            <a:r>
              <a:rPr sz="2800" dirty="0"/>
              <a:t>Phishing</a:t>
            </a:r>
            <a:r>
              <a:rPr sz="2800" spc="-20" dirty="0"/>
              <a:t> Call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8617" y="1799953"/>
            <a:ext cx="84347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Always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up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phone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Google.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times,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received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before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type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scam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different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websites.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websites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800notes.com,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callercenter.com,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callercomplaints.com.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whether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not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scam,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20" dirty="0">
                <a:latin typeface="Calibri"/>
                <a:cs typeface="Calibri"/>
              </a:rPr>
              <a:t> for.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Resist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pressure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decision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immediately.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Calibri"/>
                <a:cs typeface="Calibri"/>
              </a:rPr>
              <a:t>Keep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credit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card,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checking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account,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or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Social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Security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numbers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to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yourself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Don't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tell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them</a:t>
            </a:r>
            <a:endParaRPr sz="16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don't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—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“confirm”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That's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trick.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Get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writing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before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agree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buy.</a:t>
            </a:r>
            <a:endParaRPr sz="1600" dirty="0">
              <a:latin typeface="Calibri"/>
              <a:cs typeface="Calibri"/>
            </a:endParaRPr>
          </a:p>
          <a:p>
            <a:pPr marL="299085" marR="154305" indent="-287020">
              <a:lnSpc>
                <a:spcPts val="2880"/>
              </a:lnSpc>
              <a:spcBef>
                <a:spcPts val="259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Beware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offers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“help”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recover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already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lost.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say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law </a:t>
            </a:r>
            <a:r>
              <a:rPr sz="1600" spc="-10" dirty="0">
                <a:latin typeface="Calibri"/>
                <a:cs typeface="Calibri"/>
              </a:rPr>
              <a:t>enforcement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officers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back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fee”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scammers.</a:t>
            </a:r>
            <a:endParaRPr sz="1600" dirty="0">
              <a:latin typeface="Calibri"/>
              <a:cs typeface="Calibri"/>
            </a:endParaRPr>
          </a:p>
          <a:p>
            <a:pPr marL="299085" marR="68580" indent="-287020">
              <a:lnSpc>
                <a:spcPts val="288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latin typeface="Calibri"/>
                <a:cs typeface="Calibri"/>
              </a:rPr>
              <a:t>Report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caller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rude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abusive,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already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them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money.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They'll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want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more. </a:t>
            </a:r>
            <a:r>
              <a:rPr sz="1600" dirty="0">
                <a:latin typeface="Calibri"/>
                <a:cs typeface="Calibri"/>
              </a:rPr>
              <a:t>Call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1-</a:t>
            </a:r>
            <a:r>
              <a:rPr sz="1600" b="1" spc="-20" dirty="0">
                <a:latin typeface="Calibri"/>
                <a:cs typeface="Calibri"/>
              </a:rPr>
              <a:t>877-</a:t>
            </a:r>
            <a:r>
              <a:rPr sz="1600" b="1" spc="-25" dirty="0">
                <a:latin typeface="Calibri"/>
                <a:cs typeface="Calibri"/>
              </a:rPr>
              <a:t>FTC-</a:t>
            </a:r>
            <a:r>
              <a:rPr sz="1600" b="1" dirty="0">
                <a:latin typeface="Calibri"/>
                <a:cs typeface="Calibri"/>
              </a:rPr>
              <a:t>HELP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visit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ftc.gov/complaint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626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</a:t>
            </a:r>
            <a:r>
              <a:rPr sz="4400" spc="-35" dirty="0"/>
              <a:t> </a:t>
            </a:r>
            <a:r>
              <a:rPr sz="4400" dirty="0"/>
              <a:t>is</a:t>
            </a:r>
            <a:r>
              <a:rPr sz="4400" spc="-35" dirty="0"/>
              <a:t> </a:t>
            </a:r>
            <a:r>
              <a:rPr sz="4400" spc="-10" dirty="0"/>
              <a:t>Phishing?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836547"/>
            <a:ext cx="783272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Phishing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email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messages,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websites,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phone </a:t>
            </a:r>
            <a:r>
              <a:rPr sz="3200" dirty="0">
                <a:latin typeface="Calibri"/>
                <a:cs typeface="Calibri"/>
              </a:rPr>
              <a:t>calls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money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sensitive information.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Cybercriminals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installing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malicious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computer, </a:t>
            </a:r>
            <a:r>
              <a:rPr sz="3200" dirty="0">
                <a:latin typeface="Calibri"/>
                <a:cs typeface="Calibri"/>
              </a:rPr>
              <a:t>tricking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sensitive information,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outright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stealing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personal information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7922261" cy="817993"/>
          </a:xfrm>
          <a:prstGeom prst="rect">
            <a:avLst/>
          </a:prstGeom>
        </p:spPr>
        <p:txBody>
          <a:bodyPr vert="horz" wrap="square" lIns="0" tIns="139522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</a:t>
            </a:r>
            <a:r>
              <a:rPr sz="4400" spc="-85" dirty="0"/>
              <a:t> </a:t>
            </a:r>
            <a:r>
              <a:rPr sz="4400" dirty="0"/>
              <a:t>of</a:t>
            </a:r>
            <a:r>
              <a:rPr sz="4400" spc="-80" dirty="0"/>
              <a:t> </a:t>
            </a:r>
            <a:r>
              <a:rPr sz="4400" dirty="0"/>
              <a:t>Phishing</a:t>
            </a:r>
            <a:r>
              <a:rPr sz="4400" spc="-85" dirty="0"/>
              <a:t> </a:t>
            </a:r>
            <a:r>
              <a:rPr sz="4400" spc="-30" dirty="0"/>
              <a:t>Attacks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845691"/>
            <a:ext cx="7869555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Social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Engineering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Facebook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LinkedIn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profile,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find: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Birth,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Location,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Workplace,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Interests, </a:t>
            </a:r>
            <a:r>
              <a:rPr sz="2200" dirty="0">
                <a:latin typeface="Calibri"/>
                <a:cs typeface="Calibri"/>
              </a:rPr>
              <a:t>Hobbies,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Skills,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Relationship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Status,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Telephone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Number,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Email </a:t>
            </a:r>
            <a:r>
              <a:rPr sz="2200" dirty="0">
                <a:latin typeface="Calibri"/>
                <a:cs typeface="Calibri"/>
              </a:rPr>
              <a:t>Address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Favorite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Food.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everything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Cybercriminal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needs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order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fool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thinking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message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email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legitimate.</a:t>
            </a:r>
            <a:endParaRPr sz="2200">
              <a:latin typeface="Calibri"/>
              <a:cs typeface="Calibri"/>
            </a:endParaRPr>
          </a:p>
          <a:p>
            <a:pPr marL="12700" marR="29845">
              <a:lnSpc>
                <a:spcPct val="100000"/>
              </a:lnSpc>
              <a:spcBef>
                <a:spcPts val="960"/>
              </a:spcBef>
            </a:pPr>
            <a:r>
              <a:rPr sz="2200" b="1" dirty="0">
                <a:latin typeface="Calibri"/>
                <a:cs typeface="Calibri"/>
              </a:rPr>
              <a:t>Link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Manipulation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phishing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deception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designed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email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appear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belong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spoofed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organization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person.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Misspelled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subdomains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tricks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phishers.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email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clients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browsers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previews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take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user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bottom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left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screen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hovering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mouse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cursor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link.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7696201" cy="817993"/>
          </a:xfrm>
          <a:prstGeom prst="rect">
            <a:avLst/>
          </a:prstGeom>
        </p:spPr>
        <p:txBody>
          <a:bodyPr vert="horz" wrap="square" lIns="0" tIns="139522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</a:t>
            </a:r>
            <a:r>
              <a:rPr sz="4400" spc="-85" dirty="0"/>
              <a:t> </a:t>
            </a:r>
            <a:r>
              <a:rPr sz="4400" dirty="0"/>
              <a:t>of</a:t>
            </a:r>
            <a:r>
              <a:rPr sz="4400" spc="-80" dirty="0"/>
              <a:t> </a:t>
            </a:r>
            <a:r>
              <a:rPr sz="4400" dirty="0"/>
              <a:t>Phishing</a:t>
            </a:r>
            <a:r>
              <a:rPr sz="4400" spc="-85" dirty="0"/>
              <a:t> </a:t>
            </a:r>
            <a:r>
              <a:rPr sz="4400" spc="-30" dirty="0"/>
              <a:t>Attacks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Calibri"/>
                <a:cs typeface="Calibri"/>
              </a:rPr>
              <a:t>Spear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phishing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Phishing</a:t>
            </a:r>
            <a:r>
              <a:rPr spc="-50" dirty="0"/>
              <a:t> </a:t>
            </a:r>
            <a:r>
              <a:rPr spc="-10" dirty="0"/>
              <a:t>attempts</a:t>
            </a:r>
            <a:r>
              <a:rPr spc="-5" dirty="0"/>
              <a:t> </a:t>
            </a:r>
            <a:r>
              <a:rPr spc="-10" dirty="0"/>
              <a:t>directed</a:t>
            </a:r>
            <a:r>
              <a:rPr spc="-45" dirty="0"/>
              <a:t> </a:t>
            </a:r>
            <a:r>
              <a:rPr dirty="0"/>
              <a:t>at</a:t>
            </a:r>
            <a:r>
              <a:rPr spc="-45" dirty="0"/>
              <a:t> </a:t>
            </a:r>
            <a:r>
              <a:rPr dirty="0"/>
              <a:t>specific</a:t>
            </a:r>
            <a:r>
              <a:rPr spc="-50" dirty="0"/>
              <a:t> </a:t>
            </a:r>
            <a:r>
              <a:rPr spc="-10" dirty="0"/>
              <a:t>individuals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companies</a:t>
            </a:r>
            <a:r>
              <a:rPr spc="-60" dirty="0"/>
              <a:t> </a:t>
            </a:r>
            <a:r>
              <a:rPr dirty="0"/>
              <a:t>have</a:t>
            </a:r>
            <a:r>
              <a:rPr spc="-60" dirty="0"/>
              <a:t> </a:t>
            </a:r>
            <a:r>
              <a:rPr dirty="0"/>
              <a:t>been</a:t>
            </a:r>
            <a:r>
              <a:rPr spc="-60" dirty="0"/>
              <a:t> </a:t>
            </a:r>
            <a:r>
              <a:rPr dirty="0"/>
              <a:t>termed</a:t>
            </a:r>
            <a:r>
              <a:rPr spc="-50" dirty="0"/>
              <a:t> </a:t>
            </a:r>
            <a:r>
              <a:rPr dirty="0"/>
              <a:t>spear</a:t>
            </a:r>
            <a:r>
              <a:rPr spc="-70" dirty="0"/>
              <a:t> </a:t>
            </a:r>
            <a:r>
              <a:rPr dirty="0"/>
              <a:t>phishing.</a:t>
            </a:r>
            <a:r>
              <a:rPr spc="-75" dirty="0"/>
              <a:t> </a:t>
            </a:r>
            <a:r>
              <a:rPr spc="-25" dirty="0"/>
              <a:t>Attackers</a:t>
            </a:r>
            <a:r>
              <a:rPr spc="-40" dirty="0"/>
              <a:t> </a:t>
            </a:r>
            <a:r>
              <a:rPr spc="-25" dirty="0"/>
              <a:t>may </a:t>
            </a:r>
            <a:r>
              <a:rPr dirty="0"/>
              <a:t>gather</a:t>
            </a:r>
            <a:r>
              <a:rPr spc="-50" dirty="0"/>
              <a:t> </a:t>
            </a:r>
            <a:r>
              <a:rPr dirty="0"/>
              <a:t>personal</a:t>
            </a:r>
            <a:r>
              <a:rPr spc="-85" dirty="0"/>
              <a:t> </a:t>
            </a:r>
            <a:r>
              <a:rPr spc="-10" dirty="0"/>
              <a:t>information</a:t>
            </a:r>
            <a:r>
              <a:rPr spc="-50" dirty="0"/>
              <a:t> </a:t>
            </a:r>
            <a:r>
              <a:rPr dirty="0"/>
              <a:t>(social</a:t>
            </a:r>
            <a:r>
              <a:rPr spc="-60" dirty="0"/>
              <a:t> </a:t>
            </a:r>
            <a:r>
              <a:rPr dirty="0"/>
              <a:t>engineering)</a:t>
            </a:r>
            <a:r>
              <a:rPr spc="-35" dirty="0"/>
              <a:t> </a:t>
            </a:r>
            <a:r>
              <a:rPr dirty="0"/>
              <a:t>about</a:t>
            </a:r>
            <a:r>
              <a:rPr spc="-45" dirty="0"/>
              <a:t> </a:t>
            </a:r>
            <a:r>
              <a:rPr spc="-10" dirty="0"/>
              <a:t>their targets</a:t>
            </a:r>
            <a:r>
              <a:rPr spc="-5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increase</a:t>
            </a:r>
            <a:r>
              <a:rPr spc="-55" dirty="0"/>
              <a:t> </a:t>
            </a:r>
            <a:r>
              <a:rPr dirty="0"/>
              <a:t>their</a:t>
            </a:r>
            <a:r>
              <a:rPr spc="-55" dirty="0"/>
              <a:t> </a:t>
            </a:r>
            <a:r>
              <a:rPr dirty="0"/>
              <a:t>probability</a:t>
            </a:r>
            <a:r>
              <a:rPr spc="-6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success.</a:t>
            </a:r>
            <a:r>
              <a:rPr spc="-55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technique</a:t>
            </a:r>
            <a:r>
              <a:rPr spc="-55" dirty="0"/>
              <a:t> </a:t>
            </a:r>
            <a:r>
              <a:rPr spc="-25" dirty="0"/>
              <a:t>is, </a:t>
            </a:r>
            <a:r>
              <a:rPr dirty="0"/>
              <a:t>by</a:t>
            </a:r>
            <a:r>
              <a:rPr spc="-55" dirty="0"/>
              <a:t> </a:t>
            </a:r>
            <a:r>
              <a:rPr spc="-50" dirty="0"/>
              <a:t>far,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most</a:t>
            </a:r>
            <a:r>
              <a:rPr spc="-45" dirty="0"/>
              <a:t> </a:t>
            </a:r>
            <a:r>
              <a:rPr dirty="0"/>
              <a:t>successful</a:t>
            </a:r>
            <a:r>
              <a:rPr spc="-55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internet</a:t>
            </a:r>
            <a:r>
              <a:rPr spc="-45" dirty="0"/>
              <a:t> </a:t>
            </a:r>
            <a:r>
              <a:rPr spc="-25" dirty="0"/>
              <a:t>today,</a:t>
            </a:r>
            <a:r>
              <a:rPr spc="-55" dirty="0"/>
              <a:t> </a:t>
            </a:r>
            <a:r>
              <a:rPr dirty="0"/>
              <a:t>accounting</a:t>
            </a:r>
            <a:r>
              <a:rPr spc="-60" dirty="0"/>
              <a:t> </a:t>
            </a:r>
            <a:r>
              <a:rPr spc="-25" dirty="0"/>
              <a:t>for </a:t>
            </a:r>
            <a:r>
              <a:rPr dirty="0"/>
              <a:t>91%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attacks.</a:t>
            </a: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Clone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phishing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type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dirty="0"/>
              <a:t>attack</a:t>
            </a:r>
            <a:r>
              <a:rPr spc="-30" dirty="0"/>
              <a:t> </a:t>
            </a:r>
            <a:r>
              <a:rPr dirty="0"/>
              <a:t>whereby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legitimate,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previously</a:t>
            </a:r>
            <a:r>
              <a:rPr spc="-70" dirty="0"/>
              <a:t> </a:t>
            </a:r>
            <a:r>
              <a:rPr dirty="0"/>
              <a:t>delivered</a:t>
            </a:r>
            <a:r>
              <a:rPr spc="-55" dirty="0"/>
              <a:t> </a:t>
            </a:r>
            <a:r>
              <a:rPr dirty="0"/>
              <a:t>email</a:t>
            </a:r>
            <a:r>
              <a:rPr spc="-45" dirty="0"/>
              <a:t> </a:t>
            </a:r>
            <a:r>
              <a:rPr dirty="0"/>
              <a:t>containing</a:t>
            </a:r>
            <a:r>
              <a:rPr spc="-50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spc="-20" dirty="0"/>
              <a:t>attachment</a:t>
            </a:r>
            <a:r>
              <a:rPr spc="-25" dirty="0"/>
              <a:t> </a:t>
            </a:r>
            <a:r>
              <a:rPr dirty="0"/>
              <a:t>or</a:t>
            </a:r>
            <a:r>
              <a:rPr spc="-55" dirty="0"/>
              <a:t> </a:t>
            </a:r>
            <a:r>
              <a:rPr spc="-20" dirty="0"/>
              <a:t>link </a:t>
            </a:r>
            <a:r>
              <a:rPr dirty="0"/>
              <a:t>has</a:t>
            </a:r>
            <a:r>
              <a:rPr spc="-55" dirty="0"/>
              <a:t> </a:t>
            </a:r>
            <a:r>
              <a:rPr dirty="0"/>
              <a:t>had</a:t>
            </a:r>
            <a:r>
              <a:rPr spc="-55" dirty="0"/>
              <a:t> </a:t>
            </a:r>
            <a:r>
              <a:rPr dirty="0"/>
              <a:t>its</a:t>
            </a:r>
            <a:r>
              <a:rPr spc="-55" dirty="0"/>
              <a:t> </a:t>
            </a:r>
            <a:r>
              <a:rPr spc="-10" dirty="0"/>
              <a:t>content</a:t>
            </a:r>
            <a:r>
              <a:rPr spc="-2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recipient</a:t>
            </a:r>
            <a:r>
              <a:rPr spc="-55" dirty="0"/>
              <a:t> </a:t>
            </a:r>
            <a:r>
              <a:rPr dirty="0"/>
              <a:t>address(es)</a:t>
            </a:r>
            <a:r>
              <a:rPr spc="-65" dirty="0"/>
              <a:t> </a:t>
            </a:r>
            <a:r>
              <a:rPr dirty="0"/>
              <a:t>taken</a:t>
            </a:r>
            <a:r>
              <a:rPr spc="-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used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create</a:t>
            </a:r>
            <a:r>
              <a:rPr spc="-50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dirty="0"/>
              <a:t>almost</a:t>
            </a:r>
            <a:r>
              <a:rPr spc="-50" dirty="0"/>
              <a:t> </a:t>
            </a:r>
            <a:r>
              <a:rPr dirty="0"/>
              <a:t>identical</a:t>
            </a:r>
            <a:r>
              <a:rPr spc="-40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cloned</a:t>
            </a:r>
            <a:r>
              <a:rPr spc="-40" dirty="0"/>
              <a:t> </a:t>
            </a:r>
            <a:r>
              <a:rPr dirty="0"/>
              <a:t>email.</a:t>
            </a:r>
            <a:r>
              <a:rPr spc="-5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attachment</a:t>
            </a:r>
            <a:r>
              <a:rPr spc="-25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20" dirty="0"/>
              <a:t>link </a:t>
            </a:r>
            <a:r>
              <a:rPr dirty="0"/>
              <a:t>within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email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replaced</a:t>
            </a:r>
            <a:r>
              <a:rPr spc="-5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malicious</a:t>
            </a:r>
            <a:r>
              <a:rPr spc="-35" dirty="0"/>
              <a:t> </a:t>
            </a:r>
            <a:r>
              <a:rPr dirty="0"/>
              <a:t>version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20" dirty="0"/>
              <a:t>then </a:t>
            </a:r>
            <a:r>
              <a:rPr dirty="0"/>
              <a:t>sent</a:t>
            </a:r>
            <a:r>
              <a:rPr spc="-50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email</a:t>
            </a:r>
            <a:r>
              <a:rPr spc="-55" dirty="0"/>
              <a:t> </a:t>
            </a:r>
            <a:r>
              <a:rPr dirty="0"/>
              <a:t>address</a:t>
            </a:r>
            <a:r>
              <a:rPr spc="-65" dirty="0"/>
              <a:t> </a:t>
            </a:r>
            <a:r>
              <a:rPr dirty="0"/>
              <a:t>spoofed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appear</a:t>
            </a:r>
            <a:r>
              <a:rPr spc="-6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come</a:t>
            </a:r>
            <a:r>
              <a:rPr spc="-45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dirty="0"/>
              <a:t>original</a:t>
            </a:r>
            <a:r>
              <a:rPr spc="-30" dirty="0"/>
              <a:t> </a:t>
            </a:r>
            <a:r>
              <a:rPr spc="-10" dirty="0"/>
              <a:t>sender.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7543801" cy="817993"/>
          </a:xfrm>
          <a:prstGeom prst="rect">
            <a:avLst/>
          </a:prstGeom>
        </p:spPr>
        <p:txBody>
          <a:bodyPr vert="horz" wrap="square" lIns="0" tIns="139522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</a:t>
            </a:r>
            <a:r>
              <a:rPr sz="4400" spc="-85" dirty="0"/>
              <a:t> </a:t>
            </a:r>
            <a:r>
              <a:rPr sz="4400" dirty="0"/>
              <a:t>of</a:t>
            </a:r>
            <a:r>
              <a:rPr sz="4400" spc="-80" dirty="0"/>
              <a:t> </a:t>
            </a:r>
            <a:r>
              <a:rPr sz="4400" dirty="0"/>
              <a:t>Phishing</a:t>
            </a:r>
            <a:r>
              <a:rPr sz="4400" spc="-85" dirty="0"/>
              <a:t> </a:t>
            </a:r>
            <a:r>
              <a:rPr sz="4400" spc="-30" dirty="0"/>
              <a:t>Attacks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222119"/>
            <a:ext cx="7294245" cy="319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libri"/>
                <a:cs typeface="Calibri"/>
              </a:rPr>
              <a:t>Voice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Phishing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Voice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phishing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criminal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practice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social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engineering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telephone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personal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financial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public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purpose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financial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reward.</a:t>
            </a:r>
            <a:endParaRPr sz="2600">
              <a:latin typeface="Calibri"/>
              <a:cs typeface="Calibri"/>
            </a:endParaRPr>
          </a:p>
          <a:p>
            <a:pPr marL="12700" marR="37973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Sometimes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referred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'vishing’,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Voice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phishing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typically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steal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credit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other information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identity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theft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schemes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from </a:t>
            </a:r>
            <a:r>
              <a:rPr sz="2600" spc="-10" dirty="0">
                <a:latin typeface="Calibri"/>
                <a:cs typeface="Calibri"/>
              </a:rPr>
              <a:t>individuals.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8446135" cy="7957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1101725">
              <a:lnSpc>
                <a:spcPts val="2570"/>
              </a:lnSpc>
            </a:pPr>
            <a:r>
              <a:rPr sz="2400" dirty="0"/>
              <a:t>Spear</a:t>
            </a:r>
            <a:r>
              <a:rPr sz="2400" spc="-50" dirty="0"/>
              <a:t> </a:t>
            </a:r>
            <a:r>
              <a:rPr sz="2400" spc="-10" dirty="0"/>
              <a:t>Phishing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600200"/>
            <a:ext cx="6909816" cy="40309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3298317"/>
            <a:ext cx="897699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251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question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ask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</a:t>
            </a:r>
            <a:r>
              <a:rPr sz="1600" b="1" dirty="0">
                <a:latin typeface="Calibri"/>
                <a:cs typeface="Calibri"/>
              </a:rPr>
              <a:t>Do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know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this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person</a:t>
            </a:r>
            <a:r>
              <a:rPr sz="1600" dirty="0">
                <a:latin typeface="Calibri"/>
                <a:cs typeface="Calibri"/>
              </a:rPr>
              <a:t>?”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“</a:t>
            </a:r>
            <a:r>
              <a:rPr sz="1600" b="1" dirty="0">
                <a:latin typeface="Calibri"/>
                <a:cs typeface="Calibri"/>
              </a:rPr>
              <a:t>Am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expecting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email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from </a:t>
            </a:r>
            <a:r>
              <a:rPr sz="1600" b="1" spc="-25" dirty="0">
                <a:latin typeface="Calibri"/>
                <a:cs typeface="Calibri"/>
              </a:rPr>
              <a:t>the </a:t>
            </a:r>
            <a:r>
              <a:rPr sz="1600" b="1" dirty="0">
                <a:latin typeface="Calibri"/>
                <a:cs typeface="Calibri"/>
              </a:rPr>
              <a:t>person</a:t>
            </a:r>
            <a:r>
              <a:rPr sz="1600" dirty="0">
                <a:latin typeface="Calibri"/>
                <a:cs typeface="Calibri"/>
              </a:rPr>
              <a:t>?”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answered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question,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must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harder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aspects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email</a:t>
            </a:r>
            <a:endParaRPr sz="1600">
              <a:latin typeface="Calibri"/>
              <a:cs typeface="Calibri"/>
            </a:endParaRPr>
          </a:p>
          <a:p>
            <a:pPr marL="400685" indent="-387985">
              <a:lnSpc>
                <a:spcPct val="100000"/>
              </a:lnSpc>
              <a:buAutoNum type="arabicPeriod"/>
              <a:tabLst>
                <a:tab pos="400685" algn="l"/>
              </a:tabLst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large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amount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blank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Cc: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fields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mass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large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group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people.</a:t>
            </a:r>
            <a:endParaRPr sz="1600">
              <a:latin typeface="Calibri"/>
              <a:cs typeface="Calibri"/>
            </a:endParaRPr>
          </a:p>
          <a:p>
            <a:pPr marL="355600" marR="11747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subjects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capitals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multiple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exclamation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marks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order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think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important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should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recommended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action </a:t>
            </a:r>
            <a:r>
              <a:rPr sz="1600" dirty="0">
                <a:latin typeface="Calibri"/>
                <a:cs typeface="Calibri"/>
              </a:rPr>
              <a:t>within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targeted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(Spear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Phishing)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VSU,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likely,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everyone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VSU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sender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book.</a:t>
            </a:r>
            <a:endParaRPr sz="1600">
              <a:latin typeface="Calibri"/>
              <a:cs typeface="Calibri"/>
            </a:endParaRPr>
          </a:p>
          <a:p>
            <a:pPr marL="355600" marR="319405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address,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either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prompt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password,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spc="-10" dirty="0">
                <a:latin typeface="Calibri"/>
                <a:cs typeface="Calibri"/>
              </a:rPr>
              <a:t>password,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download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malicious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infecting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10" dirty="0">
                <a:latin typeface="Calibri"/>
                <a:cs typeface="Calibri"/>
              </a:rPr>
              <a:t> computer.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1101725">
              <a:lnSpc>
                <a:spcPts val="2570"/>
              </a:lnSpc>
            </a:pPr>
            <a:r>
              <a:rPr sz="2400" dirty="0"/>
              <a:t>Spear</a:t>
            </a:r>
            <a:r>
              <a:rPr sz="2400" spc="-50" dirty="0"/>
              <a:t> </a:t>
            </a:r>
            <a:r>
              <a:rPr sz="2400" spc="-10" dirty="0"/>
              <a:t>Phishing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376427" y="1676400"/>
            <a:ext cx="8391525" cy="4066540"/>
            <a:chOff x="376427" y="1676400"/>
            <a:chExt cx="8391525" cy="4066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1676400"/>
              <a:ext cx="8340852" cy="33070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0999" y="3429000"/>
              <a:ext cx="8382000" cy="2308860"/>
            </a:xfrm>
            <a:custGeom>
              <a:avLst/>
              <a:gdLst/>
              <a:ahLst/>
              <a:cxnLst/>
              <a:rect l="l" t="t" r="r" b="b"/>
              <a:pathLst>
                <a:path w="8382000" h="2308860">
                  <a:moveTo>
                    <a:pt x="8382000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8382000" y="230886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999" y="3429000"/>
              <a:ext cx="8382000" cy="2308860"/>
            </a:xfrm>
            <a:custGeom>
              <a:avLst/>
              <a:gdLst/>
              <a:ahLst/>
              <a:cxnLst/>
              <a:rect l="l" t="t" r="r" b="b"/>
              <a:pathLst>
                <a:path w="8382000" h="2308860">
                  <a:moveTo>
                    <a:pt x="0" y="2308860"/>
                  </a:moveTo>
                  <a:lnTo>
                    <a:pt x="8382000" y="230886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230886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9740" y="3450716"/>
            <a:ext cx="8192134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1051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Looking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Sender,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address,</a:t>
            </a:r>
            <a:r>
              <a:rPr sz="1600" spc="-25" dirty="0">
                <a:latin typeface="Calibri"/>
                <a:cs typeface="Calibri"/>
              </a:rPr>
              <a:t> but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ucla.edu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should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warning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not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legitimate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 </a:t>
            </a:r>
            <a:r>
              <a:rPr sz="1600" dirty="0">
                <a:latin typeface="Calibri"/>
                <a:cs typeface="Calibri"/>
              </a:rPr>
              <a:t>since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talking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about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Valdosta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upgrade.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Once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again,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Cc: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fields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greyed out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can’t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Also,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referenced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Subject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“Valdosta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Upgrade”,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targeted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attack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VSU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 addresses.</a:t>
            </a:r>
            <a:endParaRPr sz="1600">
              <a:latin typeface="Calibri"/>
              <a:cs typeface="Calibri"/>
            </a:endParaRPr>
          </a:p>
          <a:p>
            <a:pPr marL="355600" marR="19367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part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valdosta.edu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domain,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external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at </a:t>
            </a:r>
            <a:r>
              <a:rPr sz="1600" spc="-10" dirty="0">
                <a:latin typeface="Calibri"/>
                <a:cs typeface="Calibri"/>
              </a:rPr>
              <a:t>jimdo.com.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should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another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warning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legitimate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than </a:t>
            </a:r>
            <a:r>
              <a:rPr sz="1600" dirty="0">
                <a:latin typeface="Calibri"/>
                <a:cs typeface="Calibri"/>
              </a:rPr>
              <a:t>likely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1101725">
              <a:lnSpc>
                <a:spcPts val="2570"/>
              </a:lnSpc>
            </a:pPr>
            <a:r>
              <a:rPr sz="2400" dirty="0"/>
              <a:t>Clone</a:t>
            </a:r>
            <a:r>
              <a:rPr sz="2400" spc="-60" dirty="0"/>
              <a:t> </a:t>
            </a:r>
            <a:r>
              <a:rPr sz="2400" spc="-10" dirty="0"/>
              <a:t>Phishing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47800"/>
            <a:ext cx="7315200" cy="4212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4822697"/>
            <a:ext cx="867029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Just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previous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example,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PayPal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normally </a:t>
            </a:r>
            <a:r>
              <a:rPr sz="1600" dirty="0">
                <a:latin typeface="Calibri"/>
                <a:cs typeface="Calibri"/>
              </a:rPr>
              <a:t>see.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first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recognize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kind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transaction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spelling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grammatical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errors,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Cybercriminals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often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errors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body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5600" marR="3282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Second,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item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question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actually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bought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sold.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delete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move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Look 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circled,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official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paypal,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“@paypal.com”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not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mail2world.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826135">
              <a:lnSpc>
                <a:spcPts val="2455"/>
              </a:lnSpc>
            </a:pPr>
            <a:r>
              <a:rPr sz="2400" dirty="0"/>
              <a:t>Link</a:t>
            </a:r>
            <a:r>
              <a:rPr sz="2400" spc="-40" dirty="0"/>
              <a:t> </a:t>
            </a:r>
            <a:r>
              <a:rPr sz="2400" spc="-10" dirty="0"/>
              <a:t>manipulation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0" y="1600200"/>
            <a:ext cx="9144000" cy="5074920"/>
            <a:chOff x="0" y="1600200"/>
            <a:chExt cx="9144000" cy="5074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6" y="1600200"/>
              <a:ext cx="7347204" cy="4030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105400"/>
              <a:ext cx="9144000" cy="1569720"/>
            </a:xfrm>
            <a:custGeom>
              <a:avLst/>
              <a:gdLst/>
              <a:ahLst/>
              <a:cxnLst/>
              <a:rect l="l" t="t" r="r" b="b"/>
              <a:pathLst>
                <a:path w="9144000" h="1569720">
                  <a:moveTo>
                    <a:pt x="91440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9144000" y="1569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5127497"/>
            <a:ext cx="896493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77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1600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common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phishing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completely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“Verizon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Wireless”,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if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actual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@tin.com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rather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@verizon.com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Once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again,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missing,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avoid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 </a:t>
            </a:r>
            <a:r>
              <a:rPr sz="1600" spc="-10" dirty="0">
                <a:latin typeface="Calibri"/>
                <a:cs typeface="Calibri"/>
              </a:rPr>
              <a:t>seeing.</a:t>
            </a:r>
            <a:endParaRPr sz="1600">
              <a:latin typeface="Calibri"/>
              <a:cs typeface="Calibri"/>
            </a:endParaRPr>
          </a:p>
          <a:p>
            <a:pPr marL="355600" marR="1016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Verizon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website,</a:t>
            </a:r>
            <a:r>
              <a:rPr sz="1600" spc="-25" dirty="0">
                <a:latin typeface="Calibri"/>
                <a:cs typeface="Calibri"/>
              </a:rPr>
              <a:t> but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random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website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likely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login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over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your </a:t>
            </a:r>
            <a:r>
              <a:rPr sz="1600" dirty="0">
                <a:latin typeface="Calibri"/>
                <a:cs typeface="Calibri"/>
              </a:rPr>
              <a:t>account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billing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1989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Trebuchet MS</vt:lpstr>
      <vt:lpstr>Wingdings 3</vt:lpstr>
      <vt:lpstr>Facet</vt:lpstr>
      <vt:lpstr>Phishing Awareness Training</vt:lpstr>
      <vt:lpstr>What is Phishing?</vt:lpstr>
      <vt:lpstr>Types of Phishing Attacks</vt:lpstr>
      <vt:lpstr>Types of Phishing Attacks</vt:lpstr>
      <vt:lpstr>Types of Phishing Attacks</vt:lpstr>
      <vt:lpstr>Examples of Phishing Attacks Spear Phishing</vt:lpstr>
      <vt:lpstr>Examples of Phishing Attacks Spear Phishing</vt:lpstr>
      <vt:lpstr>Examples of Phishing Attacks Clone Phishing</vt:lpstr>
      <vt:lpstr>Examples of Phishing Attacks Link manipulation</vt:lpstr>
      <vt:lpstr>Examples of Phishing Attacks Social Engineering</vt:lpstr>
      <vt:lpstr>Tips to protect yourself from Phishing emails.</vt:lpstr>
      <vt:lpstr>Signs of a Phishing Phone Call:</vt:lpstr>
      <vt:lpstr>Tips to protect yourself from Phishing phone calls.</vt:lpstr>
      <vt:lpstr>What to do if you think you are receiving a Phishing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 Vantine</dc:creator>
  <cp:lastModifiedBy>Arjun Raj</cp:lastModifiedBy>
  <cp:revision>1</cp:revision>
  <dcterms:created xsi:type="dcterms:W3CDTF">2024-09-17T19:17:05Z</dcterms:created>
  <dcterms:modified xsi:type="dcterms:W3CDTF">2024-09-17T19:33:02Z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2024-09-17T00:00:00Z</vt:filetime>
  </property>
  <property fmtid="{D5CDD505-2E9C-101B-9397-08002B2CF9AE}" pid="5" name="Producer">
    <vt:lpwstr>Microsoft® PowerPoint® 2013</vt:lpwstr>
  </property>
</Properties>
</file>