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11351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195915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416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79145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74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1980489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3087240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289916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276020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C04-B40B-43A5-8001-3EFCAD635EB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250502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E2C04-B40B-43A5-8001-3EFCAD635EB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314519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E2C04-B40B-43A5-8001-3EFCAD635EB9}"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393324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E2C04-B40B-43A5-8001-3EFCAD635EB9}"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162158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E2C04-B40B-43A5-8001-3EFCAD635EB9}"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364793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E2C04-B40B-43A5-8001-3EFCAD635EB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60368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E2C04-B40B-43A5-8001-3EFCAD635EB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518D-1398-4B32-BD51-283D7BAC2E5F}" type="slidenum">
              <a:rPr lang="en-IN" smtClean="0"/>
              <a:t>‹#›</a:t>
            </a:fld>
            <a:endParaRPr lang="en-IN"/>
          </a:p>
        </p:txBody>
      </p:sp>
    </p:spTree>
    <p:extLst>
      <p:ext uri="{BB962C8B-B14F-4D97-AF65-F5344CB8AC3E}">
        <p14:creationId xmlns:p14="http://schemas.microsoft.com/office/powerpoint/2010/main" val="241984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3E2C04-B40B-43A5-8001-3EFCAD635EB9}" type="datetimeFigureOut">
              <a:rPr lang="en-IN" smtClean="0"/>
              <a:t>18-09-2024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5C518D-1398-4B32-BD51-283D7BAC2E5F}" type="slidenum">
              <a:rPr lang="en-IN" smtClean="0"/>
              <a:t>‹#›</a:t>
            </a:fld>
            <a:endParaRPr lang="en-IN"/>
          </a:p>
        </p:txBody>
      </p:sp>
    </p:spTree>
    <p:extLst>
      <p:ext uri="{BB962C8B-B14F-4D97-AF65-F5344CB8AC3E}">
        <p14:creationId xmlns:p14="http://schemas.microsoft.com/office/powerpoint/2010/main" val="4133442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8DE1FFB-45A0-B96C-53B4-E7F3F93C163A}"/>
              </a:ext>
            </a:extLst>
          </p:cNvPr>
          <p:cNvPicPr>
            <a:picLocks noGrp="1" noChangeAspect="1" noChangeArrowheads="1"/>
          </p:cNvPicPr>
          <p:nvPr>
            <p:ph idx="1"/>
          </p:nvPr>
        </p:nvPicPr>
        <p:blipFill>
          <a:blip r:embed="rId2">
            <a:alphaModFix/>
            <a:grayscl/>
            <a:extLst>
              <a:ext uri="{BEBA8EAE-BF5A-486C-A8C5-ECC9F3942E4B}">
                <a14:imgProps xmlns:a14="http://schemas.microsoft.com/office/drawing/2010/main">
                  <a14:imgLayer r:embed="rId3">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59401" y="247471"/>
            <a:ext cx="11028693" cy="4860471"/>
          </a:xfrm>
          <a:prstGeom prst="rect">
            <a:avLst/>
          </a:prstGeom>
          <a:blipFill dpi="0" rotWithShape="1">
            <a:blip r:embed="rId4">
              <a:alphaModFix amt="11000"/>
            </a:blip>
            <a:srcRect/>
            <a:tile tx="0" ty="0" sx="100000" sy="100000" flip="none" algn="tl"/>
          </a:blipFill>
        </p:spPr>
      </p:pic>
      <p:sp>
        <p:nvSpPr>
          <p:cNvPr id="2" name="Title 1">
            <a:extLst>
              <a:ext uri="{FF2B5EF4-FFF2-40B4-BE49-F238E27FC236}">
                <a16:creationId xmlns:a16="http://schemas.microsoft.com/office/drawing/2014/main" id="{5E642E19-BC21-625D-3CB1-C53248581627}"/>
              </a:ext>
            </a:extLst>
          </p:cNvPr>
          <p:cNvSpPr>
            <a:spLocks noGrp="1"/>
          </p:cNvSpPr>
          <p:nvPr>
            <p:ph type="title"/>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927D8884-DBB9-B3B0-5206-89AFC5DE2708}"/>
              </a:ext>
            </a:extLst>
          </p:cNvPr>
          <p:cNvSpPr txBox="1"/>
          <p:nvPr/>
        </p:nvSpPr>
        <p:spPr>
          <a:xfrm>
            <a:off x="293915" y="5279571"/>
            <a:ext cx="6074228" cy="1200329"/>
          </a:xfrm>
          <a:prstGeom prst="rect">
            <a:avLst/>
          </a:prstGeom>
          <a:noFill/>
        </p:spPr>
        <p:txBody>
          <a:bodyPr wrap="square" rtlCol="0">
            <a:spAutoFit/>
          </a:bodyPr>
          <a:lstStyle/>
          <a:p>
            <a:r>
              <a:rPr lang="en-US" dirty="0"/>
              <a:t>Name: Arjun Raj</a:t>
            </a:r>
          </a:p>
          <a:p>
            <a:r>
              <a:rPr lang="en-US" dirty="0"/>
              <a:t>Subject : Triple DES Image Encryption Process</a:t>
            </a:r>
          </a:p>
          <a:p>
            <a:r>
              <a:rPr lang="en-US" dirty="0"/>
              <a:t>Under the guidance of </a:t>
            </a:r>
            <a:r>
              <a:rPr lang="en-US" dirty="0" err="1"/>
              <a:t>Exposys</a:t>
            </a:r>
            <a:r>
              <a:rPr lang="en-US" dirty="0"/>
              <a:t> Data Labs</a:t>
            </a:r>
          </a:p>
          <a:p>
            <a:r>
              <a:rPr lang="en-US" dirty="0"/>
              <a:t>(Internship Project)</a:t>
            </a:r>
            <a:endParaRPr lang="en-IN" dirty="0"/>
          </a:p>
        </p:txBody>
      </p:sp>
    </p:spTree>
    <p:extLst>
      <p:ext uri="{BB962C8B-B14F-4D97-AF65-F5344CB8AC3E}">
        <p14:creationId xmlns:p14="http://schemas.microsoft.com/office/powerpoint/2010/main" val="372412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18F5-D11F-EE0F-DFBB-2A63D62E68A0}"/>
              </a:ext>
            </a:extLst>
          </p:cNvPr>
          <p:cNvSpPr>
            <a:spLocks noGrp="1"/>
          </p:cNvSpPr>
          <p:nvPr>
            <p:ph type="ctrTitle"/>
          </p:nvPr>
        </p:nvSpPr>
        <p:spPr>
          <a:xfrm>
            <a:off x="950474" y="257682"/>
            <a:ext cx="8471821" cy="1037718"/>
          </a:xfrm>
        </p:spPr>
        <p:txBody>
          <a:bodyPr/>
          <a:lstStyle/>
          <a:p>
            <a:pPr algn="l"/>
            <a:r>
              <a:rPr lang="en-IN" b="1" i="0" dirty="0">
                <a:solidFill>
                  <a:srgbClr val="242424"/>
                </a:solidFill>
                <a:effectLst/>
                <a:latin typeface="sohne"/>
              </a:rPr>
              <a:t>Introduction</a:t>
            </a:r>
          </a:p>
        </p:txBody>
      </p:sp>
      <p:sp>
        <p:nvSpPr>
          <p:cNvPr id="3" name="Subtitle 2">
            <a:extLst>
              <a:ext uri="{FF2B5EF4-FFF2-40B4-BE49-F238E27FC236}">
                <a16:creationId xmlns:a16="http://schemas.microsoft.com/office/drawing/2014/main" id="{70549B69-050B-DBAF-D0E8-2B441EFE5526}"/>
              </a:ext>
            </a:extLst>
          </p:cNvPr>
          <p:cNvSpPr>
            <a:spLocks noGrp="1"/>
          </p:cNvSpPr>
          <p:nvPr>
            <p:ph type="subTitle" idx="1"/>
          </p:nvPr>
        </p:nvSpPr>
        <p:spPr>
          <a:xfrm>
            <a:off x="950473" y="1728862"/>
            <a:ext cx="8471821" cy="4198645"/>
          </a:xfrm>
        </p:spPr>
        <p:txBody>
          <a:bodyPr>
            <a:normAutofit/>
          </a:bodyPr>
          <a:lstStyle/>
          <a:p>
            <a:pPr algn="l"/>
            <a:r>
              <a:rPr lang="en-US" sz="2000" b="0" i="0" dirty="0">
                <a:solidFill>
                  <a:srgbClr val="242424"/>
                </a:solidFill>
                <a:effectLst/>
                <a:latin typeface="source-serif-pro"/>
              </a:rPr>
              <a:t>Triple DES (3DES) is a type of encryption algorithm that offers enhanced security through its triple-layered encryption technique.</a:t>
            </a:r>
          </a:p>
          <a:p>
            <a:pPr algn="l"/>
            <a:r>
              <a:rPr lang="en-US" sz="2000" b="0" i="0" dirty="0">
                <a:solidFill>
                  <a:srgbClr val="242424"/>
                </a:solidFill>
                <a:effectLst/>
                <a:latin typeface="source-serif-pro"/>
              </a:rPr>
              <a:t>Triple DES (3DES) is a modified version of the Data Encryption Standard (DES) algorithm that was developed by IBM in the 1970s. DES was widely used in the 1980s and 1990s, but its 56-bit key size was deemed insufficient for modern security needs.</a:t>
            </a:r>
          </a:p>
          <a:p>
            <a:pPr algn="l"/>
            <a:r>
              <a:rPr lang="en-US" sz="2000" b="0" i="0" dirty="0">
                <a:solidFill>
                  <a:srgbClr val="242424"/>
                </a:solidFill>
                <a:effectLst/>
                <a:latin typeface="source-serif-pro"/>
              </a:rPr>
              <a:t>As a result, in the late 1990s, the National Institute of Standards and Technology (NIST) started a project to find a new encryption standard that would be more secure than DES.</a:t>
            </a:r>
          </a:p>
          <a:p>
            <a:pPr algn="l"/>
            <a:r>
              <a:rPr lang="en-US" sz="2000" b="0" i="0" dirty="0">
                <a:solidFill>
                  <a:srgbClr val="242424"/>
                </a:solidFill>
                <a:effectLst/>
                <a:latin typeface="source-serif-pro"/>
              </a:rPr>
              <a:t>In this article, we will delve into the key features, processes, advantages, and applications of 3DES.</a:t>
            </a:r>
          </a:p>
          <a:p>
            <a:endParaRPr lang="en-IN" sz="2000" dirty="0"/>
          </a:p>
        </p:txBody>
      </p:sp>
    </p:spTree>
    <p:extLst>
      <p:ext uri="{BB962C8B-B14F-4D97-AF65-F5344CB8AC3E}">
        <p14:creationId xmlns:p14="http://schemas.microsoft.com/office/powerpoint/2010/main" val="45819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FCE4-36E5-B76B-FF13-F1B1DE7EB35A}"/>
              </a:ext>
            </a:extLst>
          </p:cNvPr>
          <p:cNvSpPr>
            <a:spLocks noGrp="1"/>
          </p:cNvSpPr>
          <p:nvPr>
            <p:ph type="title"/>
          </p:nvPr>
        </p:nvSpPr>
        <p:spPr/>
        <p:txBody>
          <a:bodyPr>
            <a:normAutofit fontScale="90000"/>
          </a:bodyPr>
          <a:lstStyle/>
          <a:p>
            <a:r>
              <a:rPr lang="en-IN" b="1" i="0" dirty="0">
                <a:solidFill>
                  <a:srgbClr val="242424"/>
                </a:solidFill>
                <a:effectLst/>
                <a:latin typeface="sohne"/>
              </a:rPr>
              <a:t>Key Features of 3DES</a:t>
            </a:r>
            <a:br>
              <a:rPr lang="en-IN" b="1" i="0" dirty="0">
                <a:solidFill>
                  <a:srgbClr val="242424"/>
                </a:solidFill>
                <a:effectLst/>
                <a:latin typeface="sohne"/>
              </a:rPr>
            </a:br>
            <a:br>
              <a:rPr lang="en-IN" b="0" i="0" dirty="0">
                <a:effectLst/>
                <a:latin typeface="medium-content-sans-serif-font"/>
              </a:rPr>
            </a:br>
            <a:endParaRPr lang="en-IN" dirty="0"/>
          </a:p>
        </p:txBody>
      </p:sp>
      <p:sp>
        <p:nvSpPr>
          <p:cNvPr id="3" name="Content Placeholder 2">
            <a:extLst>
              <a:ext uri="{FF2B5EF4-FFF2-40B4-BE49-F238E27FC236}">
                <a16:creationId xmlns:a16="http://schemas.microsoft.com/office/drawing/2014/main" id="{919C5AD4-AA1C-57D1-FBF1-28B80D72C4B2}"/>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42424"/>
                </a:solidFill>
                <a:effectLst/>
                <a:latin typeface="source-serif-pro"/>
              </a:rPr>
              <a:t>Block Cipher Encryption: 3DES is a block cipher encryption algorithm that operates on 64-bit blocks of plaintext at a time.</a:t>
            </a:r>
          </a:p>
          <a:p>
            <a:pPr algn="l">
              <a:buFont typeface="Arial" panose="020B0604020202020204" pitchFamily="34" charset="0"/>
              <a:buChar char="•"/>
            </a:pPr>
            <a:r>
              <a:rPr lang="en-US" sz="2000" b="0" i="0" dirty="0">
                <a:solidFill>
                  <a:srgbClr val="242424"/>
                </a:solidFill>
                <a:effectLst/>
                <a:latin typeface="source-serif-pro"/>
              </a:rPr>
              <a:t>Symmetric Key Encryption: 3DES uses a symmetric key encryption system, meaning that the same key is used for both encryption and decryption.</a:t>
            </a:r>
          </a:p>
          <a:p>
            <a:pPr algn="l">
              <a:buFont typeface="Arial" panose="020B0604020202020204" pitchFamily="34" charset="0"/>
              <a:buChar char="•"/>
            </a:pPr>
            <a:r>
              <a:rPr lang="en-US" sz="2000" b="0" i="0" dirty="0">
                <a:solidFill>
                  <a:srgbClr val="242424"/>
                </a:solidFill>
                <a:effectLst/>
                <a:latin typeface="source-serif-pro"/>
              </a:rPr>
              <a:t>Triple Layer Encryption: 3DES uses three different keys to encrypt the plaintext three times, hence the name Triple DES.</a:t>
            </a:r>
          </a:p>
          <a:p>
            <a:pPr algn="l">
              <a:buFont typeface="Arial" panose="020B0604020202020204" pitchFamily="34" charset="0"/>
              <a:buChar char="•"/>
            </a:pPr>
            <a:r>
              <a:rPr lang="en-US" sz="2000" b="0" i="0" dirty="0">
                <a:solidFill>
                  <a:srgbClr val="242424"/>
                </a:solidFill>
                <a:effectLst/>
                <a:latin typeface="source-serif-pro"/>
              </a:rPr>
              <a:t>Variable Key Size: 3DES supports variable key sizes, ranging from 128 to 192 bits, offering enhanced security compared to DES.</a:t>
            </a:r>
            <a:br>
              <a:rPr lang="en-US" sz="2000" dirty="0"/>
            </a:br>
            <a:endParaRPr lang="en-IN" sz="2000" dirty="0"/>
          </a:p>
        </p:txBody>
      </p:sp>
    </p:spTree>
    <p:extLst>
      <p:ext uri="{BB962C8B-B14F-4D97-AF65-F5344CB8AC3E}">
        <p14:creationId xmlns:p14="http://schemas.microsoft.com/office/powerpoint/2010/main" val="362946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1C6D-A489-ECEB-BF4E-FE4F4D754C7B}"/>
              </a:ext>
            </a:extLst>
          </p:cNvPr>
          <p:cNvSpPr>
            <a:spLocks noGrp="1"/>
          </p:cNvSpPr>
          <p:nvPr>
            <p:ph type="title"/>
          </p:nvPr>
        </p:nvSpPr>
        <p:spPr/>
        <p:txBody>
          <a:bodyPr>
            <a:normAutofit fontScale="90000"/>
          </a:bodyPr>
          <a:lstStyle/>
          <a:p>
            <a:r>
              <a:rPr lang="en-IN" b="1" i="0" dirty="0">
                <a:solidFill>
                  <a:srgbClr val="242424"/>
                </a:solidFill>
                <a:effectLst/>
                <a:latin typeface="sohne"/>
              </a:rPr>
              <a:t>Encryption Process</a:t>
            </a:r>
            <a:br>
              <a:rPr lang="en-IN" b="1" i="0" dirty="0">
                <a:solidFill>
                  <a:srgbClr val="242424"/>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EEE156E2-B659-BAD7-CAC7-563DBCCFCD87}"/>
              </a:ext>
            </a:extLst>
          </p:cNvPr>
          <p:cNvSpPr>
            <a:spLocks noGrp="1"/>
          </p:cNvSpPr>
          <p:nvPr>
            <p:ph idx="1"/>
          </p:nvPr>
        </p:nvSpPr>
        <p:spPr/>
        <p:txBody>
          <a:bodyPr>
            <a:normAutofit/>
          </a:bodyPr>
          <a:lstStyle/>
          <a:p>
            <a:pPr algn="l"/>
            <a:r>
              <a:rPr lang="en-US" sz="2000" b="0" i="0" dirty="0">
                <a:solidFill>
                  <a:srgbClr val="242424"/>
                </a:solidFill>
                <a:effectLst/>
                <a:latin typeface="source-serif-pro"/>
              </a:rPr>
              <a:t>The encryption process of 3DES involves the following steps:</a:t>
            </a:r>
          </a:p>
          <a:p>
            <a:pPr algn="l">
              <a:buFont typeface="+mj-lt"/>
              <a:buAutoNum type="arabicPeriod"/>
            </a:pPr>
            <a:r>
              <a:rPr lang="en-US" sz="2000" b="0" i="0" dirty="0">
                <a:solidFill>
                  <a:srgbClr val="242424"/>
                </a:solidFill>
                <a:effectLst/>
                <a:latin typeface="source-serif-pro"/>
              </a:rPr>
              <a:t>Key Generation: Three unique keys are generated using a key derivation algorithm.</a:t>
            </a:r>
          </a:p>
          <a:p>
            <a:pPr algn="l">
              <a:buFont typeface="+mj-lt"/>
              <a:buAutoNum type="arabicPeriod"/>
            </a:pPr>
            <a:r>
              <a:rPr lang="en-US" sz="2000" b="0" i="0" dirty="0">
                <a:solidFill>
                  <a:srgbClr val="242424"/>
                </a:solidFill>
                <a:effectLst/>
                <a:latin typeface="source-serif-pro"/>
              </a:rPr>
              <a:t>Initial Permutation: The 64-bit plaintext is subjected to an initial permutation.</a:t>
            </a:r>
          </a:p>
          <a:p>
            <a:pPr algn="l">
              <a:buFont typeface="+mj-lt"/>
              <a:buAutoNum type="arabicPeriod"/>
            </a:pPr>
            <a:r>
              <a:rPr lang="en-US" sz="2000" b="0" i="0" dirty="0">
                <a:solidFill>
                  <a:srgbClr val="242424"/>
                </a:solidFill>
                <a:effectLst/>
                <a:latin typeface="source-serif-pro"/>
              </a:rPr>
              <a:t>Three Rounds of Encryption: The plaintext is encrypted three times, each time using a different key, to create three layers of encryption.</a:t>
            </a:r>
          </a:p>
          <a:p>
            <a:pPr algn="l">
              <a:buFont typeface="+mj-lt"/>
              <a:buAutoNum type="arabicPeriod"/>
            </a:pPr>
            <a:r>
              <a:rPr lang="en-US" sz="2000" b="0" i="0" dirty="0">
                <a:solidFill>
                  <a:srgbClr val="242424"/>
                </a:solidFill>
                <a:effectLst/>
                <a:latin typeface="source-serif-pro"/>
              </a:rPr>
              <a:t>Final Permutation: After the three rounds of encryption, a final permutation is applied to the output to produce the ciphertext.</a:t>
            </a:r>
          </a:p>
          <a:p>
            <a:pPr marL="0" indent="0">
              <a:buNone/>
            </a:pPr>
            <a:br>
              <a:rPr lang="en-US" sz="2000" dirty="0"/>
            </a:br>
            <a:endParaRPr lang="en-IN" sz="2000" dirty="0"/>
          </a:p>
        </p:txBody>
      </p:sp>
    </p:spTree>
    <p:extLst>
      <p:ext uri="{BB962C8B-B14F-4D97-AF65-F5344CB8AC3E}">
        <p14:creationId xmlns:p14="http://schemas.microsoft.com/office/powerpoint/2010/main" val="308365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0622-4301-4760-D2B8-4131EA035CC9}"/>
              </a:ext>
            </a:extLst>
          </p:cNvPr>
          <p:cNvSpPr>
            <a:spLocks noGrp="1"/>
          </p:cNvSpPr>
          <p:nvPr>
            <p:ph type="title"/>
          </p:nvPr>
        </p:nvSpPr>
        <p:spPr/>
        <p:txBody>
          <a:bodyPr>
            <a:normAutofit fontScale="90000"/>
          </a:bodyPr>
          <a:lstStyle/>
          <a:p>
            <a:r>
              <a:rPr lang="en-IN" b="1" i="0" dirty="0">
                <a:solidFill>
                  <a:srgbClr val="242424"/>
                </a:solidFill>
                <a:effectLst/>
                <a:latin typeface="sohne"/>
              </a:rPr>
              <a:t>Decryption Process</a:t>
            </a:r>
            <a:br>
              <a:rPr lang="en-IN" b="1" i="0" dirty="0">
                <a:solidFill>
                  <a:srgbClr val="242424"/>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A1CAFB87-CA69-9B01-3781-FD359B3F74BF}"/>
              </a:ext>
            </a:extLst>
          </p:cNvPr>
          <p:cNvSpPr>
            <a:spLocks noGrp="1"/>
          </p:cNvSpPr>
          <p:nvPr>
            <p:ph idx="1"/>
          </p:nvPr>
        </p:nvSpPr>
        <p:spPr/>
        <p:txBody>
          <a:bodyPr>
            <a:normAutofit/>
          </a:bodyPr>
          <a:lstStyle/>
          <a:p>
            <a:r>
              <a:rPr lang="en-US" sz="2000" b="0" i="0" dirty="0">
                <a:solidFill>
                  <a:srgbClr val="242424"/>
                </a:solidFill>
                <a:effectLst/>
                <a:latin typeface="source-serif-pro"/>
              </a:rPr>
              <a:t>The decryption process of 3DES is simply the reverse of the encryption process, with the ciphertext being fed into the algorithm and the steps being performed in reverse order, using the three keys in reverse order.</a:t>
            </a:r>
            <a:endParaRPr lang="en-IN" sz="2000" dirty="0"/>
          </a:p>
        </p:txBody>
      </p:sp>
    </p:spTree>
    <p:extLst>
      <p:ext uri="{BB962C8B-B14F-4D97-AF65-F5344CB8AC3E}">
        <p14:creationId xmlns:p14="http://schemas.microsoft.com/office/powerpoint/2010/main" val="24012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8046-14DC-6561-8A68-6A4CEAAB60ED}"/>
              </a:ext>
            </a:extLst>
          </p:cNvPr>
          <p:cNvSpPr>
            <a:spLocks noGrp="1"/>
          </p:cNvSpPr>
          <p:nvPr>
            <p:ph type="title"/>
          </p:nvPr>
        </p:nvSpPr>
        <p:spPr/>
        <p:txBody>
          <a:bodyPr/>
          <a:lstStyle/>
          <a:p>
            <a:r>
              <a:rPr lang="en-IN" b="1" i="0" dirty="0">
                <a:solidFill>
                  <a:srgbClr val="242424"/>
                </a:solidFill>
                <a:effectLst/>
                <a:latin typeface="sohne"/>
              </a:rPr>
              <a:t>Advantages of 3DES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28912484-22D1-DA3F-E7F9-747B30ED991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42424"/>
                </a:solidFill>
                <a:effectLst/>
                <a:latin typeface="source-serif-pro"/>
              </a:rPr>
              <a:t>Enhanced Security: The triple-layered encryption technique of 3DES provides enhanced security compared to DES.</a:t>
            </a:r>
          </a:p>
          <a:p>
            <a:pPr algn="l">
              <a:buFont typeface="Arial" panose="020B0604020202020204" pitchFamily="34" charset="0"/>
              <a:buChar char="•"/>
            </a:pPr>
            <a:r>
              <a:rPr lang="en-US" sz="2000" b="0" i="0" dirty="0">
                <a:solidFill>
                  <a:srgbClr val="242424"/>
                </a:solidFill>
                <a:effectLst/>
                <a:latin typeface="source-serif-pro"/>
              </a:rPr>
              <a:t>Widely Used: 3DES is a widely used encryption algorithm, and is included in many encryption standards and protocols.</a:t>
            </a:r>
          </a:p>
          <a:p>
            <a:pPr algn="l">
              <a:buFont typeface="Arial" panose="020B0604020202020204" pitchFamily="34" charset="0"/>
              <a:buChar char="•"/>
            </a:pPr>
            <a:r>
              <a:rPr lang="en-US" sz="2000" b="0" i="0" dirty="0">
                <a:solidFill>
                  <a:srgbClr val="242424"/>
                </a:solidFill>
                <a:effectLst/>
                <a:latin typeface="source-serif-pro"/>
              </a:rPr>
              <a:t>Compatible: 3DES is backward compatible with DES, which means that it can be used in legacy systems that still use DES.</a:t>
            </a:r>
          </a:p>
          <a:p>
            <a:pPr algn="l">
              <a:buFont typeface="Arial" panose="020B0604020202020204" pitchFamily="34" charset="0"/>
              <a:buChar char="•"/>
            </a:pPr>
            <a:r>
              <a:rPr lang="en-US" sz="2000" b="0" i="0" dirty="0">
                <a:solidFill>
                  <a:srgbClr val="242424"/>
                </a:solidFill>
                <a:effectLst/>
                <a:latin typeface="source-serif-pro"/>
              </a:rPr>
              <a:t>Customizable Key Sizes: 3DES supports variable key sizes, which makes it more adaptable to different security needs.</a:t>
            </a:r>
          </a:p>
          <a:p>
            <a:endParaRPr lang="en-IN" sz="2000" dirty="0"/>
          </a:p>
        </p:txBody>
      </p:sp>
    </p:spTree>
    <p:extLst>
      <p:ext uri="{BB962C8B-B14F-4D97-AF65-F5344CB8AC3E}">
        <p14:creationId xmlns:p14="http://schemas.microsoft.com/office/powerpoint/2010/main" val="395603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D557-4734-F3B3-041D-0BA674EF5B62}"/>
              </a:ext>
            </a:extLst>
          </p:cNvPr>
          <p:cNvSpPr>
            <a:spLocks noGrp="1"/>
          </p:cNvSpPr>
          <p:nvPr>
            <p:ph type="title"/>
          </p:nvPr>
        </p:nvSpPr>
        <p:spPr/>
        <p:txBody>
          <a:bodyPr>
            <a:normAutofit fontScale="90000"/>
          </a:bodyPr>
          <a:lstStyle/>
          <a:p>
            <a:r>
              <a:rPr lang="en-IN" b="1" i="0" dirty="0">
                <a:solidFill>
                  <a:srgbClr val="242424"/>
                </a:solidFill>
                <a:effectLst/>
                <a:latin typeface="sohne"/>
              </a:rPr>
              <a:t>Limitations of 3DES</a:t>
            </a:r>
            <a:br>
              <a:rPr lang="en-IN" b="1" i="0" dirty="0">
                <a:solidFill>
                  <a:srgbClr val="242424"/>
                </a:solidFill>
                <a:effectLst/>
                <a:latin typeface="sohne"/>
              </a:rPr>
            </a:br>
            <a:br>
              <a:rPr lang="en-IN" b="0" i="0" dirty="0">
                <a:effectLst/>
                <a:latin typeface="medium-content-sans-serif-font"/>
              </a:rPr>
            </a:br>
            <a:endParaRPr lang="en-IN" dirty="0"/>
          </a:p>
        </p:txBody>
      </p:sp>
      <p:sp>
        <p:nvSpPr>
          <p:cNvPr id="3" name="Content Placeholder 2">
            <a:extLst>
              <a:ext uri="{FF2B5EF4-FFF2-40B4-BE49-F238E27FC236}">
                <a16:creationId xmlns:a16="http://schemas.microsoft.com/office/drawing/2014/main" id="{91146290-EE5E-742D-61F0-31345FECC552}"/>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242424"/>
                </a:solidFill>
                <a:effectLst/>
                <a:latin typeface="source-serif-pro"/>
              </a:rPr>
              <a:t>Slow Speed: The triple-layered encryption process of 3DES makes it slower than other encryption algorithms.</a:t>
            </a:r>
          </a:p>
          <a:p>
            <a:pPr algn="l">
              <a:buFont typeface="Arial" panose="020B0604020202020204" pitchFamily="34" charset="0"/>
              <a:buChar char="•"/>
            </a:pPr>
            <a:r>
              <a:rPr lang="en-US" sz="2000" b="0" i="0" dirty="0">
                <a:solidFill>
                  <a:srgbClr val="242424"/>
                </a:solidFill>
                <a:effectLst/>
                <a:latin typeface="source-serif-pro"/>
              </a:rPr>
              <a:t>Limited Key Size Options: While 3DES supports variable key sizes, the maximum key size is only 192 bits, which may not be enough to meet the security needs of some applications.</a:t>
            </a:r>
          </a:p>
          <a:p>
            <a:endParaRPr lang="en-IN" sz="2000" dirty="0"/>
          </a:p>
        </p:txBody>
      </p:sp>
    </p:spTree>
    <p:extLst>
      <p:ext uri="{BB962C8B-B14F-4D97-AF65-F5344CB8AC3E}">
        <p14:creationId xmlns:p14="http://schemas.microsoft.com/office/powerpoint/2010/main" val="133677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3FE5-95D0-F382-930A-476ED5389D4C}"/>
              </a:ext>
            </a:extLst>
          </p:cNvPr>
          <p:cNvSpPr>
            <a:spLocks noGrp="1"/>
          </p:cNvSpPr>
          <p:nvPr>
            <p:ph type="title"/>
          </p:nvPr>
        </p:nvSpPr>
        <p:spPr/>
        <p:txBody>
          <a:bodyPr>
            <a:normAutofit fontScale="90000"/>
          </a:bodyPr>
          <a:lstStyle/>
          <a:p>
            <a:r>
              <a:rPr lang="en-IN" b="1" i="0" dirty="0">
                <a:solidFill>
                  <a:srgbClr val="242424"/>
                </a:solidFill>
                <a:effectLst/>
                <a:latin typeface="sohne"/>
              </a:rPr>
              <a:t>Applications of 3DES</a:t>
            </a:r>
            <a:br>
              <a:rPr lang="en-IN" b="1" i="0" dirty="0">
                <a:solidFill>
                  <a:srgbClr val="242424"/>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136BCDDA-CAA3-A6E1-4A3B-721AEC230A06}"/>
              </a:ext>
            </a:extLst>
          </p:cNvPr>
          <p:cNvSpPr>
            <a:spLocks noGrp="1"/>
          </p:cNvSpPr>
          <p:nvPr>
            <p:ph idx="1"/>
          </p:nvPr>
        </p:nvSpPr>
        <p:spPr/>
        <p:txBody>
          <a:bodyPr>
            <a:noAutofit/>
          </a:bodyPr>
          <a:lstStyle/>
          <a:p>
            <a:pPr algn="l"/>
            <a:r>
              <a:rPr lang="en-US" sz="2000" b="0" i="0" dirty="0">
                <a:solidFill>
                  <a:srgbClr val="242424"/>
                </a:solidFill>
                <a:effectLst/>
                <a:latin typeface="source-serif-pro"/>
              </a:rPr>
              <a:t>3DES is widely used in many applications, such as:</a:t>
            </a:r>
          </a:p>
          <a:p>
            <a:pPr algn="l">
              <a:buFont typeface="Arial" panose="020B0604020202020204" pitchFamily="34" charset="0"/>
              <a:buChar char="•"/>
            </a:pPr>
            <a:r>
              <a:rPr lang="en-US" sz="2000" b="1" i="0" dirty="0">
                <a:solidFill>
                  <a:srgbClr val="242424"/>
                </a:solidFill>
                <a:effectLst/>
                <a:latin typeface="source-serif-pro"/>
              </a:rPr>
              <a:t>Financial Transactions:</a:t>
            </a:r>
            <a:r>
              <a:rPr lang="en-US" sz="2000" b="0" i="0" dirty="0">
                <a:solidFill>
                  <a:srgbClr val="242424"/>
                </a:solidFill>
                <a:effectLst/>
                <a:latin typeface="source-serif-pro"/>
              </a:rPr>
              <a:t> 3DES is used to secure financial transactions, such as online banking, credit card processing, and electronic fund transfers.</a:t>
            </a:r>
          </a:p>
          <a:p>
            <a:pPr algn="l">
              <a:buFont typeface="Arial" panose="020B0604020202020204" pitchFamily="34" charset="0"/>
              <a:buChar char="•"/>
            </a:pPr>
            <a:r>
              <a:rPr lang="en-US" sz="2000" b="1" i="0" dirty="0">
                <a:solidFill>
                  <a:srgbClr val="242424"/>
                </a:solidFill>
                <a:effectLst/>
                <a:latin typeface="source-serif-pro"/>
              </a:rPr>
              <a:t>VPNs: </a:t>
            </a:r>
            <a:r>
              <a:rPr lang="en-US" sz="2000" b="0" i="0" dirty="0">
                <a:solidFill>
                  <a:srgbClr val="242424"/>
                </a:solidFill>
                <a:effectLst/>
                <a:latin typeface="source-serif-pro"/>
              </a:rPr>
              <a:t>3DES is used to secure virtual private networks (VPNs) to provide secure communication between remote locations.</a:t>
            </a:r>
          </a:p>
          <a:p>
            <a:pPr algn="l">
              <a:buFont typeface="Arial" panose="020B0604020202020204" pitchFamily="34" charset="0"/>
              <a:buChar char="•"/>
            </a:pPr>
            <a:r>
              <a:rPr lang="en-US" sz="2000" b="1" i="0" dirty="0">
                <a:solidFill>
                  <a:srgbClr val="242424"/>
                </a:solidFill>
                <a:effectLst/>
                <a:latin typeface="source-serif-pro"/>
              </a:rPr>
              <a:t>Healthcare Systems:</a:t>
            </a:r>
            <a:r>
              <a:rPr lang="en-US" sz="2000" b="0" i="0" dirty="0">
                <a:solidFill>
                  <a:srgbClr val="242424"/>
                </a:solidFill>
                <a:effectLst/>
                <a:latin typeface="source-serif-pro"/>
              </a:rPr>
              <a:t> 3DES is used to secure patient information in healthcare systems, such as electronic health records and medical imaging systems.</a:t>
            </a:r>
          </a:p>
          <a:p>
            <a:pPr algn="l">
              <a:buFont typeface="Arial" panose="020B0604020202020204" pitchFamily="34" charset="0"/>
              <a:buChar char="•"/>
            </a:pPr>
            <a:r>
              <a:rPr lang="en-US" sz="2000" b="1" i="0" dirty="0">
                <a:solidFill>
                  <a:srgbClr val="242424"/>
                </a:solidFill>
                <a:effectLst/>
                <a:latin typeface="source-serif-pro"/>
              </a:rPr>
              <a:t>Government Communications:</a:t>
            </a:r>
            <a:r>
              <a:rPr lang="en-US" sz="2000" b="0" i="0" dirty="0">
                <a:solidFill>
                  <a:srgbClr val="242424"/>
                </a:solidFill>
                <a:effectLst/>
                <a:latin typeface="source-serif-pro"/>
              </a:rPr>
              <a:t> 3DES is used to secure government communications, such as military communications and secure data transfers.</a:t>
            </a:r>
          </a:p>
        </p:txBody>
      </p:sp>
    </p:spTree>
    <p:extLst>
      <p:ext uri="{BB962C8B-B14F-4D97-AF65-F5344CB8AC3E}">
        <p14:creationId xmlns:p14="http://schemas.microsoft.com/office/powerpoint/2010/main" val="384482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322F-5ADB-485E-E7A1-AA854A25CE3F}"/>
              </a:ext>
            </a:extLst>
          </p:cNvPr>
          <p:cNvSpPr>
            <a:spLocks noGrp="1"/>
          </p:cNvSpPr>
          <p:nvPr>
            <p:ph type="title"/>
          </p:nvPr>
        </p:nvSpPr>
        <p:spPr/>
        <p:txBody>
          <a:bodyPr>
            <a:normAutofit fontScale="90000"/>
          </a:bodyPr>
          <a:lstStyle/>
          <a:p>
            <a:r>
              <a:rPr lang="en-IN" b="1" i="0" dirty="0">
                <a:solidFill>
                  <a:srgbClr val="242424"/>
                </a:solidFill>
                <a:effectLst/>
                <a:latin typeface="sohne"/>
              </a:rPr>
              <a:t>Conclusion</a:t>
            </a:r>
            <a:br>
              <a:rPr lang="en-IN" b="1" i="0" dirty="0">
                <a:solidFill>
                  <a:srgbClr val="242424"/>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CC2EAFF8-4582-0F7B-AC3B-10A1059BFDA6}"/>
              </a:ext>
            </a:extLst>
          </p:cNvPr>
          <p:cNvSpPr>
            <a:spLocks noGrp="1"/>
          </p:cNvSpPr>
          <p:nvPr>
            <p:ph idx="1"/>
          </p:nvPr>
        </p:nvSpPr>
        <p:spPr/>
        <p:txBody>
          <a:bodyPr>
            <a:normAutofit/>
          </a:bodyPr>
          <a:lstStyle/>
          <a:p>
            <a:r>
              <a:rPr lang="en-US" sz="2000" b="0" i="0" dirty="0">
                <a:solidFill>
                  <a:srgbClr val="242424"/>
                </a:solidFill>
                <a:effectLst/>
                <a:latin typeface="source-serif-pro"/>
              </a:rPr>
              <a:t>Triple DES is a widely used encryption algorithm that provides enhanced security through its triple-layered encryption technique. While it has some limitations, such as slower speed and limited key size options, it is still widely used in many applications, such as financial transactions, healthcare systems, and government communications. 3DES offers an excellent option for organizations looking to secure their sensitive data.</a:t>
            </a:r>
            <a:endParaRPr lang="en-IN" sz="2000" dirty="0"/>
          </a:p>
        </p:txBody>
      </p:sp>
    </p:spTree>
    <p:extLst>
      <p:ext uri="{BB962C8B-B14F-4D97-AF65-F5344CB8AC3E}">
        <p14:creationId xmlns:p14="http://schemas.microsoft.com/office/powerpoint/2010/main" val="2285841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706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medium-content-sans-serif-font</vt:lpstr>
      <vt:lpstr>sohne</vt:lpstr>
      <vt:lpstr>source-serif-pro</vt:lpstr>
      <vt:lpstr>Trebuchet MS</vt:lpstr>
      <vt:lpstr>Wingdings 3</vt:lpstr>
      <vt:lpstr>Facet</vt:lpstr>
      <vt:lpstr> </vt:lpstr>
      <vt:lpstr>Introduction</vt:lpstr>
      <vt:lpstr>Key Features of 3DES  </vt:lpstr>
      <vt:lpstr>Encryption Process  </vt:lpstr>
      <vt:lpstr>Decryption Process  </vt:lpstr>
      <vt:lpstr>Advantages of 3DES </vt:lpstr>
      <vt:lpstr>Limitations of 3DES  </vt:lpstr>
      <vt:lpstr>Applications of 3DES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Raj</dc:creator>
  <cp:lastModifiedBy>Arjun Raj</cp:lastModifiedBy>
  <cp:revision>1</cp:revision>
  <dcterms:created xsi:type="dcterms:W3CDTF">2024-09-17T19:37:09Z</dcterms:created>
  <dcterms:modified xsi:type="dcterms:W3CDTF">2024-09-17T19:50:31Z</dcterms:modified>
</cp:coreProperties>
</file>