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82" r:id="rId11"/>
    <p:sldId id="283" r:id="rId12"/>
    <p:sldId id="263" r:id="rId13"/>
    <p:sldId id="264" r:id="rId14"/>
    <p:sldId id="272" r:id="rId15"/>
    <p:sldId id="273" r:id="rId16"/>
    <p:sldId id="265" r:id="rId17"/>
    <p:sldId id="274" r:id="rId18"/>
    <p:sldId id="275" r:id="rId19"/>
    <p:sldId id="266" r:id="rId20"/>
    <p:sldId id="276" r:id="rId21"/>
    <p:sldId id="277" r:id="rId22"/>
    <p:sldId id="267" r:id="rId23"/>
    <p:sldId id="268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2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C04A-623B-A341-925B-FA120E6850CF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B718-09D9-8C47-8632-50DE9526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C04A-623B-A341-925B-FA120E6850CF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B718-09D9-8C47-8632-50DE9526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C04A-623B-A341-925B-FA120E6850CF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B718-09D9-8C47-8632-50DE9526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1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C04A-623B-A341-925B-FA120E6850CF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B718-09D9-8C47-8632-50DE9526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C04A-623B-A341-925B-FA120E6850CF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B718-09D9-8C47-8632-50DE9526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9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C04A-623B-A341-925B-FA120E6850CF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B718-09D9-8C47-8632-50DE9526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7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C04A-623B-A341-925B-FA120E6850CF}" type="datetimeFigureOut">
              <a:rPr lang="en-US" smtClean="0"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B718-09D9-8C47-8632-50DE9526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C04A-623B-A341-925B-FA120E6850CF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B718-09D9-8C47-8632-50DE9526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8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C04A-623B-A341-925B-FA120E6850CF}" type="datetimeFigureOut">
              <a:rPr lang="en-US" smtClean="0"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B718-09D9-8C47-8632-50DE9526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C04A-623B-A341-925B-FA120E6850CF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B718-09D9-8C47-8632-50DE9526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C04A-623B-A341-925B-FA120E6850CF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B718-09D9-8C47-8632-50DE9526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C04A-623B-A341-925B-FA120E6850CF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B718-09D9-8C47-8632-50DE9526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5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33.png"/><Relationship Id="rId9" Type="http://schemas.openxmlformats.org/officeDocument/2006/relationships/image" Target="../media/image39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5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34.png"/><Relationship Id="rId8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Methylation of </a:t>
            </a:r>
            <a:r>
              <a:rPr lang="en-US" dirty="0" err="1" smtClean="0"/>
              <a:t>Monoallelic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Biallelic</a:t>
            </a:r>
            <a:r>
              <a:rPr lang="en-US" dirty="0" smtClean="0"/>
              <a:t> Colonies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4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3-3 9CG B6 Individual</a:t>
            </a:r>
            <a:endParaRPr lang="en-US" dirty="0"/>
          </a:p>
        </p:txBody>
      </p:sp>
      <p:pic>
        <p:nvPicPr>
          <p:cNvPr id="4" name="Picture 3" descr="3-3 9CG B6 0515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0" y="1657382"/>
            <a:ext cx="3076054" cy="2563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230" y="12880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051515</a:t>
            </a:r>
            <a:endParaRPr lang="en-US" dirty="0"/>
          </a:p>
        </p:txBody>
      </p:sp>
      <p:pic>
        <p:nvPicPr>
          <p:cNvPr id="6" name="Picture 5" descr="3-3 9CG B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0" y="4823274"/>
            <a:ext cx="4212861" cy="1404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230" y="4522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080415</a:t>
            </a:r>
            <a:endParaRPr lang="en-US" dirty="0"/>
          </a:p>
        </p:txBody>
      </p:sp>
      <p:pic>
        <p:nvPicPr>
          <p:cNvPr id="8" name="Picture 7" descr="3-3 9CG B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43" y="3205500"/>
            <a:ext cx="3949557" cy="6582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37243" y="2741651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081015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7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3-3 CAST Individual</a:t>
            </a:r>
            <a:endParaRPr lang="en-US" dirty="0"/>
          </a:p>
        </p:txBody>
      </p:sp>
      <p:pic>
        <p:nvPicPr>
          <p:cNvPr id="4" name="Picture 3" descr="3-3 CAST 0505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1048"/>
            <a:ext cx="2912986" cy="3769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41763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050515</a:t>
            </a:r>
          </a:p>
        </p:txBody>
      </p:sp>
      <p:pic>
        <p:nvPicPr>
          <p:cNvPr id="6" name="Picture 5" descr="3-3 CAST 0515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09" y="1911048"/>
            <a:ext cx="3423298" cy="2013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8209" y="1641893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051515</a:t>
            </a:r>
            <a:endParaRPr lang="en-US" dirty="0"/>
          </a:p>
        </p:txBody>
      </p:sp>
      <p:pic>
        <p:nvPicPr>
          <p:cNvPr id="8" name="Picture 7" descr="3-3 CA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09" y="4407044"/>
            <a:ext cx="3299041" cy="776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8209" y="4135711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080415</a:t>
            </a:r>
            <a:endParaRPr lang="en-US" dirty="0"/>
          </a:p>
        </p:txBody>
      </p:sp>
      <p:pic>
        <p:nvPicPr>
          <p:cNvPr id="10" name="Picture 9" descr="3-3 CAS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76" y="5748786"/>
            <a:ext cx="4290304" cy="5047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88376" y="549879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081015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5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3-7</a:t>
            </a:r>
            <a:endParaRPr lang="en-US" dirty="0"/>
          </a:p>
        </p:txBody>
      </p:sp>
      <p:pic>
        <p:nvPicPr>
          <p:cNvPr id="4" name="Content Placeholder 3" descr="3-7 9CG B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22" b="-3288"/>
          <a:stretch/>
        </p:blipFill>
        <p:spPr>
          <a:xfrm>
            <a:off x="4743449" y="4050924"/>
            <a:ext cx="3943351" cy="356260"/>
          </a:xfrm>
        </p:spPr>
      </p:pic>
      <p:sp>
        <p:nvSpPr>
          <p:cNvPr id="5" name="TextBox 4"/>
          <p:cNvSpPr txBox="1"/>
          <p:nvPr/>
        </p:nvSpPr>
        <p:spPr>
          <a:xfrm>
            <a:off x="4743449" y="3439890"/>
            <a:ext cx="262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9CG B6 COLONIES 050515</a:t>
            </a:r>
            <a:endParaRPr lang="en-US" dirty="0"/>
          </a:p>
        </p:txBody>
      </p:sp>
      <p:pic>
        <p:nvPicPr>
          <p:cNvPr id="6" name="Picture 5" descr="3-7 CA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8040"/>
            <a:ext cx="3992573" cy="1409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387807"/>
            <a:ext cx="241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CAST COLONIES 050515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7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3-8</a:t>
            </a:r>
            <a:endParaRPr lang="en-US" dirty="0"/>
          </a:p>
        </p:txBody>
      </p:sp>
      <p:pic>
        <p:nvPicPr>
          <p:cNvPr id="4" name="Content Placeholder 3" descr="3-8 9CG B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" b="88"/>
          <a:stretch/>
        </p:blipFill>
        <p:spPr>
          <a:xfrm>
            <a:off x="4881383" y="3392213"/>
            <a:ext cx="3805417" cy="1905216"/>
          </a:xfrm>
        </p:spPr>
      </p:pic>
      <p:sp>
        <p:nvSpPr>
          <p:cNvPr id="5" name="TextBox 4"/>
          <p:cNvSpPr txBox="1"/>
          <p:nvPr/>
        </p:nvSpPr>
        <p:spPr>
          <a:xfrm>
            <a:off x="4881383" y="2573380"/>
            <a:ext cx="268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9CG B6 COLONIES 072215,</a:t>
            </a:r>
          </a:p>
          <a:p>
            <a:r>
              <a:rPr lang="en-US" dirty="0" smtClean="0"/>
              <a:t>080415, 081015</a:t>
            </a:r>
            <a:endParaRPr lang="en-US" dirty="0"/>
          </a:p>
        </p:txBody>
      </p:sp>
      <p:pic>
        <p:nvPicPr>
          <p:cNvPr id="6" name="Picture 5" descr="3-8 CA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47398"/>
            <a:ext cx="4323990" cy="1526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745882"/>
            <a:ext cx="247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CAST COLONIES 072215, </a:t>
            </a:r>
          </a:p>
          <a:p>
            <a:r>
              <a:rPr lang="en-US" dirty="0" smtClean="0"/>
              <a:t>080415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7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3-8 9CG B6 Colonies</a:t>
            </a:r>
            <a:endParaRPr lang="en-US" dirty="0"/>
          </a:p>
        </p:txBody>
      </p:sp>
      <p:pic>
        <p:nvPicPr>
          <p:cNvPr id="5" name="Picture 4" descr="3-8 9CG B6 0722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4236"/>
            <a:ext cx="3233875" cy="2425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473925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072215</a:t>
            </a:r>
          </a:p>
        </p:txBody>
      </p:sp>
      <p:pic>
        <p:nvPicPr>
          <p:cNvPr id="7" name="Picture 6" descr="3-8 9CG B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72" y="1843257"/>
            <a:ext cx="2895762" cy="24131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09072" y="147271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080415</a:t>
            </a:r>
          </a:p>
        </p:txBody>
      </p:sp>
      <p:pic>
        <p:nvPicPr>
          <p:cNvPr id="9" name="Picture 8" descr="3-8 9CG B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65417"/>
            <a:ext cx="3687907" cy="9219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7019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081015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1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3-8 CAST Colonies</a:t>
            </a:r>
            <a:endParaRPr lang="en-US" dirty="0"/>
          </a:p>
        </p:txBody>
      </p:sp>
      <p:pic>
        <p:nvPicPr>
          <p:cNvPr id="5" name="Picture 4" descr="072215 3-8 CAST 3 SN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72" y="1810829"/>
            <a:ext cx="2990428" cy="38699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6572" y="123297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072215</a:t>
            </a:r>
            <a:endParaRPr lang="en-US" dirty="0"/>
          </a:p>
        </p:txBody>
      </p:sp>
      <p:pic>
        <p:nvPicPr>
          <p:cNvPr id="7" name="Picture 6" descr="3-8 CAS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9"/>
          <a:stretch/>
        </p:blipFill>
        <p:spPr>
          <a:xfrm>
            <a:off x="4553607" y="1810829"/>
            <a:ext cx="3515880" cy="2275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3607" y="123297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080415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1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92" y="553450"/>
            <a:ext cx="8229600" cy="1143000"/>
          </a:xfrm>
        </p:spPr>
        <p:txBody>
          <a:bodyPr/>
          <a:lstStyle/>
          <a:p>
            <a:r>
              <a:rPr lang="en-US" dirty="0" smtClean="0"/>
              <a:t>5-3</a:t>
            </a:r>
            <a:endParaRPr lang="en-US" dirty="0"/>
          </a:p>
        </p:txBody>
      </p:sp>
      <p:pic>
        <p:nvPicPr>
          <p:cNvPr id="4" name="Content Placeholder 3" descr="5-3 9CG B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r="-467"/>
          <a:stretch/>
        </p:blipFill>
        <p:spPr>
          <a:xfrm>
            <a:off x="4714565" y="3107463"/>
            <a:ext cx="3758677" cy="2179251"/>
          </a:xfrm>
        </p:spPr>
      </p:pic>
      <p:sp>
        <p:nvSpPr>
          <p:cNvPr id="5" name="TextBox 4"/>
          <p:cNvSpPr txBox="1"/>
          <p:nvPr/>
        </p:nvSpPr>
        <p:spPr>
          <a:xfrm>
            <a:off x="4714565" y="2307944"/>
            <a:ext cx="262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9CG B6 COLONIES 080415</a:t>
            </a:r>
            <a:endParaRPr lang="en-US" dirty="0"/>
          </a:p>
        </p:txBody>
      </p:sp>
      <p:pic>
        <p:nvPicPr>
          <p:cNvPr id="6" name="Picture 5" descr="5-3 CA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2" y="3865628"/>
            <a:ext cx="3972235" cy="7009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1492" y="2784297"/>
            <a:ext cx="247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CAST COLONIES 061015,</a:t>
            </a:r>
          </a:p>
          <a:p>
            <a:r>
              <a:rPr lang="en-US" dirty="0" smtClean="0"/>
              <a:t>080415, 081015</a:t>
            </a:r>
          </a:p>
        </p:txBody>
      </p:sp>
    </p:spTree>
    <p:extLst>
      <p:ext uri="{BB962C8B-B14F-4D97-AF65-F5344CB8AC3E}">
        <p14:creationId xmlns:p14="http://schemas.microsoft.com/office/powerpoint/2010/main" val="324854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5-3 9CG B6 Colonies</a:t>
            </a:r>
            <a:endParaRPr lang="en-US" dirty="0"/>
          </a:p>
        </p:txBody>
      </p:sp>
      <p:pic>
        <p:nvPicPr>
          <p:cNvPr id="4" name="Picture 3" descr="5-3 9CG B6 061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6403"/>
            <a:ext cx="3586800" cy="478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3297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061015</a:t>
            </a:r>
            <a:endParaRPr lang="en-US" dirty="0"/>
          </a:p>
        </p:txBody>
      </p:sp>
      <p:pic>
        <p:nvPicPr>
          <p:cNvPr id="6" name="Picture 5" descr="5-3 9CG B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65" y="1641893"/>
            <a:ext cx="3940027" cy="16416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6165" y="123297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080415</a:t>
            </a:r>
          </a:p>
        </p:txBody>
      </p:sp>
      <p:pic>
        <p:nvPicPr>
          <p:cNvPr id="8" name="Picture 7" descr="5-3 9CG B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39" y="3966791"/>
            <a:ext cx="4212861" cy="24575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73939" y="350184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081015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5-3 CAST Colonies</a:t>
            </a:r>
            <a:endParaRPr lang="en-US" dirty="0"/>
          </a:p>
        </p:txBody>
      </p:sp>
      <p:pic>
        <p:nvPicPr>
          <p:cNvPr id="4" name="Picture 3" descr="5-3 C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4311"/>
            <a:ext cx="7074028" cy="20805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98387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080415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66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6-3</a:t>
            </a:r>
            <a:endParaRPr lang="en-US" dirty="0"/>
          </a:p>
        </p:txBody>
      </p:sp>
      <p:pic>
        <p:nvPicPr>
          <p:cNvPr id="4" name="Content Placeholder 3" descr="6-3 9CG B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" r="-221"/>
          <a:stretch/>
        </p:blipFill>
        <p:spPr>
          <a:xfrm>
            <a:off x="5075804" y="2852467"/>
            <a:ext cx="3610996" cy="2692793"/>
          </a:xfrm>
        </p:spPr>
      </p:pic>
      <p:sp>
        <p:nvSpPr>
          <p:cNvPr id="5" name="TextBox 4"/>
          <p:cNvSpPr txBox="1"/>
          <p:nvPr/>
        </p:nvSpPr>
        <p:spPr>
          <a:xfrm>
            <a:off x="5075804" y="1986892"/>
            <a:ext cx="268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9CG B6 COLONIES 062215,</a:t>
            </a:r>
          </a:p>
          <a:p>
            <a:r>
              <a:rPr lang="en-US" dirty="0" smtClean="0"/>
              <a:t>080415, 081015</a:t>
            </a:r>
            <a:endParaRPr lang="en-US" dirty="0"/>
          </a:p>
        </p:txBody>
      </p:sp>
      <p:pic>
        <p:nvPicPr>
          <p:cNvPr id="6" name="Picture 5" descr="6-3 CA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7" y="4161072"/>
            <a:ext cx="4398723" cy="2587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747" y="3548316"/>
            <a:ext cx="241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CAST COLONIES 081015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1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7477"/>
            <a:ext cx="8229600" cy="1143000"/>
          </a:xfrm>
        </p:spPr>
        <p:txBody>
          <a:bodyPr/>
          <a:lstStyle/>
          <a:p>
            <a:r>
              <a:rPr lang="en-US" dirty="0" err="1" smtClean="0"/>
              <a:t>Biallelic</a:t>
            </a:r>
            <a:r>
              <a:rPr lang="en-US" dirty="0" smtClean="0"/>
              <a:t> Colonies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5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6-3 9CG B6 Colonies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65079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062215</a:t>
            </a:r>
            <a:endParaRPr lang="en-US" dirty="0"/>
          </a:p>
        </p:txBody>
      </p:sp>
      <p:pic>
        <p:nvPicPr>
          <p:cNvPr id="6" name="Picture 5" descr="6-3 9CG B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92" y="1634411"/>
            <a:ext cx="4138292" cy="103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8292" y="1265079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080415</a:t>
            </a:r>
            <a:endParaRPr lang="en-US" dirty="0"/>
          </a:p>
        </p:txBody>
      </p:sp>
      <p:pic>
        <p:nvPicPr>
          <p:cNvPr id="8" name="Picture 7" descr="6-3 9CG B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93" y="3991571"/>
            <a:ext cx="4138292" cy="13794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38292" y="36067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081015</a:t>
            </a:r>
            <a:endParaRPr lang="en-US" dirty="0"/>
          </a:p>
        </p:txBody>
      </p:sp>
      <p:pic>
        <p:nvPicPr>
          <p:cNvPr id="10" name="Picture 9" descr="6-7 9CG B6 0622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97049"/>
            <a:ext cx="3239324" cy="45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23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6-3 CAST Colonies</a:t>
            </a:r>
            <a:endParaRPr lang="en-US" dirty="0"/>
          </a:p>
        </p:txBody>
      </p:sp>
      <p:pic>
        <p:nvPicPr>
          <p:cNvPr id="4" name="Picture 3" descr="6-3 C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7" y="3208522"/>
            <a:ext cx="6923342" cy="814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377" y="26951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081015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9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6-7</a:t>
            </a:r>
            <a:endParaRPr lang="en-US" dirty="0"/>
          </a:p>
        </p:txBody>
      </p:sp>
      <p:pic>
        <p:nvPicPr>
          <p:cNvPr id="4" name="Content Placeholder 3" descr="6-7 9CG B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81" b="-3288"/>
          <a:stretch/>
        </p:blipFill>
        <p:spPr>
          <a:xfrm>
            <a:off x="457199" y="3066933"/>
            <a:ext cx="8199805" cy="756242"/>
          </a:xfrm>
        </p:spPr>
      </p:pic>
      <p:sp>
        <p:nvSpPr>
          <p:cNvPr id="5" name="TextBox 4"/>
          <p:cNvSpPr txBox="1"/>
          <p:nvPr/>
        </p:nvSpPr>
        <p:spPr>
          <a:xfrm>
            <a:off x="457200" y="1827767"/>
            <a:ext cx="262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9CG B6 COLONIES 072215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7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</a:t>
            </a:r>
            <a:endParaRPr lang="en-US" dirty="0"/>
          </a:p>
        </p:txBody>
      </p:sp>
      <p:pic>
        <p:nvPicPr>
          <p:cNvPr id="4" name="Content Placeholder 3" descr="F2 9CG B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5" r="-2350"/>
          <a:stretch/>
        </p:blipFill>
        <p:spPr>
          <a:xfrm>
            <a:off x="5808172" y="2137758"/>
            <a:ext cx="2183873" cy="3988505"/>
          </a:xfrm>
        </p:spPr>
      </p:pic>
      <p:sp>
        <p:nvSpPr>
          <p:cNvPr id="5" name="TextBox 4"/>
          <p:cNvSpPr txBox="1"/>
          <p:nvPr/>
        </p:nvSpPr>
        <p:spPr>
          <a:xfrm>
            <a:off x="5808172" y="1230220"/>
            <a:ext cx="268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9CG B6 COLONIES 050515,</a:t>
            </a:r>
          </a:p>
          <a:p>
            <a:r>
              <a:rPr lang="en-US" dirty="0" smtClean="0"/>
              <a:t>051515, 080415, 081015</a:t>
            </a:r>
            <a:endParaRPr lang="en-US" dirty="0"/>
          </a:p>
        </p:txBody>
      </p:sp>
      <p:pic>
        <p:nvPicPr>
          <p:cNvPr id="6" name="Picture 5" descr="F2 CA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5" y="2509307"/>
            <a:ext cx="4099103" cy="3616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1957" y="1553386"/>
            <a:ext cx="4099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CAST COLONIES 050515, 051515, 080415,</a:t>
            </a:r>
          </a:p>
          <a:p>
            <a:r>
              <a:rPr lang="en-US" dirty="0" smtClean="0"/>
              <a:t>081015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37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 9CG B6 Colonies</a:t>
            </a:r>
            <a:endParaRPr lang="en-US" dirty="0"/>
          </a:p>
        </p:txBody>
      </p:sp>
      <p:pic>
        <p:nvPicPr>
          <p:cNvPr id="4" name="Picture 3" descr="F2 9CG B6 0505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4751"/>
            <a:ext cx="3748207" cy="1249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252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050515</a:t>
            </a:r>
            <a:endParaRPr lang="en-US" dirty="0"/>
          </a:p>
        </p:txBody>
      </p:sp>
      <p:pic>
        <p:nvPicPr>
          <p:cNvPr id="6" name="Picture 5" descr="F2 9CG B6 0515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93578"/>
            <a:ext cx="3396857" cy="2830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22424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051515</a:t>
            </a:r>
            <a:endParaRPr lang="en-US" dirty="0"/>
          </a:p>
        </p:txBody>
      </p:sp>
      <p:pic>
        <p:nvPicPr>
          <p:cNvPr id="8" name="Picture 7" descr="F2 9CG B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23" y="1740406"/>
            <a:ext cx="3834803" cy="12782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1523" y="1363673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080415</a:t>
            </a:r>
            <a:endParaRPr lang="en-US" dirty="0"/>
          </a:p>
        </p:txBody>
      </p:sp>
      <p:pic>
        <p:nvPicPr>
          <p:cNvPr id="10" name="Picture 9" descr="F2 9CG B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850" y="3594789"/>
            <a:ext cx="3395403" cy="28295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17850" y="3240947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081015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5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 CAST Colonies</a:t>
            </a:r>
            <a:endParaRPr lang="en-US" dirty="0"/>
          </a:p>
        </p:txBody>
      </p:sp>
      <p:pic>
        <p:nvPicPr>
          <p:cNvPr id="4" name="Picture 3" descr="F2 CAST 0505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765809"/>
            <a:ext cx="3542884" cy="2292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3297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050515</a:t>
            </a:r>
            <a:endParaRPr lang="en-US" dirty="0"/>
          </a:p>
        </p:txBody>
      </p:sp>
      <p:pic>
        <p:nvPicPr>
          <p:cNvPr id="6" name="Picture 5" descr="F2 CAST 0515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27" y="1540257"/>
            <a:ext cx="3057578" cy="2518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11912" y="123297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051515</a:t>
            </a:r>
            <a:endParaRPr lang="en-US" dirty="0"/>
          </a:p>
        </p:txBody>
      </p:sp>
      <p:pic>
        <p:nvPicPr>
          <p:cNvPr id="8" name="Picture 7" descr="F2 CA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546238"/>
            <a:ext cx="3430403" cy="18160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417690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080415</a:t>
            </a:r>
            <a:endParaRPr lang="en-US" dirty="0"/>
          </a:p>
        </p:txBody>
      </p:sp>
      <p:pic>
        <p:nvPicPr>
          <p:cNvPr id="10" name="Picture 9" descr="F2 CAS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27" y="4546238"/>
            <a:ext cx="2834388" cy="20007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68596" y="417690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081015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14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525" y="316935"/>
            <a:ext cx="5025715" cy="6237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9CG B6 COLONIES</a:t>
            </a:r>
            <a:endParaRPr lang="en-US" dirty="0"/>
          </a:p>
        </p:txBody>
      </p:sp>
      <p:pic>
        <p:nvPicPr>
          <p:cNvPr id="4" name="Content Placeholder 3" descr="1-6 9CG B6 COMP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80" b="-10064"/>
          <a:stretch/>
        </p:blipFill>
        <p:spPr>
          <a:xfrm>
            <a:off x="457200" y="1396478"/>
            <a:ext cx="2810865" cy="275108"/>
          </a:xfrm>
        </p:spPr>
      </p:pic>
      <p:sp>
        <p:nvSpPr>
          <p:cNvPr id="5" name="TextBox 4"/>
          <p:cNvSpPr txBox="1"/>
          <p:nvPr/>
        </p:nvSpPr>
        <p:spPr>
          <a:xfrm>
            <a:off x="457200" y="1018139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1-6</a:t>
            </a:r>
            <a:endParaRPr lang="en-US" dirty="0"/>
          </a:p>
        </p:txBody>
      </p:sp>
      <p:pic>
        <p:nvPicPr>
          <p:cNvPr id="6" name="Content Placeholder 3" descr="2-7 9CG B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4" r="-148"/>
          <a:stretch/>
        </p:blipFill>
        <p:spPr>
          <a:xfrm>
            <a:off x="457200" y="2029133"/>
            <a:ext cx="3072296" cy="2040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721761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2-7</a:t>
            </a:r>
            <a:endParaRPr lang="en-US" dirty="0"/>
          </a:p>
        </p:txBody>
      </p:sp>
      <p:pic>
        <p:nvPicPr>
          <p:cNvPr id="8" name="Content Placeholder 3" descr="3-2 9CG B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7" b="616"/>
          <a:stretch/>
        </p:blipFill>
        <p:spPr>
          <a:xfrm>
            <a:off x="3622439" y="1404162"/>
            <a:ext cx="3166257" cy="792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18580" y="1027146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3-2</a:t>
            </a:r>
            <a:endParaRPr lang="en-US" dirty="0"/>
          </a:p>
        </p:txBody>
      </p:sp>
      <p:pic>
        <p:nvPicPr>
          <p:cNvPr id="10" name="Content Placeholder 3" descr="3-3 9CG B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" r="-268"/>
          <a:stretch/>
        </p:blipFill>
        <p:spPr>
          <a:xfrm>
            <a:off x="695107" y="4817523"/>
            <a:ext cx="2834389" cy="16466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4263525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3-3</a:t>
            </a:r>
            <a:endParaRPr lang="en-US" dirty="0"/>
          </a:p>
        </p:txBody>
      </p:sp>
      <p:pic>
        <p:nvPicPr>
          <p:cNvPr id="14" name="Content Placeholder 3" descr="3-8 9CG B6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" b="88"/>
          <a:stretch/>
        </p:blipFill>
        <p:spPr>
          <a:xfrm>
            <a:off x="3622440" y="3331418"/>
            <a:ext cx="3006622" cy="1505292"/>
          </a:xfrm>
          <a:prstGeom prst="rect">
            <a:avLst/>
          </a:prstGeom>
        </p:spPr>
      </p:pic>
      <p:pic>
        <p:nvPicPr>
          <p:cNvPr id="15" name="Content Placeholder 3" descr="3-7 9CG B6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22" b="-3288"/>
          <a:stretch/>
        </p:blipFill>
        <p:spPr>
          <a:xfrm>
            <a:off x="3622440" y="2593366"/>
            <a:ext cx="3006622" cy="2716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22439" y="2224034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72358" y="297878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3-8</a:t>
            </a:r>
            <a:endParaRPr lang="en-US" dirty="0"/>
          </a:p>
        </p:txBody>
      </p:sp>
      <p:pic>
        <p:nvPicPr>
          <p:cNvPr id="18" name="Content Placeholder 3" descr="5-3 9CG B6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r="-467"/>
          <a:stretch/>
        </p:blipFill>
        <p:spPr>
          <a:xfrm>
            <a:off x="3672358" y="5127604"/>
            <a:ext cx="2518546" cy="14602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72358" y="4836710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5-3</a:t>
            </a:r>
            <a:endParaRPr lang="en-US" dirty="0"/>
          </a:p>
        </p:txBody>
      </p:sp>
      <p:pic>
        <p:nvPicPr>
          <p:cNvPr id="20" name="Content Placeholder 3" descr="6-3 9CG B6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" r="-221"/>
          <a:stretch/>
        </p:blipFill>
        <p:spPr>
          <a:xfrm>
            <a:off x="6506050" y="4836710"/>
            <a:ext cx="2348235" cy="175112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35925" y="4448191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6-3</a:t>
            </a:r>
            <a:endParaRPr lang="en-US" dirty="0"/>
          </a:p>
        </p:txBody>
      </p:sp>
      <p:pic>
        <p:nvPicPr>
          <p:cNvPr id="22" name="Content Placeholder 3" descr="6-7 9CG B6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81" b="-3288"/>
          <a:stretch/>
        </p:blipFill>
        <p:spPr>
          <a:xfrm>
            <a:off x="6779727" y="4256861"/>
            <a:ext cx="2074558" cy="19133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779727" y="3869971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6-7</a:t>
            </a:r>
            <a:endParaRPr lang="en-US" dirty="0"/>
          </a:p>
        </p:txBody>
      </p:sp>
      <p:pic>
        <p:nvPicPr>
          <p:cNvPr id="24" name="Content Placeholder 3" descr="F2 9CG B6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5" r="-2350"/>
          <a:stretch/>
        </p:blipFill>
        <p:spPr>
          <a:xfrm>
            <a:off x="6954319" y="650295"/>
            <a:ext cx="1723376" cy="314747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954319" y="316935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08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927" y="254974"/>
            <a:ext cx="6156373" cy="809631"/>
          </a:xfrm>
        </p:spPr>
        <p:txBody>
          <a:bodyPr>
            <a:normAutofit/>
          </a:bodyPr>
          <a:lstStyle/>
          <a:p>
            <a:r>
              <a:rPr lang="en-US" dirty="0" smtClean="0"/>
              <a:t>CAST Colonies</a:t>
            </a:r>
            <a:endParaRPr lang="en-US" dirty="0"/>
          </a:p>
        </p:txBody>
      </p:sp>
      <p:pic>
        <p:nvPicPr>
          <p:cNvPr id="4" name="Content Placeholder 3" descr="1-3 CAS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0" b="-15896"/>
          <a:stretch/>
        </p:blipFill>
        <p:spPr>
          <a:xfrm>
            <a:off x="457200" y="1456019"/>
            <a:ext cx="2454631" cy="184802"/>
          </a:xfrm>
        </p:spPr>
      </p:pic>
      <p:sp>
        <p:nvSpPr>
          <p:cNvPr id="5" name="TextBox 4"/>
          <p:cNvSpPr txBox="1"/>
          <p:nvPr/>
        </p:nvSpPr>
        <p:spPr>
          <a:xfrm>
            <a:off x="457200" y="1064605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1-3</a:t>
            </a:r>
            <a:endParaRPr lang="en-US" dirty="0"/>
          </a:p>
        </p:txBody>
      </p:sp>
      <p:pic>
        <p:nvPicPr>
          <p:cNvPr id="6" name="Picture 5" descr="1-6 C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7329"/>
            <a:ext cx="2454631" cy="144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797997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1-6</a:t>
            </a:r>
            <a:endParaRPr lang="en-US" dirty="0"/>
          </a:p>
        </p:txBody>
      </p:sp>
      <p:pic>
        <p:nvPicPr>
          <p:cNvPr id="8" name="Picture 7" descr="2-7 CA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712030"/>
            <a:ext cx="2621260" cy="24670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1" y="2342698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2-7</a:t>
            </a:r>
            <a:endParaRPr lang="en-US" dirty="0"/>
          </a:p>
        </p:txBody>
      </p:sp>
      <p:pic>
        <p:nvPicPr>
          <p:cNvPr id="10" name="Picture 9" descr="3-2 CA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3565"/>
            <a:ext cx="2621260" cy="6167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1" y="5324233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3-3</a:t>
            </a:r>
            <a:endParaRPr lang="en-US" dirty="0"/>
          </a:p>
        </p:txBody>
      </p:sp>
      <p:pic>
        <p:nvPicPr>
          <p:cNvPr id="12" name="Picture 11" descr="3-7 CAS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915" y="1433937"/>
            <a:ext cx="2621261" cy="9251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23915" y="1064605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3-7</a:t>
            </a:r>
            <a:endParaRPr lang="en-US" dirty="0"/>
          </a:p>
        </p:txBody>
      </p:sp>
      <p:pic>
        <p:nvPicPr>
          <p:cNvPr id="14" name="Picture 13" descr="3-8 CAS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915" y="2903899"/>
            <a:ext cx="2700167" cy="953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23915" y="25712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3-8</a:t>
            </a:r>
            <a:endParaRPr lang="en-US" dirty="0"/>
          </a:p>
        </p:txBody>
      </p:sp>
      <p:pic>
        <p:nvPicPr>
          <p:cNvPr id="16" name="Picture 15" descr="5-3 CAS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915" y="4321587"/>
            <a:ext cx="2700167" cy="476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23915" y="4042774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5-3</a:t>
            </a:r>
            <a:endParaRPr lang="en-US" dirty="0"/>
          </a:p>
        </p:txBody>
      </p:sp>
      <p:pic>
        <p:nvPicPr>
          <p:cNvPr id="18" name="Picture 17" descr="6-3 C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915" y="5324234"/>
            <a:ext cx="2621261" cy="1541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23915" y="5034105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6-3</a:t>
            </a:r>
            <a:endParaRPr lang="en-US" dirty="0"/>
          </a:p>
        </p:txBody>
      </p:sp>
      <p:pic>
        <p:nvPicPr>
          <p:cNvPr id="20" name="Picture 19" descr="F2 CAS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57" y="1410228"/>
            <a:ext cx="2631685" cy="23220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35457" y="1064605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8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1-3</a:t>
            </a:r>
            <a:endParaRPr lang="en-US" dirty="0"/>
          </a:p>
        </p:txBody>
      </p:sp>
      <p:pic>
        <p:nvPicPr>
          <p:cNvPr id="4" name="Content Placeholder 3" descr="1-3 CAS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0" b="-15896"/>
          <a:stretch/>
        </p:blipFill>
        <p:spPr>
          <a:xfrm>
            <a:off x="457200" y="3562597"/>
            <a:ext cx="8229600" cy="619583"/>
          </a:xfrm>
        </p:spPr>
      </p:pic>
      <p:sp>
        <p:nvSpPr>
          <p:cNvPr id="5" name="TextBox 4"/>
          <p:cNvSpPr txBox="1"/>
          <p:nvPr/>
        </p:nvSpPr>
        <p:spPr>
          <a:xfrm>
            <a:off x="457200" y="3110983"/>
            <a:ext cx="241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CAST COLONIES 081015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2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1-6</a:t>
            </a:r>
            <a:endParaRPr lang="en-US" dirty="0"/>
          </a:p>
        </p:txBody>
      </p:sp>
      <p:pic>
        <p:nvPicPr>
          <p:cNvPr id="4" name="Content Placeholder 3" descr="1-6 9CG B6 COMP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80" b="-10064"/>
          <a:stretch/>
        </p:blipFill>
        <p:spPr>
          <a:xfrm>
            <a:off x="457200" y="4770783"/>
            <a:ext cx="8229600" cy="805457"/>
          </a:xfrm>
        </p:spPr>
      </p:pic>
      <p:sp>
        <p:nvSpPr>
          <p:cNvPr id="5" name="TextBox 4"/>
          <p:cNvSpPr txBox="1"/>
          <p:nvPr/>
        </p:nvSpPr>
        <p:spPr>
          <a:xfrm>
            <a:off x="457200" y="4173942"/>
            <a:ext cx="262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9CG B6 COLONIES 081015</a:t>
            </a:r>
            <a:endParaRPr lang="en-US" dirty="0"/>
          </a:p>
        </p:txBody>
      </p:sp>
      <p:pic>
        <p:nvPicPr>
          <p:cNvPr id="6" name="Picture 5" descr="1-6 CA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74046"/>
            <a:ext cx="8229600" cy="48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861163"/>
            <a:ext cx="241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CAST COLONIES 081015</a:t>
            </a:r>
          </a:p>
        </p:txBody>
      </p:sp>
    </p:spTree>
    <p:extLst>
      <p:ext uri="{BB962C8B-B14F-4D97-AF65-F5344CB8AC3E}">
        <p14:creationId xmlns:p14="http://schemas.microsoft.com/office/powerpoint/2010/main" val="333577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2-7</a:t>
            </a:r>
            <a:endParaRPr lang="en-US" dirty="0"/>
          </a:p>
        </p:txBody>
      </p:sp>
      <p:pic>
        <p:nvPicPr>
          <p:cNvPr id="4" name="Content Placeholder 3" descr="2-7 9CG B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4" r="-148"/>
          <a:stretch/>
        </p:blipFill>
        <p:spPr>
          <a:xfrm>
            <a:off x="4900162" y="3986579"/>
            <a:ext cx="3786638" cy="2514803"/>
          </a:xfrm>
        </p:spPr>
      </p:pic>
      <p:sp>
        <p:nvSpPr>
          <p:cNvPr id="5" name="TextBox 4"/>
          <p:cNvSpPr txBox="1"/>
          <p:nvPr/>
        </p:nvSpPr>
        <p:spPr>
          <a:xfrm>
            <a:off x="4900162" y="2799379"/>
            <a:ext cx="3492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9CG B6 COLONIES 050615, 051515,</a:t>
            </a:r>
          </a:p>
          <a:p>
            <a:r>
              <a:rPr lang="en-US" dirty="0" smtClean="0"/>
              <a:t>080415, 081015</a:t>
            </a:r>
            <a:endParaRPr lang="en-US" dirty="0"/>
          </a:p>
        </p:txBody>
      </p:sp>
      <p:pic>
        <p:nvPicPr>
          <p:cNvPr id="6" name="Picture 5" descr="2-7 CA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0" y="2799379"/>
            <a:ext cx="3933378" cy="3702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730" y="1767924"/>
            <a:ext cx="328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CAST COLONIES 050615, 051515,</a:t>
            </a:r>
          </a:p>
          <a:p>
            <a:r>
              <a:rPr lang="en-US" dirty="0" smtClean="0"/>
              <a:t>080415, 081015</a:t>
            </a:r>
          </a:p>
        </p:txBody>
      </p:sp>
    </p:spTree>
    <p:extLst>
      <p:ext uri="{BB962C8B-B14F-4D97-AF65-F5344CB8AC3E}">
        <p14:creationId xmlns:p14="http://schemas.microsoft.com/office/powerpoint/2010/main" val="322499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2-7 9CG B6 Individual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050515</a:t>
            </a:r>
            <a:endParaRPr lang="en-US" dirty="0"/>
          </a:p>
        </p:txBody>
      </p:sp>
      <p:pic>
        <p:nvPicPr>
          <p:cNvPr id="6" name="Picture 5" descr="2-7 9CG B6 0515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66387"/>
            <a:ext cx="3330019" cy="832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40024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051515</a:t>
            </a:r>
            <a:endParaRPr lang="en-US" dirty="0"/>
          </a:p>
        </p:txBody>
      </p:sp>
      <p:pic>
        <p:nvPicPr>
          <p:cNvPr id="9" name="Picture 8" descr="2-7 9CG B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9012"/>
            <a:ext cx="2536880" cy="2114067"/>
          </a:xfrm>
          <a:prstGeom prst="rect">
            <a:avLst/>
          </a:prstGeom>
        </p:spPr>
      </p:pic>
      <p:pic>
        <p:nvPicPr>
          <p:cNvPr id="12" name="Picture 11" descr="2-7 9CG B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11" y="2271595"/>
            <a:ext cx="3450700" cy="862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87811" y="178697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080415</a:t>
            </a:r>
            <a:endParaRPr lang="en-US" dirty="0"/>
          </a:p>
        </p:txBody>
      </p:sp>
      <p:pic>
        <p:nvPicPr>
          <p:cNvPr id="14" name="Picture 13" descr="2-7 9CG B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11" y="4505248"/>
            <a:ext cx="3171908" cy="5286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87811" y="3999931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081015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5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2-7 CAST Individual</a:t>
            </a:r>
            <a:endParaRPr lang="en-US" dirty="0"/>
          </a:p>
        </p:txBody>
      </p:sp>
      <p:pic>
        <p:nvPicPr>
          <p:cNvPr id="4" name="Picture 3" descr="2-7 CAST 0505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9569"/>
            <a:ext cx="3492357" cy="1848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410237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050515</a:t>
            </a:r>
            <a:endParaRPr lang="en-US" dirty="0"/>
          </a:p>
        </p:txBody>
      </p:sp>
      <p:pic>
        <p:nvPicPr>
          <p:cNvPr id="6" name="Picture 5" descr="2-7 CAST 0515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26487"/>
            <a:ext cx="3492357" cy="22597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82712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051515</a:t>
            </a:r>
          </a:p>
        </p:txBody>
      </p:sp>
      <p:pic>
        <p:nvPicPr>
          <p:cNvPr id="8" name="Picture 7" descr="2-7 CA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65" y="1786970"/>
            <a:ext cx="3624039" cy="10658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76165" y="141763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080415</a:t>
            </a:r>
            <a:endParaRPr lang="en-US" dirty="0"/>
          </a:p>
        </p:txBody>
      </p:sp>
      <p:pic>
        <p:nvPicPr>
          <p:cNvPr id="10" name="Picture 9" descr="2-7 CAS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73" y="4867807"/>
            <a:ext cx="3717231" cy="6559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82973" y="443122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081015</a:t>
            </a:r>
          </a:p>
        </p:txBody>
      </p:sp>
    </p:spTree>
    <p:extLst>
      <p:ext uri="{BB962C8B-B14F-4D97-AF65-F5344CB8AC3E}">
        <p14:creationId xmlns:p14="http://schemas.microsoft.com/office/powerpoint/2010/main" val="106844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3-2</a:t>
            </a:r>
            <a:endParaRPr lang="en-US" dirty="0"/>
          </a:p>
        </p:txBody>
      </p:sp>
      <p:pic>
        <p:nvPicPr>
          <p:cNvPr id="4" name="Content Placeholder 3" descr="3-2 9CG B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7" b="616"/>
          <a:stretch/>
        </p:blipFill>
        <p:spPr>
          <a:xfrm>
            <a:off x="4845662" y="3604784"/>
            <a:ext cx="3802127" cy="951784"/>
          </a:xfrm>
        </p:spPr>
      </p:pic>
      <p:sp>
        <p:nvSpPr>
          <p:cNvPr id="5" name="TextBox 4"/>
          <p:cNvSpPr txBox="1"/>
          <p:nvPr/>
        </p:nvSpPr>
        <p:spPr>
          <a:xfrm>
            <a:off x="4845662" y="2677740"/>
            <a:ext cx="262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9CG B6 COLONIES 050515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677740"/>
            <a:ext cx="241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CAST COLONIES 050515</a:t>
            </a:r>
          </a:p>
        </p:txBody>
      </p:sp>
      <p:pic>
        <p:nvPicPr>
          <p:cNvPr id="8" name="Picture 7" descr="3-2 CAST 05051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91"/>
          <a:stretch/>
        </p:blipFill>
        <p:spPr>
          <a:xfrm>
            <a:off x="457200" y="3604784"/>
            <a:ext cx="3847722" cy="69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0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3-3</a:t>
            </a:r>
            <a:endParaRPr lang="en-US" dirty="0"/>
          </a:p>
        </p:txBody>
      </p:sp>
      <p:pic>
        <p:nvPicPr>
          <p:cNvPr id="4" name="Content Placeholder 3" descr="3-3 9CG B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" r="-268"/>
          <a:stretch/>
        </p:blipFill>
        <p:spPr>
          <a:xfrm>
            <a:off x="5281564" y="3366010"/>
            <a:ext cx="3564581" cy="2070824"/>
          </a:xfrm>
        </p:spPr>
      </p:pic>
      <p:sp>
        <p:nvSpPr>
          <p:cNvPr id="5" name="TextBox 4"/>
          <p:cNvSpPr txBox="1"/>
          <p:nvPr/>
        </p:nvSpPr>
        <p:spPr>
          <a:xfrm>
            <a:off x="5281564" y="2559866"/>
            <a:ext cx="268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9CG B6 COLONIES 051515,</a:t>
            </a:r>
          </a:p>
          <a:p>
            <a:r>
              <a:rPr lang="en-US" dirty="0" smtClean="0"/>
              <a:t>080415, 081015</a:t>
            </a:r>
            <a:endParaRPr lang="en-US" dirty="0"/>
          </a:p>
        </p:txBody>
      </p:sp>
      <p:pic>
        <p:nvPicPr>
          <p:cNvPr id="6" name="Picture 5" descr="3-3 CA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2" y="2691720"/>
            <a:ext cx="4242449" cy="2745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1492" y="1771480"/>
            <a:ext cx="328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CAST COLONIES 050515, 051515,</a:t>
            </a:r>
          </a:p>
          <a:p>
            <a:r>
              <a:rPr lang="en-US" dirty="0" smtClean="0"/>
              <a:t>080415, 081015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0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313</Words>
  <Application>Microsoft Macintosh PowerPoint</Application>
  <PresentationFormat>On-screen Show (4:3)</PresentationFormat>
  <Paragraphs>112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Methylation of Monoallelic and Biallelic Colonies</vt:lpstr>
      <vt:lpstr>Biallelic Colonies</vt:lpstr>
      <vt:lpstr>1-3</vt:lpstr>
      <vt:lpstr>1-6</vt:lpstr>
      <vt:lpstr>2-7</vt:lpstr>
      <vt:lpstr>2-7 9CG B6 Individual</vt:lpstr>
      <vt:lpstr>2-7 CAST Individual</vt:lpstr>
      <vt:lpstr>3-2</vt:lpstr>
      <vt:lpstr>3-3</vt:lpstr>
      <vt:lpstr>3-3 9CG B6 Individual</vt:lpstr>
      <vt:lpstr>3-3 CAST Individual</vt:lpstr>
      <vt:lpstr>3-7</vt:lpstr>
      <vt:lpstr>3-8</vt:lpstr>
      <vt:lpstr>3-8 9CG B6 Colonies</vt:lpstr>
      <vt:lpstr>3-8 CAST Colonies</vt:lpstr>
      <vt:lpstr>5-3</vt:lpstr>
      <vt:lpstr>5-3 9CG B6 Colonies</vt:lpstr>
      <vt:lpstr>5-3 CAST Colonies</vt:lpstr>
      <vt:lpstr>6-3</vt:lpstr>
      <vt:lpstr>6-3 9CG B6 Colonies</vt:lpstr>
      <vt:lpstr>6-3 CAST Colonies</vt:lpstr>
      <vt:lpstr>6-7</vt:lpstr>
      <vt:lpstr>F2</vt:lpstr>
      <vt:lpstr>F2 9CG B6 Colonies</vt:lpstr>
      <vt:lpstr>F2 CAST Colonies</vt:lpstr>
      <vt:lpstr>9CG B6 COLONIES</vt:lpstr>
      <vt:lpstr>CAST Colonies</vt:lpstr>
    </vt:vector>
  </TitlesOfParts>
  <Company>The 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Methylation of Monoallelic and Biallelic Colonies</dc:title>
  <dc:creator>Alice Yu</dc:creator>
  <cp:lastModifiedBy>Alice Yu</cp:lastModifiedBy>
  <cp:revision>21</cp:revision>
  <dcterms:created xsi:type="dcterms:W3CDTF">2015-08-12T18:28:36Z</dcterms:created>
  <dcterms:modified xsi:type="dcterms:W3CDTF">2015-08-12T21:00:30Z</dcterms:modified>
</cp:coreProperties>
</file>