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78" r:id="rId11"/>
    <p:sldId id="265" r:id="rId12"/>
    <p:sldId id="266" r:id="rId13"/>
    <p:sldId id="267" r:id="rId14"/>
    <p:sldId id="268" r:id="rId15"/>
    <p:sldId id="269" r:id="rId16"/>
    <p:sldId id="270" r:id="rId17"/>
    <p:sldId id="280" r:id="rId18"/>
    <p:sldId id="281" r:id="rId19"/>
    <p:sldId id="282" r:id="rId20"/>
    <p:sldId id="272" r:id="rId21"/>
    <p:sldId id="273" r:id="rId22"/>
    <p:sldId id="274" r:id="rId23"/>
    <p:sldId id="275" r:id="rId24"/>
    <p:sldId id="276"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5D4249-4276-47F1-B587-EDA56EC3607F}">
  <a:tblStyle styleId="{315D4249-4276-47F1-B587-EDA56EC3607F}" styleName="Table_0"/>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93"/>
    <p:restoredTop sz="94707"/>
  </p:normalViewPr>
  <p:slideViewPr>
    <p:cSldViewPr snapToGrid="0" snapToObjects="1">
      <p:cViewPr>
        <p:scale>
          <a:sx n="100" d="100"/>
          <a:sy n="100" d="100"/>
        </p:scale>
        <p:origin x="1744" y="1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3380552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Shape 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 name="Shape 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1" name="Shape 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1</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67279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15" name="Shape 11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0210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30" name="Shape 13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332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146" name="Shape 1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914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164" name="Shape 16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6195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78" name="Shape 17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26586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88" name="Shape 18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5173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202" name="Shape 20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50673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202" name="Shape 20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09568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202" name="Shape 20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3896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202" name="Shape 20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2106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Shape 2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0" name="Shape 3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9517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34" name="Shape 23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71846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Heba</a:t>
            </a:r>
          </a:p>
        </p:txBody>
      </p:sp>
      <p:sp>
        <p:nvSpPr>
          <p:cNvPr id="241" name="Shape 24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21</a:t>
            </a:fld>
            <a:endParaRPr lang="en"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64034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54" name="Shape 25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04775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60" name="Shape 26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65007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73" name="Shape 27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4619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0" name="Shape 4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9890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53" name="Shape 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843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63" name="Shape 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6720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76" name="Shape 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2680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90" name="Shape 9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754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05" name="Shape 1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29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15" name="Shape 11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9753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bg>
      <p:bgPr>
        <a:blipFill rotWithShape="1">
          <a:blip r:embed="rId2">
            <a:alphaModFix/>
          </a:blip>
          <a:stretch>
            <a:fillRect/>
          </a:stretch>
        </a:blipFill>
        <a:effectLst/>
      </p:bgPr>
    </p:bg>
    <p:spTree>
      <p:nvGrpSpPr>
        <p:cNvPr id="1" name="Shape 1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5_Title Slide">
    <p:bg>
      <p:bgPr>
        <a:solidFill>
          <a:srgbClr val="308DA2"/>
        </a:solidFill>
        <a:effectLst/>
      </p:bgPr>
    </p:bg>
    <p:spTree>
      <p:nvGrpSpPr>
        <p:cNvPr id="1" name="Shape 1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6_Title Slide">
    <p:spTree>
      <p:nvGrpSpPr>
        <p:cNvPr id="1" name="Shape 1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4_Title Slide">
    <p:bg>
      <p:bgPr>
        <a:solidFill>
          <a:srgbClr val="553A6C"/>
        </a:solidFill>
        <a:effectLst/>
      </p:bgPr>
    </p:bg>
    <p:spTree>
      <p:nvGrpSpPr>
        <p:cNvPr id="1" name="Shape 1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3_Title Slide">
    <p:bg>
      <p:bgPr>
        <a:solidFill>
          <a:srgbClr val="2C3533"/>
        </a:solidFill>
        <a:effectLst/>
      </p:bgPr>
    </p:bg>
    <p:spTree>
      <p:nvGrpSpPr>
        <p:cNvPr id="1" name="Shape 1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2_Title Slide">
    <p:bg>
      <p:bgPr>
        <a:solidFill>
          <a:srgbClr val="F4A628"/>
        </a:solidFill>
        <a:effectLst/>
      </p:bgPr>
    </p:bg>
    <p:spTree>
      <p:nvGrpSpPr>
        <p:cNvPr id="1" name="Shape 1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bg>
      <p:bgPr>
        <a:solidFill>
          <a:srgbClr val="DC243F"/>
        </a:solidFill>
        <a:effectLst/>
      </p:bgPr>
    </p:bg>
    <p:spTree>
      <p:nvGrpSpPr>
        <p:cNvPr id="1" name="Shape 1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Title Slide">
    <p:bg>
      <p:bgPr>
        <a:solidFill>
          <a:srgbClr val="D34328"/>
        </a:solidFill>
        <a:effectLst/>
      </p:bgPr>
    </p:bg>
    <p:spTree>
      <p:nvGrpSpPr>
        <p:cNvPr id="1" name="Shape 1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Shape 23"/>
          <p:cNvSpPr/>
          <p:nvPr/>
        </p:nvSpPr>
        <p:spPr>
          <a:xfrm>
            <a:off x="0" y="0"/>
            <a:ext cx="9144000" cy="5143500"/>
          </a:xfrm>
          <a:prstGeom prst="rect">
            <a:avLst/>
          </a:prstGeom>
          <a:solidFill>
            <a:srgbClr val="242424">
              <a:alpha val="8196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24" name="Shape 24"/>
          <p:cNvSpPr txBox="1"/>
          <p:nvPr/>
        </p:nvSpPr>
        <p:spPr>
          <a:xfrm>
            <a:off x="2623658" y="714998"/>
            <a:ext cx="3896684" cy="64633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3600" b="0" i="0" u="none" strike="noStrike" cap="none" dirty="0" smtClean="0">
                <a:solidFill>
                  <a:schemeClr val="lt1"/>
                </a:solidFill>
                <a:latin typeface="Century Gothic"/>
                <a:ea typeface="Century Gothic"/>
                <a:cs typeface="Century Gothic"/>
                <a:sym typeface="Century Gothic"/>
              </a:rPr>
              <a:t>M</a:t>
            </a:r>
            <a:r>
              <a:rPr lang="en-US" sz="3600" b="0" i="0" u="none" strike="noStrike" cap="none" dirty="0" err="1" smtClean="0">
                <a:solidFill>
                  <a:schemeClr val="lt1"/>
                </a:solidFill>
                <a:latin typeface="Century Gothic"/>
                <a:ea typeface="Century Gothic"/>
                <a:cs typeface="Century Gothic"/>
                <a:sym typeface="Century Gothic"/>
              </a:rPr>
              <a:t>ajor</a:t>
            </a:r>
            <a:r>
              <a:rPr lang="en" sz="3600" b="0" i="0" u="none" strike="noStrike" cap="none" dirty="0" smtClean="0">
                <a:solidFill>
                  <a:schemeClr val="lt1"/>
                </a:solidFill>
                <a:latin typeface="Century Gothic"/>
                <a:ea typeface="Century Gothic"/>
                <a:cs typeface="Century Gothic"/>
                <a:sym typeface="Century Gothic"/>
              </a:rPr>
              <a:t> </a:t>
            </a:r>
            <a:r>
              <a:rPr lang="en" sz="3600" b="0" i="0" u="none" strike="noStrike" cap="none" dirty="0">
                <a:solidFill>
                  <a:schemeClr val="lt1"/>
                </a:solidFill>
                <a:latin typeface="Century Gothic"/>
                <a:ea typeface="Century Gothic"/>
                <a:cs typeface="Century Gothic"/>
                <a:sym typeface="Century Gothic"/>
              </a:rPr>
              <a:t>Project</a:t>
            </a:r>
          </a:p>
        </p:txBody>
      </p:sp>
      <p:sp>
        <p:nvSpPr>
          <p:cNvPr id="26" name="Shape 26"/>
          <p:cNvSpPr txBox="1"/>
          <p:nvPr/>
        </p:nvSpPr>
        <p:spPr>
          <a:xfrm>
            <a:off x="4667892" y="2635880"/>
            <a:ext cx="184730" cy="369332"/>
          </a:xfrm>
          <a:prstGeom prst="rect">
            <a:avLst/>
          </a:prstGeom>
          <a:noFill/>
          <a:ln>
            <a:noFill/>
          </a:ln>
        </p:spPr>
        <p:txBody>
          <a:bodyPr lIns="91425" tIns="45700" rIns="91425" bIns="45700" anchor="t"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27" name="Shape 27"/>
          <p:cNvSpPr txBox="1"/>
          <p:nvPr/>
        </p:nvSpPr>
        <p:spPr>
          <a:xfrm>
            <a:off x="951640" y="1865325"/>
            <a:ext cx="7760560" cy="2279773"/>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600" dirty="0" smtClean="0">
                <a:solidFill>
                  <a:schemeClr val="lt1"/>
                </a:solidFill>
                <a:latin typeface="Century Gothic"/>
                <a:ea typeface="Century Gothic"/>
                <a:cs typeface="Century Gothic"/>
                <a:sym typeface="Century Gothic"/>
              </a:rPr>
              <a:t>Comparison between </a:t>
            </a:r>
            <a:r>
              <a:rPr lang="en-US" sz="3600" smtClean="0">
                <a:solidFill>
                  <a:schemeClr val="lt1"/>
                </a:solidFill>
                <a:latin typeface="Century Gothic"/>
                <a:ea typeface="Century Gothic"/>
                <a:cs typeface="Century Gothic"/>
                <a:sym typeface="Century Gothic"/>
              </a:rPr>
              <a:t>Differential Evolution </a:t>
            </a:r>
            <a:r>
              <a:rPr lang="en-US" sz="3600" dirty="0" smtClean="0">
                <a:solidFill>
                  <a:schemeClr val="lt1"/>
                </a:solidFill>
                <a:latin typeface="Century Gothic"/>
                <a:ea typeface="Century Gothic"/>
                <a:cs typeface="Century Gothic"/>
                <a:sym typeface="Century Gothic"/>
              </a:rPr>
              <a:t>and </a:t>
            </a:r>
            <a:r>
              <a:rPr lang="en-US" sz="3600" smtClean="0">
                <a:solidFill>
                  <a:schemeClr val="lt1"/>
                </a:solidFill>
                <a:latin typeface="Century Gothic"/>
                <a:ea typeface="Century Gothic"/>
                <a:cs typeface="Century Gothic"/>
                <a:sym typeface="Century Gothic"/>
              </a:rPr>
              <a:t>Simulated Annealing for Parameter Tuning</a:t>
            </a:r>
            <a:endParaRPr lang="en" sz="3600" dirty="0">
              <a:solidFill>
                <a:schemeClr val="lt1"/>
              </a:solidFill>
              <a:latin typeface="Century Gothic"/>
              <a:ea typeface="Century Gothic"/>
              <a:cs typeface="Century Gothic"/>
              <a:sym typeface="Century Gothic"/>
            </a:endParaRP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grpSp>
        <p:nvGrpSpPr>
          <p:cNvPr id="117" name="Shape 117"/>
          <p:cNvGrpSpPr/>
          <p:nvPr/>
        </p:nvGrpSpPr>
        <p:grpSpPr>
          <a:xfrm>
            <a:off x="0" y="0"/>
            <a:ext cx="9144000" cy="269379"/>
            <a:chOff x="0" y="0"/>
            <a:chExt cx="7091177" cy="5143499"/>
          </a:xfrm>
        </p:grpSpPr>
        <p:sp>
          <p:nvSpPr>
            <p:cNvPr id="118" name="Shape 118"/>
            <p:cNvSpPr/>
            <p:nvPr/>
          </p:nvSpPr>
          <p:spPr>
            <a:xfrm>
              <a:off x="0" y="0"/>
              <a:ext cx="1181863" cy="5143499"/>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19" name="Shape 119"/>
            <p:cNvSpPr/>
            <p:nvPr/>
          </p:nvSpPr>
          <p:spPr>
            <a:xfrm>
              <a:off x="1181862" y="0"/>
              <a:ext cx="1181863" cy="5143499"/>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20" name="Shape 120"/>
            <p:cNvSpPr/>
            <p:nvPr/>
          </p:nvSpPr>
          <p:spPr>
            <a:xfrm>
              <a:off x="2363725" y="0"/>
              <a:ext cx="1181863" cy="5143499"/>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21" name="Shape 121"/>
            <p:cNvSpPr/>
            <p:nvPr/>
          </p:nvSpPr>
          <p:spPr>
            <a:xfrm>
              <a:off x="3545587" y="0"/>
              <a:ext cx="1181863" cy="5143499"/>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22" name="Shape 122"/>
            <p:cNvSpPr/>
            <p:nvPr/>
          </p:nvSpPr>
          <p:spPr>
            <a:xfrm>
              <a:off x="4727451" y="0"/>
              <a:ext cx="1181863" cy="5143499"/>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23" name="Shape 123"/>
            <p:cNvSpPr/>
            <p:nvPr/>
          </p:nvSpPr>
          <p:spPr>
            <a:xfrm>
              <a:off x="5909314" y="0"/>
              <a:ext cx="1181863" cy="5143499"/>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grpSp>
      <p:sp>
        <p:nvSpPr>
          <p:cNvPr id="124" name="Shape 124"/>
          <p:cNvSpPr/>
          <p:nvPr/>
        </p:nvSpPr>
        <p:spPr>
          <a:xfrm>
            <a:off x="322381" y="499700"/>
            <a:ext cx="3495000" cy="400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000" b="1" dirty="0" smtClean="0">
                <a:solidFill>
                  <a:schemeClr val="dk1"/>
                </a:solidFill>
                <a:latin typeface="Century Gothic"/>
                <a:ea typeface="Century Gothic"/>
                <a:cs typeface="Century Gothic"/>
                <a:sym typeface="Century Gothic"/>
              </a:rPr>
              <a:t>Simulated Annealing</a:t>
            </a:r>
            <a:endParaRPr lang="en" sz="2000" b="1" dirty="0">
              <a:solidFill>
                <a:schemeClr val="dk1"/>
              </a:solidFill>
              <a:latin typeface="Century Gothic"/>
              <a:ea typeface="Century Gothic"/>
              <a:cs typeface="Century Gothic"/>
              <a:sym typeface="Century Gothic"/>
            </a:endParaRPr>
          </a:p>
        </p:txBody>
      </p:sp>
      <p:sp>
        <p:nvSpPr>
          <p:cNvPr id="125" name="Shape 125"/>
          <p:cNvSpPr/>
          <p:nvPr/>
        </p:nvSpPr>
        <p:spPr>
          <a:xfrm>
            <a:off x="514456" y="1130086"/>
            <a:ext cx="8115086" cy="584774"/>
          </a:xfrm>
          <a:prstGeom prst="rect">
            <a:avLst/>
          </a:prstGeom>
          <a:noFill/>
          <a:ln>
            <a:noFill/>
          </a:ln>
        </p:spPr>
        <p:txBody>
          <a:bodyPr lIns="91425" tIns="45700" rIns="91425" bIns="45700" anchor="t" anchorCtr="0">
            <a:noAutofit/>
          </a:bodyPr>
          <a:lstStyle/>
          <a:p>
            <a:pPr marL="0" marR="0" lvl="0" indent="0" algn="l" rtl="0">
              <a:spcBef>
                <a:spcPts val="0"/>
              </a:spcBef>
              <a:buNone/>
            </a:pPr>
            <a:endParaRPr sz="1600">
              <a:solidFill>
                <a:schemeClr val="dk1"/>
              </a:solidFill>
              <a:latin typeface="Century Gothic"/>
              <a:ea typeface="Century Gothic"/>
              <a:cs typeface="Century Gothic"/>
              <a:sym typeface="Century Gothic"/>
            </a:endParaRPr>
          </a:p>
        </p:txBody>
      </p:sp>
      <p:sp>
        <p:nvSpPr>
          <p:cNvPr id="127" name="Shape 127"/>
          <p:cNvSpPr txBox="1"/>
          <p:nvPr/>
        </p:nvSpPr>
        <p:spPr>
          <a:xfrm>
            <a:off x="4952625" y="313615"/>
            <a:ext cx="4038300" cy="4731900"/>
          </a:xfrm>
          <a:prstGeom prst="rect">
            <a:avLst/>
          </a:prstGeom>
          <a:noFill/>
          <a:ln>
            <a:noFill/>
          </a:ln>
        </p:spPr>
        <p:txBody>
          <a:bodyPr lIns="91425" tIns="91425" rIns="91425" bIns="91425" anchor="ctr" anchorCtr="0">
            <a:noAutofit/>
          </a:bodyPr>
          <a:lstStyle/>
          <a:p>
            <a:r>
              <a:rPr lang="en-GB" sz="1100" dirty="0"/>
              <a:t>Simulated </a:t>
            </a:r>
            <a:r>
              <a:rPr lang="en-GB" sz="1100" dirty="0" smtClean="0"/>
              <a:t>Annealing</a:t>
            </a:r>
            <a:r>
              <a:rPr lang="en-GB" sz="1100" baseline="30000" dirty="0"/>
              <a:t> </a:t>
            </a:r>
            <a:r>
              <a:rPr lang="en-GB" sz="1100" dirty="0" smtClean="0"/>
              <a:t>is </a:t>
            </a:r>
            <a:r>
              <a:rPr lang="en-GB" sz="1100" dirty="0"/>
              <a:t>a probabilistic technique for approximating the global optimum of a given function. </a:t>
            </a:r>
            <a:endParaRPr lang="en-GB" sz="1100" dirty="0" smtClean="0"/>
          </a:p>
          <a:p>
            <a:endParaRPr lang="en-GB" sz="1100" dirty="0"/>
          </a:p>
          <a:p>
            <a:r>
              <a:rPr lang="en-GB" sz="1100" dirty="0" smtClean="0"/>
              <a:t>This </a:t>
            </a:r>
            <a:r>
              <a:rPr lang="en-GB" sz="1100" dirty="0"/>
              <a:t>algorithm is often used when the search space is discrete and it is important to find the global optimum than a local maxima in limited time.</a:t>
            </a:r>
            <a:endParaRPr lang="en-US" sz="1100" dirty="0"/>
          </a:p>
          <a:p>
            <a:r>
              <a:rPr lang="en-GB" sz="1100" dirty="0"/>
              <a:t> </a:t>
            </a:r>
            <a:endParaRPr lang="en-US" sz="1100" dirty="0"/>
          </a:p>
          <a:p>
            <a:r>
              <a:rPr lang="en-GB" sz="1100" dirty="0"/>
              <a:t>It is based on annealing in metallurgy where there is heating and controlled cooling of a material to increase crystal size and decrease defects</a:t>
            </a:r>
            <a:r>
              <a:rPr lang="en-GB" sz="1100" dirty="0" smtClean="0"/>
              <a:t>.</a:t>
            </a:r>
          </a:p>
          <a:p>
            <a:endParaRPr lang="en-GB" sz="1100" dirty="0"/>
          </a:p>
          <a:p>
            <a:r>
              <a:rPr lang="en-GB" sz="1100" dirty="0" smtClean="0"/>
              <a:t>Heating </a:t>
            </a:r>
            <a:r>
              <a:rPr lang="en-GB" sz="1100" dirty="0"/>
              <a:t>and cooling affects the temperature and thermodynamic energy of the material</a:t>
            </a:r>
            <a:r>
              <a:rPr lang="en-GB" sz="1100" dirty="0" smtClean="0"/>
              <a:t>.</a:t>
            </a:r>
          </a:p>
          <a:p>
            <a:endParaRPr lang="en-GB" sz="1100" dirty="0"/>
          </a:p>
          <a:p>
            <a:r>
              <a:rPr lang="en-GB" sz="1100" dirty="0"/>
              <a:t>This notion of slow cooling implemented in the Simulated Annealing algorithm is interpreted as a slow decrease in the probability of accepting worse solutions as the solution space is explored. </a:t>
            </a:r>
            <a:endParaRPr lang="en-GB" sz="1100" dirty="0" smtClean="0"/>
          </a:p>
          <a:p>
            <a:endParaRPr lang="en-GB" sz="1100" dirty="0">
              <a:latin typeface="Century Gothic"/>
              <a:ea typeface="Century Gothic"/>
              <a:cs typeface="Century Gothic"/>
              <a:sym typeface="Century Gothic"/>
            </a:endParaRPr>
          </a:p>
          <a:p>
            <a:endParaRPr lang="en" sz="1100" dirty="0">
              <a:latin typeface="Century Gothic"/>
              <a:ea typeface="Century Gothic"/>
              <a:cs typeface="Century Gothic"/>
              <a:sym typeface="Century Gothic"/>
            </a:endParaRPr>
          </a:p>
        </p:txBody>
      </p:sp>
      <p:pic>
        <p:nvPicPr>
          <p:cNvPr id="13" name="Picture 12" descr="https://lh6.googleusercontent.com/8cNVrE1WzLWwvfqyU-_dqtvTjkyTc3089j6thKafqdQnUSext4okqPiCO3JRUk39XvHFxHQJv7XsKyfj3FUTS7M6gG30y_RSorpBXYbrMiwXCA_9qqy-pr4KP6Yo9pxxc7K4trQU"/>
          <p:cNvPicPr/>
          <p:nvPr/>
        </p:nvPicPr>
        <p:blipFill>
          <a:blip r:embed="rId3">
            <a:extLst>
              <a:ext uri="{28A0092B-C50C-407E-A947-70E740481C1C}">
                <a14:useLocalDpi xmlns:a14="http://schemas.microsoft.com/office/drawing/2010/main" val="0"/>
              </a:ext>
            </a:extLst>
          </a:blip>
          <a:srcRect/>
          <a:stretch>
            <a:fillRect/>
          </a:stretch>
        </p:blipFill>
        <p:spPr bwMode="auto">
          <a:xfrm>
            <a:off x="153073" y="1605597"/>
            <a:ext cx="4762500" cy="1932305"/>
          </a:xfrm>
          <a:prstGeom prst="rect">
            <a:avLst/>
          </a:prstGeom>
          <a:noFill/>
          <a:ln>
            <a:noFill/>
          </a:ln>
        </p:spPr>
      </p:pic>
    </p:spTree>
    <p:extLst>
      <p:ext uri="{BB962C8B-B14F-4D97-AF65-F5344CB8AC3E}">
        <p14:creationId xmlns:p14="http://schemas.microsoft.com/office/powerpoint/2010/main" val="4004820921"/>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grpSp>
        <p:nvGrpSpPr>
          <p:cNvPr id="132" name="Shape 132"/>
          <p:cNvGrpSpPr/>
          <p:nvPr/>
        </p:nvGrpSpPr>
        <p:grpSpPr>
          <a:xfrm>
            <a:off x="0" y="0"/>
            <a:ext cx="9144249" cy="269519"/>
            <a:chOff x="0" y="0"/>
            <a:chExt cx="7091314" cy="5143500"/>
          </a:xfrm>
        </p:grpSpPr>
        <p:sp>
          <p:nvSpPr>
            <p:cNvPr id="133" name="Shape 133"/>
            <p:cNvSpPr/>
            <p:nvPr/>
          </p:nvSpPr>
          <p:spPr>
            <a:xfrm>
              <a:off x="0" y="0"/>
              <a:ext cx="1182000" cy="5143500"/>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34" name="Shape 134"/>
            <p:cNvSpPr/>
            <p:nvPr/>
          </p:nvSpPr>
          <p:spPr>
            <a:xfrm>
              <a:off x="1181862" y="0"/>
              <a:ext cx="1181999" cy="5143500"/>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35" name="Shape 135"/>
            <p:cNvSpPr/>
            <p:nvPr/>
          </p:nvSpPr>
          <p:spPr>
            <a:xfrm>
              <a:off x="2363725" y="0"/>
              <a:ext cx="1182000" cy="5143500"/>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36" name="Shape 136"/>
            <p:cNvSpPr/>
            <p:nvPr/>
          </p:nvSpPr>
          <p:spPr>
            <a:xfrm>
              <a:off x="3545587" y="0"/>
              <a:ext cx="1182000" cy="5143500"/>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37" name="Shape 137"/>
            <p:cNvSpPr/>
            <p:nvPr/>
          </p:nvSpPr>
          <p:spPr>
            <a:xfrm>
              <a:off x="4727451" y="0"/>
              <a:ext cx="1182000" cy="5143500"/>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38" name="Shape 138"/>
            <p:cNvSpPr/>
            <p:nvPr/>
          </p:nvSpPr>
          <p:spPr>
            <a:xfrm>
              <a:off x="5909314" y="0"/>
              <a:ext cx="1182000" cy="5143500"/>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grpSp>
      <p:sp>
        <p:nvSpPr>
          <p:cNvPr id="139" name="Shape 139"/>
          <p:cNvSpPr/>
          <p:nvPr/>
        </p:nvSpPr>
        <p:spPr>
          <a:xfrm>
            <a:off x="331525" y="636150"/>
            <a:ext cx="2281500" cy="369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800" b="1">
                <a:solidFill>
                  <a:schemeClr val="dk1"/>
                </a:solidFill>
                <a:latin typeface="Century Gothic"/>
                <a:ea typeface="Century Gothic"/>
                <a:cs typeface="Century Gothic"/>
                <a:sym typeface="Century Gothic"/>
              </a:rPr>
              <a:t>Random Forest</a:t>
            </a:r>
          </a:p>
        </p:txBody>
      </p:sp>
      <p:sp>
        <p:nvSpPr>
          <p:cNvPr id="140" name="Shape 140"/>
          <p:cNvSpPr/>
          <p:nvPr/>
        </p:nvSpPr>
        <p:spPr>
          <a:xfrm>
            <a:off x="0" y="1617012"/>
            <a:ext cx="9036300" cy="784200"/>
          </a:xfrm>
          <a:prstGeom prst="rect">
            <a:avLst/>
          </a:prstGeom>
          <a:noFill/>
          <a:ln>
            <a:noFill/>
          </a:ln>
        </p:spPr>
        <p:txBody>
          <a:bodyPr lIns="91425" tIns="45700" rIns="91425" bIns="45700" anchor="t" anchorCtr="0">
            <a:noAutofit/>
          </a:bodyPr>
          <a:lstStyle/>
          <a:p>
            <a:pPr marL="228600" marR="0" lvl="0" indent="0" algn="l" rtl="0">
              <a:lnSpc>
                <a:spcPct val="150000"/>
              </a:lnSpc>
              <a:spcBef>
                <a:spcPts val="0"/>
              </a:spcBef>
              <a:buNone/>
            </a:pPr>
            <a:endParaRPr sz="1600">
              <a:solidFill>
                <a:schemeClr val="dk1"/>
              </a:solidFill>
              <a:latin typeface="Century Gothic"/>
              <a:ea typeface="Century Gothic"/>
              <a:cs typeface="Century Gothic"/>
              <a:sym typeface="Century Gothic"/>
            </a:endParaRPr>
          </a:p>
        </p:txBody>
      </p:sp>
      <p:sp>
        <p:nvSpPr>
          <p:cNvPr id="141" name="Shape 141"/>
          <p:cNvSpPr/>
          <p:nvPr/>
        </p:nvSpPr>
        <p:spPr>
          <a:xfrm>
            <a:off x="1740130" y="3949396"/>
            <a:ext cx="5491800" cy="369300"/>
          </a:xfrm>
          <a:prstGeom prst="rect">
            <a:avLst/>
          </a:prstGeom>
          <a:no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Century Gothic"/>
              <a:ea typeface="Century Gothic"/>
              <a:cs typeface="Century Gothic"/>
              <a:sym typeface="Century Gothic"/>
            </a:endParaRPr>
          </a:p>
        </p:txBody>
      </p:sp>
      <p:pic>
        <p:nvPicPr>
          <p:cNvPr id="142" name="Shape 142"/>
          <p:cNvPicPr preferRelativeResize="0"/>
          <p:nvPr/>
        </p:nvPicPr>
        <p:blipFill>
          <a:blip r:embed="rId3">
            <a:alphaModFix/>
          </a:blip>
          <a:stretch>
            <a:fillRect/>
          </a:stretch>
        </p:blipFill>
        <p:spPr>
          <a:xfrm>
            <a:off x="465300" y="1372062"/>
            <a:ext cx="2647950" cy="3019425"/>
          </a:xfrm>
          <a:prstGeom prst="rect">
            <a:avLst/>
          </a:prstGeom>
          <a:noFill/>
          <a:ln>
            <a:noFill/>
          </a:ln>
        </p:spPr>
      </p:pic>
      <p:sp>
        <p:nvSpPr>
          <p:cNvPr id="143" name="Shape 143"/>
          <p:cNvSpPr txBox="1"/>
          <p:nvPr/>
        </p:nvSpPr>
        <p:spPr>
          <a:xfrm>
            <a:off x="3686850" y="441575"/>
            <a:ext cx="5349600" cy="4591500"/>
          </a:xfrm>
          <a:prstGeom prst="rect">
            <a:avLst/>
          </a:prstGeom>
          <a:noFill/>
          <a:ln>
            <a:noFill/>
          </a:ln>
        </p:spPr>
        <p:txBody>
          <a:bodyPr lIns="91425" tIns="91425" rIns="91425" bIns="91425" anchor="ctr" anchorCtr="0">
            <a:noAutofit/>
          </a:bodyPr>
          <a:lstStyle/>
          <a:p>
            <a:pPr lvl="0" rtl="0">
              <a:spcBef>
                <a:spcPts val="0"/>
              </a:spcBef>
              <a:buNone/>
            </a:pPr>
            <a:r>
              <a:rPr lang="en" sz="1200">
                <a:latin typeface="Century Gothic"/>
                <a:ea typeface="Century Gothic"/>
                <a:cs typeface="Century Gothic"/>
                <a:sym typeface="Century Gothic"/>
              </a:rPr>
              <a:t>It is a classification and regression technique. It operates by constructing a multitude of decision trees at training time and outputting the mode or the mean of the classes.</a:t>
            </a:r>
          </a:p>
          <a:p>
            <a:pPr lvl="0" algn="just" rtl="0">
              <a:spcBef>
                <a:spcPts val="0"/>
              </a:spcBef>
              <a:buNone/>
            </a:pPr>
            <a:endParaRPr sz="1200">
              <a:latin typeface="Century Gothic"/>
              <a:ea typeface="Century Gothic"/>
              <a:cs typeface="Century Gothic"/>
              <a:sym typeface="Century Gothic"/>
            </a:endParaRPr>
          </a:p>
          <a:p>
            <a:pPr lvl="0" algn="just" rtl="0">
              <a:spcBef>
                <a:spcPts val="0"/>
              </a:spcBef>
              <a:buNone/>
            </a:pPr>
            <a:r>
              <a:rPr lang="en" sz="1200">
                <a:latin typeface="Century Gothic"/>
                <a:ea typeface="Century Gothic"/>
                <a:cs typeface="Century Gothic"/>
                <a:sym typeface="Century Gothic"/>
              </a:rPr>
              <a:t>Random forest is a collection of decision trees. Decision trees can overfit but random forest prevents it i.e. that is prevents overfitting.</a:t>
            </a:r>
          </a:p>
          <a:p>
            <a:pPr lvl="0" algn="just" rtl="0">
              <a:spcBef>
                <a:spcPts val="0"/>
              </a:spcBef>
              <a:buNone/>
            </a:pPr>
            <a:endParaRPr sz="1200">
              <a:latin typeface="Century Gothic"/>
              <a:ea typeface="Century Gothic"/>
              <a:cs typeface="Century Gothic"/>
              <a:sym typeface="Century Gothic"/>
            </a:endParaRPr>
          </a:p>
          <a:p>
            <a:pPr lvl="0" algn="just" rtl="0">
              <a:spcBef>
                <a:spcPts val="0"/>
              </a:spcBef>
              <a:buNone/>
            </a:pPr>
            <a:r>
              <a:rPr lang="en" sz="1200">
                <a:latin typeface="Century Gothic"/>
                <a:ea typeface="Century Gothic"/>
                <a:cs typeface="Century Gothic"/>
                <a:sym typeface="Century Gothic"/>
              </a:rPr>
              <a:t>	 	 	</a:t>
            </a:r>
          </a:p>
          <a:p>
            <a:pPr lvl="0" algn="just" rtl="0">
              <a:spcBef>
                <a:spcPts val="0"/>
              </a:spcBef>
              <a:buNone/>
            </a:pPr>
            <a:r>
              <a:rPr lang="en" sz="1200">
                <a:latin typeface="Century Gothic"/>
                <a:ea typeface="Century Gothic"/>
                <a:cs typeface="Century Gothic"/>
                <a:sym typeface="Century Gothic"/>
              </a:rPr>
              <a:t>The implementation of Random Forest as given in sklearn is as follows :</a:t>
            </a:r>
          </a:p>
          <a:p>
            <a:pPr lvl="0" rtl="0">
              <a:spcBef>
                <a:spcPts val="0"/>
              </a:spcBef>
              <a:buNone/>
            </a:pPr>
            <a:endParaRPr sz="1200">
              <a:latin typeface="Century Gothic"/>
              <a:ea typeface="Century Gothic"/>
              <a:cs typeface="Century Gothic"/>
              <a:sym typeface="Century Gothic"/>
            </a:endParaRPr>
          </a:p>
          <a:p>
            <a:pPr lvl="0" rtl="0">
              <a:spcBef>
                <a:spcPts val="0"/>
              </a:spcBef>
              <a:buNone/>
            </a:pPr>
            <a:r>
              <a:rPr lang="en" sz="1100" i="1">
                <a:solidFill>
                  <a:srgbClr val="222222"/>
                </a:solidFill>
              </a:rPr>
              <a:t>class </a:t>
            </a:r>
            <a:r>
              <a:rPr lang="en" sz="1100">
                <a:solidFill>
                  <a:srgbClr val="222222"/>
                </a:solidFill>
              </a:rPr>
              <a:t>sklearn.ensemble.</a:t>
            </a:r>
            <a:r>
              <a:rPr lang="en" sz="1300">
                <a:solidFill>
                  <a:srgbClr val="222222"/>
                </a:solidFill>
              </a:rPr>
              <a:t>RandomForestClassifier </a:t>
            </a:r>
            <a:r>
              <a:rPr lang="en" sz="1100">
                <a:solidFill>
                  <a:srgbClr val="222222"/>
                </a:solidFill>
              </a:rPr>
              <a:t>(</a:t>
            </a:r>
            <a:r>
              <a:rPr lang="en" sz="1100" i="1">
                <a:solidFill>
                  <a:srgbClr val="222222"/>
                </a:solidFill>
              </a:rPr>
              <a:t>n_estimators=10</a:t>
            </a:r>
            <a:r>
              <a:rPr lang="en" sz="1100">
                <a:solidFill>
                  <a:srgbClr val="222222"/>
                </a:solidFill>
                <a:highlight>
                  <a:srgbClr val="F8F8F8"/>
                </a:highlight>
              </a:rPr>
              <a:t>, </a:t>
            </a:r>
            <a:r>
              <a:rPr lang="en" sz="1100" i="1">
                <a:solidFill>
                  <a:srgbClr val="222222"/>
                </a:solidFill>
              </a:rPr>
              <a:t>criterion='gini'</a:t>
            </a:r>
            <a:r>
              <a:rPr lang="en" sz="1100">
                <a:solidFill>
                  <a:srgbClr val="222222"/>
                </a:solidFill>
                <a:highlight>
                  <a:srgbClr val="F8F8F8"/>
                </a:highlight>
              </a:rPr>
              <a:t>, </a:t>
            </a:r>
            <a:r>
              <a:rPr lang="en" sz="1100" i="1">
                <a:solidFill>
                  <a:srgbClr val="222222"/>
                </a:solidFill>
              </a:rPr>
              <a:t>max_depth=None</a:t>
            </a:r>
            <a:r>
              <a:rPr lang="en" sz="1100">
                <a:solidFill>
                  <a:srgbClr val="222222"/>
                </a:solidFill>
                <a:highlight>
                  <a:srgbClr val="F8F8F8"/>
                </a:highlight>
              </a:rPr>
              <a:t>, </a:t>
            </a:r>
            <a:r>
              <a:rPr lang="en" sz="1100" i="1">
                <a:solidFill>
                  <a:srgbClr val="222222"/>
                </a:solidFill>
              </a:rPr>
              <a:t>min_samples_split=2</a:t>
            </a:r>
            <a:r>
              <a:rPr lang="en" sz="1100">
                <a:solidFill>
                  <a:srgbClr val="222222"/>
                </a:solidFill>
                <a:highlight>
                  <a:srgbClr val="F8F8F8"/>
                </a:highlight>
              </a:rPr>
              <a:t>, </a:t>
            </a:r>
            <a:r>
              <a:rPr lang="en" sz="1100" i="1">
                <a:solidFill>
                  <a:srgbClr val="222222"/>
                </a:solidFill>
              </a:rPr>
              <a:t>min_samples_leaf=1</a:t>
            </a:r>
            <a:r>
              <a:rPr lang="en" sz="1100">
                <a:solidFill>
                  <a:srgbClr val="222222"/>
                </a:solidFill>
                <a:highlight>
                  <a:srgbClr val="F8F8F8"/>
                </a:highlight>
              </a:rPr>
              <a:t>, </a:t>
            </a:r>
            <a:r>
              <a:rPr lang="en" sz="1100" i="1">
                <a:solidFill>
                  <a:srgbClr val="222222"/>
                </a:solidFill>
              </a:rPr>
              <a:t>min_weight_fraction_leaf=0.0</a:t>
            </a:r>
            <a:r>
              <a:rPr lang="en" sz="1100">
                <a:solidFill>
                  <a:srgbClr val="222222"/>
                </a:solidFill>
                <a:highlight>
                  <a:srgbClr val="F8F8F8"/>
                </a:highlight>
              </a:rPr>
              <a:t>, </a:t>
            </a:r>
            <a:r>
              <a:rPr lang="en" sz="1100" i="1">
                <a:solidFill>
                  <a:srgbClr val="222222"/>
                </a:solidFill>
              </a:rPr>
              <a:t>max_features='auto'</a:t>
            </a:r>
            <a:r>
              <a:rPr lang="en" sz="1100">
                <a:solidFill>
                  <a:srgbClr val="222222"/>
                </a:solidFill>
                <a:highlight>
                  <a:srgbClr val="F8F8F8"/>
                </a:highlight>
              </a:rPr>
              <a:t>, </a:t>
            </a:r>
            <a:r>
              <a:rPr lang="en" sz="1100" i="1">
                <a:solidFill>
                  <a:srgbClr val="222222"/>
                </a:solidFill>
              </a:rPr>
              <a:t>max_leaf_nodes=None</a:t>
            </a:r>
            <a:r>
              <a:rPr lang="en" sz="1100">
                <a:solidFill>
                  <a:srgbClr val="222222"/>
                </a:solidFill>
                <a:highlight>
                  <a:srgbClr val="F8F8F8"/>
                </a:highlight>
              </a:rPr>
              <a:t>, </a:t>
            </a:r>
            <a:r>
              <a:rPr lang="en" sz="1100" i="1">
                <a:solidFill>
                  <a:srgbClr val="222222"/>
                </a:solidFill>
              </a:rPr>
              <a:t>min_impurity_split=1e-07</a:t>
            </a:r>
            <a:r>
              <a:rPr lang="en" sz="1100">
                <a:solidFill>
                  <a:srgbClr val="222222"/>
                </a:solidFill>
                <a:highlight>
                  <a:srgbClr val="F8F8F8"/>
                </a:highlight>
              </a:rPr>
              <a:t>, </a:t>
            </a:r>
            <a:r>
              <a:rPr lang="en" sz="1100" i="1">
                <a:solidFill>
                  <a:srgbClr val="222222"/>
                </a:solidFill>
              </a:rPr>
              <a:t>bootstrap=True</a:t>
            </a:r>
            <a:r>
              <a:rPr lang="en" sz="1100">
                <a:solidFill>
                  <a:srgbClr val="222222"/>
                </a:solidFill>
                <a:highlight>
                  <a:srgbClr val="F8F8F8"/>
                </a:highlight>
              </a:rPr>
              <a:t>, </a:t>
            </a:r>
            <a:r>
              <a:rPr lang="en" sz="1100" i="1">
                <a:solidFill>
                  <a:srgbClr val="222222"/>
                </a:solidFill>
              </a:rPr>
              <a:t>oob_score=False</a:t>
            </a:r>
            <a:r>
              <a:rPr lang="en" sz="1100">
                <a:solidFill>
                  <a:srgbClr val="222222"/>
                </a:solidFill>
                <a:highlight>
                  <a:srgbClr val="F8F8F8"/>
                </a:highlight>
              </a:rPr>
              <a:t>, </a:t>
            </a:r>
            <a:r>
              <a:rPr lang="en" sz="1100" i="1">
                <a:solidFill>
                  <a:srgbClr val="222222"/>
                </a:solidFill>
              </a:rPr>
              <a:t>n_jobs=1</a:t>
            </a:r>
            <a:r>
              <a:rPr lang="en" sz="1100">
                <a:solidFill>
                  <a:srgbClr val="222222"/>
                </a:solidFill>
                <a:highlight>
                  <a:srgbClr val="F8F8F8"/>
                </a:highlight>
              </a:rPr>
              <a:t>, </a:t>
            </a:r>
            <a:r>
              <a:rPr lang="en" sz="1100" i="1">
                <a:solidFill>
                  <a:srgbClr val="222222"/>
                </a:solidFill>
              </a:rPr>
              <a:t>random_state=None</a:t>
            </a:r>
            <a:r>
              <a:rPr lang="en" sz="1100">
                <a:solidFill>
                  <a:srgbClr val="222222"/>
                </a:solidFill>
                <a:highlight>
                  <a:srgbClr val="F8F8F8"/>
                </a:highlight>
              </a:rPr>
              <a:t>, </a:t>
            </a:r>
            <a:r>
              <a:rPr lang="en" sz="1100" i="1">
                <a:solidFill>
                  <a:srgbClr val="222222"/>
                </a:solidFill>
              </a:rPr>
              <a:t>verbose=0</a:t>
            </a:r>
            <a:r>
              <a:rPr lang="en" sz="1100">
                <a:solidFill>
                  <a:srgbClr val="222222"/>
                </a:solidFill>
                <a:highlight>
                  <a:srgbClr val="F8F8F8"/>
                </a:highlight>
              </a:rPr>
              <a:t>, </a:t>
            </a:r>
            <a:r>
              <a:rPr lang="en" sz="1100" i="1">
                <a:solidFill>
                  <a:srgbClr val="222222"/>
                </a:solidFill>
              </a:rPr>
              <a:t>warm_start=False</a:t>
            </a:r>
            <a:r>
              <a:rPr lang="en" sz="1100">
                <a:solidFill>
                  <a:srgbClr val="222222"/>
                </a:solidFill>
                <a:highlight>
                  <a:srgbClr val="F8F8F8"/>
                </a:highlight>
              </a:rPr>
              <a:t>, </a:t>
            </a:r>
            <a:r>
              <a:rPr lang="en" sz="1100" i="1">
                <a:solidFill>
                  <a:srgbClr val="222222"/>
                </a:solidFill>
              </a:rPr>
              <a:t>class_weight=None</a:t>
            </a:r>
            <a:r>
              <a:rPr lang="en" sz="1100">
                <a:solidFill>
                  <a:srgbClr val="222222"/>
                </a:solidFill>
              </a:rPr>
              <a:t>)</a:t>
            </a:r>
          </a:p>
          <a:p>
            <a:pPr lvl="0" algn="just" rtl="0">
              <a:spcBef>
                <a:spcPts val="0"/>
              </a:spcBef>
              <a:buNone/>
            </a:pPr>
            <a:endParaRP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grpSp>
        <p:nvGrpSpPr>
          <p:cNvPr id="148" name="Shape 148"/>
          <p:cNvGrpSpPr/>
          <p:nvPr/>
        </p:nvGrpSpPr>
        <p:grpSpPr>
          <a:xfrm>
            <a:off x="0" y="0"/>
            <a:ext cx="9144249" cy="269519"/>
            <a:chOff x="0" y="0"/>
            <a:chExt cx="7091314" cy="5143500"/>
          </a:xfrm>
        </p:grpSpPr>
        <p:sp>
          <p:nvSpPr>
            <p:cNvPr id="149" name="Shape 149"/>
            <p:cNvSpPr/>
            <p:nvPr/>
          </p:nvSpPr>
          <p:spPr>
            <a:xfrm>
              <a:off x="0" y="0"/>
              <a:ext cx="1182000" cy="5143500"/>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50" name="Shape 150"/>
            <p:cNvSpPr/>
            <p:nvPr/>
          </p:nvSpPr>
          <p:spPr>
            <a:xfrm>
              <a:off x="1181862" y="0"/>
              <a:ext cx="1181999" cy="5143500"/>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51" name="Shape 151"/>
            <p:cNvSpPr/>
            <p:nvPr/>
          </p:nvSpPr>
          <p:spPr>
            <a:xfrm>
              <a:off x="2363725" y="0"/>
              <a:ext cx="1182000" cy="5143500"/>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52" name="Shape 152"/>
            <p:cNvSpPr/>
            <p:nvPr/>
          </p:nvSpPr>
          <p:spPr>
            <a:xfrm>
              <a:off x="3545587" y="0"/>
              <a:ext cx="1182000" cy="5143500"/>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53" name="Shape 153"/>
            <p:cNvSpPr/>
            <p:nvPr/>
          </p:nvSpPr>
          <p:spPr>
            <a:xfrm>
              <a:off x="4727451" y="0"/>
              <a:ext cx="1182000" cy="5143500"/>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54" name="Shape 154"/>
            <p:cNvSpPr/>
            <p:nvPr/>
          </p:nvSpPr>
          <p:spPr>
            <a:xfrm>
              <a:off x="5909314" y="0"/>
              <a:ext cx="1182000" cy="5143500"/>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grpSp>
      <p:sp>
        <p:nvSpPr>
          <p:cNvPr id="155" name="Shape 155"/>
          <p:cNvSpPr/>
          <p:nvPr/>
        </p:nvSpPr>
        <p:spPr>
          <a:xfrm>
            <a:off x="311425" y="535675"/>
            <a:ext cx="2281500" cy="369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800" b="1">
                <a:solidFill>
                  <a:schemeClr val="dk1"/>
                </a:solidFill>
                <a:latin typeface="Century Gothic"/>
                <a:ea typeface="Century Gothic"/>
                <a:cs typeface="Century Gothic"/>
                <a:sym typeface="Century Gothic"/>
              </a:rPr>
              <a:t>CART</a:t>
            </a:r>
          </a:p>
        </p:txBody>
      </p:sp>
      <p:sp>
        <p:nvSpPr>
          <p:cNvPr id="156" name="Shape 156"/>
          <p:cNvSpPr/>
          <p:nvPr/>
        </p:nvSpPr>
        <p:spPr>
          <a:xfrm>
            <a:off x="0" y="1617012"/>
            <a:ext cx="9036300" cy="784200"/>
          </a:xfrm>
          <a:prstGeom prst="rect">
            <a:avLst/>
          </a:prstGeom>
          <a:noFill/>
          <a:ln>
            <a:noFill/>
          </a:ln>
        </p:spPr>
        <p:txBody>
          <a:bodyPr lIns="91425" tIns="45700" rIns="91425" bIns="45700" anchor="t" anchorCtr="0">
            <a:noAutofit/>
          </a:bodyPr>
          <a:lstStyle/>
          <a:p>
            <a:pPr marL="228600" marR="0" lvl="0" indent="0" algn="l" rtl="0">
              <a:lnSpc>
                <a:spcPct val="150000"/>
              </a:lnSpc>
              <a:spcBef>
                <a:spcPts val="0"/>
              </a:spcBef>
              <a:buNone/>
            </a:pPr>
            <a:endParaRPr sz="1600">
              <a:solidFill>
                <a:schemeClr val="dk1"/>
              </a:solidFill>
              <a:latin typeface="Century Gothic"/>
              <a:ea typeface="Century Gothic"/>
              <a:cs typeface="Century Gothic"/>
              <a:sym typeface="Century Gothic"/>
            </a:endParaRPr>
          </a:p>
        </p:txBody>
      </p:sp>
      <p:sp>
        <p:nvSpPr>
          <p:cNvPr id="157" name="Shape 157"/>
          <p:cNvSpPr/>
          <p:nvPr/>
        </p:nvSpPr>
        <p:spPr>
          <a:xfrm>
            <a:off x="1740130" y="3949396"/>
            <a:ext cx="5491800" cy="369300"/>
          </a:xfrm>
          <a:prstGeom prst="rect">
            <a:avLst/>
          </a:prstGeom>
          <a:no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Century Gothic"/>
              <a:ea typeface="Century Gothic"/>
              <a:cs typeface="Century Gothic"/>
              <a:sym typeface="Century Gothic"/>
            </a:endParaRPr>
          </a:p>
        </p:txBody>
      </p:sp>
      <p:sp>
        <p:nvSpPr>
          <p:cNvPr id="158" name="Shape 158"/>
          <p:cNvSpPr txBox="1"/>
          <p:nvPr/>
        </p:nvSpPr>
        <p:spPr>
          <a:xfrm>
            <a:off x="3104175" y="367675"/>
            <a:ext cx="5932200" cy="4665300"/>
          </a:xfrm>
          <a:prstGeom prst="rect">
            <a:avLst/>
          </a:prstGeom>
          <a:noFill/>
          <a:ln>
            <a:noFill/>
          </a:ln>
        </p:spPr>
        <p:txBody>
          <a:bodyPr lIns="91425" tIns="91425" rIns="91425" bIns="91425" anchor="ctr" anchorCtr="0">
            <a:noAutofit/>
          </a:bodyPr>
          <a:lstStyle/>
          <a:p>
            <a:pPr lvl="0" algn="just" rtl="0">
              <a:spcBef>
                <a:spcPts val="0"/>
              </a:spcBef>
              <a:buNone/>
            </a:pPr>
            <a:r>
              <a:rPr lang="en" sz="1200">
                <a:latin typeface="Century Gothic"/>
                <a:ea typeface="Century Gothic"/>
                <a:cs typeface="Century Gothic"/>
                <a:sym typeface="Century Gothic"/>
              </a:rPr>
              <a:t>	 	 	</a:t>
            </a:r>
          </a:p>
          <a:p>
            <a:pPr lvl="0" algn="just" rtl="0">
              <a:spcBef>
                <a:spcPts val="0"/>
              </a:spcBef>
              <a:buNone/>
            </a:pPr>
            <a:r>
              <a:rPr lang="en" sz="1100">
                <a:latin typeface="Century Gothic"/>
                <a:ea typeface="Century Gothic"/>
                <a:cs typeface="Century Gothic"/>
                <a:sym typeface="Century Gothic"/>
              </a:rPr>
              <a:t>Decision Trees are commonly used in data mining with the objective of creating a model that predicts the value of a target (or dependent variable) based on the values of several input (or independent variables).</a:t>
            </a:r>
          </a:p>
          <a:p>
            <a:pPr lvl="0" algn="just" rtl="0">
              <a:spcBef>
                <a:spcPts val="0"/>
              </a:spcBef>
              <a:buNone/>
            </a:pPr>
            <a:endParaRPr sz="1100">
              <a:latin typeface="Century Gothic"/>
              <a:ea typeface="Century Gothic"/>
              <a:cs typeface="Century Gothic"/>
              <a:sym typeface="Century Gothic"/>
            </a:endParaRPr>
          </a:p>
          <a:p>
            <a:pPr lvl="0" algn="just" rtl="0">
              <a:spcBef>
                <a:spcPts val="0"/>
              </a:spcBef>
              <a:buNone/>
            </a:pPr>
            <a:r>
              <a:rPr lang="en" sz="1100" b="1">
                <a:latin typeface="Century Gothic"/>
                <a:ea typeface="Century Gothic"/>
                <a:cs typeface="Century Gothic"/>
                <a:sym typeface="Century Gothic"/>
              </a:rPr>
              <a:t>Classification Trees</a:t>
            </a:r>
            <a:r>
              <a:rPr lang="en" sz="1100">
                <a:latin typeface="Century Gothic"/>
                <a:ea typeface="Century Gothic"/>
                <a:cs typeface="Century Gothic"/>
                <a:sym typeface="Century Gothic"/>
              </a:rPr>
              <a:t>: Where the target variable is categorical and the tree is used to identify the "class" within which a target variable would likely fall into.</a:t>
            </a:r>
          </a:p>
          <a:p>
            <a:pPr lvl="0" rtl="0">
              <a:spcBef>
                <a:spcPts val="0"/>
              </a:spcBef>
              <a:buNone/>
            </a:pPr>
            <a:endParaRPr sz="1100" b="1" i="1">
              <a:latin typeface="Century Gothic"/>
              <a:ea typeface="Century Gothic"/>
              <a:cs typeface="Century Gothic"/>
              <a:sym typeface="Century Gothic"/>
            </a:endParaRPr>
          </a:p>
          <a:p>
            <a:pPr lvl="0" algn="just" rtl="0">
              <a:spcBef>
                <a:spcPts val="0"/>
              </a:spcBef>
              <a:buNone/>
            </a:pPr>
            <a:r>
              <a:rPr lang="en" sz="1100" b="1">
                <a:latin typeface="Century Gothic"/>
                <a:ea typeface="Century Gothic"/>
                <a:cs typeface="Century Gothic"/>
                <a:sym typeface="Century Gothic"/>
              </a:rPr>
              <a:t>Regression Trees</a:t>
            </a:r>
            <a:r>
              <a:rPr lang="en" sz="1100">
                <a:latin typeface="Century Gothic"/>
                <a:ea typeface="Century Gothic"/>
                <a:cs typeface="Century Gothic"/>
                <a:sym typeface="Century Gothic"/>
              </a:rPr>
              <a:t>: Where the target variable is continuous and tree is used to predict it's value.</a:t>
            </a:r>
          </a:p>
          <a:p>
            <a:pPr lvl="0" algn="just" rtl="0">
              <a:spcBef>
                <a:spcPts val="0"/>
              </a:spcBef>
              <a:buNone/>
            </a:pPr>
            <a:endParaRPr sz="1100">
              <a:latin typeface="Century Gothic"/>
              <a:ea typeface="Century Gothic"/>
              <a:cs typeface="Century Gothic"/>
              <a:sym typeface="Century Gothic"/>
            </a:endParaRPr>
          </a:p>
          <a:p>
            <a:pPr lvl="0" algn="just" rtl="0">
              <a:spcBef>
                <a:spcPts val="0"/>
              </a:spcBef>
              <a:buNone/>
            </a:pPr>
            <a:r>
              <a:rPr lang="en" sz="1100">
                <a:latin typeface="Century Gothic"/>
                <a:ea typeface="Century Gothic"/>
                <a:cs typeface="Century Gothic"/>
                <a:sym typeface="Century Gothic"/>
              </a:rPr>
              <a:t>	 	 	</a:t>
            </a:r>
          </a:p>
          <a:p>
            <a:pPr lvl="0" algn="just" rtl="0">
              <a:spcBef>
                <a:spcPts val="0"/>
              </a:spcBef>
              <a:buNone/>
            </a:pPr>
            <a:r>
              <a:rPr lang="en" sz="1100">
                <a:latin typeface="Century Gothic"/>
                <a:ea typeface="Century Gothic"/>
                <a:cs typeface="Century Gothic"/>
                <a:sym typeface="Century Gothic"/>
              </a:rPr>
              <a:t>The implementation of CART as given in sklearn is as follows :</a:t>
            </a:r>
          </a:p>
          <a:p>
            <a:pPr lvl="0" rtl="0">
              <a:spcBef>
                <a:spcPts val="0"/>
              </a:spcBef>
              <a:buNone/>
            </a:pPr>
            <a:endParaRPr sz="1100">
              <a:latin typeface="Century Gothic"/>
              <a:ea typeface="Century Gothic"/>
              <a:cs typeface="Century Gothic"/>
              <a:sym typeface="Century Gothic"/>
            </a:endParaRPr>
          </a:p>
          <a:p>
            <a:pPr lvl="0">
              <a:spcBef>
                <a:spcPts val="0"/>
              </a:spcBef>
              <a:buNone/>
            </a:pPr>
            <a:r>
              <a:rPr lang="en" sz="1100"/>
              <a:t>	 	 	</a:t>
            </a:r>
          </a:p>
          <a:p>
            <a:pPr lvl="0">
              <a:spcBef>
                <a:spcPts val="0"/>
              </a:spcBef>
              <a:buNone/>
            </a:pPr>
            <a:r>
              <a:rPr lang="en" sz="1100" i="1"/>
              <a:t>def cart(a, b, c, d, candidate):</a:t>
            </a:r>
          </a:p>
          <a:p>
            <a:pPr lvl="0">
              <a:spcBef>
                <a:spcPts val="0"/>
              </a:spcBef>
              <a:buNone/>
            </a:pPr>
            <a:endParaRPr sz="1100" i="1"/>
          </a:p>
          <a:p>
            <a:pPr lvl="0">
              <a:spcBef>
                <a:spcPts val="0"/>
              </a:spcBef>
              <a:buNone/>
            </a:pPr>
            <a:r>
              <a:rPr lang="en" sz="1100" i="1"/>
              <a:t>ct = DecisionTreeClassifier(max_depth=candidate["tunings"][4], min_samples_split=candidate["tunings"][2], min_samples_leaf=candidate["tunings"][3], max_features=candidate["tunings"][1], min_impurity_split=candidate["tunings"][0])</a:t>
            </a:r>
          </a:p>
          <a:p>
            <a:pPr lvl="0">
              <a:spcBef>
                <a:spcPts val="0"/>
              </a:spcBef>
              <a:buNone/>
            </a:pPr>
            <a:endParaRPr sz="1100" i="1"/>
          </a:p>
          <a:p>
            <a:pPr lvl="0">
              <a:spcBef>
                <a:spcPts val="0"/>
              </a:spcBef>
              <a:buNone/>
            </a:pPr>
            <a:r>
              <a:rPr lang="en" sz="1100" i="1"/>
              <a:t>ct.fit(a, b)</a:t>
            </a:r>
          </a:p>
          <a:p>
            <a:pPr lvl="0">
              <a:spcBef>
                <a:spcPts val="0"/>
              </a:spcBef>
              <a:buNone/>
            </a:pPr>
            <a:endParaRPr sz="1100" i="1"/>
          </a:p>
          <a:p>
            <a:pPr lvl="0">
              <a:spcBef>
                <a:spcPts val="0"/>
              </a:spcBef>
              <a:buNone/>
            </a:pPr>
            <a:r>
              <a:rPr lang="en" sz="1100" i="1"/>
              <a:t>pred = ct.predict(c)</a:t>
            </a:r>
          </a:p>
          <a:p>
            <a:pPr lvl="0" rtl="0">
              <a:spcBef>
                <a:spcPts val="0"/>
              </a:spcBef>
              <a:buNone/>
            </a:pPr>
            <a:endParaRPr sz="1100" i="1">
              <a:solidFill>
                <a:srgbClr val="222222"/>
              </a:solidFill>
            </a:endParaRPr>
          </a:p>
          <a:p>
            <a:pPr lvl="0" algn="just" rtl="0">
              <a:spcBef>
                <a:spcPts val="0"/>
              </a:spcBef>
              <a:buNone/>
            </a:pPr>
            <a:endParaRPr/>
          </a:p>
        </p:txBody>
      </p:sp>
      <p:pic>
        <p:nvPicPr>
          <p:cNvPr id="159" name="Shape 159"/>
          <p:cNvPicPr preferRelativeResize="0"/>
          <p:nvPr/>
        </p:nvPicPr>
        <p:blipFill>
          <a:blip r:embed="rId3">
            <a:alphaModFix/>
          </a:blip>
          <a:stretch>
            <a:fillRect/>
          </a:stretch>
        </p:blipFill>
        <p:spPr>
          <a:xfrm>
            <a:off x="434425" y="1372075"/>
            <a:ext cx="1785000" cy="1175325"/>
          </a:xfrm>
          <a:prstGeom prst="rect">
            <a:avLst/>
          </a:prstGeom>
          <a:noFill/>
          <a:ln>
            <a:noFill/>
          </a:ln>
        </p:spPr>
      </p:pic>
      <p:pic>
        <p:nvPicPr>
          <p:cNvPr id="160" name="Shape 160"/>
          <p:cNvPicPr preferRelativeResize="0"/>
          <p:nvPr/>
        </p:nvPicPr>
        <p:blipFill>
          <a:blip r:embed="rId4">
            <a:alphaModFix/>
          </a:blip>
          <a:stretch>
            <a:fillRect/>
          </a:stretch>
        </p:blipFill>
        <p:spPr>
          <a:xfrm>
            <a:off x="434419" y="3328599"/>
            <a:ext cx="1785005" cy="1175324"/>
          </a:xfrm>
          <a:prstGeom prst="rect">
            <a:avLst/>
          </a:prstGeom>
          <a:noFill/>
          <a:ln>
            <a:noFill/>
          </a:ln>
        </p:spPr>
      </p:pic>
      <p:sp>
        <p:nvSpPr>
          <p:cNvPr id="161" name="Shape 161"/>
          <p:cNvSpPr txBox="1"/>
          <p:nvPr/>
        </p:nvSpPr>
        <p:spPr>
          <a:xfrm>
            <a:off x="1470125" y="2033075"/>
            <a:ext cx="3000000" cy="3000000"/>
          </a:xfrm>
          <a:prstGeom prst="rect">
            <a:avLst/>
          </a:prstGeom>
          <a:noFill/>
          <a:ln>
            <a:noFill/>
          </a:ln>
        </p:spPr>
        <p:txBody>
          <a:bodyPr lIns="91425" tIns="91425" rIns="91425" bIns="91425" anchor="ctr" anchorCtr="0">
            <a:noAutofit/>
          </a:bodyPr>
          <a:lstStyle/>
          <a:p>
            <a:pPr lvl="0" rtl="0">
              <a:spcBef>
                <a:spcPts val="0"/>
              </a:spcBef>
              <a:buNone/>
            </a:pPr>
            <a:r>
              <a:rPr lang="en" sz="1100"/>
              <a:t>	 	 	</a:t>
            </a:r>
          </a:p>
          <a:p>
            <a:pPr lvl="0" algn="just" rtl="0">
              <a:spcBef>
                <a:spcPts val="0"/>
              </a:spcBef>
              <a:buNone/>
            </a:pPr>
            <a:endParaRPr sz="1100"/>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grpSp>
        <p:nvGrpSpPr>
          <p:cNvPr id="166" name="Shape 166"/>
          <p:cNvGrpSpPr/>
          <p:nvPr/>
        </p:nvGrpSpPr>
        <p:grpSpPr>
          <a:xfrm>
            <a:off x="0" y="0"/>
            <a:ext cx="9144249" cy="269519"/>
            <a:chOff x="0" y="0"/>
            <a:chExt cx="7091314" cy="5143500"/>
          </a:xfrm>
        </p:grpSpPr>
        <p:sp>
          <p:nvSpPr>
            <p:cNvPr id="167" name="Shape 167"/>
            <p:cNvSpPr/>
            <p:nvPr/>
          </p:nvSpPr>
          <p:spPr>
            <a:xfrm>
              <a:off x="0" y="0"/>
              <a:ext cx="1182000" cy="5143500"/>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68" name="Shape 168"/>
            <p:cNvSpPr/>
            <p:nvPr/>
          </p:nvSpPr>
          <p:spPr>
            <a:xfrm>
              <a:off x="1181862" y="0"/>
              <a:ext cx="1181999" cy="5143500"/>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69" name="Shape 169"/>
            <p:cNvSpPr/>
            <p:nvPr/>
          </p:nvSpPr>
          <p:spPr>
            <a:xfrm>
              <a:off x="2363725" y="0"/>
              <a:ext cx="1182000" cy="5143500"/>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70" name="Shape 170"/>
            <p:cNvSpPr/>
            <p:nvPr/>
          </p:nvSpPr>
          <p:spPr>
            <a:xfrm>
              <a:off x="3545587" y="0"/>
              <a:ext cx="1182000" cy="5143500"/>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71" name="Shape 171"/>
            <p:cNvSpPr/>
            <p:nvPr/>
          </p:nvSpPr>
          <p:spPr>
            <a:xfrm>
              <a:off x="4727451" y="0"/>
              <a:ext cx="1182000" cy="5143500"/>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72" name="Shape 172"/>
            <p:cNvSpPr/>
            <p:nvPr/>
          </p:nvSpPr>
          <p:spPr>
            <a:xfrm>
              <a:off x="5909314" y="0"/>
              <a:ext cx="1182000" cy="5143500"/>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grpSp>
      <p:sp>
        <p:nvSpPr>
          <p:cNvPr id="173" name="Shape 173"/>
          <p:cNvSpPr/>
          <p:nvPr/>
        </p:nvSpPr>
        <p:spPr>
          <a:xfrm>
            <a:off x="0" y="1617012"/>
            <a:ext cx="9036300" cy="784200"/>
          </a:xfrm>
          <a:prstGeom prst="rect">
            <a:avLst/>
          </a:prstGeom>
          <a:noFill/>
          <a:ln>
            <a:noFill/>
          </a:ln>
        </p:spPr>
        <p:txBody>
          <a:bodyPr lIns="91425" tIns="45700" rIns="91425" bIns="45700" anchor="t" anchorCtr="0">
            <a:noAutofit/>
          </a:bodyPr>
          <a:lstStyle/>
          <a:p>
            <a:pPr marL="228600" marR="0" lvl="0" indent="0" algn="l" rtl="0">
              <a:lnSpc>
                <a:spcPct val="150000"/>
              </a:lnSpc>
              <a:spcBef>
                <a:spcPts val="0"/>
              </a:spcBef>
              <a:buNone/>
            </a:pPr>
            <a:endParaRPr sz="1600">
              <a:solidFill>
                <a:schemeClr val="dk1"/>
              </a:solidFill>
              <a:latin typeface="Century Gothic"/>
              <a:ea typeface="Century Gothic"/>
              <a:cs typeface="Century Gothic"/>
              <a:sym typeface="Century Gothic"/>
            </a:endParaRPr>
          </a:p>
        </p:txBody>
      </p:sp>
      <p:sp>
        <p:nvSpPr>
          <p:cNvPr id="174" name="Shape 174"/>
          <p:cNvSpPr/>
          <p:nvPr/>
        </p:nvSpPr>
        <p:spPr>
          <a:xfrm>
            <a:off x="1740130" y="3949396"/>
            <a:ext cx="5491800" cy="369300"/>
          </a:xfrm>
          <a:prstGeom prst="rect">
            <a:avLst/>
          </a:prstGeom>
          <a:no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Century Gothic"/>
              <a:ea typeface="Century Gothic"/>
              <a:cs typeface="Century Gothic"/>
              <a:sym typeface="Century Gothic"/>
            </a:endParaRPr>
          </a:p>
        </p:txBody>
      </p:sp>
      <p:sp>
        <p:nvSpPr>
          <p:cNvPr id="175" name="Shape 175"/>
          <p:cNvSpPr txBox="1"/>
          <p:nvPr/>
        </p:nvSpPr>
        <p:spPr>
          <a:xfrm>
            <a:off x="342634" y="847399"/>
            <a:ext cx="8458800" cy="3107625"/>
          </a:xfrm>
          <a:prstGeom prst="rect">
            <a:avLst/>
          </a:prstGeom>
          <a:noFill/>
          <a:ln>
            <a:noFill/>
          </a:ln>
        </p:spPr>
        <p:txBody>
          <a:bodyPr lIns="91425" tIns="91425" rIns="91425" bIns="91425" anchor="ctr" anchorCtr="0">
            <a:noAutofit/>
          </a:bodyPr>
          <a:lstStyle/>
          <a:p>
            <a:pPr lvl="0" rtl="0">
              <a:spcBef>
                <a:spcPts val="0"/>
              </a:spcBef>
              <a:buNone/>
            </a:pPr>
            <a:r>
              <a:rPr lang="en" sz="2000" b="1" i="1" u="sng" dirty="0">
                <a:solidFill>
                  <a:srgbClr val="0B5394"/>
                </a:solidFill>
                <a:latin typeface="Century Gothic"/>
                <a:ea typeface="Century Gothic"/>
                <a:cs typeface="Century Gothic"/>
                <a:sym typeface="Century Gothic"/>
              </a:rPr>
              <a:t>Optimization Goals</a:t>
            </a:r>
            <a:r>
              <a:rPr lang="en" sz="2000" b="1" i="1" dirty="0">
                <a:solidFill>
                  <a:srgbClr val="0B5394"/>
                </a:solidFill>
                <a:latin typeface="Century Gothic"/>
                <a:ea typeface="Century Gothic"/>
                <a:cs typeface="Century Gothic"/>
                <a:sym typeface="Century Gothic"/>
              </a:rPr>
              <a:t>:</a:t>
            </a:r>
          </a:p>
          <a:p>
            <a:pPr lvl="0" algn="just" rtl="0">
              <a:spcBef>
                <a:spcPts val="0"/>
              </a:spcBef>
              <a:buNone/>
            </a:pPr>
            <a:endParaRPr sz="2000" dirty="0">
              <a:latin typeface="Century Gothic"/>
              <a:ea typeface="Century Gothic"/>
              <a:cs typeface="Century Gothic"/>
              <a:sym typeface="Century Gothic"/>
            </a:endParaRPr>
          </a:p>
          <a:p>
            <a:pPr lvl="0" algn="just" rtl="0">
              <a:spcBef>
                <a:spcPts val="0"/>
              </a:spcBef>
              <a:buNone/>
            </a:pPr>
            <a:r>
              <a:rPr lang="en" dirty="0">
                <a:latin typeface="Century Gothic"/>
                <a:ea typeface="Century Gothic"/>
                <a:cs typeface="Century Gothic"/>
                <a:sym typeface="Century Gothic"/>
              </a:rPr>
              <a:t>Our optimizers explore tuning improvements for precision and the F-measure, defined as follows. Let {A, B, C, D} denote the true negatives, false negatives, false positives, and true positives (respectively) found by a binary detector. Certain standard measures can be computed from A, B, C, D, as shown below. </a:t>
            </a:r>
            <a:endParaRPr lang="en-US" dirty="0" smtClean="0">
              <a:latin typeface="Century Gothic"/>
              <a:ea typeface="Century Gothic"/>
              <a:cs typeface="Century Gothic"/>
              <a:sym typeface="Century Gothic"/>
            </a:endParaRPr>
          </a:p>
          <a:p>
            <a:pPr lvl="0" algn="just" rtl="0">
              <a:spcBef>
                <a:spcPts val="0"/>
              </a:spcBef>
              <a:buNone/>
            </a:pPr>
            <a:endParaRPr dirty="0">
              <a:latin typeface="Century Gothic"/>
              <a:ea typeface="Century Gothic"/>
              <a:cs typeface="Century Gothic"/>
              <a:sym typeface="Century Gothic"/>
            </a:endParaRPr>
          </a:p>
          <a:p>
            <a:pPr marL="457200" lvl="0" indent="-304800" rtl="0">
              <a:spcBef>
                <a:spcPts val="0"/>
              </a:spcBef>
              <a:buSzPct val="100000"/>
              <a:buFont typeface="Century Gothic"/>
              <a:buChar char="●"/>
            </a:pPr>
            <a:r>
              <a:rPr lang="en" dirty="0" err="1">
                <a:latin typeface="Century Gothic"/>
                <a:ea typeface="Century Gothic"/>
                <a:cs typeface="Century Gothic"/>
                <a:sym typeface="Century Gothic"/>
              </a:rPr>
              <a:t>pd</a:t>
            </a:r>
            <a:r>
              <a:rPr lang="en" dirty="0">
                <a:latin typeface="Century Gothic"/>
                <a:ea typeface="Century Gothic"/>
                <a:cs typeface="Century Gothic"/>
                <a:sym typeface="Century Gothic"/>
              </a:rPr>
              <a:t> = recall = D/(B+D)</a:t>
            </a:r>
          </a:p>
          <a:p>
            <a:pPr lvl="0" rtl="0">
              <a:spcBef>
                <a:spcPts val="0"/>
              </a:spcBef>
              <a:buNone/>
            </a:pPr>
            <a:endParaRPr dirty="0">
              <a:latin typeface="Century Gothic"/>
              <a:ea typeface="Century Gothic"/>
              <a:cs typeface="Century Gothic"/>
              <a:sym typeface="Century Gothic"/>
            </a:endParaRPr>
          </a:p>
          <a:p>
            <a:pPr marL="457200" lvl="0" indent="-304800" rtl="0">
              <a:spcBef>
                <a:spcPts val="0"/>
              </a:spcBef>
              <a:buSzPct val="100000"/>
              <a:buFont typeface="Century Gothic"/>
              <a:buChar char="●"/>
            </a:pPr>
            <a:r>
              <a:rPr lang="en" dirty="0">
                <a:latin typeface="Century Gothic"/>
                <a:ea typeface="Century Gothic"/>
                <a:cs typeface="Century Gothic"/>
                <a:sym typeface="Century Gothic"/>
              </a:rPr>
              <a:t>pf = C/(A+C)</a:t>
            </a:r>
          </a:p>
          <a:p>
            <a:pPr lvl="0" rtl="0">
              <a:spcBef>
                <a:spcPts val="0"/>
              </a:spcBef>
              <a:buNone/>
            </a:pPr>
            <a:endParaRPr dirty="0">
              <a:latin typeface="Century Gothic"/>
              <a:ea typeface="Century Gothic"/>
              <a:cs typeface="Century Gothic"/>
              <a:sym typeface="Century Gothic"/>
            </a:endParaRPr>
          </a:p>
          <a:p>
            <a:pPr marL="457200" lvl="0" indent="-304800" rtl="0">
              <a:spcBef>
                <a:spcPts val="0"/>
              </a:spcBef>
              <a:buSzPct val="100000"/>
              <a:buFont typeface="Century Gothic"/>
              <a:buChar char="●"/>
            </a:pPr>
            <a:r>
              <a:rPr lang="en" dirty="0" err="1">
                <a:latin typeface="Century Gothic"/>
                <a:ea typeface="Century Gothic"/>
                <a:cs typeface="Century Gothic"/>
                <a:sym typeface="Century Gothic"/>
              </a:rPr>
              <a:t>prec</a:t>
            </a:r>
            <a:r>
              <a:rPr lang="en" dirty="0">
                <a:latin typeface="Century Gothic"/>
                <a:ea typeface="Century Gothic"/>
                <a:cs typeface="Century Gothic"/>
                <a:sym typeface="Century Gothic"/>
              </a:rPr>
              <a:t> = precision = D/(D+C)</a:t>
            </a:r>
          </a:p>
          <a:p>
            <a:pPr lvl="0" rtl="0">
              <a:spcBef>
                <a:spcPts val="0"/>
              </a:spcBef>
              <a:buNone/>
            </a:pPr>
            <a:endParaRPr dirty="0">
              <a:latin typeface="Century Gothic"/>
              <a:ea typeface="Century Gothic"/>
              <a:cs typeface="Century Gothic"/>
              <a:sym typeface="Century Gothic"/>
            </a:endParaRPr>
          </a:p>
          <a:p>
            <a:pPr marL="457200" lvl="0" indent="-304800" rtl="0">
              <a:spcBef>
                <a:spcPts val="0"/>
              </a:spcBef>
              <a:buSzPct val="100000"/>
              <a:buFont typeface="Century Gothic"/>
              <a:buChar char="●"/>
            </a:pPr>
            <a:r>
              <a:rPr lang="en" dirty="0">
                <a:latin typeface="Century Gothic"/>
                <a:ea typeface="Century Gothic"/>
                <a:cs typeface="Century Gothic"/>
                <a:sym typeface="Century Gothic"/>
              </a:rPr>
              <a:t>F = 2 ∗ </a:t>
            </a:r>
            <a:r>
              <a:rPr lang="en" dirty="0" err="1">
                <a:latin typeface="Century Gothic"/>
                <a:ea typeface="Century Gothic"/>
                <a:cs typeface="Century Gothic"/>
                <a:sym typeface="Century Gothic"/>
              </a:rPr>
              <a:t>pd</a:t>
            </a:r>
            <a:r>
              <a:rPr lang="en" dirty="0">
                <a:latin typeface="Century Gothic"/>
                <a:ea typeface="Century Gothic"/>
                <a:cs typeface="Century Gothic"/>
                <a:sym typeface="Century Gothic"/>
              </a:rPr>
              <a:t> ∗ </a:t>
            </a:r>
            <a:r>
              <a:rPr lang="en" dirty="0" err="1">
                <a:latin typeface="Century Gothic"/>
                <a:ea typeface="Century Gothic"/>
                <a:cs typeface="Century Gothic"/>
                <a:sym typeface="Century Gothic"/>
              </a:rPr>
              <a:t>prec</a:t>
            </a:r>
            <a:r>
              <a:rPr lang="en" dirty="0">
                <a:latin typeface="Century Gothic"/>
                <a:ea typeface="Century Gothic"/>
                <a:cs typeface="Century Gothic"/>
                <a:sym typeface="Century Gothic"/>
              </a:rPr>
              <a:t>/(</a:t>
            </a:r>
            <a:r>
              <a:rPr lang="en" dirty="0" err="1">
                <a:latin typeface="Century Gothic"/>
                <a:ea typeface="Century Gothic"/>
                <a:cs typeface="Century Gothic"/>
                <a:sym typeface="Century Gothic"/>
              </a:rPr>
              <a:t>pd</a:t>
            </a:r>
            <a:r>
              <a:rPr lang="en" dirty="0">
                <a:latin typeface="Century Gothic"/>
                <a:ea typeface="Century Gothic"/>
                <a:cs typeface="Century Gothic"/>
                <a:sym typeface="Century Gothic"/>
              </a:rPr>
              <a:t> + </a:t>
            </a:r>
            <a:r>
              <a:rPr lang="en" dirty="0" err="1">
                <a:latin typeface="Century Gothic"/>
                <a:ea typeface="Century Gothic"/>
                <a:cs typeface="Century Gothic"/>
                <a:sym typeface="Century Gothic"/>
              </a:rPr>
              <a:t>prec</a:t>
            </a:r>
            <a:r>
              <a:rPr lang="en" dirty="0">
                <a:latin typeface="Century Gothic"/>
                <a:ea typeface="Century Gothic"/>
                <a:cs typeface="Century Gothic"/>
                <a:sym typeface="Century Gothic"/>
              </a:rPr>
              <a:t>)</a:t>
            </a:r>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p:nvPr/>
        </p:nvSpPr>
        <p:spPr>
          <a:xfrm>
            <a:off x="3617810" y="1421855"/>
            <a:ext cx="1908379" cy="1908375"/>
          </a:xfrm>
          <a:prstGeom prst="ellipse">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entury Gothic"/>
              <a:ea typeface="Century Gothic"/>
              <a:cs typeface="Century Gothic"/>
              <a:sym typeface="Century Gothic"/>
            </a:endParaRPr>
          </a:p>
        </p:txBody>
      </p:sp>
      <p:sp>
        <p:nvSpPr>
          <p:cNvPr id="181" name="Shape 181"/>
          <p:cNvSpPr/>
          <p:nvPr/>
        </p:nvSpPr>
        <p:spPr>
          <a:xfrm>
            <a:off x="3757591" y="1561637"/>
            <a:ext cx="1628817" cy="1628813"/>
          </a:xfrm>
          <a:prstGeom prst="ellipse">
            <a:avLst/>
          </a:prstGeom>
          <a:solidFill>
            <a:srgbClr val="F4A628"/>
          </a:solidFill>
          <a:ln>
            <a:noFill/>
          </a:ln>
          <a:effectLst>
            <a:outerShdw blurRad="50799" dist="38100" dir="5400000" algn="t" rotWithShape="0">
              <a:srgbClr val="000000">
                <a:alpha val="40000"/>
              </a:srgbClr>
            </a:outerShdw>
          </a:effectLst>
        </p:spPr>
        <p:txBody>
          <a:bodyPr lIns="91425" tIns="45700" rIns="91425" bIns="45700" anchor="ctr" anchorCtr="0">
            <a:noAutofit/>
          </a:bodyPr>
          <a:lstStyle/>
          <a:p>
            <a:pPr marL="0" marR="0" lvl="0" indent="0" algn="ctr" rtl="0">
              <a:lnSpc>
                <a:spcPct val="80000"/>
              </a:lnSpc>
              <a:spcBef>
                <a:spcPts val="0"/>
              </a:spcBef>
              <a:buSzPct val="25000"/>
              <a:buNone/>
            </a:pPr>
            <a:r>
              <a:rPr lang="en" sz="6000" b="1">
                <a:solidFill>
                  <a:srgbClr val="FFFFFF"/>
                </a:solidFill>
                <a:latin typeface="Century Gothic"/>
                <a:ea typeface="Century Gothic"/>
                <a:cs typeface="Century Gothic"/>
                <a:sym typeface="Century Gothic"/>
              </a:rPr>
              <a:t>04</a:t>
            </a:r>
          </a:p>
        </p:txBody>
      </p:sp>
      <p:sp>
        <p:nvSpPr>
          <p:cNvPr id="182" name="Shape 182"/>
          <p:cNvSpPr/>
          <p:nvPr/>
        </p:nvSpPr>
        <p:spPr>
          <a:xfrm rot="5400000">
            <a:off x="4479785" y="4052646"/>
            <a:ext cx="184427" cy="235597"/>
          </a:xfrm>
          <a:prstGeom prst="chevron">
            <a:avLst>
              <a:gd name="adj" fmla="val 59233"/>
            </a:avLst>
          </a:prstGeom>
          <a:solidFill>
            <a:schemeClr val="lt1">
              <a:alpha val="40000"/>
            </a:schemeClr>
          </a:solidFill>
          <a:ln>
            <a:noFill/>
          </a:ln>
        </p:spPr>
        <p:txBody>
          <a:bodyPr lIns="91425" tIns="45700" rIns="91425" bIns="45700" anchor="ctr" anchorCtr="0">
            <a:noAutofit/>
          </a:bodyPr>
          <a:lstStyle/>
          <a:p>
            <a:pPr marL="0" marR="0" lvl="0" indent="0" algn="ctr" rtl="0">
              <a:spcBef>
                <a:spcPts val="0"/>
              </a:spcBef>
              <a:buNone/>
            </a:pPr>
            <a:endParaRPr sz="1800">
              <a:solidFill>
                <a:srgbClr val="1E2D43"/>
              </a:solidFill>
              <a:latin typeface="Century Gothic"/>
              <a:ea typeface="Century Gothic"/>
              <a:cs typeface="Century Gothic"/>
              <a:sym typeface="Century Gothic"/>
            </a:endParaRPr>
          </a:p>
        </p:txBody>
      </p:sp>
      <p:sp>
        <p:nvSpPr>
          <p:cNvPr id="183" name="Shape 183"/>
          <p:cNvSpPr/>
          <p:nvPr/>
        </p:nvSpPr>
        <p:spPr>
          <a:xfrm rot="5400000">
            <a:off x="4479785" y="4162523"/>
            <a:ext cx="184427" cy="235597"/>
          </a:xfrm>
          <a:prstGeom prst="chevron">
            <a:avLst>
              <a:gd name="adj" fmla="val 59233"/>
            </a:avLst>
          </a:prstGeom>
          <a:solidFill>
            <a:schemeClr val="lt1">
              <a:alpha val="69803"/>
            </a:schemeClr>
          </a:solidFill>
          <a:ln>
            <a:noFill/>
          </a:ln>
        </p:spPr>
        <p:txBody>
          <a:bodyPr lIns="91425" tIns="45700" rIns="91425" bIns="45700" anchor="ctr" anchorCtr="0">
            <a:noAutofit/>
          </a:bodyPr>
          <a:lstStyle/>
          <a:p>
            <a:pPr marL="0" marR="0" lvl="0" indent="0" algn="ctr" rtl="0">
              <a:spcBef>
                <a:spcPts val="0"/>
              </a:spcBef>
              <a:buNone/>
            </a:pPr>
            <a:endParaRPr sz="1800">
              <a:solidFill>
                <a:srgbClr val="1E2D43"/>
              </a:solidFill>
              <a:latin typeface="Century Gothic"/>
              <a:ea typeface="Century Gothic"/>
              <a:cs typeface="Century Gothic"/>
              <a:sym typeface="Century Gothic"/>
            </a:endParaRPr>
          </a:p>
        </p:txBody>
      </p:sp>
      <p:sp>
        <p:nvSpPr>
          <p:cNvPr id="184" name="Shape 184"/>
          <p:cNvSpPr/>
          <p:nvPr/>
        </p:nvSpPr>
        <p:spPr>
          <a:xfrm rot="5400000">
            <a:off x="4479785" y="4272400"/>
            <a:ext cx="184427" cy="235597"/>
          </a:xfrm>
          <a:prstGeom prst="chevron">
            <a:avLst>
              <a:gd name="adj" fmla="val 59233"/>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rgbClr val="1E2D43"/>
              </a:solidFill>
              <a:latin typeface="Century Gothic"/>
              <a:ea typeface="Century Gothic"/>
              <a:cs typeface="Century Gothic"/>
              <a:sym typeface="Century Gothic"/>
            </a:endParaRPr>
          </a:p>
        </p:txBody>
      </p:sp>
      <p:sp>
        <p:nvSpPr>
          <p:cNvPr id="185" name="Shape 185"/>
          <p:cNvSpPr/>
          <p:nvPr/>
        </p:nvSpPr>
        <p:spPr>
          <a:xfrm>
            <a:off x="3166533" y="409781"/>
            <a:ext cx="2810933" cy="400109"/>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 sz="2000" b="1">
                <a:solidFill>
                  <a:schemeClr val="lt1"/>
                </a:solidFill>
                <a:latin typeface="Century Gothic"/>
                <a:ea typeface="Century Gothic"/>
                <a:cs typeface="Century Gothic"/>
                <a:sym typeface="Century Gothic"/>
              </a:rPr>
              <a:t>Results</a:t>
            </a:r>
          </a:p>
        </p:txBody>
      </p:sp>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grpSp>
        <p:nvGrpSpPr>
          <p:cNvPr id="190" name="Shape 190"/>
          <p:cNvGrpSpPr/>
          <p:nvPr/>
        </p:nvGrpSpPr>
        <p:grpSpPr>
          <a:xfrm>
            <a:off x="0" y="0"/>
            <a:ext cx="9144000" cy="269379"/>
            <a:chOff x="0" y="0"/>
            <a:chExt cx="7091177" cy="5143499"/>
          </a:xfrm>
        </p:grpSpPr>
        <p:sp>
          <p:nvSpPr>
            <p:cNvPr id="191" name="Shape 191"/>
            <p:cNvSpPr/>
            <p:nvPr/>
          </p:nvSpPr>
          <p:spPr>
            <a:xfrm>
              <a:off x="0" y="0"/>
              <a:ext cx="1181863" cy="5143499"/>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92" name="Shape 192"/>
            <p:cNvSpPr/>
            <p:nvPr/>
          </p:nvSpPr>
          <p:spPr>
            <a:xfrm>
              <a:off x="1181862" y="0"/>
              <a:ext cx="1181863" cy="5143499"/>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93" name="Shape 193"/>
            <p:cNvSpPr/>
            <p:nvPr/>
          </p:nvSpPr>
          <p:spPr>
            <a:xfrm>
              <a:off x="2363725" y="0"/>
              <a:ext cx="1181863" cy="5143499"/>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94" name="Shape 194"/>
            <p:cNvSpPr/>
            <p:nvPr/>
          </p:nvSpPr>
          <p:spPr>
            <a:xfrm>
              <a:off x="3545587" y="0"/>
              <a:ext cx="1181863" cy="5143499"/>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95" name="Shape 195"/>
            <p:cNvSpPr/>
            <p:nvPr/>
          </p:nvSpPr>
          <p:spPr>
            <a:xfrm>
              <a:off x="4727451" y="0"/>
              <a:ext cx="1181863" cy="5143499"/>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96" name="Shape 196"/>
            <p:cNvSpPr/>
            <p:nvPr/>
          </p:nvSpPr>
          <p:spPr>
            <a:xfrm>
              <a:off x="5909314" y="0"/>
              <a:ext cx="1181863" cy="5143499"/>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grpSp>
      <p:sp>
        <p:nvSpPr>
          <p:cNvPr id="197" name="Shape 197"/>
          <p:cNvSpPr/>
          <p:nvPr/>
        </p:nvSpPr>
        <p:spPr>
          <a:xfrm>
            <a:off x="226500" y="399146"/>
            <a:ext cx="3924600" cy="400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000" b="1">
                <a:solidFill>
                  <a:schemeClr val="dk1"/>
                </a:solidFill>
                <a:latin typeface="Century Gothic"/>
                <a:ea typeface="Century Gothic"/>
                <a:cs typeface="Century Gothic"/>
                <a:sym typeface="Century Gothic"/>
              </a:rPr>
              <a:t>Tuned vs Untuned Models</a:t>
            </a:r>
          </a:p>
        </p:txBody>
      </p:sp>
      <p:sp>
        <p:nvSpPr>
          <p:cNvPr id="198" name="Shape 198"/>
          <p:cNvSpPr/>
          <p:nvPr/>
        </p:nvSpPr>
        <p:spPr>
          <a:xfrm>
            <a:off x="226488" y="758862"/>
            <a:ext cx="8691000" cy="3693300"/>
          </a:xfrm>
          <a:prstGeom prst="rect">
            <a:avLst/>
          </a:prstGeom>
          <a:noFill/>
          <a:ln>
            <a:noFill/>
          </a:ln>
        </p:spPr>
        <p:txBody>
          <a:bodyPr lIns="91425" tIns="45700" rIns="91425" bIns="45700" anchor="t" anchorCtr="0">
            <a:noAutofit/>
          </a:bodyPr>
          <a:lstStyle/>
          <a:p>
            <a:pPr marR="0" lvl="0" algn="l" rtl="0">
              <a:spcBef>
                <a:spcPts val="0"/>
              </a:spcBef>
              <a:buNone/>
            </a:pPr>
            <a:r>
              <a:rPr lang="en" dirty="0"/>
              <a:t>	 	 	</a:t>
            </a:r>
          </a:p>
          <a:p>
            <a:pPr marL="457200" lvl="0" indent="-228600" algn="just" rtl="0">
              <a:spcBef>
                <a:spcPts val="0"/>
              </a:spcBef>
              <a:buFont typeface="Century Gothic"/>
              <a:buChar char="●"/>
            </a:pPr>
            <a:endParaRPr lang="en-US" dirty="0" smtClean="0">
              <a:latin typeface="Century Gothic"/>
              <a:ea typeface="Century Gothic"/>
              <a:cs typeface="Century Gothic"/>
              <a:sym typeface="Century Gothic"/>
            </a:endParaRPr>
          </a:p>
          <a:p>
            <a:pPr marL="457200" lvl="0" indent="-228600" algn="just" rtl="0">
              <a:spcBef>
                <a:spcPts val="0"/>
              </a:spcBef>
              <a:buFont typeface="Century Gothic"/>
              <a:buChar char="●"/>
            </a:pPr>
            <a:r>
              <a:rPr lang="en" dirty="0" smtClean="0">
                <a:latin typeface="Century Gothic"/>
                <a:ea typeface="Century Gothic"/>
                <a:cs typeface="Century Gothic"/>
                <a:sym typeface="Century Gothic"/>
              </a:rPr>
              <a:t>Each </a:t>
            </a:r>
            <a:r>
              <a:rPr lang="en" dirty="0">
                <a:latin typeface="Century Gothic"/>
                <a:ea typeface="Century Gothic"/>
                <a:cs typeface="Century Gothic"/>
                <a:sym typeface="Century Gothic"/>
              </a:rPr>
              <a:t>of the two algorithms - Random Forest and CART were applied on all the 17 datasets one by one by taking default values of their parameters. The Precision and F-measure were noted for each dataset.</a:t>
            </a:r>
          </a:p>
          <a:p>
            <a:pPr lvl="0" algn="just" rtl="0">
              <a:spcBef>
                <a:spcPts val="0"/>
              </a:spcBef>
              <a:buNone/>
            </a:pPr>
            <a:r>
              <a:rPr lang="en" dirty="0">
                <a:latin typeface="Century Gothic"/>
                <a:ea typeface="Century Gothic"/>
                <a:cs typeface="Century Gothic"/>
                <a:sym typeface="Century Gothic"/>
              </a:rPr>
              <a:t>	 	 	</a:t>
            </a:r>
            <a:endParaRPr lang="en-US" dirty="0" smtClean="0">
              <a:latin typeface="Century Gothic"/>
              <a:ea typeface="Century Gothic"/>
              <a:cs typeface="Century Gothic"/>
              <a:sym typeface="Century Gothic"/>
            </a:endParaRPr>
          </a:p>
          <a:p>
            <a:pPr marL="457200" lvl="0" indent="-228600" algn="just" rtl="0">
              <a:spcBef>
                <a:spcPts val="0"/>
              </a:spcBef>
              <a:buFont typeface="Century Gothic"/>
              <a:buChar char="●"/>
            </a:pPr>
            <a:endParaRPr lang="en-US" dirty="0">
              <a:latin typeface="Century Gothic"/>
              <a:ea typeface="Century Gothic"/>
              <a:cs typeface="Century Gothic"/>
              <a:sym typeface="Century Gothic"/>
            </a:endParaRPr>
          </a:p>
          <a:p>
            <a:pPr marL="457200" lvl="0" indent="-228600" algn="just" rtl="0">
              <a:spcBef>
                <a:spcPts val="0"/>
              </a:spcBef>
              <a:buFont typeface="Century Gothic"/>
              <a:buChar char="●"/>
            </a:pPr>
            <a:endParaRPr lang="en-US" dirty="0" smtClean="0">
              <a:latin typeface="Century Gothic"/>
              <a:ea typeface="Century Gothic"/>
              <a:cs typeface="Century Gothic"/>
              <a:sym typeface="Century Gothic"/>
            </a:endParaRPr>
          </a:p>
          <a:p>
            <a:pPr marL="457200" lvl="0" indent="-228600" algn="just" rtl="0">
              <a:spcBef>
                <a:spcPts val="0"/>
              </a:spcBef>
              <a:buFont typeface="Century Gothic"/>
              <a:buChar char="●"/>
            </a:pPr>
            <a:endParaRPr lang="en-US" dirty="0">
              <a:latin typeface="Century Gothic"/>
              <a:ea typeface="Century Gothic"/>
              <a:cs typeface="Century Gothic"/>
              <a:sym typeface="Century Gothic"/>
            </a:endParaRPr>
          </a:p>
          <a:p>
            <a:pPr marL="457200" lvl="0" indent="-228600" algn="just" rtl="0">
              <a:spcBef>
                <a:spcPts val="0"/>
              </a:spcBef>
              <a:buFont typeface="Century Gothic"/>
              <a:buChar char="●"/>
            </a:pPr>
            <a:endParaRPr lang="en-US" dirty="0" smtClean="0">
              <a:latin typeface="Century Gothic"/>
              <a:ea typeface="Century Gothic"/>
              <a:cs typeface="Century Gothic"/>
              <a:sym typeface="Century Gothic"/>
            </a:endParaRPr>
          </a:p>
          <a:p>
            <a:pPr marL="457200" lvl="0" indent="-228600" algn="just" rtl="0">
              <a:spcBef>
                <a:spcPts val="0"/>
              </a:spcBef>
              <a:buFont typeface="Century Gothic"/>
              <a:buChar char="●"/>
            </a:pPr>
            <a:r>
              <a:rPr lang="en" dirty="0" smtClean="0">
                <a:latin typeface="Century Gothic"/>
                <a:ea typeface="Century Gothic"/>
                <a:cs typeface="Century Gothic"/>
                <a:sym typeface="Century Gothic"/>
              </a:rPr>
              <a:t>Differential Evolution and Simulated Annealing </a:t>
            </a:r>
            <a:r>
              <a:rPr lang="en-US" dirty="0" smtClean="0">
                <a:latin typeface="Century Gothic"/>
                <a:ea typeface="Century Gothic"/>
                <a:cs typeface="Century Gothic"/>
                <a:sym typeface="Century Gothic"/>
              </a:rPr>
              <a:t>were </a:t>
            </a:r>
            <a:r>
              <a:rPr lang="en" dirty="0" smtClean="0">
                <a:latin typeface="Century Gothic"/>
                <a:ea typeface="Century Gothic"/>
                <a:cs typeface="Century Gothic"/>
                <a:sym typeface="Century Gothic"/>
              </a:rPr>
              <a:t>applied </a:t>
            </a:r>
            <a:r>
              <a:rPr lang="en" dirty="0">
                <a:latin typeface="Century Gothic"/>
                <a:ea typeface="Century Gothic"/>
                <a:cs typeface="Century Gothic"/>
                <a:sym typeface="Century Gothic"/>
              </a:rPr>
              <a:t>on Random Forest and CART one by one for each of the 17 datasets with the aim of optimising one of the performance parameters like Precision and F-measure. DE </a:t>
            </a:r>
            <a:r>
              <a:rPr lang="en-US" dirty="0" smtClean="0">
                <a:latin typeface="Century Gothic"/>
                <a:ea typeface="Century Gothic"/>
                <a:cs typeface="Century Gothic"/>
                <a:sym typeface="Century Gothic"/>
              </a:rPr>
              <a:t>and SA, both were</a:t>
            </a:r>
            <a:r>
              <a:rPr lang="en" dirty="0" smtClean="0">
                <a:latin typeface="Century Gothic"/>
                <a:ea typeface="Century Gothic"/>
                <a:cs typeface="Century Gothic"/>
                <a:sym typeface="Century Gothic"/>
              </a:rPr>
              <a:t> </a:t>
            </a:r>
            <a:r>
              <a:rPr lang="en" dirty="0">
                <a:latin typeface="Century Gothic"/>
                <a:ea typeface="Century Gothic"/>
                <a:cs typeface="Century Gothic"/>
                <a:sym typeface="Century Gothic"/>
              </a:rPr>
              <a:t>executed twice for each dataset in case of each algorithms by taking Precision as </a:t>
            </a:r>
            <a:r>
              <a:rPr lang="en" dirty="0" err="1">
                <a:latin typeface="Century Gothic"/>
                <a:ea typeface="Century Gothic"/>
                <a:cs typeface="Century Gothic"/>
                <a:sym typeface="Century Gothic"/>
              </a:rPr>
              <a:t>optimising</a:t>
            </a:r>
            <a:r>
              <a:rPr lang="en" dirty="0">
                <a:latin typeface="Century Gothic"/>
                <a:ea typeface="Century Gothic"/>
                <a:cs typeface="Century Gothic"/>
                <a:sym typeface="Century Gothic"/>
              </a:rPr>
              <a:t> goal in one case and F-measure in the other.</a:t>
            </a:r>
          </a:p>
          <a:p>
            <a:pPr lvl="0" algn="just" rtl="0">
              <a:spcBef>
                <a:spcPts val="0"/>
              </a:spcBef>
              <a:buNone/>
            </a:pPr>
            <a:endParaRPr dirty="0">
              <a:latin typeface="Century Gothic"/>
              <a:ea typeface="Century Gothic"/>
              <a:cs typeface="Century Gothic"/>
              <a:sym typeface="Century Gothic"/>
            </a:endParaRPr>
          </a:p>
        </p:txBody>
      </p:sp>
      <p:sp>
        <p:nvSpPr>
          <p:cNvPr id="199" name="Shape 199"/>
          <p:cNvSpPr/>
          <p:nvPr/>
        </p:nvSpPr>
        <p:spPr>
          <a:xfrm>
            <a:off x="3924471" y="4452178"/>
            <a:ext cx="6716684" cy="307777"/>
          </a:xfrm>
          <a:prstGeom prst="rect">
            <a:avLst/>
          </a:prstGeom>
          <a:noFill/>
          <a:ln>
            <a:noFill/>
          </a:ln>
        </p:spPr>
        <p:txBody>
          <a:bodyPr lIns="91425" tIns="45700" rIns="91425" bIns="45700" anchor="t" anchorCtr="0">
            <a:noAutofit/>
          </a:bodyPr>
          <a:lstStyle/>
          <a:p>
            <a:pPr marL="0" marR="0" lvl="0" indent="0" algn="l" rtl="0">
              <a:spcBef>
                <a:spcPts val="0"/>
              </a:spcBef>
              <a:buNone/>
            </a:pPr>
            <a:endParaRPr sz="1400" b="1">
              <a:solidFill>
                <a:schemeClr val="dk1"/>
              </a:solidFill>
              <a:latin typeface="Century Gothic"/>
              <a:ea typeface="Century Gothic"/>
              <a:cs typeface="Century Gothic"/>
              <a:sym typeface="Century Gothic"/>
            </a:endParaRPr>
          </a:p>
        </p:txBody>
      </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grpSp>
        <p:nvGrpSpPr>
          <p:cNvPr id="204" name="Shape 204"/>
          <p:cNvGrpSpPr/>
          <p:nvPr/>
        </p:nvGrpSpPr>
        <p:grpSpPr>
          <a:xfrm>
            <a:off x="0" y="0"/>
            <a:ext cx="9144249" cy="269519"/>
            <a:chOff x="0" y="0"/>
            <a:chExt cx="7091314" cy="5143500"/>
          </a:xfrm>
        </p:grpSpPr>
        <p:sp>
          <p:nvSpPr>
            <p:cNvPr id="205" name="Shape 205"/>
            <p:cNvSpPr/>
            <p:nvPr/>
          </p:nvSpPr>
          <p:spPr>
            <a:xfrm>
              <a:off x="0" y="0"/>
              <a:ext cx="1182000" cy="5143500"/>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06" name="Shape 206"/>
            <p:cNvSpPr/>
            <p:nvPr/>
          </p:nvSpPr>
          <p:spPr>
            <a:xfrm>
              <a:off x="1181862" y="0"/>
              <a:ext cx="1181999" cy="5143500"/>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07" name="Shape 207"/>
            <p:cNvSpPr/>
            <p:nvPr/>
          </p:nvSpPr>
          <p:spPr>
            <a:xfrm>
              <a:off x="2363725" y="0"/>
              <a:ext cx="1182000" cy="5143500"/>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08" name="Shape 208"/>
            <p:cNvSpPr/>
            <p:nvPr/>
          </p:nvSpPr>
          <p:spPr>
            <a:xfrm>
              <a:off x="3545587" y="0"/>
              <a:ext cx="1182000" cy="5143500"/>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09" name="Shape 209"/>
            <p:cNvSpPr/>
            <p:nvPr/>
          </p:nvSpPr>
          <p:spPr>
            <a:xfrm>
              <a:off x="4727451" y="0"/>
              <a:ext cx="1182000" cy="5143500"/>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10" name="Shape 210"/>
            <p:cNvSpPr/>
            <p:nvPr/>
          </p:nvSpPr>
          <p:spPr>
            <a:xfrm>
              <a:off x="5909314" y="0"/>
              <a:ext cx="1182000" cy="5143500"/>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grpSp>
      <p:sp>
        <p:nvSpPr>
          <p:cNvPr id="211" name="Shape 211"/>
          <p:cNvSpPr/>
          <p:nvPr/>
        </p:nvSpPr>
        <p:spPr>
          <a:xfrm>
            <a:off x="226500" y="467996"/>
            <a:ext cx="6872800" cy="400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000" b="1" dirty="0">
                <a:solidFill>
                  <a:schemeClr val="dk1"/>
                </a:solidFill>
                <a:latin typeface="Century Gothic"/>
                <a:ea typeface="Century Gothic"/>
                <a:cs typeface="Century Gothic"/>
                <a:sym typeface="Century Gothic"/>
              </a:rPr>
              <a:t>Tuned vs </a:t>
            </a:r>
            <a:r>
              <a:rPr lang="en" sz="2000" b="1" dirty="0" err="1">
                <a:solidFill>
                  <a:schemeClr val="dk1"/>
                </a:solidFill>
                <a:latin typeface="Century Gothic"/>
                <a:ea typeface="Century Gothic"/>
                <a:cs typeface="Century Gothic"/>
                <a:sym typeface="Century Gothic"/>
              </a:rPr>
              <a:t>Untuned</a:t>
            </a:r>
            <a:r>
              <a:rPr lang="en" sz="2000" b="1" dirty="0">
                <a:solidFill>
                  <a:schemeClr val="dk1"/>
                </a:solidFill>
                <a:latin typeface="Century Gothic"/>
                <a:ea typeface="Century Gothic"/>
                <a:cs typeface="Century Gothic"/>
                <a:sym typeface="Century Gothic"/>
              </a:rPr>
              <a:t> </a:t>
            </a:r>
            <a:r>
              <a:rPr lang="en" sz="2000" b="1" dirty="0" smtClean="0">
                <a:solidFill>
                  <a:schemeClr val="dk1"/>
                </a:solidFill>
                <a:latin typeface="Century Gothic"/>
                <a:ea typeface="Century Gothic"/>
                <a:cs typeface="Century Gothic"/>
                <a:sym typeface="Century Gothic"/>
              </a:rPr>
              <a:t>Models</a:t>
            </a:r>
            <a:r>
              <a:rPr lang="en-US" sz="2000" b="1" dirty="0" smtClean="0">
                <a:solidFill>
                  <a:schemeClr val="dk1"/>
                </a:solidFill>
                <a:latin typeface="Century Gothic"/>
                <a:ea typeface="Century Gothic"/>
                <a:cs typeface="Century Gothic"/>
                <a:sym typeface="Century Gothic"/>
              </a:rPr>
              <a:t> using Differential Evolution</a:t>
            </a:r>
            <a:endParaRPr lang="en" sz="2000" b="1" dirty="0">
              <a:solidFill>
                <a:schemeClr val="dk1"/>
              </a:solidFill>
              <a:latin typeface="Century Gothic"/>
              <a:ea typeface="Century Gothic"/>
              <a:cs typeface="Century Gothic"/>
              <a:sym typeface="Century Gothic"/>
            </a:endParaRPr>
          </a:p>
        </p:txBody>
      </p:sp>
      <p:sp>
        <p:nvSpPr>
          <p:cNvPr id="212" name="Shape 212"/>
          <p:cNvSpPr/>
          <p:nvPr/>
        </p:nvSpPr>
        <p:spPr>
          <a:xfrm>
            <a:off x="226488" y="728862"/>
            <a:ext cx="8691000" cy="3693300"/>
          </a:xfrm>
          <a:prstGeom prst="rect">
            <a:avLst/>
          </a:prstGeom>
          <a:noFill/>
          <a:ln>
            <a:noFill/>
          </a:ln>
        </p:spPr>
        <p:txBody>
          <a:bodyPr lIns="91425" tIns="45700" rIns="91425" bIns="45700" anchor="t" anchorCtr="0">
            <a:noAutofit/>
          </a:bodyPr>
          <a:lstStyle/>
          <a:p>
            <a:pPr lvl="0" algn="just" rtl="0">
              <a:spcBef>
                <a:spcPts val="0"/>
              </a:spcBef>
              <a:buNone/>
            </a:pPr>
            <a:endParaRPr sz="1100">
              <a:latin typeface="Century Gothic"/>
              <a:ea typeface="Century Gothic"/>
              <a:cs typeface="Century Gothic"/>
              <a:sym typeface="Century Gothic"/>
            </a:endParaRPr>
          </a:p>
          <a:p>
            <a:pPr lvl="0" algn="just" rtl="0">
              <a:spcBef>
                <a:spcPts val="0"/>
              </a:spcBef>
              <a:buNone/>
            </a:pPr>
            <a:endParaRPr/>
          </a:p>
        </p:txBody>
      </p:sp>
      <p:sp>
        <p:nvSpPr>
          <p:cNvPr id="213" name="Shape 213"/>
          <p:cNvSpPr/>
          <p:nvPr/>
        </p:nvSpPr>
        <p:spPr>
          <a:xfrm>
            <a:off x="3924471" y="4452178"/>
            <a:ext cx="6716700" cy="307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400" b="1">
              <a:solidFill>
                <a:schemeClr val="dk1"/>
              </a:solidFill>
              <a:latin typeface="Century Gothic"/>
              <a:ea typeface="Century Gothic"/>
              <a:cs typeface="Century Gothic"/>
              <a:sym typeface="Century Gothic"/>
            </a:endParaRPr>
          </a:p>
        </p:txBody>
      </p:sp>
      <p:pic>
        <p:nvPicPr>
          <p:cNvPr id="214" name="Shape 214"/>
          <p:cNvPicPr preferRelativeResize="0">
            <a:picLocks noChangeAspect="1"/>
          </p:cNvPicPr>
          <p:nvPr/>
        </p:nvPicPr>
        <p:blipFill>
          <a:blip r:embed="rId3">
            <a:alphaModFix/>
          </a:blip>
          <a:stretch>
            <a:fillRect/>
          </a:stretch>
        </p:blipFill>
        <p:spPr>
          <a:xfrm>
            <a:off x="-76189" y="1043961"/>
            <a:ext cx="4993200" cy="3692350"/>
          </a:xfrm>
          <a:prstGeom prst="rect">
            <a:avLst/>
          </a:prstGeom>
          <a:noFill/>
          <a:ln>
            <a:noFill/>
          </a:ln>
        </p:spPr>
      </p:pic>
      <p:pic>
        <p:nvPicPr>
          <p:cNvPr id="14" name="Shape 230"/>
          <p:cNvPicPr preferRelativeResize="0">
            <a:picLocks noChangeAspect="1"/>
          </p:cNvPicPr>
          <p:nvPr/>
        </p:nvPicPr>
        <p:blipFill>
          <a:blip r:embed="rId4">
            <a:alphaModFix/>
          </a:blip>
          <a:stretch>
            <a:fillRect/>
          </a:stretch>
        </p:blipFill>
        <p:spPr>
          <a:xfrm>
            <a:off x="4361542" y="1043961"/>
            <a:ext cx="4993200" cy="3716017"/>
          </a:xfrm>
          <a:prstGeom prst="rect">
            <a:avLst/>
          </a:prstGeom>
          <a:noFill/>
          <a:ln>
            <a:noFill/>
          </a:ln>
        </p:spPr>
      </p:pic>
      <p:sp>
        <p:nvSpPr>
          <p:cNvPr id="15" name="Shape 211"/>
          <p:cNvSpPr/>
          <p:nvPr/>
        </p:nvSpPr>
        <p:spPr>
          <a:xfrm>
            <a:off x="3662900" y="4589894"/>
            <a:ext cx="2084900" cy="400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000" b="1" smtClean="0">
                <a:solidFill>
                  <a:schemeClr val="dk1"/>
                </a:solidFill>
                <a:latin typeface="Century Gothic"/>
                <a:ea typeface="Century Gothic"/>
                <a:cs typeface="Century Gothic"/>
                <a:sym typeface="Century Gothic"/>
              </a:rPr>
              <a:t>Random Forest</a:t>
            </a:r>
            <a:endParaRPr lang="en" sz="2000" b="1" dirty="0">
              <a:solidFill>
                <a:schemeClr val="dk1"/>
              </a:solidFill>
              <a:latin typeface="Century Gothic"/>
              <a:ea typeface="Century Gothic"/>
              <a:cs typeface="Century Gothic"/>
              <a:sym typeface="Century Gothic"/>
            </a:endParaRPr>
          </a:p>
        </p:txBody>
      </p:sp>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grpSp>
        <p:nvGrpSpPr>
          <p:cNvPr id="204" name="Shape 204"/>
          <p:cNvGrpSpPr/>
          <p:nvPr/>
        </p:nvGrpSpPr>
        <p:grpSpPr>
          <a:xfrm>
            <a:off x="0" y="0"/>
            <a:ext cx="9144249" cy="269519"/>
            <a:chOff x="0" y="0"/>
            <a:chExt cx="7091314" cy="5143500"/>
          </a:xfrm>
        </p:grpSpPr>
        <p:sp>
          <p:nvSpPr>
            <p:cNvPr id="205" name="Shape 205"/>
            <p:cNvSpPr/>
            <p:nvPr/>
          </p:nvSpPr>
          <p:spPr>
            <a:xfrm>
              <a:off x="0" y="0"/>
              <a:ext cx="1182000" cy="5143500"/>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06" name="Shape 206"/>
            <p:cNvSpPr/>
            <p:nvPr/>
          </p:nvSpPr>
          <p:spPr>
            <a:xfrm>
              <a:off x="1181862" y="0"/>
              <a:ext cx="1181999" cy="5143500"/>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07" name="Shape 207"/>
            <p:cNvSpPr/>
            <p:nvPr/>
          </p:nvSpPr>
          <p:spPr>
            <a:xfrm>
              <a:off x="2363725" y="0"/>
              <a:ext cx="1182000" cy="5143500"/>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08" name="Shape 208"/>
            <p:cNvSpPr/>
            <p:nvPr/>
          </p:nvSpPr>
          <p:spPr>
            <a:xfrm>
              <a:off x="3545587" y="0"/>
              <a:ext cx="1182000" cy="5143500"/>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09" name="Shape 209"/>
            <p:cNvSpPr/>
            <p:nvPr/>
          </p:nvSpPr>
          <p:spPr>
            <a:xfrm>
              <a:off x="4727451" y="0"/>
              <a:ext cx="1182000" cy="5143500"/>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10" name="Shape 210"/>
            <p:cNvSpPr/>
            <p:nvPr/>
          </p:nvSpPr>
          <p:spPr>
            <a:xfrm>
              <a:off x="5909314" y="0"/>
              <a:ext cx="1182000" cy="5143500"/>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grpSp>
      <p:sp>
        <p:nvSpPr>
          <p:cNvPr id="211" name="Shape 211"/>
          <p:cNvSpPr/>
          <p:nvPr/>
        </p:nvSpPr>
        <p:spPr>
          <a:xfrm>
            <a:off x="226500" y="467996"/>
            <a:ext cx="6872800" cy="400200"/>
          </a:xfrm>
          <a:prstGeom prst="rect">
            <a:avLst/>
          </a:prstGeom>
          <a:noFill/>
          <a:ln>
            <a:noFill/>
          </a:ln>
        </p:spPr>
        <p:txBody>
          <a:bodyPr lIns="91425" tIns="45700" rIns="91425" bIns="45700" anchor="t" anchorCtr="0">
            <a:noAutofit/>
          </a:bodyPr>
          <a:lstStyle/>
          <a:p>
            <a:pPr lvl="0">
              <a:buSzPct val="25000"/>
            </a:pPr>
            <a:r>
              <a:rPr lang="en" sz="2000" b="1" dirty="0">
                <a:solidFill>
                  <a:schemeClr val="dk1"/>
                </a:solidFill>
                <a:latin typeface="Century Gothic"/>
                <a:ea typeface="Century Gothic"/>
                <a:cs typeface="Century Gothic"/>
                <a:sym typeface="Century Gothic"/>
              </a:rPr>
              <a:t>Tuned vs </a:t>
            </a:r>
            <a:r>
              <a:rPr lang="en" sz="2000" b="1" dirty="0" err="1">
                <a:solidFill>
                  <a:schemeClr val="dk1"/>
                </a:solidFill>
                <a:latin typeface="Century Gothic"/>
                <a:ea typeface="Century Gothic"/>
                <a:cs typeface="Century Gothic"/>
                <a:sym typeface="Century Gothic"/>
              </a:rPr>
              <a:t>Untuned</a:t>
            </a:r>
            <a:r>
              <a:rPr lang="en" sz="2000" b="1" dirty="0">
                <a:solidFill>
                  <a:schemeClr val="dk1"/>
                </a:solidFill>
                <a:latin typeface="Century Gothic"/>
                <a:ea typeface="Century Gothic"/>
                <a:cs typeface="Century Gothic"/>
                <a:sym typeface="Century Gothic"/>
              </a:rPr>
              <a:t> Models</a:t>
            </a:r>
            <a:r>
              <a:rPr lang="en-US" sz="2000" b="1" dirty="0">
                <a:solidFill>
                  <a:schemeClr val="dk1"/>
                </a:solidFill>
                <a:latin typeface="Century Gothic"/>
                <a:ea typeface="Century Gothic"/>
                <a:cs typeface="Century Gothic"/>
                <a:sym typeface="Century Gothic"/>
              </a:rPr>
              <a:t> using Differential Evolution</a:t>
            </a:r>
            <a:endParaRPr lang="en" sz="2000" b="1" dirty="0">
              <a:solidFill>
                <a:schemeClr val="dk1"/>
              </a:solidFill>
              <a:latin typeface="Century Gothic"/>
              <a:ea typeface="Century Gothic"/>
              <a:cs typeface="Century Gothic"/>
              <a:sym typeface="Century Gothic"/>
            </a:endParaRPr>
          </a:p>
        </p:txBody>
      </p:sp>
      <p:sp>
        <p:nvSpPr>
          <p:cNvPr id="212" name="Shape 212"/>
          <p:cNvSpPr/>
          <p:nvPr/>
        </p:nvSpPr>
        <p:spPr>
          <a:xfrm>
            <a:off x="226488" y="728862"/>
            <a:ext cx="8691000" cy="3693300"/>
          </a:xfrm>
          <a:prstGeom prst="rect">
            <a:avLst/>
          </a:prstGeom>
          <a:noFill/>
          <a:ln>
            <a:noFill/>
          </a:ln>
        </p:spPr>
        <p:txBody>
          <a:bodyPr lIns="91425" tIns="45700" rIns="91425" bIns="45700" anchor="t" anchorCtr="0">
            <a:noAutofit/>
          </a:bodyPr>
          <a:lstStyle/>
          <a:p>
            <a:pPr lvl="0" algn="just" rtl="0">
              <a:spcBef>
                <a:spcPts val="0"/>
              </a:spcBef>
              <a:buNone/>
            </a:pPr>
            <a:endParaRPr sz="1100">
              <a:latin typeface="Century Gothic"/>
              <a:ea typeface="Century Gothic"/>
              <a:cs typeface="Century Gothic"/>
              <a:sym typeface="Century Gothic"/>
            </a:endParaRPr>
          </a:p>
          <a:p>
            <a:pPr lvl="0" algn="just" rtl="0">
              <a:spcBef>
                <a:spcPts val="0"/>
              </a:spcBef>
              <a:buNone/>
            </a:pPr>
            <a:endParaRPr/>
          </a:p>
        </p:txBody>
      </p:sp>
      <p:sp>
        <p:nvSpPr>
          <p:cNvPr id="213" name="Shape 213"/>
          <p:cNvSpPr/>
          <p:nvPr/>
        </p:nvSpPr>
        <p:spPr>
          <a:xfrm>
            <a:off x="3924471" y="4452178"/>
            <a:ext cx="6716700" cy="307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400" b="1">
              <a:solidFill>
                <a:schemeClr val="dk1"/>
              </a:solidFill>
              <a:latin typeface="Century Gothic"/>
              <a:ea typeface="Century Gothic"/>
              <a:cs typeface="Century Gothic"/>
              <a:sym typeface="Century Gothic"/>
            </a:endParaRPr>
          </a:p>
        </p:txBody>
      </p:sp>
      <p:pic>
        <p:nvPicPr>
          <p:cNvPr id="16" name="Shape 215"/>
          <p:cNvPicPr preferRelativeResize="0"/>
          <p:nvPr/>
        </p:nvPicPr>
        <p:blipFill>
          <a:blip r:embed="rId3">
            <a:alphaModFix/>
          </a:blip>
          <a:stretch>
            <a:fillRect/>
          </a:stretch>
        </p:blipFill>
        <p:spPr>
          <a:xfrm>
            <a:off x="-92360" y="1043961"/>
            <a:ext cx="4993200" cy="3693300"/>
          </a:xfrm>
          <a:prstGeom prst="rect">
            <a:avLst/>
          </a:prstGeom>
          <a:noFill/>
          <a:ln>
            <a:noFill/>
          </a:ln>
        </p:spPr>
      </p:pic>
      <p:pic>
        <p:nvPicPr>
          <p:cNvPr id="18" name="Shape 231"/>
          <p:cNvPicPr preferRelativeResize="0"/>
          <p:nvPr/>
        </p:nvPicPr>
        <p:blipFill>
          <a:blip r:embed="rId4">
            <a:alphaModFix/>
          </a:blip>
          <a:stretch>
            <a:fillRect/>
          </a:stretch>
        </p:blipFill>
        <p:spPr>
          <a:xfrm>
            <a:off x="4315279" y="1032842"/>
            <a:ext cx="4993200" cy="3693300"/>
          </a:xfrm>
          <a:prstGeom prst="rect">
            <a:avLst/>
          </a:prstGeom>
          <a:noFill/>
          <a:ln>
            <a:noFill/>
          </a:ln>
        </p:spPr>
      </p:pic>
      <p:sp>
        <p:nvSpPr>
          <p:cNvPr id="19" name="Shape 211"/>
          <p:cNvSpPr/>
          <p:nvPr/>
        </p:nvSpPr>
        <p:spPr>
          <a:xfrm>
            <a:off x="4203485" y="4652160"/>
            <a:ext cx="909134" cy="400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000" b="1" smtClean="0">
                <a:solidFill>
                  <a:schemeClr val="dk1"/>
                </a:solidFill>
                <a:latin typeface="Century Gothic"/>
                <a:ea typeface="Century Gothic"/>
                <a:cs typeface="Century Gothic"/>
                <a:sym typeface="Century Gothic"/>
              </a:rPr>
              <a:t>CART</a:t>
            </a:r>
            <a:endParaRPr lang="en" sz="2000" b="1" dirty="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1754016123"/>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grpSp>
        <p:nvGrpSpPr>
          <p:cNvPr id="204" name="Shape 204"/>
          <p:cNvGrpSpPr/>
          <p:nvPr/>
        </p:nvGrpSpPr>
        <p:grpSpPr>
          <a:xfrm>
            <a:off x="0" y="0"/>
            <a:ext cx="9144249" cy="269519"/>
            <a:chOff x="0" y="0"/>
            <a:chExt cx="7091314" cy="5143500"/>
          </a:xfrm>
        </p:grpSpPr>
        <p:sp>
          <p:nvSpPr>
            <p:cNvPr id="205" name="Shape 205"/>
            <p:cNvSpPr/>
            <p:nvPr/>
          </p:nvSpPr>
          <p:spPr>
            <a:xfrm>
              <a:off x="0" y="0"/>
              <a:ext cx="1182000" cy="5143500"/>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06" name="Shape 206"/>
            <p:cNvSpPr/>
            <p:nvPr/>
          </p:nvSpPr>
          <p:spPr>
            <a:xfrm>
              <a:off x="1181862" y="0"/>
              <a:ext cx="1181999" cy="5143500"/>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07" name="Shape 207"/>
            <p:cNvSpPr/>
            <p:nvPr/>
          </p:nvSpPr>
          <p:spPr>
            <a:xfrm>
              <a:off x="2363725" y="0"/>
              <a:ext cx="1182000" cy="5143500"/>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08" name="Shape 208"/>
            <p:cNvSpPr/>
            <p:nvPr/>
          </p:nvSpPr>
          <p:spPr>
            <a:xfrm>
              <a:off x="3545587" y="0"/>
              <a:ext cx="1182000" cy="5143500"/>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09" name="Shape 209"/>
            <p:cNvSpPr/>
            <p:nvPr/>
          </p:nvSpPr>
          <p:spPr>
            <a:xfrm>
              <a:off x="4727451" y="0"/>
              <a:ext cx="1182000" cy="5143500"/>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10" name="Shape 210"/>
            <p:cNvSpPr/>
            <p:nvPr/>
          </p:nvSpPr>
          <p:spPr>
            <a:xfrm>
              <a:off x="5909314" y="0"/>
              <a:ext cx="1182000" cy="5143500"/>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grpSp>
      <p:sp>
        <p:nvSpPr>
          <p:cNvPr id="211" name="Shape 211"/>
          <p:cNvSpPr/>
          <p:nvPr/>
        </p:nvSpPr>
        <p:spPr>
          <a:xfrm>
            <a:off x="226500" y="467996"/>
            <a:ext cx="6872800" cy="400200"/>
          </a:xfrm>
          <a:prstGeom prst="rect">
            <a:avLst/>
          </a:prstGeom>
          <a:noFill/>
          <a:ln>
            <a:noFill/>
          </a:ln>
        </p:spPr>
        <p:txBody>
          <a:bodyPr lIns="91425" tIns="45700" rIns="91425" bIns="45700" anchor="t" anchorCtr="0">
            <a:noAutofit/>
          </a:bodyPr>
          <a:lstStyle/>
          <a:p>
            <a:pPr lvl="0">
              <a:buSzPct val="25000"/>
            </a:pPr>
            <a:r>
              <a:rPr lang="en" sz="2000" b="1" dirty="0">
                <a:solidFill>
                  <a:schemeClr val="dk1"/>
                </a:solidFill>
                <a:latin typeface="Century Gothic"/>
                <a:ea typeface="Century Gothic"/>
                <a:cs typeface="Century Gothic"/>
                <a:sym typeface="Century Gothic"/>
              </a:rPr>
              <a:t>Tuned vs </a:t>
            </a:r>
            <a:r>
              <a:rPr lang="en" sz="2000" b="1" dirty="0" err="1">
                <a:solidFill>
                  <a:schemeClr val="dk1"/>
                </a:solidFill>
                <a:latin typeface="Century Gothic"/>
                <a:ea typeface="Century Gothic"/>
                <a:cs typeface="Century Gothic"/>
                <a:sym typeface="Century Gothic"/>
              </a:rPr>
              <a:t>Untuned</a:t>
            </a:r>
            <a:r>
              <a:rPr lang="en" sz="2000" b="1" dirty="0">
                <a:solidFill>
                  <a:schemeClr val="dk1"/>
                </a:solidFill>
                <a:latin typeface="Century Gothic"/>
                <a:ea typeface="Century Gothic"/>
                <a:cs typeface="Century Gothic"/>
                <a:sym typeface="Century Gothic"/>
              </a:rPr>
              <a:t> Models</a:t>
            </a:r>
            <a:r>
              <a:rPr lang="en-US" sz="2000" b="1" dirty="0">
                <a:solidFill>
                  <a:schemeClr val="dk1"/>
                </a:solidFill>
                <a:latin typeface="Century Gothic"/>
                <a:ea typeface="Century Gothic"/>
                <a:cs typeface="Century Gothic"/>
                <a:sym typeface="Century Gothic"/>
              </a:rPr>
              <a:t> using Simulated Annealing</a:t>
            </a:r>
            <a:endParaRPr lang="en" sz="2000" b="1" dirty="0">
              <a:solidFill>
                <a:schemeClr val="dk1"/>
              </a:solidFill>
              <a:latin typeface="Century Gothic"/>
              <a:ea typeface="Century Gothic"/>
              <a:cs typeface="Century Gothic"/>
              <a:sym typeface="Century Gothic"/>
            </a:endParaRPr>
          </a:p>
        </p:txBody>
      </p:sp>
      <p:sp>
        <p:nvSpPr>
          <p:cNvPr id="212" name="Shape 212"/>
          <p:cNvSpPr/>
          <p:nvPr/>
        </p:nvSpPr>
        <p:spPr>
          <a:xfrm>
            <a:off x="226488" y="728862"/>
            <a:ext cx="8691000" cy="3693300"/>
          </a:xfrm>
          <a:prstGeom prst="rect">
            <a:avLst/>
          </a:prstGeom>
          <a:noFill/>
          <a:ln>
            <a:noFill/>
          </a:ln>
        </p:spPr>
        <p:txBody>
          <a:bodyPr lIns="91425" tIns="45700" rIns="91425" bIns="45700" anchor="t" anchorCtr="0">
            <a:noAutofit/>
          </a:bodyPr>
          <a:lstStyle/>
          <a:p>
            <a:pPr lvl="0" algn="just" rtl="0">
              <a:spcBef>
                <a:spcPts val="0"/>
              </a:spcBef>
              <a:buNone/>
            </a:pPr>
            <a:endParaRPr sz="1100">
              <a:latin typeface="Century Gothic"/>
              <a:ea typeface="Century Gothic"/>
              <a:cs typeface="Century Gothic"/>
              <a:sym typeface="Century Gothic"/>
            </a:endParaRPr>
          </a:p>
          <a:p>
            <a:pPr lvl="0" algn="just" rtl="0">
              <a:spcBef>
                <a:spcPts val="0"/>
              </a:spcBef>
              <a:buNone/>
            </a:pPr>
            <a:endParaRPr/>
          </a:p>
        </p:txBody>
      </p:sp>
      <p:pic>
        <p:nvPicPr>
          <p:cNvPr id="14" name="Picture 13"/>
          <p:cNvPicPr>
            <a:picLocks/>
          </p:cNvPicPr>
          <p:nvPr/>
        </p:nvPicPr>
        <p:blipFill>
          <a:blip r:embed="rId3">
            <a:extLst>
              <a:ext uri="{28A0092B-C50C-407E-A947-70E740481C1C}">
                <a14:useLocalDpi xmlns:a14="http://schemas.microsoft.com/office/drawing/2010/main" val="0"/>
              </a:ext>
            </a:extLst>
          </a:blip>
          <a:stretch>
            <a:fillRect/>
          </a:stretch>
        </p:blipFill>
        <p:spPr>
          <a:xfrm>
            <a:off x="-101003" y="1032542"/>
            <a:ext cx="4993200" cy="3693600"/>
          </a:xfrm>
          <a:prstGeom prst="rect">
            <a:avLst/>
          </a:prstGeom>
        </p:spPr>
      </p:pic>
      <p:pic>
        <p:nvPicPr>
          <p:cNvPr id="15" name="Picture 14"/>
          <p:cNvPicPr>
            <a:picLocks/>
          </p:cNvPicPr>
          <p:nvPr/>
        </p:nvPicPr>
        <p:blipFill>
          <a:blip r:embed="rId4">
            <a:extLst>
              <a:ext uri="{28A0092B-C50C-407E-A947-70E740481C1C}">
                <a14:useLocalDpi xmlns:a14="http://schemas.microsoft.com/office/drawing/2010/main" val="0"/>
              </a:ext>
            </a:extLst>
          </a:blip>
          <a:stretch>
            <a:fillRect/>
          </a:stretch>
        </p:blipFill>
        <p:spPr>
          <a:xfrm>
            <a:off x="4200979" y="1028278"/>
            <a:ext cx="4993200" cy="3693600"/>
          </a:xfrm>
          <a:prstGeom prst="rect">
            <a:avLst/>
          </a:prstGeom>
        </p:spPr>
      </p:pic>
      <p:sp>
        <p:nvSpPr>
          <p:cNvPr id="17" name="Shape 211"/>
          <p:cNvSpPr/>
          <p:nvPr/>
        </p:nvSpPr>
        <p:spPr>
          <a:xfrm>
            <a:off x="3662900" y="4589894"/>
            <a:ext cx="2084900" cy="400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000" b="1" smtClean="0">
                <a:solidFill>
                  <a:schemeClr val="dk1"/>
                </a:solidFill>
                <a:latin typeface="Century Gothic"/>
                <a:ea typeface="Century Gothic"/>
                <a:cs typeface="Century Gothic"/>
                <a:sym typeface="Century Gothic"/>
              </a:rPr>
              <a:t>Random Forest</a:t>
            </a:r>
            <a:endParaRPr lang="en" sz="2000" b="1" dirty="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1405071344"/>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grpSp>
        <p:nvGrpSpPr>
          <p:cNvPr id="204" name="Shape 204"/>
          <p:cNvGrpSpPr/>
          <p:nvPr/>
        </p:nvGrpSpPr>
        <p:grpSpPr>
          <a:xfrm>
            <a:off x="0" y="0"/>
            <a:ext cx="9144249" cy="269519"/>
            <a:chOff x="0" y="0"/>
            <a:chExt cx="7091314" cy="5143500"/>
          </a:xfrm>
        </p:grpSpPr>
        <p:sp>
          <p:nvSpPr>
            <p:cNvPr id="205" name="Shape 205"/>
            <p:cNvSpPr/>
            <p:nvPr/>
          </p:nvSpPr>
          <p:spPr>
            <a:xfrm>
              <a:off x="0" y="0"/>
              <a:ext cx="1182000" cy="5143500"/>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06" name="Shape 206"/>
            <p:cNvSpPr/>
            <p:nvPr/>
          </p:nvSpPr>
          <p:spPr>
            <a:xfrm>
              <a:off x="1181862" y="0"/>
              <a:ext cx="1181999" cy="5143500"/>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07" name="Shape 207"/>
            <p:cNvSpPr/>
            <p:nvPr/>
          </p:nvSpPr>
          <p:spPr>
            <a:xfrm>
              <a:off x="2363725" y="0"/>
              <a:ext cx="1182000" cy="5143500"/>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08" name="Shape 208"/>
            <p:cNvSpPr/>
            <p:nvPr/>
          </p:nvSpPr>
          <p:spPr>
            <a:xfrm>
              <a:off x="3545587" y="0"/>
              <a:ext cx="1182000" cy="5143500"/>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09" name="Shape 209"/>
            <p:cNvSpPr/>
            <p:nvPr/>
          </p:nvSpPr>
          <p:spPr>
            <a:xfrm>
              <a:off x="4727451" y="0"/>
              <a:ext cx="1182000" cy="5143500"/>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10" name="Shape 210"/>
            <p:cNvSpPr/>
            <p:nvPr/>
          </p:nvSpPr>
          <p:spPr>
            <a:xfrm>
              <a:off x="5909314" y="0"/>
              <a:ext cx="1182000" cy="5143500"/>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grpSp>
      <p:sp>
        <p:nvSpPr>
          <p:cNvPr id="211" name="Shape 211"/>
          <p:cNvSpPr/>
          <p:nvPr/>
        </p:nvSpPr>
        <p:spPr>
          <a:xfrm>
            <a:off x="226500" y="467996"/>
            <a:ext cx="6872800" cy="400200"/>
          </a:xfrm>
          <a:prstGeom prst="rect">
            <a:avLst/>
          </a:prstGeom>
          <a:noFill/>
          <a:ln>
            <a:noFill/>
          </a:ln>
        </p:spPr>
        <p:txBody>
          <a:bodyPr lIns="91425" tIns="45700" rIns="91425" bIns="45700" anchor="t" anchorCtr="0">
            <a:noAutofit/>
          </a:bodyPr>
          <a:lstStyle/>
          <a:p>
            <a:pPr lvl="0">
              <a:buSzPct val="25000"/>
            </a:pPr>
            <a:r>
              <a:rPr lang="en" sz="2000" b="1" dirty="0">
                <a:solidFill>
                  <a:schemeClr val="dk1"/>
                </a:solidFill>
                <a:latin typeface="Century Gothic"/>
                <a:ea typeface="Century Gothic"/>
                <a:cs typeface="Century Gothic"/>
                <a:sym typeface="Century Gothic"/>
              </a:rPr>
              <a:t>Tuned vs </a:t>
            </a:r>
            <a:r>
              <a:rPr lang="en" sz="2000" b="1" dirty="0" err="1">
                <a:solidFill>
                  <a:schemeClr val="dk1"/>
                </a:solidFill>
                <a:latin typeface="Century Gothic"/>
                <a:ea typeface="Century Gothic"/>
                <a:cs typeface="Century Gothic"/>
                <a:sym typeface="Century Gothic"/>
              </a:rPr>
              <a:t>Untuned</a:t>
            </a:r>
            <a:r>
              <a:rPr lang="en" sz="2000" b="1" dirty="0">
                <a:solidFill>
                  <a:schemeClr val="dk1"/>
                </a:solidFill>
                <a:latin typeface="Century Gothic"/>
                <a:ea typeface="Century Gothic"/>
                <a:cs typeface="Century Gothic"/>
                <a:sym typeface="Century Gothic"/>
              </a:rPr>
              <a:t> Models</a:t>
            </a:r>
            <a:r>
              <a:rPr lang="en-US" sz="2000" b="1" dirty="0">
                <a:solidFill>
                  <a:schemeClr val="dk1"/>
                </a:solidFill>
                <a:latin typeface="Century Gothic"/>
                <a:ea typeface="Century Gothic"/>
                <a:cs typeface="Century Gothic"/>
                <a:sym typeface="Century Gothic"/>
              </a:rPr>
              <a:t> using Simulated Annealing</a:t>
            </a:r>
            <a:endParaRPr lang="en" sz="2000" b="1" dirty="0">
              <a:solidFill>
                <a:schemeClr val="dk1"/>
              </a:solidFill>
              <a:latin typeface="Century Gothic"/>
              <a:ea typeface="Century Gothic"/>
              <a:cs typeface="Century Gothic"/>
              <a:sym typeface="Century Gothic"/>
            </a:endParaRPr>
          </a:p>
        </p:txBody>
      </p:sp>
      <p:sp>
        <p:nvSpPr>
          <p:cNvPr id="212" name="Shape 212"/>
          <p:cNvSpPr/>
          <p:nvPr/>
        </p:nvSpPr>
        <p:spPr>
          <a:xfrm>
            <a:off x="226488" y="728862"/>
            <a:ext cx="8691000" cy="3693300"/>
          </a:xfrm>
          <a:prstGeom prst="rect">
            <a:avLst/>
          </a:prstGeom>
          <a:noFill/>
          <a:ln>
            <a:noFill/>
          </a:ln>
        </p:spPr>
        <p:txBody>
          <a:bodyPr lIns="91425" tIns="45700" rIns="91425" bIns="45700" anchor="t" anchorCtr="0">
            <a:noAutofit/>
          </a:bodyPr>
          <a:lstStyle/>
          <a:p>
            <a:pPr lvl="0" algn="just" rtl="0">
              <a:spcBef>
                <a:spcPts val="0"/>
              </a:spcBef>
              <a:buNone/>
            </a:pPr>
            <a:endParaRPr sz="1100">
              <a:latin typeface="Century Gothic"/>
              <a:ea typeface="Century Gothic"/>
              <a:cs typeface="Century Gothic"/>
              <a:sym typeface="Century Gothic"/>
            </a:endParaRPr>
          </a:p>
          <a:p>
            <a:pPr lvl="0" algn="just" rtl="0">
              <a:spcBef>
                <a:spcPts val="0"/>
              </a:spcBef>
              <a:buNone/>
            </a:pPr>
            <a:endParaRPr/>
          </a:p>
        </p:txBody>
      </p:sp>
      <p:pic>
        <p:nvPicPr>
          <p:cNvPr id="16" name="Picture 15"/>
          <p:cNvPicPr>
            <a:picLocks/>
          </p:cNvPicPr>
          <p:nvPr/>
        </p:nvPicPr>
        <p:blipFill rotWithShape="1">
          <a:blip r:embed="rId3">
            <a:extLst>
              <a:ext uri="{28A0092B-C50C-407E-A947-70E740481C1C}">
                <a14:useLocalDpi xmlns:a14="http://schemas.microsoft.com/office/drawing/2010/main" val="0"/>
              </a:ext>
            </a:extLst>
          </a:blip>
          <a:srcRect l="6759" t="4561" r="7018" b="10538"/>
          <a:stretch/>
        </p:blipFill>
        <p:spPr>
          <a:xfrm>
            <a:off x="277288" y="1245047"/>
            <a:ext cx="4305301" cy="3135916"/>
          </a:xfrm>
          <a:prstGeom prst="rect">
            <a:avLst/>
          </a:prstGeom>
        </p:spPr>
      </p:pic>
      <p:pic>
        <p:nvPicPr>
          <p:cNvPr id="17" name="Picture 16"/>
          <p:cNvPicPr>
            <a:picLocks/>
          </p:cNvPicPr>
          <p:nvPr/>
        </p:nvPicPr>
        <p:blipFill rotWithShape="1">
          <a:blip r:embed="rId4">
            <a:extLst>
              <a:ext uri="{28A0092B-C50C-407E-A947-70E740481C1C}">
                <a14:useLocalDpi xmlns:a14="http://schemas.microsoft.com/office/drawing/2010/main" val="0"/>
              </a:ext>
            </a:extLst>
          </a:blip>
          <a:srcRect l="6938" t="5374" r="6312" b="11414"/>
          <a:stretch/>
        </p:blipFill>
        <p:spPr>
          <a:xfrm>
            <a:off x="4649403" y="1236221"/>
            <a:ext cx="4331585" cy="3073527"/>
          </a:xfrm>
          <a:prstGeom prst="rect">
            <a:avLst/>
          </a:prstGeom>
        </p:spPr>
      </p:pic>
      <p:sp>
        <p:nvSpPr>
          <p:cNvPr id="18" name="Shape 211"/>
          <p:cNvSpPr/>
          <p:nvPr/>
        </p:nvSpPr>
        <p:spPr>
          <a:xfrm>
            <a:off x="4128022" y="4617007"/>
            <a:ext cx="909134" cy="400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000" b="1" smtClean="0">
                <a:solidFill>
                  <a:schemeClr val="dk1"/>
                </a:solidFill>
                <a:latin typeface="Century Gothic"/>
                <a:ea typeface="Century Gothic"/>
                <a:cs typeface="Century Gothic"/>
                <a:sym typeface="Century Gothic"/>
              </a:rPr>
              <a:t>CART</a:t>
            </a:r>
            <a:endParaRPr lang="en" sz="2000" b="1" dirty="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743802845"/>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Shape 32"/>
          <p:cNvSpPr/>
          <p:nvPr/>
        </p:nvSpPr>
        <p:spPr>
          <a:xfrm>
            <a:off x="3617810" y="1421855"/>
            <a:ext cx="1908379" cy="1908375"/>
          </a:xfrm>
          <a:prstGeom prst="ellipse">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entury Gothic"/>
              <a:ea typeface="Century Gothic"/>
              <a:cs typeface="Century Gothic"/>
              <a:sym typeface="Century Gothic"/>
            </a:endParaRPr>
          </a:p>
        </p:txBody>
      </p:sp>
      <p:sp>
        <p:nvSpPr>
          <p:cNvPr id="33" name="Shape 33"/>
          <p:cNvSpPr/>
          <p:nvPr/>
        </p:nvSpPr>
        <p:spPr>
          <a:xfrm>
            <a:off x="3757591" y="1561637"/>
            <a:ext cx="1628817" cy="1628813"/>
          </a:xfrm>
          <a:prstGeom prst="ellipse">
            <a:avLst/>
          </a:prstGeom>
          <a:solidFill>
            <a:srgbClr val="308DA2"/>
          </a:solidFill>
          <a:ln>
            <a:noFill/>
          </a:ln>
          <a:effectLst>
            <a:outerShdw blurRad="50799" dist="38100" dir="5400000" algn="t" rotWithShape="0">
              <a:srgbClr val="000000">
                <a:alpha val="40000"/>
              </a:srgbClr>
            </a:outerShdw>
          </a:effectLst>
        </p:spPr>
        <p:txBody>
          <a:bodyPr lIns="91425" tIns="45700" rIns="91425" bIns="45700" anchor="ctr" anchorCtr="0">
            <a:noAutofit/>
          </a:bodyPr>
          <a:lstStyle/>
          <a:p>
            <a:pPr marL="0" marR="0" lvl="0" indent="0" algn="ctr" rtl="0">
              <a:lnSpc>
                <a:spcPct val="80000"/>
              </a:lnSpc>
              <a:spcBef>
                <a:spcPts val="0"/>
              </a:spcBef>
              <a:buSzPct val="25000"/>
              <a:buNone/>
            </a:pPr>
            <a:r>
              <a:rPr lang="en" sz="6000" b="1" i="0" u="none" strike="noStrike" cap="none">
                <a:solidFill>
                  <a:srgbClr val="FFFFFF"/>
                </a:solidFill>
                <a:latin typeface="Century Gothic"/>
                <a:ea typeface="Century Gothic"/>
                <a:cs typeface="Century Gothic"/>
                <a:sym typeface="Century Gothic"/>
              </a:rPr>
              <a:t>01</a:t>
            </a:r>
          </a:p>
        </p:txBody>
      </p:sp>
      <p:sp>
        <p:nvSpPr>
          <p:cNvPr id="34" name="Shape 34"/>
          <p:cNvSpPr/>
          <p:nvPr/>
        </p:nvSpPr>
        <p:spPr>
          <a:xfrm rot="5400000">
            <a:off x="4479785" y="4052646"/>
            <a:ext cx="184427" cy="235597"/>
          </a:xfrm>
          <a:prstGeom prst="chevron">
            <a:avLst>
              <a:gd name="adj" fmla="val 59233"/>
            </a:avLst>
          </a:prstGeom>
          <a:solidFill>
            <a:schemeClr val="lt1">
              <a:alpha val="40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1E2D43"/>
              </a:solidFill>
              <a:latin typeface="Century Gothic"/>
              <a:ea typeface="Century Gothic"/>
              <a:cs typeface="Century Gothic"/>
              <a:sym typeface="Century Gothic"/>
            </a:endParaRPr>
          </a:p>
        </p:txBody>
      </p:sp>
      <p:sp>
        <p:nvSpPr>
          <p:cNvPr id="35" name="Shape 35"/>
          <p:cNvSpPr/>
          <p:nvPr/>
        </p:nvSpPr>
        <p:spPr>
          <a:xfrm rot="5400000">
            <a:off x="4479785" y="4162523"/>
            <a:ext cx="184427" cy="235597"/>
          </a:xfrm>
          <a:prstGeom prst="chevron">
            <a:avLst>
              <a:gd name="adj" fmla="val 59233"/>
            </a:avLst>
          </a:prstGeom>
          <a:solidFill>
            <a:schemeClr val="lt1">
              <a:alpha val="69803"/>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1E2D43"/>
              </a:solidFill>
              <a:latin typeface="Century Gothic"/>
              <a:ea typeface="Century Gothic"/>
              <a:cs typeface="Century Gothic"/>
              <a:sym typeface="Century Gothic"/>
            </a:endParaRPr>
          </a:p>
        </p:txBody>
      </p:sp>
      <p:sp>
        <p:nvSpPr>
          <p:cNvPr id="36" name="Shape 36"/>
          <p:cNvSpPr/>
          <p:nvPr/>
        </p:nvSpPr>
        <p:spPr>
          <a:xfrm rot="5400000">
            <a:off x="4479785" y="4272400"/>
            <a:ext cx="184427" cy="235597"/>
          </a:xfrm>
          <a:prstGeom prst="chevron">
            <a:avLst>
              <a:gd name="adj" fmla="val 59233"/>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1E2D43"/>
              </a:solidFill>
              <a:latin typeface="Century Gothic"/>
              <a:ea typeface="Century Gothic"/>
              <a:cs typeface="Century Gothic"/>
              <a:sym typeface="Century Gothic"/>
            </a:endParaRPr>
          </a:p>
        </p:txBody>
      </p:sp>
      <p:sp>
        <p:nvSpPr>
          <p:cNvPr id="37" name="Shape 37"/>
          <p:cNvSpPr/>
          <p:nvPr/>
        </p:nvSpPr>
        <p:spPr>
          <a:xfrm>
            <a:off x="3166533" y="346907"/>
            <a:ext cx="2810933" cy="591829"/>
          </a:xfrm>
          <a:prstGeom prst="rect">
            <a:avLst/>
          </a:prstGeom>
          <a:noFill/>
          <a:ln>
            <a:noFill/>
          </a:ln>
        </p:spPr>
        <p:txBody>
          <a:bodyPr lIns="91425" tIns="45700" rIns="91425" bIns="45700" anchor="ctr" anchorCtr="0">
            <a:noAutofit/>
          </a:bodyPr>
          <a:lstStyle/>
          <a:p>
            <a:pPr marL="0" marR="0" lvl="0" indent="0" algn="ctr" rtl="0">
              <a:lnSpc>
                <a:spcPct val="130000"/>
              </a:lnSpc>
              <a:spcBef>
                <a:spcPts val="0"/>
              </a:spcBef>
              <a:buSzPct val="25000"/>
              <a:buNone/>
            </a:pPr>
            <a:r>
              <a:rPr lang="en" sz="2800" b="0" i="0" u="none" strike="noStrike" cap="none">
                <a:solidFill>
                  <a:schemeClr val="lt1"/>
                </a:solidFill>
                <a:latin typeface="Century Gothic"/>
                <a:ea typeface="Century Gothic"/>
                <a:cs typeface="Century Gothic"/>
                <a:sym typeface="Century Gothic"/>
              </a:rPr>
              <a:t>Introduction</a:t>
            </a:r>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p:nvPr/>
        </p:nvSpPr>
        <p:spPr>
          <a:xfrm>
            <a:off x="4570200" y="-20538"/>
            <a:ext cx="4573800" cy="5164038"/>
          </a:xfrm>
          <a:prstGeom prst="rect">
            <a:avLst/>
          </a:prstGeom>
          <a:solidFill>
            <a:srgbClr val="D34328">
              <a:alpha val="74901"/>
            </a:srgbClr>
          </a:solidFill>
          <a:ln>
            <a:noFill/>
          </a:ln>
          <a:effectLst>
            <a:outerShdw blurRad="25399" dist="12700" dir="5400000" algn="ctr" rotWithShape="0">
              <a:srgbClr val="000000">
                <a:alpha val="49803"/>
              </a:srgbClr>
            </a:outerShdw>
          </a:effectLst>
        </p:spPr>
        <p:txBody>
          <a:bodyPr lIns="26775" tIns="26775" rIns="26775" bIns="26775" anchor="ctr" anchorCtr="0">
            <a:noAutofit/>
          </a:bodyPr>
          <a:lstStyle/>
          <a:p>
            <a:pPr marL="171450" marR="0" lvl="0" indent="-6350" algn="l" rtl="0">
              <a:spcBef>
                <a:spcPts val="0"/>
              </a:spcBef>
              <a:buNone/>
            </a:pPr>
            <a:endParaRPr sz="1800">
              <a:solidFill>
                <a:schemeClr val="dk1"/>
              </a:solidFill>
              <a:latin typeface="Century Gothic"/>
              <a:ea typeface="Century Gothic"/>
              <a:cs typeface="Century Gothic"/>
              <a:sym typeface="Century Gothic"/>
            </a:endParaRPr>
          </a:p>
        </p:txBody>
      </p:sp>
      <p:sp>
        <p:nvSpPr>
          <p:cNvPr id="237" name="Shape 237"/>
          <p:cNvSpPr txBox="1"/>
          <p:nvPr/>
        </p:nvSpPr>
        <p:spPr>
          <a:xfrm>
            <a:off x="5024683" y="1268819"/>
            <a:ext cx="3664799" cy="9234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5400">
                <a:solidFill>
                  <a:schemeClr val="lt1"/>
                </a:solidFill>
                <a:latin typeface="Helvetica Neue"/>
                <a:ea typeface="Helvetica Neue"/>
                <a:cs typeface="Helvetica Neue"/>
                <a:sym typeface="Helvetica Neue"/>
              </a:rPr>
              <a:t>Conclusion</a:t>
            </a:r>
          </a:p>
        </p:txBody>
      </p:sp>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grpSp>
        <p:nvGrpSpPr>
          <p:cNvPr id="243" name="Shape 243"/>
          <p:cNvGrpSpPr/>
          <p:nvPr/>
        </p:nvGrpSpPr>
        <p:grpSpPr>
          <a:xfrm>
            <a:off x="0" y="0"/>
            <a:ext cx="9144000" cy="269379"/>
            <a:chOff x="0" y="0"/>
            <a:chExt cx="7091177" cy="5143499"/>
          </a:xfrm>
        </p:grpSpPr>
        <p:sp>
          <p:nvSpPr>
            <p:cNvPr id="244" name="Shape 244"/>
            <p:cNvSpPr/>
            <p:nvPr/>
          </p:nvSpPr>
          <p:spPr>
            <a:xfrm>
              <a:off x="0" y="0"/>
              <a:ext cx="1181863" cy="5143499"/>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45" name="Shape 245"/>
            <p:cNvSpPr/>
            <p:nvPr/>
          </p:nvSpPr>
          <p:spPr>
            <a:xfrm>
              <a:off x="1181862" y="0"/>
              <a:ext cx="1181863" cy="5143499"/>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46" name="Shape 246"/>
            <p:cNvSpPr/>
            <p:nvPr/>
          </p:nvSpPr>
          <p:spPr>
            <a:xfrm>
              <a:off x="2363725" y="0"/>
              <a:ext cx="1181863" cy="5143499"/>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47" name="Shape 247"/>
            <p:cNvSpPr/>
            <p:nvPr/>
          </p:nvSpPr>
          <p:spPr>
            <a:xfrm>
              <a:off x="3545587" y="0"/>
              <a:ext cx="1181863" cy="5143499"/>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48" name="Shape 248"/>
            <p:cNvSpPr/>
            <p:nvPr/>
          </p:nvSpPr>
          <p:spPr>
            <a:xfrm>
              <a:off x="4727451" y="0"/>
              <a:ext cx="1181863" cy="5143499"/>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49" name="Shape 249"/>
            <p:cNvSpPr/>
            <p:nvPr/>
          </p:nvSpPr>
          <p:spPr>
            <a:xfrm>
              <a:off x="5909314" y="0"/>
              <a:ext cx="1181863" cy="5143499"/>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grpSp>
      <p:sp>
        <p:nvSpPr>
          <p:cNvPr id="250" name="Shape 250"/>
          <p:cNvSpPr/>
          <p:nvPr/>
        </p:nvSpPr>
        <p:spPr>
          <a:xfrm>
            <a:off x="394272" y="698850"/>
            <a:ext cx="2217600" cy="400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000" b="1">
                <a:solidFill>
                  <a:schemeClr val="dk1"/>
                </a:solidFill>
                <a:latin typeface="Century Gothic"/>
                <a:ea typeface="Century Gothic"/>
                <a:cs typeface="Century Gothic"/>
                <a:sym typeface="Century Gothic"/>
              </a:rPr>
              <a:t>Conclusion</a:t>
            </a:r>
          </a:p>
        </p:txBody>
      </p:sp>
      <p:sp>
        <p:nvSpPr>
          <p:cNvPr id="251" name="Shape 251"/>
          <p:cNvSpPr/>
          <p:nvPr/>
        </p:nvSpPr>
        <p:spPr>
          <a:xfrm>
            <a:off x="394280" y="1099041"/>
            <a:ext cx="8570400" cy="2862299"/>
          </a:xfrm>
          <a:prstGeom prst="rect">
            <a:avLst/>
          </a:prstGeom>
          <a:noFill/>
          <a:ln>
            <a:noFill/>
          </a:ln>
        </p:spPr>
        <p:txBody>
          <a:bodyPr lIns="91425" tIns="45700" rIns="91425" bIns="45700" anchor="t" anchorCtr="0">
            <a:noAutofit/>
          </a:bodyPr>
          <a:lstStyle/>
          <a:p>
            <a:pPr marR="0" lvl="0" algn="l" rtl="0">
              <a:spcBef>
                <a:spcPts val="0"/>
              </a:spcBef>
              <a:buNone/>
            </a:pPr>
            <a:r>
              <a:rPr lang="en" sz="1800" dirty="0">
                <a:solidFill>
                  <a:schemeClr val="dk1"/>
                </a:solidFill>
                <a:latin typeface="Century Gothic"/>
                <a:ea typeface="Century Gothic"/>
                <a:cs typeface="Century Gothic"/>
                <a:sym typeface="Century Gothic"/>
              </a:rPr>
              <a:t>	 	 	</a:t>
            </a:r>
          </a:p>
          <a:p>
            <a:pPr marL="514350" lvl="0" indent="-260350" algn="just" rtl="0">
              <a:spcBef>
                <a:spcPts val="0"/>
              </a:spcBef>
              <a:buClr>
                <a:schemeClr val="dk1"/>
              </a:buClr>
              <a:buFont typeface="Arial"/>
              <a:buChar char="•"/>
            </a:pPr>
            <a:r>
              <a:rPr lang="en" dirty="0">
                <a:solidFill>
                  <a:schemeClr val="dk1"/>
                </a:solidFill>
                <a:latin typeface="Century Gothic"/>
                <a:ea typeface="Century Gothic"/>
                <a:cs typeface="Century Gothic"/>
                <a:sym typeface="Century Gothic"/>
              </a:rPr>
              <a:t>In this project, we studied the impact of Parameter Tuning in the field of Software Defect Prediction. Differential </a:t>
            </a:r>
            <a:r>
              <a:rPr lang="en" dirty="0" smtClean="0">
                <a:solidFill>
                  <a:schemeClr val="dk1"/>
                </a:solidFill>
                <a:latin typeface="Century Gothic"/>
                <a:ea typeface="Century Gothic"/>
                <a:cs typeface="Century Gothic"/>
                <a:sym typeface="Century Gothic"/>
              </a:rPr>
              <a:t>Evolution and Simulated Annealing were applied </a:t>
            </a:r>
            <a:r>
              <a:rPr lang="en" dirty="0">
                <a:solidFill>
                  <a:schemeClr val="dk1"/>
                </a:solidFill>
                <a:latin typeface="Century Gothic"/>
                <a:ea typeface="Century Gothic"/>
                <a:cs typeface="Century Gothic"/>
                <a:sym typeface="Century Gothic"/>
              </a:rPr>
              <a:t>on machine learning algorithms like Random Forest and Classification And Regression Trees (CART) with the aim of optimising Precision or F-Measure. It was found that tuning parameters improved both these performance measures substantially as compared to untuned parameters.</a:t>
            </a:r>
          </a:p>
          <a:p>
            <a:pPr lvl="0" algn="just" rtl="0">
              <a:spcBef>
                <a:spcPts val="0"/>
              </a:spcBef>
              <a:buNone/>
            </a:pPr>
            <a:endParaRPr dirty="0">
              <a:solidFill>
                <a:schemeClr val="dk1"/>
              </a:solidFill>
              <a:latin typeface="Century Gothic"/>
              <a:ea typeface="Century Gothic"/>
              <a:cs typeface="Century Gothic"/>
              <a:sym typeface="Century Gothic"/>
            </a:endParaRPr>
          </a:p>
          <a:p>
            <a:pPr marL="514350" lvl="0" indent="-260350" algn="just" rtl="0">
              <a:spcBef>
                <a:spcPts val="0"/>
              </a:spcBef>
              <a:buClr>
                <a:schemeClr val="dk1"/>
              </a:buClr>
              <a:buFont typeface="Arial"/>
              <a:buChar char="•"/>
            </a:pPr>
            <a:r>
              <a:rPr lang="en" dirty="0">
                <a:solidFill>
                  <a:schemeClr val="dk1"/>
                </a:solidFill>
                <a:latin typeface="Century Gothic"/>
                <a:ea typeface="Century Gothic"/>
                <a:cs typeface="Century Gothic"/>
                <a:sym typeface="Century Gothic"/>
              </a:rPr>
              <a:t>It was also observed that tuning the parameters of the learning algorithms </a:t>
            </a:r>
            <a:r>
              <a:rPr lang="en" dirty="0" smtClean="0">
                <a:solidFill>
                  <a:schemeClr val="dk1"/>
                </a:solidFill>
                <a:latin typeface="Century Gothic"/>
                <a:ea typeface="Century Gothic"/>
                <a:cs typeface="Century Gothic"/>
                <a:sym typeface="Century Gothic"/>
              </a:rPr>
              <a:t>were </a:t>
            </a:r>
            <a:r>
              <a:rPr lang="en" dirty="0">
                <a:solidFill>
                  <a:schemeClr val="dk1"/>
                </a:solidFill>
                <a:latin typeface="Century Gothic"/>
                <a:ea typeface="Century Gothic"/>
                <a:cs typeface="Century Gothic"/>
                <a:sym typeface="Century Gothic"/>
              </a:rPr>
              <a:t>simple and that Differential Evolution showed greater improvement as compared to </a:t>
            </a:r>
            <a:r>
              <a:rPr lang="en" dirty="0" smtClean="0">
                <a:solidFill>
                  <a:schemeClr val="dk1"/>
                </a:solidFill>
                <a:latin typeface="Century Gothic"/>
                <a:ea typeface="Century Gothic"/>
                <a:cs typeface="Century Gothic"/>
                <a:sym typeface="Century Gothic"/>
              </a:rPr>
              <a:t>Simulated Annealing.</a:t>
            </a:r>
            <a:endParaRPr lang="en" dirty="0">
              <a:solidFill>
                <a:schemeClr val="dk1"/>
              </a:solidFill>
              <a:latin typeface="Century Gothic"/>
              <a:ea typeface="Century Gothic"/>
              <a:cs typeface="Century Gothic"/>
              <a:sym typeface="Century Gothic"/>
            </a:endParaRPr>
          </a:p>
          <a:p>
            <a:pPr lvl="0" algn="just" rtl="0">
              <a:spcBef>
                <a:spcPts val="0"/>
              </a:spcBef>
              <a:buNone/>
            </a:pPr>
            <a:endParaRPr dirty="0">
              <a:solidFill>
                <a:schemeClr val="dk1"/>
              </a:solidFill>
              <a:latin typeface="Century Gothic"/>
              <a:ea typeface="Century Gothic"/>
              <a:cs typeface="Century Gothic"/>
              <a:sym typeface="Century Gothic"/>
            </a:endParaRPr>
          </a:p>
          <a:p>
            <a:pPr marL="514350" lvl="0" indent="-260350" algn="just" rtl="0">
              <a:spcBef>
                <a:spcPts val="0"/>
              </a:spcBef>
              <a:buClr>
                <a:schemeClr val="dk1"/>
              </a:buClr>
              <a:buFont typeface="Arial"/>
              <a:buChar char="•"/>
            </a:pPr>
            <a:r>
              <a:rPr lang="en" dirty="0">
                <a:solidFill>
                  <a:schemeClr val="dk1"/>
                </a:solidFill>
                <a:latin typeface="Century Gothic"/>
                <a:ea typeface="Century Gothic"/>
                <a:cs typeface="Century Gothic"/>
                <a:sym typeface="Century Gothic"/>
              </a:rPr>
              <a:t>Our exploration in the field of Parameter Tuning showed that when learning defect predictors for static code attributes, analytics without tuning are considered harmful and misleading.</a:t>
            </a:r>
          </a:p>
        </p:txBody>
      </p:sp>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p:nvPr/>
        </p:nvSpPr>
        <p:spPr>
          <a:xfrm>
            <a:off x="4570200" y="-20538"/>
            <a:ext cx="4573800" cy="5164038"/>
          </a:xfrm>
          <a:prstGeom prst="rect">
            <a:avLst/>
          </a:prstGeom>
          <a:solidFill>
            <a:srgbClr val="D34328">
              <a:alpha val="74901"/>
            </a:srgbClr>
          </a:solidFill>
          <a:ln>
            <a:noFill/>
          </a:ln>
          <a:effectLst>
            <a:outerShdw blurRad="25399" dist="12700" dir="5400000" algn="ctr" rotWithShape="0">
              <a:srgbClr val="000000">
                <a:alpha val="49803"/>
              </a:srgbClr>
            </a:outerShdw>
          </a:effectLst>
        </p:spPr>
        <p:txBody>
          <a:bodyPr lIns="26775" tIns="26775" rIns="26775" bIns="26775" anchor="ctr" anchorCtr="0">
            <a:noAutofit/>
          </a:bodyPr>
          <a:lstStyle/>
          <a:p>
            <a:pPr marL="171450" marR="0" lvl="0" indent="-6350" algn="l" rtl="0">
              <a:spcBef>
                <a:spcPts val="0"/>
              </a:spcBef>
              <a:buNone/>
            </a:pPr>
            <a:endParaRPr sz="1800">
              <a:solidFill>
                <a:schemeClr val="dk1"/>
              </a:solidFill>
              <a:latin typeface="Century Gothic"/>
              <a:ea typeface="Century Gothic"/>
              <a:cs typeface="Century Gothic"/>
              <a:sym typeface="Century Gothic"/>
            </a:endParaRPr>
          </a:p>
        </p:txBody>
      </p:sp>
      <p:sp>
        <p:nvSpPr>
          <p:cNvPr id="257" name="Shape 257"/>
          <p:cNvSpPr txBox="1"/>
          <p:nvPr/>
        </p:nvSpPr>
        <p:spPr>
          <a:xfrm>
            <a:off x="5026483" y="1505057"/>
            <a:ext cx="3664831" cy="92332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5400">
                <a:solidFill>
                  <a:schemeClr val="lt1"/>
                </a:solidFill>
                <a:latin typeface="Helvetica Neue"/>
                <a:ea typeface="Helvetica Neue"/>
                <a:cs typeface="Helvetica Neue"/>
                <a:sym typeface="Helvetica Neue"/>
              </a:rPr>
              <a:t>Future Scope</a:t>
            </a:r>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grpSp>
        <p:nvGrpSpPr>
          <p:cNvPr id="262" name="Shape 262"/>
          <p:cNvGrpSpPr/>
          <p:nvPr/>
        </p:nvGrpSpPr>
        <p:grpSpPr>
          <a:xfrm>
            <a:off x="0" y="0"/>
            <a:ext cx="9144000" cy="269379"/>
            <a:chOff x="0" y="0"/>
            <a:chExt cx="7091177" cy="5143499"/>
          </a:xfrm>
        </p:grpSpPr>
        <p:sp>
          <p:nvSpPr>
            <p:cNvPr id="263" name="Shape 263"/>
            <p:cNvSpPr/>
            <p:nvPr/>
          </p:nvSpPr>
          <p:spPr>
            <a:xfrm>
              <a:off x="0" y="0"/>
              <a:ext cx="1181863" cy="5143499"/>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64" name="Shape 264"/>
            <p:cNvSpPr/>
            <p:nvPr/>
          </p:nvSpPr>
          <p:spPr>
            <a:xfrm>
              <a:off x="1181862" y="0"/>
              <a:ext cx="1181863" cy="5143499"/>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65" name="Shape 265"/>
            <p:cNvSpPr/>
            <p:nvPr/>
          </p:nvSpPr>
          <p:spPr>
            <a:xfrm>
              <a:off x="2363725" y="0"/>
              <a:ext cx="1181863" cy="5143499"/>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66" name="Shape 266"/>
            <p:cNvSpPr/>
            <p:nvPr/>
          </p:nvSpPr>
          <p:spPr>
            <a:xfrm>
              <a:off x="3545587" y="0"/>
              <a:ext cx="1181863" cy="5143499"/>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67" name="Shape 267"/>
            <p:cNvSpPr/>
            <p:nvPr/>
          </p:nvSpPr>
          <p:spPr>
            <a:xfrm>
              <a:off x="4727451" y="0"/>
              <a:ext cx="1181863" cy="5143499"/>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68" name="Shape 268"/>
            <p:cNvSpPr/>
            <p:nvPr/>
          </p:nvSpPr>
          <p:spPr>
            <a:xfrm>
              <a:off x="5909314" y="0"/>
              <a:ext cx="1181863" cy="5143499"/>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grpSp>
      <p:sp>
        <p:nvSpPr>
          <p:cNvPr id="269" name="Shape 269"/>
          <p:cNvSpPr/>
          <p:nvPr/>
        </p:nvSpPr>
        <p:spPr>
          <a:xfrm>
            <a:off x="142944" y="397350"/>
            <a:ext cx="2941200" cy="400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000" b="1">
                <a:solidFill>
                  <a:schemeClr val="dk1"/>
                </a:solidFill>
                <a:latin typeface="Century Gothic"/>
                <a:ea typeface="Century Gothic"/>
                <a:cs typeface="Century Gothic"/>
                <a:sym typeface="Century Gothic"/>
              </a:rPr>
              <a:t>Future Scope</a:t>
            </a:r>
          </a:p>
        </p:txBody>
      </p:sp>
      <p:sp>
        <p:nvSpPr>
          <p:cNvPr id="270" name="Shape 270"/>
          <p:cNvSpPr/>
          <p:nvPr/>
        </p:nvSpPr>
        <p:spPr>
          <a:xfrm>
            <a:off x="456114" y="925362"/>
            <a:ext cx="7638000" cy="3416400"/>
          </a:xfrm>
          <a:prstGeom prst="rect">
            <a:avLst/>
          </a:prstGeom>
          <a:noFill/>
          <a:ln>
            <a:noFill/>
          </a:ln>
        </p:spPr>
        <p:txBody>
          <a:bodyPr lIns="91425" tIns="45700" rIns="91425" bIns="45700" anchor="t" anchorCtr="0">
            <a:noAutofit/>
          </a:bodyPr>
          <a:lstStyle/>
          <a:p>
            <a:pPr marR="0" lvl="0" algn="l" rtl="0">
              <a:lnSpc>
                <a:spcPct val="150000"/>
              </a:lnSpc>
              <a:spcBef>
                <a:spcPts val="0"/>
              </a:spcBef>
              <a:buNone/>
            </a:pPr>
            <a:r>
              <a:rPr lang="en" sz="1800">
                <a:solidFill>
                  <a:schemeClr val="dk1"/>
                </a:solidFill>
                <a:latin typeface="Century Gothic"/>
                <a:ea typeface="Century Gothic"/>
                <a:cs typeface="Century Gothic"/>
                <a:sym typeface="Century Gothic"/>
              </a:rPr>
              <a:t>	 	 	</a:t>
            </a:r>
          </a:p>
          <a:p>
            <a:pPr marL="457200" lvl="0" indent="-203200" algn="just" rtl="0">
              <a:spcBef>
                <a:spcPts val="0"/>
              </a:spcBef>
              <a:buClr>
                <a:schemeClr val="dk1"/>
              </a:buClr>
              <a:buFont typeface="Century Gothic"/>
              <a:buChar char="●"/>
            </a:pPr>
            <a:r>
              <a:rPr lang="en">
                <a:solidFill>
                  <a:schemeClr val="dk1"/>
                </a:solidFill>
                <a:latin typeface="Century Gothic"/>
                <a:ea typeface="Century Gothic"/>
                <a:cs typeface="Century Gothic"/>
                <a:sym typeface="Century Gothic"/>
              </a:rPr>
              <a:t>It is now important to explore the implications of these conclusions to other kinds of software analytics. </a:t>
            </a:r>
          </a:p>
          <a:p>
            <a:pPr lvl="0" algn="just" rtl="0">
              <a:spcBef>
                <a:spcPts val="0"/>
              </a:spcBef>
              <a:buNone/>
            </a:pPr>
            <a:endParaRPr>
              <a:solidFill>
                <a:schemeClr val="dk1"/>
              </a:solidFill>
              <a:latin typeface="Century Gothic"/>
              <a:ea typeface="Century Gothic"/>
              <a:cs typeface="Century Gothic"/>
              <a:sym typeface="Century Gothic"/>
            </a:endParaRPr>
          </a:p>
          <a:p>
            <a:pPr marL="457200" lvl="0" indent="-203200" algn="just" rtl="0">
              <a:spcBef>
                <a:spcPts val="0"/>
              </a:spcBef>
              <a:buClr>
                <a:schemeClr val="dk1"/>
              </a:buClr>
              <a:buFont typeface="Century Gothic"/>
              <a:buChar char="●"/>
            </a:pPr>
            <a:r>
              <a:rPr lang="en">
                <a:solidFill>
                  <a:schemeClr val="dk1"/>
                </a:solidFill>
                <a:latin typeface="Century Gothic"/>
                <a:ea typeface="Century Gothic"/>
                <a:cs typeface="Century Gothic"/>
                <a:sym typeface="Century Gothic"/>
              </a:rPr>
              <a:t>This project has investigated some learners using one optimizer. Hence, we can make no claim that DE is the best optimizer for all learners. </a:t>
            </a:r>
          </a:p>
          <a:p>
            <a:pPr lvl="0" algn="just" rtl="0">
              <a:spcBef>
                <a:spcPts val="0"/>
              </a:spcBef>
              <a:buNone/>
            </a:pPr>
            <a:endParaRPr>
              <a:solidFill>
                <a:schemeClr val="dk1"/>
              </a:solidFill>
              <a:latin typeface="Century Gothic"/>
              <a:ea typeface="Century Gothic"/>
              <a:cs typeface="Century Gothic"/>
              <a:sym typeface="Century Gothic"/>
            </a:endParaRPr>
          </a:p>
          <a:p>
            <a:pPr marL="457200" lvl="0" indent="-203200" algn="just" rtl="0">
              <a:spcBef>
                <a:spcPts val="0"/>
              </a:spcBef>
              <a:buClr>
                <a:schemeClr val="dk1"/>
              </a:buClr>
              <a:buFont typeface="Century Gothic"/>
              <a:buChar char="●"/>
            </a:pPr>
            <a:r>
              <a:rPr lang="en">
                <a:solidFill>
                  <a:schemeClr val="dk1"/>
                </a:solidFill>
                <a:latin typeface="Century Gothic"/>
                <a:ea typeface="Century Gothic"/>
                <a:cs typeface="Century Gothic"/>
                <a:sym typeface="Century Gothic"/>
              </a:rPr>
              <a:t>Rather, our point is that there exists at least some learners whose performance can be dramatically improved by at least one simple optimization scheme. </a:t>
            </a:r>
          </a:p>
          <a:p>
            <a:pPr marR="0" lvl="0" algn="l" rtl="0">
              <a:lnSpc>
                <a:spcPct val="150000"/>
              </a:lnSpc>
              <a:spcBef>
                <a:spcPts val="0"/>
              </a:spcBef>
              <a:buNone/>
            </a:pPr>
            <a:endParaRPr sz="1800">
              <a:solidFill>
                <a:schemeClr val="dk1"/>
              </a:solidFill>
              <a:latin typeface="Century Gothic"/>
              <a:ea typeface="Century Gothic"/>
              <a:cs typeface="Century Gothic"/>
              <a:sym typeface="Century Gothic"/>
            </a:endParaRPr>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p:nvPr/>
        </p:nvSpPr>
        <p:spPr>
          <a:xfrm>
            <a:off x="0" y="0"/>
            <a:ext cx="9144000" cy="5143500"/>
          </a:xfrm>
          <a:prstGeom prst="rect">
            <a:avLst/>
          </a:prstGeom>
          <a:solidFill>
            <a:srgbClr val="242424">
              <a:alpha val="81960"/>
            </a:srgbClr>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Century Gothic"/>
              <a:ea typeface="Century Gothic"/>
              <a:cs typeface="Century Gothic"/>
              <a:sym typeface="Century Gothic"/>
            </a:endParaRPr>
          </a:p>
        </p:txBody>
      </p:sp>
      <p:sp>
        <p:nvSpPr>
          <p:cNvPr id="276" name="Shape 276"/>
          <p:cNvSpPr txBox="1"/>
          <p:nvPr/>
        </p:nvSpPr>
        <p:spPr>
          <a:xfrm>
            <a:off x="2450867" y="1216588"/>
            <a:ext cx="4242266" cy="92332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5400" b="1">
                <a:solidFill>
                  <a:schemeClr val="lt1"/>
                </a:solidFill>
                <a:latin typeface="Century Gothic"/>
                <a:ea typeface="Century Gothic"/>
                <a:cs typeface="Century Gothic"/>
                <a:sym typeface="Century Gothic"/>
              </a:rPr>
              <a:t>THANK YOU!</a:t>
            </a:r>
          </a:p>
        </p:txBody>
      </p:sp>
      <p:sp>
        <p:nvSpPr>
          <p:cNvPr id="277" name="Shape 277"/>
          <p:cNvSpPr/>
          <p:nvPr/>
        </p:nvSpPr>
        <p:spPr>
          <a:xfrm>
            <a:off x="5383648" y="3466214"/>
            <a:ext cx="3677700" cy="1217661"/>
          </a:xfrm>
          <a:prstGeom prst="rect">
            <a:avLst/>
          </a:prstGeom>
          <a:noFill/>
          <a:ln>
            <a:noFill/>
          </a:ln>
        </p:spPr>
        <p:txBody>
          <a:bodyPr lIns="91425" tIns="45700" rIns="91425" bIns="45700" anchor="t" anchorCtr="0">
            <a:noAutofit/>
          </a:bodyPr>
          <a:lstStyle/>
          <a:p>
            <a:pPr lvl="0" algn="ctr" rtl="0">
              <a:spcBef>
                <a:spcPts val="0"/>
              </a:spcBef>
              <a:buSzPct val="25000"/>
              <a:buNone/>
            </a:pPr>
            <a:r>
              <a:rPr lang="en" sz="1050" dirty="0">
                <a:solidFill>
                  <a:schemeClr val="lt1"/>
                </a:solidFill>
                <a:latin typeface="Century Gothic"/>
                <a:ea typeface="Century Gothic"/>
                <a:cs typeface="Century Gothic"/>
                <a:sym typeface="Century Gothic"/>
              </a:rPr>
              <a:t>PRESENTED BY </a:t>
            </a:r>
            <a:endParaRPr lang="en-US" sz="1050" dirty="0" smtClean="0">
              <a:solidFill>
                <a:schemeClr val="lt1"/>
              </a:solidFill>
              <a:latin typeface="Century Gothic"/>
              <a:ea typeface="Century Gothic"/>
              <a:cs typeface="Century Gothic"/>
              <a:sym typeface="Century Gothic"/>
            </a:endParaRPr>
          </a:p>
          <a:p>
            <a:pPr lvl="0" algn="ctr" rtl="0">
              <a:spcBef>
                <a:spcPts val="0"/>
              </a:spcBef>
              <a:buSzPct val="25000"/>
              <a:buNone/>
            </a:pPr>
            <a:endParaRPr lang="en" sz="1050" dirty="0">
              <a:solidFill>
                <a:schemeClr val="lt1"/>
              </a:solidFill>
              <a:latin typeface="Century Gothic"/>
              <a:ea typeface="Century Gothic"/>
              <a:cs typeface="Century Gothic"/>
              <a:sym typeface="Century Gothic"/>
            </a:endParaRPr>
          </a:p>
          <a:p>
            <a:pPr lvl="0" rtl="0">
              <a:spcBef>
                <a:spcPts val="0"/>
              </a:spcBef>
              <a:buSzPct val="25000"/>
              <a:buNone/>
            </a:pPr>
            <a:r>
              <a:rPr lang="en" sz="1050" dirty="0">
                <a:solidFill>
                  <a:schemeClr val="lt1"/>
                </a:solidFill>
                <a:latin typeface="Century Gothic"/>
                <a:ea typeface="Century Gothic"/>
                <a:cs typeface="Century Gothic"/>
                <a:sym typeface="Century Gothic"/>
              </a:rPr>
              <a:t>Arjun Rajpal		</a:t>
            </a:r>
            <a:r>
              <a:rPr lang="en" sz="1050" dirty="0" smtClean="0">
                <a:solidFill>
                  <a:schemeClr val="lt1"/>
                </a:solidFill>
                <a:latin typeface="Century Gothic"/>
                <a:ea typeface="Century Gothic"/>
                <a:cs typeface="Century Gothic"/>
                <a:sym typeface="Century Gothic"/>
              </a:rPr>
              <a:t>(</a:t>
            </a:r>
            <a:r>
              <a:rPr lang="en" sz="1050" dirty="0">
                <a:solidFill>
                  <a:schemeClr val="lt1"/>
                </a:solidFill>
                <a:latin typeface="Century Gothic"/>
                <a:ea typeface="Century Gothic"/>
                <a:cs typeface="Century Gothic"/>
                <a:sym typeface="Century Gothic"/>
              </a:rPr>
              <a:t>2K14/SE/021</a:t>
            </a:r>
            <a:r>
              <a:rPr lang="en" sz="1050" dirty="0" smtClean="0">
                <a:solidFill>
                  <a:schemeClr val="lt1"/>
                </a:solidFill>
                <a:latin typeface="Century Gothic"/>
                <a:ea typeface="Century Gothic"/>
                <a:cs typeface="Century Gothic"/>
                <a:sym typeface="Century Gothic"/>
              </a:rPr>
              <a:t>)</a:t>
            </a:r>
            <a:endParaRPr lang="en-US" sz="1050" dirty="0" smtClean="0">
              <a:solidFill>
                <a:schemeClr val="lt1"/>
              </a:solidFill>
              <a:latin typeface="Century Gothic"/>
              <a:ea typeface="Century Gothic"/>
              <a:cs typeface="Century Gothic"/>
              <a:sym typeface="Century Gothic"/>
            </a:endParaRPr>
          </a:p>
          <a:p>
            <a:pPr lvl="0" rtl="0">
              <a:spcBef>
                <a:spcPts val="0"/>
              </a:spcBef>
              <a:buSzPct val="25000"/>
              <a:buNone/>
            </a:pPr>
            <a:endParaRPr lang="en" sz="1050" dirty="0">
              <a:solidFill>
                <a:schemeClr val="lt1"/>
              </a:solidFill>
              <a:latin typeface="Century Gothic"/>
              <a:ea typeface="Century Gothic"/>
              <a:cs typeface="Century Gothic"/>
              <a:sym typeface="Century Gothic"/>
            </a:endParaRPr>
          </a:p>
          <a:p>
            <a:pPr lvl="0" rtl="0">
              <a:spcBef>
                <a:spcPts val="0"/>
              </a:spcBef>
              <a:buSzPct val="25000"/>
              <a:buNone/>
            </a:pPr>
            <a:r>
              <a:rPr lang="en" sz="1050" dirty="0" err="1">
                <a:solidFill>
                  <a:schemeClr val="lt1"/>
                </a:solidFill>
                <a:latin typeface="Century Gothic"/>
                <a:ea typeface="Century Gothic"/>
                <a:cs typeface="Century Gothic"/>
                <a:sym typeface="Century Gothic"/>
              </a:rPr>
              <a:t>Dushyant</a:t>
            </a:r>
            <a:r>
              <a:rPr lang="en" sz="1050" dirty="0">
                <a:solidFill>
                  <a:schemeClr val="lt1"/>
                </a:solidFill>
                <a:latin typeface="Century Gothic"/>
                <a:ea typeface="Century Gothic"/>
                <a:cs typeface="Century Gothic"/>
                <a:sym typeface="Century Gothic"/>
              </a:rPr>
              <a:t> </a:t>
            </a:r>
            <a:r>
              <a:rPr lang="en" sz="1050" dirty="0" err="1">
                <a:solidFill>
                  <a:schemeClr val="lt1"/>
                </a:solidFill>
                <a:latin typeface="Century Gothic"/>
                <a:ea typeface="Century Gothic"/>
                <a:cs typeface="Century Gothic"/>
                <a:sym typeface="Century Gothic"/>
              </a:rPr>
              <a:t>Rathore</a:t>
            </a:r>
            <a:r>
              <a:rPr lang="en" sz="1050" dirty="0">
                <a:solidFill>
                  <a:schemeClr val="lt1"/>
                </a:solidFill>
                <a:latin typeface="Century Gothic"/>
                <a:ea typeface="Century Gothic"/>
                <a:cs typeface="Century Gothic"/>
                <a:sym typeface="Century Gothic"/>
              </a:rPr>
              <a:t>	</a:t>
            </a:r>
            <a:r>
              <a:rPr lang="en" sz="1050" dirty="0" smtClean="0">
                <a:solidFill>
                  <a:schemeClr val="lt1"/>
                </a:solidFill>
                <a:latin typeface="Century Gothic"/>
                <a:ea typeface="Century Gothic"/>
                <a:cs typeface="Century Gothic"/>
                <a:sym typeface="Century Gothic"/>
              </a:rPr>
              <a:t> (</a:t>
            </a:r>
            <a:r>
              <a:rPr lang="en" sz="1050" dirty="0">
                <a:solidFill>
                  <a:schemeClr val="lt1"/>
                </a:solidFill>
                <a:latin typeface="Century Gothic"/>
                <a:ea typeface="Century Gothic"/>
                <a:cs typeface="Century Gothic"/>
                <a:sym typeface="Century Gothic"/>
              </a:rPr>
              <a:t>2K14/SE/029)</a:t>
            </a:r>
          </a:p>
          <a:p>
            <a:pPr lvl="0" rtl="0">
              <a:spcBef>
                <a:spcPts val="0"/>
              </a:spcBef>
              <a:buSzPct val="25000"/>
              <a:buNone/>
            </a:pPr>
            <a:endParaRPr lang="en-US" sz="1050" dirty="0" smtClean="0">
              <a:solidFill>
                <a:schemeClr val="lt1"/>
              </a:solidFill>
              <a:latin typeface="Century Gothic"/>
              <a:ea typeface="Century Gothic"/>
              <a:cs typeface="Century Gothic"/>
              <a:sym typeface="Century Gothic"/>
            </a:endParaRPr>
          </a:p>
          <a:p>
            <a:pPr lvl="0" rtl="0">
              <a:spcBef>
                <a:spcPts val="0"/>
              </a:spcBef>
              <a:buSzPct val="25000"/>
              <a:buNone/>
            </a:pPr>
            <a:r>
              <a:rPr lang="en" sz="1050" dirty="0" err="1" smtClean="0">
                <a:solidFill>
                  <a:schemeClr val="lt1"/>
                </a:solidFill>
                <a:latin typeface="Century Gothic"/>
                <a:ea typeface="Century Gothic"/>
                <a:cs typeface="Century Gothic"/>
                <a:sym typeface="Century Gothic"/>
              </a:rPr>
              <a:t>Manav</a:t>
            </a:r>
            <a:r>
              <a:rPr lang="en" sz="1050" dirty="0" smtClean="0">
                <a:solidFill>
                  <a:schemeClr val="lt1"/>
                </a:solidFill>
                <a:latin typeface="Century Gothic"/>
                <a:ea typeface="Century Gothic"/>
                <a:cs typeface="Century Gothic"/>
                <a:sym typeface="Century Gothic"/>
              </a:rPr>
              <a:t> </a:t>
            </a:r>
            <a:r>
              <a:rPr lang="en" sz="1050" dirty="0" err="1">
                <a:solidFill>
                  <a:schemeClr val="lt1"/>
                </a:solidFill>
                <a:latin typeface="Century Gothic"/>
                <a:ea typeface="Century Gothic"/>
                <a:cs typeface="Century Gothic"/>
                <a:sym typeface="Century Gothic"/>
              </a:rPr>
              <a:t>Middha</a:t>
            </a:r>
            <a:r>
              <a:rPr lang="en" sz="1050" dirty="0">
                <a:solidFill>
                  <a:schemeClr val="lt1"/>
                </a:solidFill>
                <a:latin typeface="Century Gothic"/>
                <a:ea typeface="Century Gothic"/>
                <a:cs typeface="Century Gothic"/>
                <a:sym typeface="Century Gothic"/>
              </a:rPr>
              <a:t> 	</a:t>
            </a:r>
            <a:r>
              <a:rPr lang="en" sz="1050" dirty="0" smtClean="0">
                <a:solidFill>
                  <a:schemeClr val="lt1"/>
                </a:solidFill>
                <a:latin typeface="Century Gothic"/>
                <a:ea typeface="Century Gothic"/>
                <a:cs typeface="Century Gothic"/>
                <a:sym typeface="Century Gothic"/>
              </a:rPr>
              <a:t> (</a:t>
            </a:r>
            <a:r>
              <a:rPr lang="en" sz="1050" dirty="0">
                <a:solidFill>
                  <a:schemeClr val="lt1"/>
                </a:solidFill>
                <a:latin typeface="Century Gothic"/>
                <a:ea typeface="Century Gothic"/>
                <a:cs typeface="Century Gothic"/>
                <a:sym typeface="Century Gothic"/>
              </a:rPr>
              <a:t>2K14/SE/043) </a:t>
            </a:r>
          </a:p>
          <a:p>
            <a:pPr marL="0" marR="0" lvl="0" indent="0" algn="ctr" rtl="0">
              <a:spcBef>
                <a:spcPts val="0"/>
              </a:spcBef>
              <a:buNone/>
            </a:pPr>
            <a:endParaRPr sz="1050" dirty="0">
              <a:solidFill>
                <a:schemeClr val="lt1"/>
              </a:solidFill>
              <a:latin typeface="Century Gothic"/>
              <a:ea typeface="Century Gothic"/>
              <a:cs typeface="Century Gothic"/>
              <a:sym typeface="Century Gothic"/>
            </a:endParaRP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Shape 42"/>
          <p:cNvSpPr/>
          <p:nvPr/>
        </p:nvSpPr>
        <p:spPr>
          <a:xfrm>
            <a:off x="690281" y="1192336"/>
            <a:ext cx="2810933" cy="448328"/>
          </a:xfrm>
          <a:prstGeom prst="rect">
            <a:avLst/>
          </a:prstGeom>
          <a:noFill/>
          <a:ln>
            <a:noFill/>
          </a:ln>
        </p:spPr>
        <p:txBody>
          <a:bodyPr lIns="91425" tIns="45700" rIns="91425" bIns="45700" anchor="ctr" anchorCtr="0">
            <a:noAutofit/>
          </a:bodyPr>
          <a:lstStyle/>
          <a:p>
            <a:pPr marL="0" marR="0" lvl="0" indent="0" algn="ctr" rtl="0">
              <a:lnSpc>
                <a:spcPct val="130000"/>
              </a:lnSpc>
              <a:spcBef>
                <a:spcPts val="0"/>
              </a:spcBef>
              <a:buSzPct val="25000"/>
              <a:buNone/>
            </a:pPr>
            <a:r>
              <a:rPr lang="en" sz="2000" b="1" i="0" u="none" strike="noStrike" cap="none">
                <a:solidFill>
                  <a:srgbClr val="308DA2"/>
                </a:solidFill>
                <a:latin typeface="Century Gothic"/>
                <a:ea typeface="Century Gothic"/>
                <a:cs typeface="Century Gothic"/>
                <a:sym typeface="Century Gothic"/>
              </a:rPr>
              <a:t>Problem Statement</a:t>
            </a:r>
          </a:p>
        </p:txBody>
      </p:sp>
      <p:sp>
        <p:nvSpPr>
          <p:cNvPr id="43" name="Shape 43"/>
          <p:cNvSpPr txBox="1"/>
          <p:nvPr/>
        </p:nvSpPr>
        <p:spPr>
          <a:xfrm>
            <a:off x="959223" y="1972078"/>
            <a:ext cx="7530353" cy="1754325"/>
          </a:xfrm>
          <a:prstGeom prst="rect">
            <a:avLst/>
          </a:prstGeom>
          <a:noFill/>
          <a:ln>
            <a:noFill/>
          </a:ln>
        </p:spPr>
        <p:txBody>
          <a:bodyPr lIns="91425" tIns="45700" rIns="91425" bIns="45700" anchor="t" anchorCtr="0">
            <a:noAutofit/>
          </a:bodyPr>
          <a:lstStyle/>
          <a:p>
            <a:pPr marL="457200" marR="0" lvl="0" indent="-228600" algn="l" rtl="0">
              <a:spcBef>
                <a:spcPts val="0"/>
              </a:spcBef>
              <a:buClr>
                <a:schemeClr val="dk1"/>
              </a:buClr>
              <a:buSzPct val="100000"/>
              <a:buFont typeface="Arial"/>
              <a:buChar char="•"/>
            </a:pPr>
            <a:r>
              <a:rPr lang="en" sz="1800" b="0" i="0" u="none" strike="noStrike" cap="none" dirty="0">
                <a:solidFill>
                  <a:schemeClr val="dk1"/>
                </a:solidFill>
                <a:latin typeface="Century Gothic"/>
                <a:ea typeface="Century Gothic"/>
                <a:cs typeface="Century Gothic"/>
                <a:sym typeface="Century Gothic"/>
              </a:rPr>
              <a:t>The aim of the project is to ― </a:t>
            </a:r>
            <a:r>
              <a:rPr lang="en-US" sz="1800" b="1" i="1" dirty="0" smtClean="0">
                <a:solidFill>
                  <a:schemeClr val="dk1"/>
                </a:solidFill>
                <a:latin typeface="Century Gothic"/>
                <a:ea typeface="Century Gothic"/>
                <a:cs typeface="Century Gothic"/>
                <a:sym typeface="Century Gothic"/>
              </a:rPr>
              <a:t>Compare performance of Differential Evolution &amp; Simulated Annealing in tuning parameters of different machine learning models.</a:t>
            </a:r>
            <a:endParaRPr lang="en" sz="1800" b="1" i="1" dirty="0">
              <a:solidFill>
                <a:schemeClr val="dk1"/>
              </a:solidFill>
              <a:latin typeface="Century Gothic"/>
              <a:ea typeface="Century Gothic"/>
              <a:cs typeface="Century Gothic"/>
              <a:sym typeface="Century Gothic"/>
            </a:endParaRPr>
          </a:p>
          <a:p>
            <a:pPr marL="457200" marR="0" lvl="0" indent="-228600" algn="l" rtl="0">
              <a:spcBef>
                <a:spcPts val="0"/>
              </a:spcBef>
              <a:buClr>
                <a:schemeClr val="dk1"/>
              </a:buClr>
              <a:buFont typeface="Arial"/>
              <a:buNone/>
            </a:pPr>
            <a:endParaRPr sz="1800" b="0" i="0" u="none" strike="noStrike" cap="none" dirty="0">
              <a:solidFill>
                <a:schemeClr val="dk1"/>
              </a:solidFill>
              <a:latin typeface="Century Gothic"/>
              <a:ea typeface="Century Gothic"/>
              <a:cs typeface="Century Gothic"/>
              <a:sym typeface="Century Gothic"/>
            </a:endParaRPr>
          </a:p>
          <a:p>
            <a:pPr marL="457200" marR="0" lvl="0" indent="-228600" algn="l" rtl="0">
              <a:spcBef>
                <a:spcPts val="0"/>
              </a:spcBef>
              <a:buClr>
                <a:schemeClr val="dk1"/>
              </a:buClr>
              <a:buSzPct val="100000"/>
              <a:buFont typeface="Arial"/>
              <a:buChar char="•"/>
            </a:pPr>
            <a:r>
              <a:rPr lang="en" sz="1800" dirty="0">
                <a:solidFill>
                  <a:srgbClr val="211D1E"/>
                </a:solidFill>
                <a:latin typeface="Century Gothic"/>
                <a:ea typeface="Century Gothic"/>
                <a:cs typeface="Century Gothic"/>
                <a:sym typeface="Century Gothic"/>
              </a:rPr>
              <a:t>We seek simple, automatic, and effective </a:t>
            </a:r>
            <a:r>
              <a:rPr lang="en" sz="1800" dirty="0" smtClean="0">
                <a:solidFill>
                  <a:srgbClr val="211D1E"/>
                </a:solidFill>
                <a:latin typeface="Century Gothic"/>
                <a:ea typeface="Century Gothic"/>
                <a:cs typeface="Century Gothic"/>
                <a:sym typeface="Century Gothic"/>
              </a:rPr>
              <a:t>method</a:t>
            </a:r>
            <a:r>
              <a:rPr lang="en-US" sz="1800" dirty="0" smtClean="0">
                <a:solidFill>
                  <a:srgbClr val="211D1E"/>
                </a:solidFill>
                <a:latin typeface="Century Gothic"/>
                <a:ea typeface="Century Gothic"/>
                <a:cs typeface="Century Gothic"/>
                <a:sym typeface="Century Gothic"/>
              </a:rPr>
              <a:t>s</a:t>
            </a:r>
            <a:r>
              <a:rPr lang="en" sz="1800" dirty="0" smtClean="0">
                <a:solidFill>
                  <a:srgbClr val="211D1E"/>
                </a:solidFill>
                <a:latin typeface="Century Gothic"/>
                <a:ea typeface="Century Gothic"/>
                <a:cs typeface="Century Gothic"/>
                <a:sym typeface="Century Gothic"/>
              </a:rPr>
              <a:t> </a:t>
            </a:r>
            <a:r>
              <a:rPr lang="en" sz="1800" dirty="0">
                <a:solidFill>
                  <a:srgbClr val="211D1E"/>
                </a:solidFill>
                <a:latin typeface="Century Gothic"/>
                <a:ea typeface="Century Gothic"/>
                <a:cs typeface="Century Gothic"/>
                <a:sym typeface="Century Gothic"/>
              </a:rPr>
              <a:t>for finding tunings that give optimum value for the desired goal.</a:t>
            </a:r>
            <a:r>
              <a:rPr lang="en" sz="1100" dirty="0">
                <a:solidFill>
                  <a:srgbClr val="211D1E"/>
                </a:solidFill>
              </a:rPr>
              <a:t> </a:t>
            </a:r>
          </a:p>
          <a:p>
            <a:pPr marR="0" lvl="0" algn="l" rtl="0">
              <a:spcBef>
                <a:spcPts val="0"/>
              </a:spcBef>
              <a:buNone/>
            </a:pPr>
            <a:r>
              <a:rPr lang="en" sz="1800" dirty="0">
                <a:solidFill>
                  <a:schemeClr val="dk1"/>
                </a:solidFill>
                <a:latin typeface="Century Gothic"/>
                <a:ea typeface="Century Gothic"/>
                <a:cs typeface="Century Gothic"/>
                <a:sym typeface="Century Gothic"/>
              </a:rPr>
              <a:t> </a:t>
            </a:r>
          </a:p>
        </p:txBody>
      </p:sp>
      <p:grpSp>
        <p:nvGrpSpPr>
          <p:cNvPr id="44" name="Shape 44"/>
          <p:cNvGrpSpPr/>
          <p:nvPr/>
        </p:nvGrpSpPr>
        <p:grpSpPr>
          <a:xfrm>
            <a:off x="0" y="0"/>
            <a:ext cx="9144000" cy="269379"/>
            <a:chOff x="0" y="0"/>
            <a:chExt cx="7091177" cy="5143499"/>
          </a:xfrm>
        </p:grpSpPr>
        <p:sp>
          <p:nvSpPr>
            <p:cNvPr id="45" name="Shape 45"/>
            <p:cNvSpPr/>
            <p:nvPr/>
          </p:nvSpPr>
          <p:spPr>
            <a:xfrm>
              <a:off x="0" y="0"/>
              <a:ext cx="1181863" cy="5143499"/>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46" name="Shape 46"/>
            <p:cNvSpPr/>
            <p:nvPr/>
          </p:nvSpPr>
          <p:spPr>
            <a:xfrm>
              <a:off x="1181862" y="0"/>
              <a:ext cx="1181863" cy="5143499"/>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47" name="Shape 47"/>
            <p:cNvSpPr/>
            <p:nvPr/>
          </p:nvSpPr>
          <p:spPr>
            <a:xfrm>
              <a:off x="2363725" y="0"/>
              <a:ext cx="1181863" cy="5143499"/>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48" name="Shape 48"/>
            <p:cNvSpPr/>
            <p:nvPr/>
          </p:nvSpPr>
          <p:spPr>
            <a:xfrm>
              <a:off x="3545587" y="0"/>
              <a:ext cx="1181863" cy="5143499"/>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49" name="Shape 49"/>
            <p:cNvSpPr/>
            <p:nvPr/>
          </p:nvSpPr>
          <p:spPr>
            <a:xfrm>
              <a:off x="4727451" y="0"/>
              <a:ext cx="1181863" cy="5143499"/>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50" name="Shape 50"/>
            <p:cNvSpPr/>
            <p:nvPr/>
          </p:nvSpPr>
          <p:spPr>
            <a:xfrm>
              <a:off x="5909314" y="0"/>
              <a:ext cx="1181863" cy="5143499"/>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gr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p:nvPr/>
        </p:nvSpPr>
        <p:spPr>
          <a:xfrm>
            <a:off x="3617810" y="1421855"/>
            <a:ext cx="1908379" cy="1908375"/>
          </a:xfrm>
          <a:prstGeom prst="ellipse">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entury Gothic"/>
              <a:ea typeface="Century Gothic"/>
              <a:cs typeface="Century Gothic"/>
              <a:sym typeface="Century Gothic"/>
            </a:endParaRPr>
          </a:p>
        </p:txBody>
      </p:sp>
      <p:sp>
        <p:nvSpPr>
          <p:cNvPr id="56" name="Shape 56"/>
          <p:cNvSpPr/>
          <p:nvPr/>
        </p:nvSpPr>
        <p:spPr>
          <a:xfrm>
            <a:off x="3757591" y="1561637"/>
            <a:ext cx="1628817" cy="1628813"/>
          </a:xfrm>
          <a:prstGeom prst="ellipse">
            <a:avLst/>
          </a:prstGeom>
          <a:solidFill>
            <a:srgbClr val="553A6C"/>
          </a:solidFill>
          <a:ln>
            <a:noFill/>
          </a:ln>
          <a:effectLst>
            <a:outerShdw blurRad="50799" dist="38100" dir="5400000" algn="t" rotWithShape="0">
              <a:srgbClr val="000000">
                <a:alpha val="40000"/>
              </a:srgbClr>
            </a:outerShdw>
          </a:effectLst>
        </p:spPr>
        <p:txBody>
          <a:bodyPr lIns="91425" tIns="45700" rIns="91425" bIns="45700" anchor="ctr" anchorCtr="0">
            <a:noAutofit/>
          </a:bodyPr>
          <a:lstStyle/>
          <a:p>
            <a:pPr marL="0" marR="0" lvl="0" indent="0" algn="ctr" rtl="0">
              <a:lnSpc>
                <a:spcPct val="80000"/>
              </a:lnSpc>
              <a:spcBef>
                <a:spcPts val="0"/>
              </a:spcBef>
              <a:buSzPct val="25000"/>
              <a:buNone/>
            </a:pPr>
            <a:r>
              <a:rPr lang="en" sz="6000" b="1" i="0" u="none" strike="noStrike" cap="none">
                <a:solidFill>
                  <a:srgbClr val="FFFFFF"/>
                </a:solidFill>
                <a:latin typeface="Century Gothic"/>
                <a:ea typeface="Century Gothic"/>
                <a:cs typeface="Century Gothic"/>
                <a:sym typeface="Century Gothic"/>
              </a:rPr>
              <a:t>02</a:t>
            </a:r>
          </a:p>
        </p:txBody>
      </p:sp>
      <p:sp>
        <p:nvSpPr>
          <p:cNvPr id="57" name="Shape 57"/>
          <p:cNvSpPr/>
          <p:nvPr/>
        </p:nvSpPr>
        <p:spPr>
          <a:xfrm rot="5400000">
            <a:off x="4479785" y="4052646"/>
            <a:ext cx="184427" cy="235597"/>
          </a:xfrm>
          <a:prstGeom prst="chevron">
            <a:avLst>
              <a:gd name="adj" fmla="val 59233"/>
            </a:avLst>
          </a:prstGeom>
          <a:solidFill>
            <a:schemeClr val="lt1">
              <a:alpha val="40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1E2D43"/>
              </a:solidFill>
              <a:latin typeface="Century Gothic"/>
              <a:ea typeface="Century Gothic"/>
              <a:cs typeface="Century Gothic"/>
              <a:sym typeface="Century Gothic"/>
            </a:endParaRPr>
          </a:p>
        </p:txBody>
      </p:sp>
      <p:sp>
        <p:nvSpPr>
          <p:cNvPr id="58" name="Shape 58"/>
          <p:cNvSpPr/>
          <p:nvPr/>
        </p:nvSpPr>
        <p:spPr>
          <a:xfrm rot="5400000">
            <a:off x="4479785" y="4162523"/>
            <a:ext cx="184427" cy="235597"/>
          </a:xfrm>
          <a:prstGeom prst="chevron">
            <a:avLst>
              <a:gd name="adj" fmla="val 59233"/>
            </a:avLst>
          </a:prstGeom>
          <a:solidFill>
            <a:schemeClr val="lt1">
              <a:alpha val="69803"/>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1E2D43"/>
              </a:solidFill>
              <a:latin typeface="Century Gothic"/>
              <a:ea typeface="Century Gothic"/>
              <a:cs typeface="Century Gothic"/>
              <a:sym typeface="Century Gothic"/>
            </a:endParaRPr>
          </a:p>
        </p:txBody>
      </p:sp>
      <p:sp>
        <p:nvSpPr>
          <p:cNvPr id="59" name="Shape 59"/>
          <p:cNvSpPr/>
          <p:nvPr/>
        </p:nvSpPr>
        <p:spPr>
          <a:xfrm rot="5400000">
            <a:off x="4479785" y="4272400"/>
            <a:ext cx="184427" cy="235597"/>
          </a:xfrm>
          <a:prstGeom prst="chevron">
            <a:avLst>
              <a:gd name="adj" fmla="val 59233"/>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1E2D43"/>
              </a:solidFill>
              <a:latin typeface="Century Gothic"/>
              <a:ea typeface="Century Gothic"/>
              <a:cs typeface="Century Gothic"/>
              <a:sym typeface="Century Gothic"/>
            </a:endParaRPr>
          </a:p>
        </p:txBody>
      </p:sp>
      <p:sp>
        <p:nvSpPr>
          <p:cNvPr id="60" name="Shape 60"/>
          <p:cNvSpPr/>
          <p:nvPr/>
        </p:nvSpPr>
        <p:spPr>
          <a:xfrm>
            <a:off x="3166533" y="425170"/>
            <a:ext cx="2810933" cy="369332"/>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 sz="1800" b="0" i="0" u="none" strike="noStrike" cap="none">
                <a:solidFill>
                  <a:schemeClr val="lt1"/>
                </a:solidFill>
                <a:latin typeface="Century Gothic"/>
                <a:ea typeface="Century Gothic"/>
                <a:cs typeface="Century Gothic"/>
                <a:sym typeface="Century Gothic"/>
              </a:rPr>
              <a:t>Data Set</a:t>
            </a: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p:nvPr/>
        </p:nvSpPr>
        <p:spPr>
          <a:xfrm>
            <a:off x="690281" y="804716"/>
            <a:ext cx="2811000" cy="449400"/>
          </a:xfrm>
          <a:prstGeom prst="rect">
            <a:avLst/>
          </a:prstGeom>
          <a:noFill/>
          <a:ln>
            <a:noFill/>
          </a:ln>
        </p:spPr>
        <p:txBody>
          <a:bodyPr lIns="91425" tIns="45700" rIns="91425" bIns="45700" anchor="ctr" anchorCtr="0">
            <a:noAutofit/>
          </a:bodyPr>
          <a:lstStyle/>
          <a:p>
            <a:pPr marL="0" marR="0" lvl="0" indent="0" algn="ctr" rtl="0">
              <a:lnSpc>
                <a:spcPct val="130000"/>
              </a:lnSpc>
              <a:spcBef>
                <a:spcPts val="0"/>
              </a:spcBef>
              <a:buSzPct val="25000"/>
              <a:buNone/>
            </a:pPr>
            <a:r>
              <a:rPr lang="en" sz="2000" b="1" i="0" u="none" strike="noStrike" cap="none">
                <a:solidFill>
                  <a:srgbClr val="308DA2"/>
                </a:solidFill>
                <a:latin typeface="Century Gothic"/>
                <a:ea typeface="Century Gothic"/>
                <a:cs typeface="Century Gothic"/>
                <a:sym typeface="Century Gothic"/>
              </a:rPr>
              <a:t>Introduction</a:t>
            </a:r>
          </a:p>
        </p:txBody>
      </p:sp>
      <p:sp>
        <p:nvSpPr>
          <p:cNvPr id="66" name="Shape 66"/>
          <p:cNvSpPr txBox="1"/>
          <p:nvPr/>
        </p:nvSpPr>
        <p:spPr>
          <a:xfrm>
            <a:off x="949175" y="1254125"/>
            <a:ext cx="7530300" cy="3133200"/>
          </a:xfrm>
          <a:prstGeom prst="rect">
            <a:avLst/>
          </a:prstGeom>
          <a:noFill/>
          <a:ln>
            <a:noFill/>
          </a:ln>
        </p:spPr>
        <p:txBody>
          <a:bodyPr lIns="91425" tIns="45700" rIns="91425" bIns="45700" anchor="t" anchorCtr="0">
            <a:noAutofit/>
          </a:bodyPr>
          <a:lstStyle/>
          <a:p>
            <a:pPr marR="0" lvl="0" algn="l" rtl="0">
              <a:spcBef>
                <a:spcPts val="0"/>
              </a:spcBef>
              <a:buNone/>
            </a:pPr>
            <a:r>
              <a:rPr lang="en" sz="1800" dirty="0">
                <a:solidFill>
                  <a:schemeClr val="dk1"/>
                </a:solidFill>
                <a:latin typeface="Century Gothic"/>
                <a:ea typeface="Century Gothic"/>
                <a:cs typeface="Century Gothic"/>
                <a:sym typeface="Century Gothic"/>
              </a:rPr>
              <a:t>	 	 	</a:t>
            </a:r>
          </a:p>
          <a:p>
            <a:pPr marL="457200" lvl="0" indent="-215900" algn="just" rtl="0">
              <a:spcBef>
                <a:spcPts val="0"/>
              </a:spcBef>
              <a:buClr>
                <a:schemeClr val="dk1"/>
              </a:buClr>
              <a:buSzPct val="100000"/>
              <a:buFont typeface="Arial"/>
              <a:buChar char="•"/>
            </a:pPr>
            <a:r>
              <a:rPr lang="en" sz="1600" dirty="0">
                <a:solidFill>
                  <a:schemeClr val="dk1"/>
                </a:solidFill>
                <a:latin typeface="Century Gothic"/>
                <a:ea typeface="Century Gothic"/>
                <a:cs typeface="Century Gothic"/>
                <a:sym typeface="Century Gothic"/>
              </a:rPr>
              <a:t>Our defect data comes from PROMISE repository . This data pertains to open source Java systems : ant, camel, ivy, </a:t>
            </a:r>
            <a:r>
              <a:rPr lang="en" sz="1600" dirty="0" err="1">
                <a:solidFill>
                  <a:schemeClr val="dk1"/>
                </a:solidFill>
                <a:latin typeface="Century Gothic"/>
                <a:ea typeface="Century Gothic"/>
                <a:cs typeface="Century Gothic"/>
                <a:sym typeface="Century Gothic"/>
              </a:rPr>
              <a:t>jedit</a:t>
            </a:r>
            <a:r>
              <a:rPr lang="en" sz="1600" dirty="0">
                <a:solidFill>
                  <a:schemeClr val="dk1"/>
                </a:solidFill>
                <a:latin typeface="Century Gothic"/>
                <a:ea typeface="Century Gothic"/>
                <a:cs typeface="Century Gothic"/>
                <a:sym typeface="Century Gothic"/>
              </a:rPr>
              <a:t>, log4j, </a:t>
            </a:r>
            <a:r>
              <a:rPr lang="en" sz="1600" dirty="0" err="1">
                <a:solidFill>
                  <a:schemeClr val="dk1"/>
                </a:solidFill>
                <a:latin typeface="Century Gothic"/>
                <a:ea typeface="Century Gothic"/>
                <a:cs typeface="Century Gothic"/>
                <a:sym typeface="Century Gothic"/>
              </a:rPr>
              <a:t>lucene</a:t>
            </a:r>
            <a:r>
              <a:rPr lang="en" sz="1600" dirty="0">
                <a:solidFill>
                  <a:schemeClr val="dk1"/>
                </a:solidFill>
                <a:latin typeface="Century Gothic"/>
                <a:ea typeface="Century Gothic"/>
                <a:cs typeface="Century Gothic"/>
                <a:sym typeface="Century Gothic"/>
              </a:rPr>
              <a:t>, poi, synapse, velocity and xerces.</a:t>
            </a:r>
          </a:p>
          <a:p>
            <a:pPr lvl="0" algn="just" rtl="0">
              <a:spcBef>
                <a:spcPts val="0"/>
              </a:spcBef>
              <a:buNone/>
            </a:pPr>
            <a:r>
              <a:rPr lang="en" sz="1600" dirty="0">
                <a:solidFill>
                  <a:schemeClr val="dk1"/>
                </a:solidFill>
                <a:latin typeface="Century Gothic"/>
                <a:ea typeface="Century Gothic"/>
                <a:cs typeface="Century Gothic"/>
                <a:sym typeface="Century Gothic"/>
              </a:rPr>
              <a:t> </a:t>
            </a:r>
          </a:p>
          <a:p>
            <a:pPr marL="457200" lvl="0" indent="-215900" algn="just" rtl="0">
              <a:spcBef>
                <a:spcPts val="0"/>
              </a:spcBef>
              <a:buClr>
                <a:schemeClr val="dk1"/>
              </a:buClr>
              <a:buSzPct val="100000"/>
              <a:buFont typeface="Arial"/>
              <a:buChar char="•"/>
            </a:pPr>
            <a:r>
              <a:rPr lang="en" sz="1600" dirty="0">
                <a:solidFill>
                  <a:schemeClr val="dk1"/>
                </a:solidFill>
                <a:latin typeface="Century Gothic"/>
                <a:ea typeface="Century Gothic"/>
                <a:cs typeface="Century Gothic"/>
                <a:sym typeface="Century Gothic"/>
              </a:rPr>
              <a:t>We selected these data sets since they have at least three consecutive releases (where release i+1 was built after release </a:t>
            </a:r>
            <a:r>
              <a:rPr lang="en" sz="1600" dirty="0" err="1">
                <a:solidFill>
                  <a:schemeClr val="dk1"/>
                </a:solidFill>
                <a:latin typeface="Century Gothic"/>
                <a:ea typeface="Century Gothic"/>
                <a:cs typeface="Century Gothic"/>
                <a:sym typeface="Century Gothic"/>
              </a:rPr>
              <a:t>i</a:t>
            </a:r>
            <a:r>
              <a:rPr lang="en" sz="1600" dirty="0">
                <a:solidFill>
                  <a:schemeClr val="dk1"/>
                </a:solidFill>
                <a:latin typeface="Century Gothic"/>
                <a:ea typeface="Century Gothic"/>
                <a:cs typeface="Century Gothic"/>
                <a:sym typeface="Century Gothic"/>
              </a:rPr>
              <a:t>). </a:t>
            </a:r>
          </a:p>
          <a:p>
            <a:pPr lvl="0" algn="just" rtl="0">
              <a:spcBef>
                <a:spcPts val="0"/>
              </a:spcBef>
              <a:buNone/>
            </a:pPr>
            <a:endParaRPr sz="1600" dirty="0">
              <a:solidFill>
                <a:schemeClr val="dk1"/>
              </a:solidFill>
              <a:latin typeface="Century Gothic"/>
              <a:ea typeface="Century Gothic"/>
              <a:cs typeface="Century Gothic"/>
              <a:sym typeface="Century Gothic"/>
            </a:endParaRPr>
          </a:p>
          <a:p>
            <a:pPr marL="457200" lvl="0" indent="-215900" algn="just" rtl="0">
              <a:spcBef>
                <a:spcPts val="0"/>
              </a:spcBef>
              <a:buClr>
                <a:schemeClr val="dk1"/>
              </a:buClr>
              <a:buSzPct val="100000"/>
              <a:buFont typeface="Arial"/>
              <a:buChar char="•"/>
            </a:pPr>
            <a:r>
              <a:rPr lang="en" sz="1600" dirty="0">
                <a:solidFill>
                  <a:schemeClr val="dk1"/>
                </a:solidFill>
                <a:latin typeface="Century Gothic"/>
                <a:ea typeface="Century Gothic"/>
                <a:cs typeface="Century Gothic"/>
                <a:sym typeface="Century Gothic"/>
              </a:rPr>
              <a:t>This will allow us to build defect predictors based on the past data and then predict (test) defects on future version projects, which will be a more practical scenario.</a:t>
            </a:r>
          </a:p>
        </p:txBody>
      </p:sp>
      <p:grpSp>
        <p:nvGrpSpPr>
          <p:cNvPr id="67" name="Shape 67"/>
          <p:cNvGrpSpPr/>
          <p:nvPr/>
        </p:nvGrpSpPr>
        <p:grpSpPr>
          <a:xfrm>
            <a:off x="0" y="0"/>
            <a:ext cx="9144000" cy="269379"/>
            <a:chOff x="0" y="0"/>
            <a:chExt cx="7091177" cy="5143499"/>
          </a:xfrm>
        </p:grpSpPr>
        <p:sp>
          <p:nvSpPr>
            <p:cNvPr id="68" name="Shape 68"/>
            <p:cNvSpPr/>
            <p:nvPr/>
          </p:nvSpPr>
          <p:spPr>
            <a:xfrm>
              <a:off x="0" y="0"/>
              <a:ext cx="1181863" cy="5143499"/>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69" name="Shape 69"/>
            <p:cNvSpPr/>
            <p:nvPr/>
          </p:nvSpPr>
          <p:spPr>
            <a:xfrm>
              <a:off x="1181862" y="0"/>
              <a:ext cx="1181863" cy="5143499"/>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70" name="Shape 70"/>
            <p:cNvSpPr/>
            <p:nvPr/>
          </p:nvSpPr>
          <p:spPr>
            <a:xfrm>
              <a:off x="2363725" y="0"/>
              <a:ext cx="1181863" cy="5143499"/>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71" name="Shape 71"/>
            <p:cNvSpPr/>
            <p:nvPr/>
          </p:nvSpPr>
          <p:spPr>
            <a:xfrm>
              <a:off x="3545587" y="0"/>
              <a:ext cx="1181863" cy="5143499"/>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72" name="Shape 72"/>
            <p:cNvSpPr/>
            <p:nvPr/>
          </p:nvSpPr>
          <p:spPr>
            <a:xfrm>
              <a:off x="4727451" y="0"/>
              <a:ext cx="1181863" cy="5143499"/>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73" name="Shape 73"/>
            <p:cNvSpPr/>
            <p:nvPr/>
          </p:nvSpPr>
          <p:spPr>
            <a:xfrm>
              <a:off x="5909314" y="0"/>
              <a:ext cx="1181863" cy="5143499"/>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gr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grpSp>
        <p:nvGrpSpPr>
          <p:cNvPr id="78" name="Shape 78"/>
          <p:cNvGrpSpPr/>
          <p:nvPr/>
        </p:nvGrpSpPr>
        <p:grpSpPr>
          <a:xfrm>
            <a:off x="0" y="0"/>
            <a:ext cx="9144000" cy="269379"/>
            <a:chOff x="0" y="0"/>
            <a:chExt cx="7091177" cy="5143499"/>
          </a:xfrm>
        </p:grpSpPr>
        <p:sp>
          <p:nvSpPr>
            <p:cNvPr id="79" name="Shape 79"/>
            <p:cNvSpPr/>
            <p:nvPr/>
          </p:nvSpPr>
          <p:spPr>
            <a:xfrm>
              <a:off x="0" y="0"/>
              <a:ext cx="1181863" cy="5143499"/>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80" name="Shape 80"/>
            <p:cNvSpPr/>
            <p:nvPr/>
          </p:nvSpPr>
          <p:spPr>
            <a:xfrm>
              <a:off x="1181862" y="0"/>
              <a:ext cx="1181863" cy="5143499"/>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81" name="Shape 81"/>
            <p:cNvSpPr/>
            <p:nvPr/>
          </p:nvSpPr>
          <p:spPr>
            <a:xfrm>
              <a:off x="2363725" y="0"/>
              <a:ext cx="1181863" cy="5143499"/>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82" name="Shape 82"/>
            <p:cNvSpPr/>
            <p:nvPr/>
          </p:nvSpPr>
          <p:spPr>
            <a:xfrm>
              <a:off x="3545587" y="0"/>
              <a:ext cx="1181863" cy="5143499"/>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83" name="Shape 83"/>
            <p:cNvSpPr/>
            <p:nvPr/>
          </p:nvSpPr>
          <p:spPr>
            <a:xfrm>
              <a:off x="4727451" y="0"/>
              <a:ext cx="1181863" cy="5143499"/>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84" name="Shape 84"/>
            <p:cNvSpPr/>
            <p:nvPr/>
          </p:nvSpPr>
          <p:spPr>
            <a:xfrm>
              <a:off x="5909314" y="0"/>
              <a:ext cx="1181863" cy="5143499"/>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grpSp>
      <p:sp>
        <p:nvSpPr>
          <p:cNvPr id="85" name="Shape 85"/>
          <p:cNvSpPr/>
          <p:nvPr/>
        </p:nvSpPr>
        <p:spPr>
          <a:xfrm>
            <a:off x="190875" y="620225"/>
            <a:ext cx="1918800" cy="400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000" b="1">
                <a:solidFill>
                  <a:schemeClr val="dk1"/>
                </a:solidFill>
                <a:latin typeface="Century Gothic"/>
                <a:ea typeface="Century Gothic"/>
                <a:cs typeface="Century Gothic"/>
                <a:sym typeface="Century Gothic"/>
              </a:rPr>
              <a:t>Dataset</a:t>
            </a:r>
          </a:p>
          <a:p>
            <a:pPr marL="0" marR="0" lvl="0" indent="0" algn="l" rtl="0">
              <a:spcBef>
                <a:spcPts val="0"/>
              </a:spcBef>
              <a:buNone/>
            </a:pPr>
            <a:endParaRPr sz="2000" b="1">
              <a:solidFill>
                <a:schemeClr val="dk1"/>
              </a:solidFill>
              <a:latin typeface="Century Gothic"/>
              <a:ea typeface="Century Gothic"/>
              <a:cs typeface="Century Gothic"/>
              <a:sym typeface="Century Gothic"/>
            </a:endParaRPr>
          </a:p>
        </p:txBody>
      </p:sp>
      <p:pic>
        <p:nvPicPr>
          <p:cNvPr id="86" name="Shape 86"/>
          <p:cNvPicPr preferRelativeResize="0"/>
          <p:nvPr/>
        </p:nvPicPr>
        <p:blipFill rotWithShape="1">
          <a:blip r:embed="rId3">
            <a:alphaModFix/>
          </a:blip>
          <a:srcRect b="19865"/>
          <a:stretch/>
        </p:blipFill>
        <p:spPr>
          <a:xfrm>
            <a:off x="381000" y="1237374"/>
            <a:ext cx="8382000" cy="1816574"/>
          </a:xfrm>
          <a:prstGeom prst="rect">
            <a:avLst/>
          </a:prstGeom>
          <a:noFill/>
          <a:ln>
            <a:noFill/>
          </a:ln>
        </p:spPr>
      </p:pic>
      <p:sp>
        <p:nvSpPr>
          <p:cNvPr id="87" name="Shape 87"/>
          <p:cNvSpPr txBox="1"/>
          <p:nvPr/>
        </p:nvSpPr>
        <p:spPr>
          <a:xfrm>
            <a:off x="618900" y="3174500"/>
            <a:ext cx="7906200" cy="723300"/>
          </a:xfrm>
          <a:prstGeom prst="rect">
            <a:avLst/>
          </a:prstGeom>
          <a:noFill/>
          <a:ln>
            <a:noFill/>
          </a:ln>
        </p:spPr>
        <p:txBody>
          <a:bodyPr lIns="91425" tIns="91425" rIns="91425" bIns="91425" anchor="ctr" anchorCtr="0">
            <a:noAutofit/>
          </a:bodyPr>
          <a:lstStyle/>
          <a:p>
            <a:pPr lvl="0" rtl="0">
              <a:spcBef>
                <a:spcPts val="0"/>
              </a:spcBef>
              <a:buNone/>
            </a:pPr>
            <a:r>
              <a:rPr lang="en" sz="1100"/>
              <a:t>	 	 	</a:t>
            </a:r>
          </a:p>
          <a:p>
            <a:pPr lvl="0" algn="ctr" rtl="0">
              <a:spcBef>
                <a:spcPts val="0"/>
              </a:spcBef>
              <a:buNone/>
            </a:pPr>
            <a:r>
              <a:rPr lang="en" sz="1100" b="1" i="1"/>
              <a:t>Data used in this case study. Fractions denote defects I total. Eg: the top left dataset has 20 defective classes out of 125 total.</a:t>
            </a:r>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grpSp>
        <p:nvGrpSpPr>
          <p:cNvPr id="92" name="Shape 92"/>
          <p:cNvGrpSpPr/>
          <p:nvPr/>
        </p:nvGrpSpPr>
        <p:grpSpPr>
          <a:xfrm>
            <a:off x="0" y="0"/>
            <a:ext cx="9144000" cy="269379"/>
            <a:chOff x="0" y="0"/>
            <a:chExt cx="7091177" cy="5143499"/>
          </a:xfrm>
        </p:grpSpPr>
        <p:sp>
          <p:nvSpPr>
            <p:cNvPr id="93" name="Shape 93"/>
            <p:cNvSpPr/>
            <p:nvPr/>
          </p:nvSpPr>
          <p:spPr>
            <a:xfrm>
              <a:off x="0" y="0"/>
              <a:ext cx="1181863" cy="5143499"/>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94" name="Shape 94"/>
            <p:cNvSpPr/>
            <p:nvPr/>
          </p:nvSpPr>
          <p:spPr>
            <a:xfrm>
              <a:off x="1181862" y="0"/>
              <a:ext cx="1181863" cy="5143499"/>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95" name="Shape 95"/>
            <p:cNvSpPr/>
            <p:nvPr/>
          </p:nvSpPr>
          <p:spPr>
            <a:xfrm>
              <a:off x="2363725" y="0"/>
              <a:ext cx="1181863" cy="5143499"/>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96" name="Shape 96"/>
            <p:cNvSpPr/>
            <p:nvPr/>
          </p:nvSpPr>
          <p:spPr>
            <a:xfrm>
              <a:off x="3545587" y="0"/>
              <a:ext cx="1181863" cy="5143499"/>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97" name="Shape 97"/>
            <p:cNvSpPr/>
            <p:nvPr/>
          </p:nvSpPr>
          <p:spPr>
            <a:xfrm>
              <a:off x="4727451" y="0"/>
              <a:ext cx="1181863" cy="5143499"/>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98" name="Shape 98"/>
            <p:cNvSpPr/>
            <p:nvPr/>
          </p:nvSpPr>
          <p:spPr>
            <a:xfrm>
              <a:off x="5909314" y="0"/>
              <a:ext cx="1181863" cy="5143499"/>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grpSp>
      <p:sp>
        <p:nvSpPr>
          <p:cNvPr id="99" name="Shape 99"/>
          <p:cNvSpPr txBox="1"/>
          <p:nvPr/>
        </p:nvSpPr>
        <p:spPr>
          <a:xfrm>
            <a:off x="204123" y="901462"/>
            <a:ext cx="8520599" cy="3416400"/>
          </a:xfrm>
          <a:prstGeom prst="rect">
            <a:avLst/>
          </a:prstGeom>
          <a:noFill/>
          <a:ln>
            <a:noFill/>
          </a:ln>
        </p:spPr>
        <p:txBody>
          <a:bodyPr lIns="91425" tIns="91425" rIns="91425" bIns="91425" anchor="t" anchorCtr="0">
            <a:noAutofit/>
          </a:bodyPr>
          <a:lstStyle/>
          <a:p>
            <a:pPr marL="342900" marR="0" lvl="0" indent="-342900" algn="l" rtl="0">
              <a:spcBef>
                <a:spcPts val="0"/>
              </a:spcBef>
              <a:buClr>
                <a:schemeClr val="dk1"/>
              </a:buClr>
              <a:buFont typeface="Arial"/>
              <a:buNone/>
            </a:pPr>
            <a:endParaRPr sz="3200">
              <a:solidFill>
                <a:schemeClr val="dk1"/>
              </a:solidFill>
              <a:latin typeface="Century Gothic"/>
              <a:ea typeface="Century Gothic"/>
              <a:cs typeface="Century Gothic"/>
              <a:sym typeface="Century Gothic"/>
            </a:endParaRPr>
          </a:p>
        </p:txBody>
      </p:sp>
      <p:sp>
        <p:nvSpPr>
          <p:cNvPr id="101" name="Shape 101"/>
          <p:cNvSpPr txBox="1"/>
          <p:nvPr/>
        </p:nvSpPr>
        <p:spPr>
          <a:xfrm>
            <a:off x="391800" y="622850"/>
            <a:ext cx="5665800" cy="522300"/>
          </a:xfrm>
          <a:prstGeom prst="rect">
            <a:avLst/>
          </a:prstGeom>
          <a:noFill/>
          <a:ln>
            <a:noFill/>
          </a:ln>
        </p:spPr>
        <p:txBody>
          <a:bodyPr lIns="91425" tIns="91425" rIns="91425" bIns="91425" anchor="t" anchorCtr="0">
            <a:noAutofit/>
          </a:bodyPr>
          <a:lstStyle/>
          <a:p>
            <a:pPr lvl="0">
              <a:spcBef>
                <a:spcPts val="0"/>
              </a:spcBef>
              <a:buNone/>
            </a:pPr>
            <a:r>
              <a:rPr lang="en" sz="1600" b="1">
                <a:latin typeface="Century Gothic"/>
                <a:ea typeface="Century Gothic"/>
                <a:cs typeface="Century Gothic"/>
                <a:sym typeface="Century Gothic"/>
              </a:rPr>
              <a:t>Parameters and Algorithms under consideration</a:t>
            </a:r>
          </a:p>
        </p:txBody>
      </p:sp>
      <p:pic>
        <p:nvPicPr>
          <p:cNvPr id="102" name="Shape 102"/>
          <p:cNvPicPr preferRelativeResize="0"/>
          <p:nvPr/>
        </p:nvPicPr>
        <p:blipFill rotWithShape="1">
          <a:blip r:embed="rId3">
            <a:alphaModFix/>
          </a:blip>
          <a:srcRect b="7054"/>
          <a:stretch/>
        </p:blipFill>
        <p:spPr>
          <a:xfrm>
            <a:off x="619125" y="1403000"/>
            <a:ext cx="7905750" cy="2956925"/>
          </a:xfrm>
          <a:prstGeom prst="rect">
            <a:avLst/>
          </a:prstGeom>
          <a:noFill/>
          <a:ln>
            <a:noFill/>
          </a:ln>
        </p:spPr>
      </p:pic>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p:nvPr/>
        </p:nvSpPr>
        <p:spPr>
          <a:xfrm>
            <a:off x="3617810" y="1421855"/>
            <a:ext cx="1908379" cy="1908375"/>
          </a:xfrm>
          <a:prstGeom prst="ellipse">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entury Gothic"/>
              <a:ea typeface="Century Gothic"/>
              <a:cs typeface="Century Gothic"/>
              <a:sym typeface="Century Gothic"/>
            </a:endParaRPr>
          </a:p>
        </p:txBody>
      </p:sp>
      <p:sp>
        <p:nvSpPr>
          <p:cNvPr id="108" name="Shape 108"/>
          <p:cNvSpPr/>
          <p:nvPr/>
        </p:nvSpPr>
        <p:spPr>
          <a:xfrm>
            <a:off x="3757591" y="1561637"/>
            <a:ext cx="1628817" cy="1628813"/>
          </a:xfrm>
          <a:prstGeom prst="ellipse">
            <a:avLst/>
          </a:prstGeom>
          <a:solidFill>
            <a:srgbClr val="2C3533"/>
          </a:solidFill>
          <a:ln>
            <a:noFill/>
          </a:ln>
          <a:effectLst>
            <a:outerShdw blurRad="50799" dist="38100" dir="5400000" algn="t" rotWithShape="0">
              <a:srgbClr val="000000">
                <a:alpha val="40000"/>
              </a:srgbClr>
            </a:outerShdw>
          </a:effectLst>
        </p:spPr>
        <p:txBody>
          <a:bodyPr lIns="91425" tIns="45700" rIns="91425" bIns="45700" anchor="ctr" anchorCtr="0">
            <a:noAutofit/>
          </a:bodyPr>
          <a:lstStyle/>
          <a:p>
            <a:pPr marL="0" marR="0" lvl="0" indent="0" algn="ctr" rtl="0">
              <a:lnSpc>
                <a:spcPct val="80000"/>
              </a:lnSpc>
              <a:spcBef>
                <a:spcPts val="0"/>
              </a:spcBef>
              <a:buSzPct val="25000"/>
              <a:buNone/>
            </a:pPr>
            <a:r>
              <a:rPr lang="en" sz="6000" b="1">
                <a:solidFill>
                  <a:srgbClr val="FFFFFF"/>
                </a:solidFill>
                <a:latin typeface="Century Gothic"/>
                <a:ea typeface="Century Gothic"/>
                <a:cs typeface="Century Gothic"/>
                <a:sym typeface="Century Gothic"/>
              </a:rPr>
              <a:t>03</a:t>
            </a:r>
          </a:p>
        </p:txBody>
      </p:sp>
      <p:sp>
        <p:nvSpPr>
          <p:cNvPr id="109" name="Shape 109"/>
          <p:cNvSpPr/>
          <p:nvPr/>
        </p:nvSpPr>
        <p:spPr>
          <a:xfrm rot="5400000">
            <a:off x="4479785" y="4052646"/>
            <a:ext cx="184427" cy="235597"/>
          </a:xfrm>
          <a:prstGeom prst="chevron">
            <a:avLst>
              <a:gd name="adj" fmla="val 59233"/>
            </a:avLst>
          </a:prstGeom>
          <a:solidFill>
            <a:schemeClr val="lt1">
              <a:alpha val="40000"/>
            </a:schemeClr>
          </a:solidFill>
          <a:ln>
            <a:noFill/>
          </a:ln>
        </p:spPr>
        <p:txBody>
          <a:bodyPr lIns="91425" tIns="45700" rIns="91425" bIns="45700" anchor="ctr" anchorCtr="0">
            <a:noAutofit/>
          </a:bodyPr>
          <a:lstStyle/>
          <a:p>
            <a:pPr marL="0" marR="0" lvl="0" indent="0" algn="ctr" rtl="0">
              <a:spcBef>
                <a:spcPts val="0"/>
              </a:spcBef>
              <a:buNone/>
            </a:pPr>
            <a:endParaRPr sz="1800">
              <a:solidFill>
                <a:srgbClr val="1E2D43"/>
              </a:solidFill>
              <a:latin typeface="Century Gothic"/>
              <a:ea typeface="Century Gothic"/>
              <a:cs typeface="Century Gothic"/>
              <a:sym typeface="Century Gothic"/>
            </a:endParaRPr>
          </a:p>
        </p:txBody>
      </p:sp>
      <p:sp>
        <p:nvSpPr>
          <p:cNvPr id="110" name="Shape 110"/>
          <p:cNvSpPr/>
          <p:nvPr/>
        </p:nvSpPr>
        <p:spPr>
          <a:xfrm rot="5400000">
            <a:off x="4479785" y="4162523"/>
            <a:ext cx="184427" cy="235597"/>
          </a:xfrm>
          <a:prstGeom prst="chevron">
            <a:avLst>
              <a:gd name="adj" fmla="val 59233"/>
            </a:avLst>
          </a:prstGeom>
          <a:solidFill>
            <a:schemeClr val="lt1">
              <a:alpha val="69803"/>
            </a:schemeClr>
          </a:solidFill>
          <a:ln>
            <a:noFill/>
          </a:ln>
        </p:spPr>
        <p:txBody>
          <a:bodyPr lIns="91425" tIns="45700" rIns="91425" bIns="45700" anchor="ctr" anchorCtr="0">
            <a:noAutofit/>
          </a:bodyPr>
          <a:lstStyle/>
          <a:p>
            <a:pPr marL="0" marR="0" lvl="0" indent="0" algn="ctr" rtl="0">
              <a:spcBef>
                <a:spcPts val="0"/>
              </a:spcBef>
              <a:buNone/>
            </a:pPr>
            <a:endParaRPr sz="1800">
              <a:solidFill>
                <a:srgbClr val="1E2D43"/>
              </a:solidFill>
              <a:latin typeface="Century Gothic"/>
              <a:ea typeface="Century Gothic"/>
              <a:cs typeface="Century Gothic"/>
              <a:sym typeface="Century Gothic"/>
            </a:endParaRPr>
          </a:p>
        </p:txBody>
      </p:sp>
      <p:sp>
        <p:nvSpPr>
          <p:cNvPr id="111" name="Shape 111"/>
          <p:cNvSpPr/>
          <p:nvPr/>
        </p:nvSpPr>
        <p:spPr>
          <a:xfrm rot="5400000">
            <a:off x="4479785" y="4272400"/>
            <a:ext cx="184427" cy="235597"/>
          </a:xfrm>
          <a:prstGeom prst="chevron">
            <a:avLst>
              <a:gd name="adj" fmla="val 59233"/>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rgbClr val="1E2D43"/>
              </a:solidFill>
              <a:latin typeface="Century Gothic"/>
              <a:ea typeface="Century Gothic"/>
              <a:cs typeface="Century Gothic"/>
              <a:sym typeface="Century Gothic"/>
            </a:endParaRPr>
          </a:p>
        </p:txBody>
      </p:sp>
      <p:sp>
        <p:nvSpPr>
          <p:cNvPr id="112" name="Shape 112"/>
          <p:cNvSpPr/>
          <p:nvPr/>
        </p:nvSpPr>
        <p:spPr>
          <a:xfrm>
            <a:off x="2030242" y="563979"/>
            <a:ext cx="4847913" cy="400109"/>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 sz="2000">
                <a:solidFill>
                  <a:schemeClr val="lt1"/>
                </a:solidFill>
                <a:latin typeface="Century Gothic"/>
                <a:ea typeface="Century Gothic"/>
                <a:cs typeface="Century Gothic"/>
                <a:sym typeface="Century Gothic"/>
              </a:rPr>
              <a:t>Proposed Work and Algorithms used</a:t>
            </a:r>
          </a:p>
        </p:txBody>
      </p:sp>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grpSp>
        <p:nvGrpSpPr>
          <p:cNvPr id="117" name="Shape 117"/>
          <p:cNvGrpSpPr/>
          <p:nvPr/>
        </p:nvGrpSpPr>
        <p:grpSpPr>
          <a:xfrm>
            <a:off x="0" y="0"/>
            <a:ext cx="9144000" cy="269379"/>
            <a:chOff x="0" y="0"/>
            <a:chExt cx="7091177" cy="5143499"/>
          </a:xfrm>
        </p:grpSpPr>
        <p:sp>
          <p:nvSpPr>
            <p:cNvPr id="118" name="Shape 118"/>
            <p:cNvSpPr/>
            <p:nvPr/>
          </p:nvSpPr>
          <p:spPr>
            <a:xfrm>
              <a:off x="0" y="0"/>
              <a:ext cx="1181863" cy="5143499"/>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19" name="Shape 119"/>
            <p:cNvSpPr/>
            <p:nvPr/>
          </p:nvSpPr>
          <p:spPr>
            <a:xfrm>
              <a:off x="1181862" y="0"/>
              <a:ext cx="1181863" cy="5143499"/>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20" name="Shape 120"/>
            <p:cNvSpPr/>
            <p:nvPr/>
          </p:nvSpPr>
          <p:spPr>
            <a:xfrm>
              <a:off x="2363725" y="0"/>
              <a:ext cx="1181863" cy="5143499"/>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21" name="Shape 121"/>
            <p:cNvSpPr/>
            <p:nvPr/>
          </p:nvSpPr>
          <p:spPr>
            <a:xfrm>
              <a:off x="3545587" y="0"/>
              <a:ext cx="1181863" cy="5143499"/>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22" name="Shape 122"/>
            <p:cNvSpPr/>
            <p:nvPr/>
          </p:nvSpPr>
          <p:spPr>
            <a:xfrm>
              <a:off x="4727451" y="0"/>
              <a:ext cx="1181863" cy="5143499"/>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23" name="Shape 123"/>
            <p:cNvSpPr/>
            <p:nvPr/>
          </p:nvSpPr>
          <p:spPr>
            <a:xfrm>
              <a:off x="5909314" y="0"/>
              <a:ext cx="1181863" cy="5143499"/>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grpSp>
      <p:sp>
        <p:nvSpPr>
          <p:cNvPr id="124" name="Shape 124"/>
          <p:cNvSpPr/>
          <p:nvPr/>
        </p:nvSpPr>
        <p:spPr>
          <a:xfrm>
            <a:off x="322381" y="499700"/>
            <a:ext cx="3495000" cy="400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000" b="1">
                <a:solidFill>
                  <a:schemeClr val="dk1"/>
                </a:solidFill>
                <a:latin typeface="Century Gothic"/>
                <a:ea typeface="Century Gothic"/>
                <a:cs typeface="Century Gothic"/>
                <a:sym typeface="Century Gothic"/>
              </a:rPr>
              <a:t>Differential Evolution</a:t>
            </a:r>
          </a:p>
        </p:txBody>
      </p:sp>
      <p:sp>
        <p:nvSpPr>
          <p:cNvPr id="125" name="Shape 125"/>
          <p:cNvSpPr/>
          <p:nvPr/>
        </p:nvSpPr>
        <p:spPr>
          <a:xfrm>
            <a:off x="514456" y="1130086"/>
            <a:ext cx="8115086" cy="584774"/>
          </a:xfrm>
          <a:prstGeom prst="rect">
            <a:avLst/>
          </a:prstGeom>
          <a:noFill/>
          <a:ln>
            <a:noFill/>
          </a:ln>
        </p:spPr>
        <p:txBody>
          <a:bodyPr lIns="91425" tIns="45700" rIns="91425" bIns="45700" anchor="t" anchorCtr="0">
            <a:noAutofit/>
          </a:bodyPr>
          <a:lstStyle/>
          <a:p>
            <a:pPr marL="0" marR="0" lvl="0" indent="0" algn="l" rtl="0">
              <a:spcBef>
                <a:spcPts val="0"/>
              </a:spcBef>
              <a:buNone/>
            </a:pPr>
            <a:endParaRPr sz="1600">
              <a:solidFill>
                <a:schemeClr val="dk1"/>
              </a:solidFill>
              <a:latin typeface="Century Gothic"/>
              <a:ea typeface="Century Gothic"/>
              <a:cs typeface="Century Gothic"/>
              <a:sym typeface="Century Gothic"/>
            </a:endParaRPr>
          </a:p>
        </p:txBody>
      </p:sp>
      <p:pic>
        <p:nvPicPr>
          <p:cNvPr id="126" name="Shape 126"/>
          <p:cNvPicPr preferRelativeResize="0"/>
          <p:nvPr/>
        </p:nvPicPr>
        <p:blipFill>
          <a:blip r:embed="rId3">
            <a:alphaModFix/>
          </a:blip>
          <a:stretch>
            <a:fillRect/>
          </a:stretch>
        </p:blipFill>
        <p:spPr>
          <a:xfrm>
            <a:off x="242000" y="1331000"/>
            <a:ext cx="4400550" cy="2952750"/>
          </a:xfrm>
          <a:prstGeom prst="rect">
            <a:avLst/>
          </a:prstGeom>
          <a:noFill/>
          <a:ln>
            <a:noFill/>
          </a:ln>
        </p:spPr>
      </p:pic>
      <p:sp>
        <p:nvSpPr>
          <p:cNvPr id="127" name="Shape 127"/>
          <p:cNvSpPr txBox="1"/>
          <p:nvPr/>
        </p:nvSpPr>
        <p:spPr>
          <a:xfrm>
            <a:off x="4952625" y="361650"/>
            <a:ext cx="4038300" cy="4731900"/>
          </a:xfrm>
          <a:prstGeom prst="rect">
            <a:avLst/>
          </a:prstGeom>
          <a:noFill/>
          <a:ln>
            <a:noFill/>
          </a:ln>
        </p:spPr>
        <p:txBody>
          <a:bodyPr lIns="91425" tIns="91425" rIns="91425" bIns="91425" anchor="ctr" anchorCtr="0">
            <a:noAutofit/>
          </a:bodyPr>
          <a:lstStyle/>
          <a:p>
            <a:pPr lvl="0" rtl="0">
              <a:spcBef>
                <a:spcPts val="0"/>
              </a:spcBef>
              <a:buNone/>
            </a:pPr>
            <a:r>
              <a:rPr lang="en" sz="1100">
                <a:latin typeface="Century Gothic"/>
                <a:ea typeface="Century Gothic"/>
                <a:cs typeface="Century Gothic"/>
                <a:sym typeface="Century Gothic"/>
              </a:rPr>
              <a:t>DE is an optimization technique which iteratively modifies a population of candidate solutions to make it converge to an optimum value of your function. First initialize candidate solutions randomly. Then at each iteration and for each candidate solution x, do the following:</a:t>
            </a:r>
          </a:p>
          <a:p>
            <a:pPr lvl="0" rtl="0">
              <a:spcBef>
                <a:spcPts val="0"/>
              </a:spcBef>
              <a:buNone/>
            </a:pPr>
            <a:endParaRPr sz="1100">
              <a:latin typeface="Century Gothic"/>
              <a:ea typeface="Century Gothic"/>
              <a:cs typeface="Century Gothic"/>
              <a:sym typeface="Century Gothic"/>
            </a:endParaRPr>
          </a:p>
          <a:p>
            <a:pPr marL="457200" lvl="0" indent="-298450" rtl="0">
              <a:lnSpc>
                <a:spcPct val="115000"/>
              </a:lnSpc>
              <a:spcBef>
                <a:spcPts val="0"/>
              </a:spcBef>
              <a:buSzPct val="100000"/>
              <a:buFont typeface="Century Gothic"/>
              <a:buChar char="●"/>
            </a:pPr>
            <a:r>
              <a:rPr lang="en" sz="1100">
                <a:latin typeface="Century Gothic"/>
                <a:ea typeface="Century Gothic"/>
                <a:cs typeface="Century Gothic"/>
                <a:sym typeface="Century Gothic"/>
              </a:rPr>
              <a:t>Produce a trial vector: v = a + ( b - c ) / 2, where a, b, c are three distinct candidate solutions picked randomly among your population.</a:t>
            </a:r>
          </a:p>
          <a:p>
            <a:pPr lvl="0" algn="just" rtl="0">
              <a:lnSpc>
                <a:spcPct val="150000"/>
              </a:lnSpc>
              <a:spcBef>
                <a:spcPts val="0"/>
              </a:spcBef>
              <a:buNone/>
            </a:pPr>
            <a:endParaRPr sz="1100">
              <a:latin typeface="Century Gothic"/>
              <a:ea typeface="Century Gothic"/>
              <a:cs typeface="Century Gothic"/>
              <a:sym typeface="Century Gothic"/>
            </a:endParaRPr>
          </a:p>
          <a:p>
            <a:pPr marL="457200" lvl="0" indent="-298450" algn="just" rtl="0">
              <a:lnSpc>
                <a:spcPct val="150000"/>
              </a:lnSpc>
              <a:spcBef>
                <a:spcPts val="0"/>
              </a:spcBef>
              <a:buSzPct val="100000"/>
              <a:buFont typeface="Century Gothic"/>
              <a:buChar char="●"/>
            </a:pPr>
            <a:r>
              <a:rPr lang="en" sz="1100">
                <a:latin typeface="Century Gothic"/>
                <a:ea typeface="Century Gothic"/>
                <a:cs typeface="Century Gothic"/>
                <a:sym typeface="Century Gothic"/>
              </a:rPr>
              <a:t>Randomly swap vector components between x and v to produce v'. At least one component from v must be swapped.</a:t>
            </a:r>
          </a:p>
          <a:p>
            <a:pPr lvl="0" rtl="0">
              <a:lnSpc>
                <a:spcPct val="115000"/>
              </a:lnSpc>
              <a:spcBef>
                <a:spcPts val="0"/>
              </a:spcBef>
              <a:buNone/>
            </a:pPr>
            <a:endParaRPr sz="1100">
              <a:latin typeface="Century Gothic"/>
              <a:ea typeface="Century Gothic"/>
              <a:cs typeface="Century Gothic"/>
              <a:sym typeface="Century Gothic"/>
            </a:endParaRPr>
          </a:p>
          <a:p>
            <a:pPr marL="457200" lvl="0" indent="-298450" rtl="0">
              <a:lnSpc>
                <a:spcPct val="115000"/>
              </a:lnSpc>
              <a:spcBef>
                <a:spcPts val="0"/>
              </a:spcBef>
              <a:buSzPct val="100000"/>
              <a:buFont typeface="Century Gothic"/>
              <a:buAutoNum type="arabicPeriod"/>
            </a:pPr>
            <a:r>
              <a:rPr lang="en" sz="1100">
                <a:latin typeface="Century Gothic"/>
                <a:ea typeface="Century Gothic"/>
                <a:cs typeface="Century Gothic"/>
                <a:sym typeface="Century Gothic"/>
              </a:rPr>
              <a:t>Replace x in your population with v' only if it is a better candidate (i.e. it better optimise your function).</a:t>
            </a:r>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Theme">
  <a:themeElements>
    <a:clrScheme name="像素">
      <a:dk1>
        <a:srgbClr val="103154"/>
      </a:dk1>
      <a:lt1>
        <a:srgbClr val="FFFFFF"/>
      </a:lt1>
      <a:dk2>
        <a:srgbClr val="00BFC3"/>
      </a:dk2>
      <a:lt2>
        <a:srgbClr val="0096FF"/>
      </a:lt2>
      <a:accent1>
        <a:srgbClr val="FF7F01"/>
      </a:accent1>
      <a:accent2>
        <a:srgbClr val="F1B015"/>
      </a:accent2>
      <a:accent3>
        <a:srgbClr val="FBEC85"/>
      </a:accent3>
      <a:accent4>
        <a:srgbClr val="D2C2F1"/>
      </a:accent4>
      <a:accent5>
        <a:srgbClr val="DA5AF4"/>
      </a:accent5>
      <a:accent6>
        <a:srgbClr val="9D09D1"/>
      </a:accent6>
      <a:hlink>
        <a:srgbClr val="1286C9"/>
      </a:hlink>
      <a:folHlink>
        <a:srgbClr val="A8C2E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474</Words>
  <Application>Microsoft Macintosh PowerPoint</Application>
  <PresentationFormat>On-screen Show (16:9)</PresentationFormat>
  <Paragraphs>129</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Century Gothic</vt:lpstr>
      <vt:lpstr>Helvetica Neue</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Arjun Rajpal</cp:lastModifiedBy>
  <cp:revision>6</cp:revision>
  <dcterms:modified xsi:type="dcterms:W3CDTF">2017-11-29T20:56:29Z</dcterms:modified>
</cp:coreProperties>
</file>