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5D4249-4276-47F1-B587-EDA56EC3607F}">
  <a:tblStyle styleId="{315D4249-4276-47F1-B587-EDA56EC3607F}"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83"/>
    <p:restoredTop sz="94643"/>
  </p:normalViewPr>
  <p:slideViewPr>
    <p:cSldViewPr snapToGrid="0" snapToObjects="1">
      <p:cViewPr>
        <p:scale>
          <a:sx n="92" d="100"/>
          <a:sy n="92" d="100"/>
        </p:scale>
        <p:origin x="96"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380552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Shape 1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 name="Shape 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Calibri"/>
              <a:ea typeface="Calibri"/>
              <a:cs typeface="Calibri"/>
              <a:sym typeface="Calibri"/>
            </a:endParaRPr>
          </a:p>
        </p:txBody>
      </p:sp>
      <p:sp>
        <p:nvSpPr>
          <p:cNvPr id="21" name="Shape 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1</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7279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30" name="Shape 13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332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46" name="Shape 1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914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164" name="Shape 16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6195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78" name="Shape 1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2658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88" name="Shape 18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173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02" name="Shape 20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067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400550"/>
            <a:ext cx="5486400" cy="3600600"/>
          </a:xfrm>
          <a:prstGeom prst="rect">
            <a:avLst/>
          </a:prstGeom>
        </p:spPr>
        <p:txBody>
          <a:bodyPr lIns="91425" tIns="91425" rIns="91425" bIns="91425" anchor="t" anchorCtr="0">
            <a:noAutofit/>
          </a:bodyPr>
          <a:lstStyle/>
          <a:p>
            <a:pPr lvl="0" rtl="0">
              <a:spcBef>
                <a:spcPts val="0"/>
              </a:spcBef>
              <a:buNone/>
            </a:pPr>
            <a:endParaRPr/>
          </a:p>
        </p:txBody>
      </p:sp>
      <p:sp>
        <p:nvSpPr>
          <p:cNvPr id="218" name="Shape 2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9007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34" name="Shape 2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1846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200" b="0" i="0" u="none" strike="noStrike" cap="none">
                <a:solidFill>
                  <a:schemeClr val="dk1"/>
                </a:solidFill>
                <a:latin typeface="Calibri"/>
                <a:ea typeface="Calibri"/>
                <a:cs typeface="Calibri"/>
                <a:sym typeface="Calibri"/>
              </a:rPr>
              <a:t>Heba</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a:solidFill>
                  <a:schemeClr val="dk1"/>
                </a:solidFill>
                <a:latin typeface="Calibri"/>
                <a:ea typeface="Calibri"/>
                <a:cs typeface="Calibri"/>
                <a:sym typeface="Calibri"/>
              </a:rPr>
              <a:t>18</a:t>
            </a:fld>
            <a:endParaRPr lang="en"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640349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54" name="Shape 25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477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30" name="Shape 3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517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500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73" name="Shape 2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61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0" name="Shape 4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89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53" name="Shape 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843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72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76" name="Shape 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680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0" name="Shape 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754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5" name="Shape 10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29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15" name="Shape 11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975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bg>
      <p:bgPr>
        <a:blipFill rotWithShape="1">
          <a:blip r:embed="rId2">
            <a:alphaModFix/>
          </a:blip>
          <a:stretch>
            <a:fillRect/>
          </a:stretch>
        </a:blipFill>
        <a:effectLst/>
      </p:bgPr>
    </p:bg>
    <p:spTree>
      <p:nvGrpSpPr>
        <p:cNvPr id="1"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5_Title Slide">
    <p:bg>
      <p:bgPr>
        <a:solidFill>
          <a:srgbClr val="308DA2"/>
        </a:solidFill>
        <a:effectLst/>
      </p:bgPr>
    </p:bg>
    <p:spTree>
      <p:nvGrpSpPr>
        <p:cNvPr id="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6_Title Slide">
    <p:spTree>
      <p:nvGrpSpPr>
        <p:cNvPr id="1" name="Shape 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_Title Slide">
    <p:bg>
      <p:bgPr>
        <a:solidFill>
          <a:srgbClr val="553A6C"/>
        </a:solidFill>
        <a:effectLst/>
      </p:bgPr>
    </p:bg>
    <p:spTree>
      <p:nvGrpSpPr>
        <p:cNvPr id="1" name="Shape 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3_Title Slide">
    <p:bg>
      <p:bgPr>
        <a:solidFill>
          <a:srgbClr val="2C3533"/>
        </a:solidFill>
        <a:effectLst/>
      </p:bgPr>
    </p:bg>
    <p:spTree>
      <p:nvGrpSpPr>
        <p:cNvPr id="1" name="Shape 1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Title Slide">
    <p:bg>
      <p:bgPr>
        <a:solidFill>
          <a:srgbClr val="F4A628"/>
        </a:solidFill>
        <a:effectLst/>
      </p:bgPr>
    </p:bg>
    <p:spTree>
      <p:nvGrpSpPr>
        <p:cNvPr id="1" name="Shape 1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bg>
      <p:bgPr>
        <a:solidFill>
          <a:srgbClr val="DC243F"/>
        </a:solidFill>
        <a:effectLst/>
      </p:bgPr>
    </p:bg>
    <p:spTree>
      <p:nvGrpSpPr>
        <p:cNvPr id="1" name="Shape 1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lide">
    <p:bg>
      <p:bgPr>
        <a:solidFill>
          <a:srgbClr val="D34328"/>
        </a:solidFill>
        <a:effectLst/>
      </p:bgPr>
    </p:bg>
    <p:spTree>
      <p:nvGrpSpPr>
        <p:cNvPr id="1" name="Shape 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p:nvPr/>
        </p:nvSpPr>
        <p:spPr>
          <a:xfrm>
            <a:off x="0" y="0"/>
            <a:ext cx="9144000" cy="5143500"/>
          </a:xfrm>
          <a:prstGeom prst="rect">
            <a:avLst/>
          </a:prstGeom>
          <a:solidFill>
            <a:srgbClr val="242424">
              <a:alpha val="8196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24" name="Shape 24"/>
          <p:cNvSpPr txBox="1"/>
          <p:nvPr/>
        </p:nvSpPr>
        <p:spPr>
          <a:xfrm>
            <a:off x="3012116" y="763483"/>
            <a:ext cx="3119764" cy="64633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3600" b="0" i="0" u="none" strike="noStrike" cap="none">
                <a:solidFill>
                  <a:schemeClr val="lt1"/>
                </a:solidFill>
                <a:latin typeface="Century Gothic"/>
                <a:ea typeface="Century Gothic"/>
                <a:cs typeface="Century Gothic"/>
                <a:sym typeface="Century Gothic"/>
              </a:rPr>
              <a:t>Minor Project</a:t>
            </a:r>
          </a:p>
        </p:txBody>
      </p:sp>
      <p:sp>
        <p:nvSpPr>
          <p:cNvPr id="26" name="Shape 26"/>
          <p:cNvSpPr txBox="1"/>
          <p:nvPr/>
        </p:nvSpPr>
        <p:spPr>
          <a:xfrm>
            <a:off x="4667892" y="2635880"/>
            <a:ext cx="184730" cy="369332"/>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27" name="Shape 27"/>
          <p:cNvSpPr txBox="1"/>
          <p:nvPr/>
        </p:nvSpPr>
        <p:spPr>
          <a:xfrm>
            <a:off x="1370740" y="2076327"/>
            <a:ext cx="6963764" cy="1200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3600">
                <a:solidFill>
                  <a:schemeClr val="lt1"/>
                </a:solidFill>
                <a:latin typeface="Century Gothic"/>
                <a:ea typeface="Century Gothic"/>
                <a:cs typeface="Century Gothic"/>
                <a:sym typeface="Century Gothic"/>
              </a:rPr>
              <a:t>Parameter Tuning using</a:t>
            </a:r>
          </a:p>
          <a:p>
            <a:pPr marL="0" marR="0" lvl="0" indent="0" algn="ctr" rtl="0">
              <a:spcBef>
                <a:spcPts val="0"/>
              </a:spcBef>
              <a:buSzPct val="25000"/>
              <a:buNone/>
            </a:pPr>
            <a:r>
              <a:rPr lang="en" sz="3600" dirty="0">
                <a:solidFill>
                  <a:schemeClr val="lt1"/>
                </a:solidFill>
                <a:latin typeface="Century Gothic"/>
                <a:ea typeface="Century Gothic"/>
                <a:cs typeface="Century Gothic"/>
                <a:sym typeface="Century Gothic"/>
              </a:rPr>
              <a:t>Differential Evolution</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Shape 132"/>
          <p:cNvGrpSpPr/>
          <p:nvPr/>
        </p:nvGrpSpPr>
        <p:grpSpPr>
          <a:xfrm>
            <a:off x="0" y="0"/>
            <a:ext cx="9144249" cy="269519"/>
            <a:chOff x="0" y="0"/>
            <a:chExt cx="7091314" cy="5143500"/>
          </a:xfrm>
        </p:grpSpPr>
        <p:sp>
          <p:nvSpPr>
            <p:cNvPr id="133" name="Shape 133"/>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4" name="Shape 134"/>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5" name="Shape 135"/>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6" name="Shape 136"/>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7" name="Shape 137"/>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38" name="Shape 138"/>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39" name="Shape 139"/>
          <p:cNvSpPr/>
          <p:nvPr/>
        </p:nvSpPr>
        <p:spPr>
          <a:xfrm>
            <a:off x="331525" y="636150"/>
            <a:ext cx="22815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b="1">
                <a:solidFill>
                  <a:schemeClr val="dk1"/>
                </a:solidFill>
                <a:latin typeface="Century Gothic"/>
                <a:ea typeface="Century Gothic"/>
                <a:cs typeface="Century Gothic"/>
                <a:sym typeface="Century Gothic"/>
              </a:rPr>
              <a:t>Random Forest</a:t>
            </a:r>
          </a:p>
        </p:txBody>
      </p:sp>
      <p:sp>
        <p:nvSpPr>
          <p:cNvPr id="140" name="Shape 140"/>
          <p:cNvSpPr/>
          <p:nvPr/>
        </p:nvSpPr>
        <p:spPr>
          <a:xfrm>
            <a:off x="0" y="1617012"/>
            <a:ext cx="9036300" cy="784200"/>
          </a:xfrm>
          <a:prstGeom prst="rect">
            <a:avLst/>
          </a:prstGeom>
          <a:noFill/>
          <a:ln>
            <a:noFill/>
          </a:ln>
        </p:spPr>
        <p:txBody>
          <a:bodyPr lIns="91425" tIns="45700" rIns="91425" bIns="45700" anchor="t" anchorCtr="0">
            <a:noAutofit/>
          </a:bodyPr>
          <a:lstStyle/>
          <a:p>
            <a:pPr marL="228600" marR="0" lvl="0" indent="0" algn="l" rtl="0">
              <a:lnSpc>
                <a:spcPct val="150000"/>
              </a:lnSpc>
              <a:spcBef>
                <a:spcPts val="0"/>
              </a:spcBef>
              <a:buNone/>
            </a:pPr>
            <a:endParaRPr sz="1600">
              <a:solidFill>
                <a:schemeClr val="dk1"/>
              </a:solidFill>
              <a:latin typeface="Century Gothic"/>
              <a:ea typeface="Century Gothic"/>
              <a:cs typeface="Century Gothic"/>
              <a:sym typeface="Century Gothic"/>
            </a:endParaRPr>
          </a:p>
        </p:txBody>
      </p:sp>
      <p:sp>
        <p:nvSpPr>
          <p:cNvPr id="141" name="Shape 141"/>
          <p:cNvSpPr/>
          <p:nvPr/>
        </p:nvSpPr>
        <p:spPr>
          <a:xfrm>
            <a:off x="1740130" y="3949396"/>
            <a:ext cx="5491800" cy="369300"/>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pic>
        <p:nvPicPr>
          <p:cNvPr id="142" name="Shape 142"/>
          <p:cNvPicPr preferRelativeResize="0"/>
          <p:nvPr/>
        </p:nvPicPr>
        <p:blipFill>
          <a:blip r:embed="rId3">
            <a:alphaModFix/>
          </a:blip>
          <a:stretch>
            <a:fillRect/>
          </a:stretch>
        </p:blipFill>
        <p:spPr>
          <a:xfrm>
            <a:off x="465300" y="1372062"/>
            <a:ext cx="2647950" cy="3019425"/>
          </a:xfrm>
          <a:prstGeom prst="rect">
            <a:avLst/>
          </a:prstGeom>
          <a:noFill/>
          <a:ln>
            <a:noFill/>
          </a:ln>
        </p:spPr>
      </p:pic>
      <p:sp>
        <p:nvSpPr>
          <p:cNvPr id="143" name="Shape 143"/>
          <p:cNvSpPr txBox="1"/>
          <p:nvPr/>
        </p:nvSpPr>
        <p:spPr>
          <a:xfrm>
            <a:off x="3686850" y="441575"/>
            <a:ext cx="5349600" cy="4591500"/>
          </a:xfrm>
          <a:prstGeom prst="rect">
            <a:avLst/>
          </a:prstGeom>
          <a:noFill/>
          <a:ln>
            <a:noFill/>
          </a:ln>
        </p:spPr>
        <p:txBody>
          <a:bodyPr lIns="91425" tIns="91425" rIns="91425" bIns="91425" anchor="ctr" anchorCtr="0">
            <a:noAutofit/>
          </a:bodyPr>
          <a:lstStyle/>
          <a:p>
            <a:pPr lvl="0" rtl="0">
              <a:spcBef>
                <a:spcPts val="0"/>
              </a:spcBef>
              <a:buNone/>
            </a:pPr>
            <a:r>
              <a:rPr lang="en" sz="1200">
                <a:latin typeface="Century Gothic"/>
                <a:ea typeface="Century Gothic"/>
                <a:cs typeface="Century Gothic"/>
                <a:sym typeface="Century Gothic"/>
              </a:rPr>
              <a:t>It is a classification and regression technique. It operates by constructing a multitude of decision trees at training time and outputting the mode or the mean of the classes.</a:t>
            </a:r>
          </a:p>
          <a:p>
            <a:pPr lvl="0" algn="just" rtl="0">
              <a:spcBef>
                <a:spcPts val="0"/>
              </a:spcBef>
              <a:buNone/>
            </a:pPr>
            <a:endParaRPr sz="1200">
              <a:latin typeface="Century Gothic"/>
              <a:ea typeface="Century Gothic"/>
              <a:cs typeface="Century Gothic"/>
              <a:sym typeface="Century Gothic"/>
            </a:endParaRPr>
          </a:p>
          <a:p>
            <a:pPr lvl="0" algn="just" rtl="0">
              <a:spcBef>
                <a:spcPts val="0"/>
              </a:spcBef>
              <a:buNone/>
            </a:pPr>
            <a:r>
              <a:rPr lang="en" sz="1200">
                <a:latin typeface="Century Gothic"/>
                <a:ea typeface="Century Gothic"/>
                <a:cs typeface="Century Gothic"/>
                <a:sym typeface="Century Gothic"/>
              </a:rPr>
              <a:t>Random forest is a collection of decision trees. Decision trees can overfit but random forest prevents it i.e. that is prevents overfitting.</a:t>
            </a:r>
          </a:p>
          <a:p>
            <a:pPr lvl="0" algn="just" rtl="0">
              <a:spcBef>
                <a:spcPts val="0"/>
              </a:spcBef>
              <a:buNone/>
            </a:pPr>
            <a:endParaRPr sz="1200">
              <a:latin typeface="Century Gothic"/>
              <a:ea typeface="Century Gothic"/>
              <a:cs typeface="Century Gothic"/>
              <a:sym typeface="Century Gothic"/>
            </a:endParaRPr>
          </a:p>
          <a:p>
            <a:pPr lvl="0" algn="just" rtl="0">
              <a:spcBef>
                <a:spcPts val="0"/>
              </a:spcBef>
              <a:buNone/>
            </a:pPr>
            <a:r>
              <a:rPr lang="en" sz="1200">
                <a:latin typeface="Century Gothic"/>
                <a:ea typeface="Century Gothic"/>
                <a:cs typeface="Century Gothic"/>
                <a:sym typeface="Century Gothic"/>
              </a:rPr>
              <a:t>	 	 	</a:t>
            </a:r>
          </a:p>
          <a:p>
            <a:pPr lvl="0" algn="just" rtl="0">
              <a:spcBef>
                <a:spcPts val="0"/>
              </a:spcBef>
              <a:buNone/>
            </a:pPr>
            <a:r>
              <a:rPr lang="en" sz="1200">
                <a:latin typeface="Century Gothic"/>
                <a:ea typeface="Century Gothic"/>
                <a:cs typeface="Century Gothic"/>
                <a:sym typeface="Century Gothic"/>
              </a:rPr>
              <a:t>The implementation of Random Forest as given in sklearn is as follows :</a:t>
            </a:r>
          </a:p>
          <a:p>
            <a:pPr lvl="0" rtl="0">
              <a:spcBef>
                <a:spcPts val="0"/>
              </a:spcBef>
              <a:buNone/>
            </a:pPr>
            <a:endParaRPr sz="1200">
              <a:latin typeface="Century Gothic"/>
              <a:ea typeface="Century Gothic"/>
              <a:cs typeface="Century Gothic"/>
              <a:sym typeface="Century Gothic"/>
            </a:endParaRPr>
          </a:p>
          <a:p>
            <a:pPr lvl="0" rtl="0">
              <a:spcBef>
                <a:spcPts val="0"/>
              </a:spcBef>
              <a:buNone/>
            </a:pPr>
            <a:r>
              <a:rPr lang="en" sz="1100" i="1">
                <a:solidFill>
                  <a:srgbClr val="222222"/>
                </a:solidFill>
              </a:rPr>
              <a:t>class </a:t>
            </a:r>
            <a:r>
              <a:rPr lang="en" sz="1100">
                <a:solidFill>
                  <a:srgbClr val="222222"/>
                </a:solidFill>
              </a:rPr>
              <a:t>sklearn.ensemble.</a:t>
            </a:r>
            <a:r>
              <a:rPr lang="en" sz="1300">
                <a:solidFill>
                  <a:srgbClr val="222222"/>
                </a:solidFill>
              </a:rPr>
              <a:t>RandomForestClassifier </a:t>
            </a:r>
            <a:r>
              <a:rPr lang="en" sz="1100">
                <a:solidFill>
                  <a:srgbClr val="222222"/>
                </a:solidFill>
              </a:rPr>
              <a:t>(</a:t>
            </a:r>
            <a:r>
              <a:rPr lang="en" sz="1100" i="1">
                <a:solidFill>
                  <a:srgbClr val="222222"/>
                </a:solidFill>
              </a:rPr>
              <a:t>n_estimators=10</a:t>
            </a:r>
            <a:r>
              <a:rPr lang="en" sz="1100">
                <a:solidFill>
                  <a:srgbClr val="222222"/>
                </a:solidFill>
                <a:highlight>
                  <a:srgbClr val="F8F8F8"/>
                </a:highlight>
              </a:rPr>
              <a:t>, </a:t>
            </a:r>
            <a:r>
              <a:rPr lang="en" sz="1100" i="1">
                <a:solidFill>
                  <a:srgbClr val="222222"/>
                </a:solidFill>
              </a:rPr>
              <a:t>criterion='gini'</a:t>
            </a:r>
            <a:r>
              <a:rPr lang="en" sz="1100">
                <a:solidFill>
                  <a:srgbClr val="222222"/>
                </a:solidFill>
                <a:highlight>
                  <a:srgbClr val="F8F8F8"/>
                </a:highlight>
              </a:rPr>
              <a:t>, </a:t>
            </a:r>
            <a:r>
              <a:rPr lang="en" sz="1100" i="1">
                <a:solidFill>
                  <a:srgbClr val="222222"/>
                </a:solidFill>
              </a:rPr>
              <a:t>max_depth=None</a:t>
            </a:r>
            <a:r>
              <a:rPr lang="en" sz="1100">
                <a:solidFill>
                  <a:srgbClr val="222222"/>
                </a:solidFill>
                <a:highlight>
                  <a:srgbClr val="F8F8F8"/>
                </a:highlight>
              </a:rPr>
              <a:t>, </a:t>
            </a:r>
            <a:r>
              <a:rPr lang="en" sz="1100" i="1">
                <a:solidFill>
                  <a:srgbClr val="222222"/>
                </a:solidFill>
              </a:rPr>
              <a:t>min_samples_split=2</a:t>
            </a:r>
            <a:r>
              <a:rPr lang="en" sz="1100">
                <a:solidFill>
                  <a:srgbClr val="222222"/>
                </a:solidFill>
                <a:highlight>
                  <a:srgbClr val="F8F8F8"/>
                </a:highlight>
              </a:rPr>
              <a:t>, </a:t>
            </a:r>
            <a:r>
              <a:rPr lang="en" sz="1100" i="1">
                <a:solidFill>
                  <a:srgbClr val="222222"/>
                </a:solidFill>
              </a:rPr>
              <a:t>min_samples_leaf=1</a:t>
            </a:r>
            <a:r>
              <a:rPr lang="en" sz="1100">
                <a:solidFill>
                  <a:srgbClr val="222222"/>
                </a:solidFill>
                <a:highlight>
                  <a:srgbClr val="F8F8F8"/>
                </a:highlight>
              </a:rPr>
              <a:t>, </a:t>
            </a:r>
            <a:r>
              <a:rPr lang="en" sz="1100" i="1">
                <a:solidFill>
                  <a:srgbClr val="222222"/>
                </a:solidFill>
              </a:rPr>
              <a:t>min_weight_fraction_leaf=0.0</a:t>
            </a:r>
            <a:r>
              <a:rPr lang="en" sz="1100">
                <a:solidFill>
                  <a:srgbClr val="222222"/>
                </a:solidFill>
                <a:highlight>
                  <a:srgbClr val="F8F8F8"/>
                </a:highlight>
              </a:rPr>
              <a:t>, </a:t>
            </a:r>
            <a:r>
              <a:rPr lang="en" sz="1100" i="1">
                <a:solidFill>
                  <a:srgbClr val="222222"/>
                </a:solidFill>
              </a:rPr>
              <a:t>max_features='auto'</a:t>
            </a:r>
            <a:r>
              <a:rPr lang="en" sz="1100">
                <a:solidFill>
                  <a:srgbClr val="222222"/>
                </a:solidFill>
                <a:highlight>
                  <a:srgbClr val="F8F8F8"/>
                </a:highlight>
              </a:rPr>
              <a:t>, </a:t>
            </a:r>
            <a:r>
              <a:rPr lang="en" sz="1100" i="1">
                <a:solidFill>
                  <a:srgbClr val="222222"/>
                </a:solidFill>
              </a:rPr>
              <a:t>max_leaf_nodes=None</a:t>
            </a:r>
            <a:r>
              <a:rPr lang="en" sz="1100">
                <a:solidFill>
                  <a:srgbClr val="222222"/>
                </a:solidFill>
                <a:highlight>
                  <a:srgbClr val="F8F8F8"/>
                </a:highlight>
              </a:rPr>
              <a:t>, </a:t>
            </a:r>
            <a:r>
              <a:rPr lang="en" sz="1100" i="1">
                <a:solidFill>
                  <a:srgbClr val="222222"/>
                </a:solidFill>
              </a:rPr>
              <a:t>min_impurity_split=1e-07</a:t>
            </a:r>
            <a:r>
              <a:rPr lang="en" sz="1100">
                <a:solidFill>
                  <a:srgbClr val="222222"/>
                </a:solidFill>
                <a:highlight>
                  <a:srgbClr val="F8F8F8"/>
                </a:highlight>
              </a:rPr>
              <a:t>, </a:t>
            </a:r>
            <a:r>
              <a:rPr lang="en" sz="1100" i="1">
                <a:solidFill>
                  <a:srgbClr val="222222"/>
                </a:solidFill>
              </a:rPr>
              <a:t>bootstrap=True</a:t>
            </a:r>
            <a:r>
              <a:rPr lang="en" sz="1100">
                <a:solidFill>
                  <a:srgbClr val="222222"/>
                </a:solidFill>
                <a:highlight>
                  <a:srgbClr val="F8F8F8"/>
                </a:highlight>
              </a:rPr>
              <a:t>, </a:t>
            </a:r>
            <a:r>
              <a:rPr lang="en" sz="1100" i="1">
                <a:solidFill>
                  <a:srgbClr val="222222"/>
                </a:solidFill>
              </a:rPr>
              <a:t>oob_score=False</a:t>
            </a:r>
            <a:r>
              <a:rPr lang="en" sz="1100">
                <a:solidFill>
                  <a:srgbClr val="222222"/>
                </a:solidFill>
                <a:highlight>
                  <a:srgbClr val="F8F8F8"/>
                </a:highlight>
              </a:rPr>
              <a:t>, </a:t>
            </a:r>
            <a:r>
              <a:rPr lang="en" sz="1100" i="1">
                <a:solidFill>
                  <a:srgbClr val="222222"/>
                </a:solidFill>
              </a:rPr>
              <a:t>n_jobs=1</a:t>
            </a:r>
            <a:r>
              <a:rPr lang="en" sz="1100">
                <a:solidFill>
                  <a:srgbClr val="222222"/>
                </a:solidFill>
                <a:highlight>
                  <a:srgbClr val="F8F8F8"/>
                </a:highlight>
              </a:rPr>
              <a:t>, </a:t>
            </a:r>
            <a:r>
              <a:rPr lang="en" sz="1100" i="1">
                <a:solidFill>
                  <a:srgbClr val="222222"/>
                </a:solidFill>
              </a:rPr>
              <a:t>random_state=None</a:t>
            </a:r>
            <a:r>
              <a:rPr lang="en" sz="1100">
                <a:solidFill>
                  <a:srgbClr val="222222"/>
                </a:solidFill>
                <a:highlight>
                  <a:srgbClr val="F8F8F8"/>
                </a:highlight>
              </a:rPr>
              <a:t>, </a:t>
            </a:r>
            <a:r>
              <a:rPr lang="en" sz="1100" i="1">
                <a:solidFill>
                  <a:srgbClr val="222222"/>
                </a:solidFill>
              </a:rPr>
              <a:t>verbose=0</a:t>
            </a:r>
            <a:r>
              <a:rPr lang="en" sz="1100">
                <a:solidFill>
                  <a:srgbClr val="222222"/>
                </a:solidFill>
                <a:highlight>
                  <a:srgbClr val="F8F8F8"/>
                </a:highlight>
              </a:rPr>
              <a:t>, </a:t>
            </a:r>
            <a:r>
              <a:rPr lang="en" sz="1100" i="1">
                <a:solidFill>
                  <a:srgbClr val="222222"/>
                </a:solidFill>
              </a:rPr>
              <a:t>warm_start=False</a:t>
            </a:r>
            <a:r>
              <a:rPr lang="en" sz="1100">
                <a:solidFill>
                  <a:srgbClr val="222222"/>
                </a:solidFill>
                <a:highlight>
                  <a:srgbClr val="F8F8F8"/>
                </a:highlight>
              </a:rPr>
              <a:t>, </a:t>
            </a:r>
            <a:r>
              <a:rPr lang="en" sz="1100" i="1">
                <a:solidFill>
                  <a:srgbClr val="222222"/>
                </a:solidFill>
              </a:rPr>
              <a:t>class_weight=None</a:t>
            </a:r>
            <a:r>
              <a:rPr lang="en" sz="1100">
                <a:solidFill>
                  <a:srgbClr val="222222"/>
                </a:solidFill>
              </a:rPr>
              <a:t>)</a:t>
            </a:r>
          </a:p>
          <a:p>
            <a:pPr lvl="0" algn="just" rtl="0">
              <a:spcBef>
                <a:spcPts val="0"/>
              </a:spcBef>
              <a:buNone/>
            </a:pPr>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pSp>
        <p:nvGrpSpPr>
          <p:cNvPr id="148" name="Shape 148"/>
          <p:cNvGrpSpPr/>
          <p:nvPr/>
        </p:nvGrpSpPr>
        <p:grpSpPr>
          <a:xfrm>
            <a:off x="0" y="0"/>
            <a:ext cx="9144249" cy="269519"/>
            <a:chOff x="0" y="0"/>
            <a:chExt cx="7091314" cy="5143500"/>
          </a:xfrm>
        </p:grpSpPr>
        <p:sp>
          <p:nvSpPr>
            <p:cNvPr id="149" name="Shape 149"/>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0" name="Shape 150"/>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1" name="Shape 151"/>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2" name="Shape 152"/>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3" name="Shape 153"/>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54" name="Shape 154"/>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55" name="Shape 155"/>
          <p:cNvSpPr/>
          <p:nvPr/>
        </p:nvSpPr>
        <p:spPr>
          <a:xfrm>
            <a:off x="311425" y="535675"/>
            <a:ext cx="2281500" cy="3693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1800" b="1">
                <a:solidFill>
                  <a:schemeClr val="dk1"/>
                </a:solidFill>
                <a:latin typeface="Century Gothic"/>
                <a:ea typeface="Century Gothic"/>
                <a:cs typeface="Century Gothic"/>
                <a:sym typeface="Century Gothic"/>
              </a:rPr>
              <a:t>CART</a:t>
            </a:r>
          </a:p>
        </p:txBody>
      </p:sp>
      <p:sp>
        <p:nvSpPr>
          <p:cNvPr id="156" name="Shape 156"/>
          <p:cNvSpPr/>
          <p:nvPr/>
        </p:nvSpPr>
        <p:spPr>
          <a:xfrm>
            <a:off x="0" y="1617012"/>
            <a:ext cx="9036300" cy="784200"/>
          </a:xfrm>
          <a:prstGeom prst="rect">
            <a:avLst/>
          </a:prstGeom>
          <a:noFill/>
          <a:ln>
            <a:noFill/>
          </a:ln>
        </p:spPr>
        <p:txBody>
          <a:bodyPr lIns="91425" tIns="45700" rIns="91425" bIns="45700" anchor="t" anchorCtr="0">
            <a:noAutofit/>
          </a:bodyPr>
          <a:lstStyle/>
          <a:p>
            <a:pPr marL="228600" marR="0" lvl="0" indent="0" algn="l" rtl="0">
              <a:lnSpc>
                <a:spcPct val="150000"/>
              </a:lnSpc>
              <a:spcBef>
                <a:spcPts val="0"/>
              </a:spcBef>
              <a:buNone/>
            </a:pPr>
            <a:endParaRPr sz="1600">
              <a:solidFill>
                <a:schemeClr val="dk1"/>
              </a:solidFill>
              <a:latin typeface="Century Gothic"/>
              <a:ea typeface="Century Gothic"/>
              <a:cs typeface="Century Gothic"/>
              <a:sym typeface="Century Gothic"/>
            </a:endParaRPr>
          </a:p>
        </p:txBody>
      </p:sp>
      <p:sp>
        <p:nvSpPr>
          <p:cNvPr id="157" name="Shape 157"/>
          <p:cNvSpPr/>
          <p:nvPr/>
        </p:nvSpPr>
        <p:spPr>
          <a:xfrm>
            <a:off x="1740130" y="3949396"/>
            <a:ext cx="5491800" cy="369300"/>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158" name="Shape 158"/>
          <p:cNvSpPr txBox="1"/>
          <p:nvPr/>
        </p:nvSpPr>
        <p:spPr>
          <a:xfrm>
            <a:off x="3104175" y="367675"/>
            <a:ext cx="5932200" cy="4665300"/>
          </a:xfrm>
          <a:prstGeom prst="rect">
            <a:avLst/>
          </a:prstGeom>
          <a:noFill/>
          <a:ln>
            <a:noFill/>
          </a:ln>
        </p:spPr>
        <p:txBody>
          <a:bodyPr lIns="91425" tIns="91425" rIns="91425" bIns="91425" anchor="ctr" anchorCtr="0">
            <a:noAutofit/>
          </a:bodyPr>
          <a:lstStyle/>
          <a:p>
            <a:pPr lvl="0" algn="just" rtl="0">
              <a:spcBef>
                <a:spcPts val="0"/>
              </a:spcBef>
              <a:buNone/>
            </a:pPr>
            <a:r>
              <a:rPr lang="en" sz="1200">
                <a:latin typeface="Century Gothic"/>
                <a:ea typeface="Century Gothic"/>
                <a:cs typeface="Century Gothic"/>
                <a:sym typeface="Century Gothic"/>
              </a:rPr>
              <a:t>	 	 	</a:t>
            </a:r>
          </a:p>
          <a:p>
            <a:pPr lvl="0" algn="just" rtl="0">
              <a:spcBef>
                <a:spcPts val="0"/>
              </a:spcBef>
              <a:buNone/>
            </a:pPr>
            <a:r>
              <a:rPr lang="en" sz="1100">
                <a:latin typeface="Century Gothic"/>
                <a:ea typeface="Century Gothic"/>
                <a:cs typeface="Century Gothic"/>
                <a:sym typeface="Century Gothic"/>
              </a:rPr>
              <a:t>Decision Trees are commonly used in data mining with the objective of creating a model that predicts the value of a target (or dependent variable) based on the values of several input (or independent variables).</a:t>
            </a:r>
          </a:p>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r>
              <a:rPr lang="en" sz="1100" b="1">
                <a:latin typeface="Century Gothic"/>
                <a:ea typeface="Century Gothic"/>
                <a:cs typeface="Century Gothic"/>
                <a:sym typeface="Century Gothic"/>
              </a:rPr>
              <a:t>Classification Trees</a:t>
            </a:r>
            <a:r>
              <a:rPr lang="en" sz="1100">
                <a:latin typeface="Century Gothic"/>
                <a:ea typeface="Century Gothic"/>
                <a:cs typeface="Century Gothic"/>
                <a:sym typeface="Century Gothic"/>
              </a:rPr>
              <a:t>: Where the target variable is categorical and the tree is used to identify the "class" within which a target variable would likely fall into.</a:t>
            </a:r>
          </a:p>
          <a:p>
            <a:pPr lvl="0" rtl="0">
              <a:spcBef>
                <a:spcPts val="0"/>
              </a:spcBef>
              <a:buNone/>
            </a:pPr>
            <a:endParaRPr sz="1100" b="1" i="1">
              <a:latin typeface="Century Gothic"/>
              <a:ea typeface="Century Gothic"/>
              <a:cs typeface="Century Gothic"/>
              <a:sym typeface="Century Gothic"/>
            </a:endParaRPr>
          </a:p>
          <a:p>
            <a:pPr lvl="0" algn="just" rtl="0">
              <a:spcBef>
                <a:spcPts val="0"/>
              </a:spcBef>
              <a:buNone/>
            </a:pPr>
            <a:r>
              <a:rPr lang="en" sz="1100" b="1">
                <a:latin typeface="Century Gothic"/>
                <a:ea typeface="Century Gothic"/>
                <a:cs typeface="Century Gothic"/>
                <a:sym typeface="Century Gothic"/>
              </a:rPr>
              <a:t>Regression Trees</a:t>
            </a:r>
            <a:r>
              <a:rPr lang="en" sz="1100">
                <a:latin typeface="Century Gothic"/>
                <a:ea typeface="Century Gothic"/>
                <a:cs typeface="Century Gothic"/>
                <a:sym typeface="Century Gothic"/>
              </a:rPr>
              <a:t>: Where the target variable is continuous and tree is used to predict it's value.</a:t>
            </a:r>
          </a:p>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r>
              <a:rPr lang="en" sz="1100">
                <a:latin typeface="Century Gothic"/>
                <a:ea typeface="Century Gothic"/>
                <a:cs typeface="Century Gothic"/>
                <a:sym typeface="Century Gothic"/>
              </a:rPr>
              <a:t>	 	 	</a:t>
            </a:r>
          </a:p>
          <a:p>
            <a:pPr lvl="0" algn="just" rtl="0">
              <a:spcBef>
                <a:spcPts val="0"/>
              </a:spcBef>
              <a:buNone/>
            </a:pPr>
            <a:r>
              <a:rPr lang="en" sz="1100">
                <a:latin typeface="Century Gothic"/>
                <a:ea typeface="Century Gothic"/>
                <a:cs typeface="Century Gothic"/>
                <a:sym typeface="Century Gothic"/>
              </a:rPr>
              <a:t>The implementation of CART as given in sklearn is as follows :</a:t>
            </a:r>
          </a:p>
          <a:p>
            <a:pPr lvl="0" rtl="0">
              <a:spcBef>
                <a:spcPts val="0"/>
              </a:spcBef>
              <a:buNone/>
            </a:pPr>
            <a:endParaRPr sz="1100">
              <a:latin typeface="Century Gothic"/>
              <a:ea typeface="Century Gothic"/>
              <a:cs typeface="Century Gothic"/>
              <a:sym typeface="Century Gothic"/>
            </a:endParaRPr>
          </a:p>
          <a:p>
            <a:pPr lvl="0">
              <a:spcBef>
                <a:spcPts val="0"/>
              </a:spcBef>
              <a:buNone/>
            </a:pPr>
            <a:r>
              <a:rPr lang="en" sz="1100"/>
              <a:t>	 	 	</a:t>
            </a:r>
          </a:p>
          <a:p>
            <a:pPr lvl="0">
              <a:spcBef>
                <a:spcPts val="0"/>
              </a:spcBef>
              <a:buNone/>
            </a:pPr>
            <a:r>
              <a:rPr lang="en" sz="1100" i="1"/>
              <a:t>def cart(a, b, c, d, candidate):</a:t>
            </a:r>
          </a:p>
          <a:p>
            <a:pPr lvl="0">
              <a:spcBef>
                <a:spcPts val="0"/>
              </a:spcBef>
              <a:buNone/>
            </a:pPr>
            <a:endParaRPr sz="1100" i="1"/>
          </a:p>
          <a:p>
            <a:pPr lvl="0">
              <a:spcBef>
                <a:spcPts val="0"/>
              </a:spcBef>
              <a:buNone/>
            </a:pPr>
            <a:r>
              <a:rPr lang="en" sz="1100" i="1"/>
              <a:t>ct = DecisionTreeClassifier(max_depth=candidate["tunings"][4], min_samples_split=candidate["tunings"][2], min_samples_leaf=candidate["tunings"][3], max_features=candidate["tunings"][1], min_impurity_split=candidate["tunings"][0])</a:t>
            </a:r>
          </a:p>
          <a:p>
            <a:pPr lvl="0">
              <a:spcBef>
                <a:spcPts val="0"/>
              </a:spcBef>
              <a:buNone/>
            </a:pPr>
            <a:endParaRPr sz="1100" i="1"/>
          </a:p>
          <a:p>
            <a:pPr lvl="0">
              <a:spcBef>
                <a:spcPts val="0"/>
              </a:spcBef>
              <a:buNone/>
            </a:pPr>
            <a:r>
              <a:rPr lang="en" sz="1100" i="1"/>
              <a:t>ct.fit(a, b)</a:t>
            </a:r>
          </a:p>
          <a:p>
            <a:pPr lvl="0">
              <a:spcBef>
                <a:spcPts val="0"/>
              </a:spcBef>
              <a:buNone/>
            </a:pPr>
            <a:endParaRPr sz="1100" i="1"/>
          </a:p>
          <a:p>
            <a:pPr lvl="0">
              <a:spcBef>
                <a:spcPts val="0"/>
              </a:spcBef>
              <a:buNone/>
            </a:pPr>
            <a:r>
              <a:rPr lang="en" sz="1100" i="1"/>
              <a:t>pred = ct.predict(c)</a:t>
            </a:r>
          </a:p>
          <a:p>
            <a:pPr lvl="0" rtl="0">
              <a:spcBef>
                <a:spcPts val="0"/>
              </a:spcBef>
              <a:buNone/>
            </a:pPr>
            <a:endParaRPr sz="1100" i="1">
              <a:solidFill>
                <a:srgbClr val="222222"/>
              </a:solidFill>
            </a:endParaRPr>
          </a:p>
          <a:p>
            <a:pPr lvl="0" algn="just" rtl="0">
              <a:spcBef>
                <a:spcPts val="0"/>
              </a:spcBef>
              <a:buNone/>
            </a:pPr>
            <a:endParaRPr/>
          </a:p>
        </p:txBody>
      </p:sp>
      <p:pic>
        <p:nvPicPr>
          <p:cNvPr id="159" name="Shape 159"/>
          <p:cNvPicPr preferRelativeResize="0"/>
          <p:nvPr/>
        </p:nvPicPr>
        <p:blipFill>
          <a:blip r:embed="rId3">
            <a:alphaModFix/>
          </a:blip>
          <a:stretch>
            <a:fillRect/>
          </a:stretch>
        </p:blipFill>
        <p:spPr>
          <a:xfrm>
            <a:off x="434425" y="1372075"/>
            <a:ext cx="1785000" cy="1175325"/>
          </a:xfrm>
          <a:prstGeom prst="rect">
            <a:avLst/>
          </a:prstGeom>
          <a:noFill/>
          <a:ln>
            <a:noFill/>
          </a:ln>
        </p:spPr>
      </p:pic>
      <p:pic>
        <p:nvPicPr>
          <p:cNvPr id="160" name="Shape 160"/>
          <p:cNvPicPr preferRelativeResize="0"/>
          <p:nvPr/>
        </p:nvPicPr>
        <p:blipFill>
          <a:blip r:embed="rId4">
            <a:alphaModFix/>
          </a:blip>
          <a:stretch>
            <a:fillRect/>
          </a:stretch>
        </p:blipFill>
        <p:spPr>
          <a:xfrm>
            <a:off x="434419" y="3328599"/>
            <a:ext cx="1785005" cy="1175324"/>
          </a:xfrm>
          <a:prstGeom prst="rect">
            <a:avLst/>
          </a:prstGeom>
          <a:noFill/>
          <a:ln>
            <a:noFill/>
          </a:ln>
        </p:spPr>
      </p:pic>
      <p:sp>
        <p:nvSpPr>
          <p:cNvPr id="161" name="Shape 161"/>
          <p:cNvSpPr txBox="1"/>
          <p:nvPr/>
        </p:nvSpPr>
        <p:spPr>
          <a:xfrm>
            <a:off x="1470125" y="2033075"/>
            <a:ext cx="3000000" cy="3000000"/>
          </a:xfrm>
          <a:prstGeom prst="rect">
            <a:avLst/>
          </a:prstGeom>
          <a:noFill/>
          <a:ln>
            <a:noFill/>
          </a:ln>
        </p:spPr>
        <p:txBody>
          <a:bodyPr lIns="91425" tIns="91425" rIns="91425" bIns="91425" anchor="ctr" anchorCtr="0">
            <a:noAutofit/>
          </a:bodyPr>
          <a:lstStyle/>
          <a:p>
            <a:pPr lvl="0" rtl="0">
              <a:spcBef>
                <a:spcPts val="0"/>
              </a:spcBef>
              <a:buNone/>
            </a:pPr>
            <a:r>
              <a:rPr lang="en" sz="1100"/>
              <a:t>	 	 	</a:t>
            </a:r>
          </a:p>
          <a:p>
            <a:pPr lvl="0" algn="just" rtl="0">
              <a:spcBef>
                <a:spcPts val="0"/>
              </a:spcBef>
              <a:buNone/>
            </a:pPr>
            <a:endParaRPr sz="110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grpSp>
        <p:nvGrpSpPr>
          <p:cNvPr id="166" name="Shape 166"/>
          <p:cNvGrpSpPr/>
          <p:nvPr/>
        </p:nvGrpSpPr>
        <p:grpSpPr>
          <a:xfrm>
            <a:off x="0" y="0"/>
            <a:ext cx="9144249" cy="269519"/>
            <a:chOff x="0" y="0"/>
            <a:chExt cx="7091314" cy="5143500"/>
          </a:xfrm>
        </p:grpSpPr>
        <p:sp>
          <p:nvSpPr>
            <p:cNvPr id="167" name="Shape 167"/>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68" name="Shape 168"/>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69" name="Shape 169"/>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70" name="Shape 170"/>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71" name="Shape 171"/>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72" name="Shape 172"/>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73" name="Shape 173"/>
          <p:cNvSpPr/>
          <p:nvPr/>
        </p:nvSpPr>
        <p:spPr>
          <a:xfrm>
            <a:off x="0" y="1617012"/>
            <a:ext cx="9036300" cy="784200"/>
          </a:xfrm>
          <a:prstGeom prst="rect">
            <a:avLst/>
          </a:prstGeom>
          <a:noFill/>
          <a:ln>
            <a:noFill/>
          </a:ln>
        </p:spPr>
        <p:txBody>
          <a:bodyPr lIns="91425" tIns="45700" rIns="91425" bIns="45700" anchor="t" anchorCtr="0">
            <a:noAutofit/>
          </a:bodyPr>
          <a:lstStyle/>
          <a:p>
            <a:pPr marL="228600" marR="0" lvl="0" indent="0" algn="l" rtl="0">
              <a:lnSpc>
                <a:spcPct val="150000"/>
              </a:lnSpc>
              <a:spcBef>
                <a:spcPts val="0"/>
              </a:spcBef>
              <a:buNone/>
            </a:pPr>
            <a:endParaRPr sz="1600">
              <a:solidFill>
                <a:schemeClr val="dk1"/>
              </a:solidFill>
              <a:latin typeface="Century Gothic"/>
              <a:ea typeface="Century Gothic"/>
              <a:cs typeface="Century Gothic"/>
              <a:sym typeface="Century Gothic"/>
            </a:endParaRPr>
          </a:p>
        </p:txBody>
      </p:sp>
      <p:sp>
        <p:nvSpPr>
          <p:cNvPr id="174" name="Shape 174"/>
          <p:cNvSpPr/>
          <p:nvPr/>
        </p:nvSpPr>
        <p:spPr>
          <a:xfrm>
            <a:off x="1740130" y="3949396"/>
            <a:ext cx="5491800" cy="369300"/>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Century Gothic"/>
              <a:ea typeface="Century Gothic"/>
              <a:cs typeface="Century Gothic"/>
              <a:sym typeface="Century Gothic"/>
            </a:endParaRPr>
          </a:p>
        </p:txBody>
      </p:sp>
      <p:sp>
        <p:nvSpPr>
          <p:cNvPr id="175" name="Shape 175"/>
          <p:cNvSpPr txBox="1"/>
          <p:nvPr/>
        </p:nvSpPr>
        <p:spPr>
          <a:xfrm>
            <a:off x="200900" y="269525"/>
            <a:ext cx="8458800" cy="4158900"/>
          </a:xfrm>
          <a:prstGeom prst="rect">
            <a:avLst/>
          </a:prstGeom>
          <a:noFill/>
          <a:ln>
            <a:noFill/>
          </a:ln>
        </p:spPr>
        <p:txBody>
          <a:bodyPr lIns="91425" tIns="91425" rIns="91425" bIns="91425" anchor="ctr" anchorCtr="0">
            <a:noAutofit/>
          </a:bodyPr>
          <a:lstStyle/>
          <a:p>
            <a:pPr lvl="0" rtl="0">
              <a:spcBef>
                <a:spcPts val="0"/>
              </a:spcBef>
              <a:buNone/>
            </a:pPr>
            <a:r>
              <a:rPr lang="en" sz="1800" b="1" i="1" u="sng">
                <a:solidFill>
                  <a:srgbClr val="0B5394"/>
                </a:solidFill>
                <a:latin typeface="Century Gothic"/>
                <a:ea typeface="Century Gothic"/>
                <a:cs typeface="Century Gothic"/>
                <a:sym typeface="Century Gothic"/>
              </a:rPr>
              <a:t>Optimization Goals</a:t>
            </a:r>
            <a:r>
              <a:rPr lang="en" sz="1800" b="1" i="1">
                <a:solidFill>
                  <a:srgbClr val="0B5394"/>
                </a:solidFill>
                <a:latin typeface="Century Gothic"/>
                <a:ea typeface="Century Gothic"/>
                <a:cs typeface="Century Gothic"/>
                <a:sym typeface="Century Gothic"/>
              </a:rPr>
              <a:t>:</a:t>
            </a:r>
          </a:p>
          <a:p>
            <a:pPr lvl="0" rtl="0">
              <a:spcBef>
                <a:spcPts val="0"/>
              </a:spcBef>
              <a:buNone/>
            </a:pPr>
            <a:endParaRPr sz="1100" b="1" i="1">
              <a:latin typeface="Century Gothic"/>
              <a:ea typeface="Century Gothic"/>
              <a:cs typeface="Century Gothic"/>
              <a:sym typeface="Century Gothic"/>
            </a:endParaRPr>
          </a:p>
          <a:p>
            <a:pPr lvl="0" algn="just" rtl="0">
              <a:spcBef>
                <a:spcPts val="0"/>
              </a:spcBef>
              <a:buNone/>
            </a:pPr>
            <a:endParaRPr sz="1200">
              <a:latin typeface="Century Gothic"/>
              <a:ea typeface="Century Gothic"/>
              <a:cs typeface="Century Gothic"/>
              <a:sym typeface="Century Gothic"/>
            </a:endParaRPr>
          </a:p>
          <a:p>
            <a:pPr lvl="0" algn="just" rtl="0">
              <a:spcBef>
                <a:spcPts val="0"/>
              </a:spcBef>
              <a:buNone/>
            </a:pPr>
            <a:endParaRPr sz="1200">
              <a:latin typeface="Century Gothic"/>
              <a:ea typeface="Century Gothic"/>
              <a:cs typeface="Century Gothic"/>
              <a:sym typeface="Century Gothic"/>
            </a:endParaRPr>
          </a:p>
          <a:p>
            <a:pPr lvl="0" algn="just" rtl="0">
              <a:spcBef>
                <a:spcPts val="0"/>
              </a:spcBef>
              <a:buNone/>
            </a:pPr>
            <a:r>
              <a:rPr lang="en" sz="1200">
                <a:latin typeface="Century Gothic"/>
                <a:ea typeface="Century Gothic"/>
                <a:cs typeface="Century Gothic"/>
                <a:sym typeface="Century Gothic"/>
              </a:rPr>
              <a:t>Our optimizers explore tuning improvements for precision and the F-measure, defined as follows. Let {A, B, C, D} denote the true negatives, false negatives, false positives, and true positives (respectively) found by a binary detector. Certain standard measures can be computed from A, B, C, D, as shown below. Note that for f-measure, the better scores are smaller while for all other scores, the better scores are larger.</a:t>
            </a:r>
          </a:p>
          <a:p>
            <a:pPr lvl="0" rtl="0">
              <a:spcBef>
                <a:spcPts val="0"/>
              </a:spcBef>
              <a:buNone/>
            </a:pPr>
            <a:endParaRPr sz="1200">
              <a:latin typeface="Century Gothic"/>
              <a:ea typeface="Century Gothic"/>
              <a:cs typeface="Century Gothic"/>
              <a:sym typeface="Century Gothic"/>
            </a:endParaRPr>
          </a:p>
          <a:p>
            <a:pPr marL="457200" lvl="0" indent="-304800" rtl="0">
              <a:spcBef>
                <a:spcPts val="0"/>
              </a:spcBef>
              <a:buSzPct val="100000"/>
              <a:buFont typeface="Century Gothic"/>
              <a:buChar char="●"/>
            </a:pPr>
            <a:r>
              <a:rPr lang="en" sz="1200">
                <a:latin typeface="Century Gothic"/>
                <a:ea typeface="Century Gothic"/>
                <a:cs typeface="Century Gothic"/>
                <a:sym typeface="Century Gothic"/>
              </a:rPr>
              <a:t>pd = recall = D/(B+D)</a:t>
            </a:r>
          </a:p>
          <a:p>
            <a:pPr lvl="0" rtl="0">
              <a:spcBef>
                <a:spcPts val="0"/>
              </a:spcBef>
              <a:buNone/>
            </a:pPr>
            <a:endParaRPr sz="1200">
              <a:latin typeface="Century Gothic"/>
              <a:ea typeface="Century Gothic"/>
              <a:cs typeface="Century Gothic"/>
              <a:sym typeface="Century Gothic"/>
            </a:endParaRPr>
          </a:p>
          <a:p>
            <a:pPr marL="457200" lvl="0" indent="-304800" rtl="0">
              <a:spcBef>
                <a:spcPts val="0"/>
              </a:spcBef>
              <a:buSzPct val="100000"/>
              <a:buFont typeface="Century Gothic"/>
              <a:buChar char="●"/>
            </a:pPr>
            <a:r>
              <a:rPr lang="en" sz="1200">
                <a:latin typeface="Century Gothic"/>
                <a:ea typeface="Century Gothic"/>
                <a:cs typeface="Century Gothic"/>
                <a:sym typeface="Century Gothic"/>
              </a:rPr>
              <a:t>pf = C/(A+C)</a:t>
            </a:r>
          </a:p>
          <a:p>
            <a:pPr lvl="0" rtl="0">
              <a:spcBef>
                <a:spcPts val="0"/>
              </a:spcBef>
              <a:buNone/>
            </a:pPr>
            <a:endParaRPr sz="1200">
              <a:latin typeface="Century Gothic"/>
              <a:ea typeface="Century Gothic"/>
              <a:cs typeface="Century Gothic"/>
              <a:sym typeface="Century Gothic"/>
            </a:endParaRPr>
          </a:p>
          <a:p>
            <a:pPr marL="457200" lvl="0" indent="-304800" rtl="0">
              <a:spcBef>
                <a:spcPts val="0"/>
              </a:spcBef>
              <a:buSzPct val="100000"/>
              <a:buFont typeface="Century Gothic"/>
              <a:buChar char="●"/>
            </a:pPr>
            <a:r>
              <a:rPr lang="en" sz="1200">
                <a:latin typeface="Century Gothic"/>
                <a:ea typeface="Century Gothic"/>
                <a:cs typeface="Century Gothic"/>
                <a:sym typeface="Century Gothic"/>
              </a:rPr>
              <a:t>prec = precision = D/(D+C)</a:t>
            </a:r>
          </a:p>
          <a:p>
            <a:pPr lvl="0" rtl="0">
              <a:spcBef>
                <a:spcPts val="0"/>
              </a:spcBef>
              <a:buNone/>
            </a:pPr>
            <a:endParaRPr sz="1200">
              <a:latin typeface="Century Gothic"/>
              <a:ea typeface="Century Gothic"/>
              <a:cs typeface="Century Gothic"/>
              <a:sym typeface="Century Gothic"/>
            </a:endParaRPr>
          </a:p>
          <a:p>
            <a:pPr marL="457200" lvl="0" indent="-304800" rtl="0">
              <a:spcBef>
                <a:spcPts val="0"/>
              </a:spcBef>
              <a:buSzPct val="100000"/>
              <a:buFont typeface="Century Gothic"/>
              <a:buChar char="●"/>
            </a:pPr>
            <a:r>
              <a:rPr lang="en" sz="1200">
                <a:latin typeface="Century Gothic"/>
                <a:ea typeface="Century Gothic"/>
                <a:cs typeface="Century Gothic"/>
                <a:sym typeface="Century Gothic"/>
              </a:rPr>
              <a:t>F = 2 ∗ pd ∗ prec/(pd + prec)</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entury Gothic"/>
              <a:ea typeface="Century Gothic"/>
              <a:cs typeface="Century Gothic"/>
              <a:sym typeface="Century Gothic"/>
            </a:endParaRPr>
          </a:p>
        </p:txBody>
      </p:sp>
      <p:sp>
        <p:nvSpPr>
          <p:cNvPr id="181" name="Shape 181"/>
          <p:cNvSpPr/>
          <p:nvPr/>
        </p:nvSpPr>
        <p:spPr>
          <a:xfrm>
            <a:off x="3757591" y="1561637"/>
            <a:ext cx="1628817" cy="1628813"/>
          </a:xfrm>
          <a:prstGeom prst="ellipse">
            <a:avLst/>
          </a:prstGeom>
          <a:solidFill>
            <a:srgbClr val="F4A628"/>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a:solidFill>
                  <a:srgbClr val="FFFFFF"/>
                </a:solidFill>
                <a:latin typeface="Century Gothic"/>
                <a:ea typeface="Century Gothic"/>
                <a:cs typeface="Century Gothic"/>
                <a:sym typeface="Century Gothic"/>
              </a:rPr>
              <a:t>04</a:t>
            </a:r>
          </a:p>
        </p:txBody>
      </p:sp>
      <p:sp>
        <p:nvSpPr>
          <p:cNvPr id="182" name="Shape 182"/>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83" name="Shape 183"/>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84" name="Shape 184"/>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85" name="Shape 185"/>
          <p:cNvSpPr/>
          <p:nvPr/>
        </p:nvSpPr>
        <p:spPr>
          <a:xfrm>
            <a:off x="3166533" y="409781"/>
            <a:ext cx="2810933" cy="40010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000" b="1">
                <a:solidFill>
                  <a:schemeClr val="lt1"/>
                </a:solidFill>
                <a:latin typeface="Century Gothic"/>
                <a:ea typeface="Century Gothic"/>
                <a:cs typeface="Century Gothic"/>
                <a:sym typeface="Century Gothic"/>
              </a:rPr>
              <a:t>Results</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pSp>
        <p:nvGrpSpPr>
          <p:cNvPr id="190" name="Shape 190"/>
          <p:cNvGrpSpPr/>
          <p:nvPr/>
        </p:nvGrpSpPr>
        <p:grpSpPr>
          <a:xfrm>
            <a:off x="0" y="0"/>
            <a:ext cx="9144000" cy="269379"/>
            <a:chOff x="0" y="0"/>
            <a:chExt cx="7091177" cy="5143499"/>
          </a:xfrm>
        </p:grpSpPr>
        <p:sp>
          <p:nvSpPr>
            <p:cNvPr id="191" name="Shape 191"/>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2" name="Shape 192"/>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3" name="Shape 193"/>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4" name="Shape 194"/>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5" name="Shape 195"/>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96" name="Shape 196"/>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97" name="Shape 197"/>
          <p:cNvSpPr/>
          <p:nvPr/>
        </p:nvSpPr>
        <p:spPr>
          <a:xfrm>
            <a:off x="226500" y="399146"/>
            <a:ext cx="39246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Tuned vs Untuned Models</a:t>
            </a:r>
          </a:p>
        </p:txBody>
      </p:sp>
      <p:sp>
        <p:nvSpPr>
          <p:cNvPr id="198" name="Shape 198"/>
          <p:cNvSpPr/>
          <p:nvPr/>
        </p:nvSpPr>
        <p:spPr>
          <a:xfrm>
            <a:off x="226488" y="758862"/>
            <a:ext cx="8691000" cy="3693300"/>
          </a:xfrm>
          <a:prstGeom prst="rect">
            <a:avLst/>
          </a:prstGeom>
          <a:noFill/>
          <a:ln>
            <a:noFill/>
          </a:ln>
        </p:spPr>
        <p:txBody>
          <a:bodyPr lIns="91425" tIns="45700" rIns="91425" bIns="45700" anchor="t" anchorCtr="0">
            <a:noAutofit/>
          </a:bodyPr>
          <a:lstStyle/>
          <a:p>
            <a:pPr marR="0" lvl="0" algn="l" rtl="0">
              <a:spcBef>
                <a:spcPts val="0"/>
              </a:spcBef>
              <a:buNone/>
            </a:pPr>
            <a:r>
              <a:rPr lang="en" dirty="0"/>
              <a:t>	 	 	</a:t>
            </a:r>
          </a:p>
          <a:p>
            <a:pPr marL="457200" lvl="0" indent="-228600" algn="just" rtl="0">
              <a:spcBef>
                <a:spcPts val="0"/>
              </a:spcBef>
              <a:buFont typeface="Century Gothic"/>
              <a:buChar char="●"/>
            </a:pPr>
            <a:endParaRPr lang="en-US" dirty="0" smtClean="0">
              <a:latin typeface="Century Gothic"/>
              <a:ea typeface="Century Gothic"/>
              <a:cs typeface="Century Gothic"/>
              <a:sym typeface="Century Gothic"/>
            </a:endParaRPr>
          </a:p>
          <a:p>
            <a:pPr marL="457200" lvl="0" indent="-228600" algn="just" rtl="0">
              <a:spcBef>
                <a:spcPts val="0"/>
              </a:spcBef>
              <a:buFont typeface="Century Gothic"/>
              <a:buChar char="●"/>
            </a:pPr>
            <a:r>
              <a:rPr lang="en" dirty="0" smtClean="0">
                <a:latin typeface="Century Gothic"/>
                <a:ea typeface="Century Gothic"/>
                <a:cs typeface="Century Gothic"/>
                <a:sym typeface="Century Gothic"/>
              </a:rPr>
              <a:t>Each </a:t>
            </a:r>
            <a:r>
              <a:rPr lang="en" dirty="0">
                <a:latin typeface="Century Gothic"/>
                <a:ea typeface="Century Gothic"/>
                <a:cs typeface="Century Gothic"/>
                <a:sym typeface="Century Gothic"/>
              </a:rPr>
              <a:t>of the two algorithms - Random Forest and CART were applied on all the 17 datasets one by one by taking default values of their parameters. The Precision and F-measure were noted for each dataset.</a:t>
            </a:r>
          </a:p>
          <a:p>
            <a:pPr lvl="0" algn="just" rtl="0">
              <a:spcBef>
                <a:spcPts val="0"/>
              </a:spcBef>
              <a:buNone/>
            </a:pPr>
            <a:r>
              <a:rPr lang="en" dirty="0">
                <a:latin typeface="Century Gothic"/>
                <a:ea typeface="Century Gothic"/>
                <a:cs typeface="Century Gothic"/>
                <a:sym typeface="Century Gothic"/>
              </a:rPr>
              <a:t>	 	 	</a:t>
            </a:r>
          </a:p>
          <a:p>
            <a:pPr marL="457200" lvl="0" indent="-228600" algn="just" rtl="0">
              <a:spcBef>
                <a:spcPts val="0"/>
              </a:spcBef>
              <a:buFont typeface="Century Gothic"/>
              <a:buChar char="●"/>
            </a:pPr>
            <a:endParaRPr lang="en-US" dirty="0" smtClean="0">
              <a:latin typeface="Century Gothic"/>
              <a:ea typeface="Century Gothic"/>
              <a:cs typeface="Century Gothic"/>
              <a:sym typeface="Century Gothic"/>
            </a:endParaRPr>
          </a:p>
          <a:p>
            <a:pPr marL="457200" lvl="0" indent="-228600" algn="just" rtl="0">
              <a:spcBef>
                <a:spcPts val="0"/>
              </a:spcBef>
              <a:buFont typeface="Century Gothic"/>
              <a:buChar char="●"/>
            </a:pPr>
            <a:endParaRPr lang="en-US" dirty="0">
              <a:latin typeface="Century Gothic"/>
              <a:ea typeface="Century Gothic"/>
              <a:cs typeface="Century Gothic"/>
              <a:sym typeface="Century Gothic"/>
            </a:endParaRPr>
          </a:p>
          <a:p>
            <a:pPr marL="457200" lvl="0" indent="-228600" algn="just" rtl="0">
              <a:spcBef>
                <a:spcPts val="0"/>
              </a:spcBef>
              <a:buFont typeface="Century Gothic"/>
              <a:buChar char="●"/>
            </a:pPr>
            <a:endParaRPr lang="en-US" dirty="0" smtClean="0">
              <a:latin typeface="Century Gothic"/>
              <a:ea typeface="Century Gothic"/>
              <a:cs typeface="Century Gothic"/>
              <a:sym typeface="Century Gothic"/>
            </a:endParaRPr>
          </a:p>
          <a:p>
            <a:pPr marL="457200" lvl="0" indent="-228600" algn="just" rtl="0">
              <a:spcBef>
                <a:spcPts val="0"/>
              </a:spcBef>
              <a:buFont typeface="Century Gothic"/>
              <a:buChar char="●"/>
            </a:pPr>
            <a:r>
              <a:rPr lang="en" dirty="0" smtClean="0">
                <a:latin typeface="Century Gothic"/>
                <a:ea typeface="Century Gothic"/>
                <a:cs typeface="Century Gothic"/>
                <a:sym typeface="Century Gothic"/>
              </a:rPr>
              <a:t>Differential </a:t>
            </a:r>
            <a:r>
              <a:rPr lang="en" dirty="0">
                <a:latin typeface="Century Gothic"/>
                <a:ea typeface="Century Gothic"/>
                <a:cs typeface="Century Gothic"/>
                <a:sym typeface="Century Gothic"/>
              </a:rPr>
              <a:t>Evolution is applied on Random Forest and CART one by one for each of the 17 datasets with the aim of </a:t>
            </a:r>
            <a:r>
              <a:rPr lang="en" dirty="0" err="1">
                <a:latin typeface="Century Gothic"/>
                <a:ea typeface="Century Gothic"/>
                <a:cs typeface="Century Gothic"/>
                <a:sym typeface="Century Gothic"/>
              </a:rPr>
              <a:t>optimising</a:t>
            </a:r>
            <a:r>
              <a:rPr lang="en" dirty="0">
                <a:latin typeface="Century Gothic"/>
                <a:ea typeface="Century Gothic"/>
                <a:cs typeface="Century Gothic"/>
                <a:sym typeface="Century Gothic"/>
              </a:rPr>
              <a:t> one of the performance parameters like Precision and F-measure. DE is executed twice for each dataset in case of each algorithms by taking Precision as </a:t>
            </a:r>
            <a:r>
              <a:rPr lang="en" dirty="0" err="1">
                <a:latin typeface="Century Gothic"/>
                <a:ea typeface="Century Gothic"/>
                <a:cs typeface="Century Gothic"/>
                <a:sym typeface="Century Gothic"/>
              </a:rPr>
              <a:t>optimising</a:t>
            </a:r>
            <a:r>
              <a:rPr lang="en" dirty="0">
                <a:latin typeface="Century Gothic"/>
                <a:ea typeface="Century Gothic"/>
                <a:cs typeface="Century Gothic"/>
                <a:sym typeface="Century Gothic"/>
              </a:rPr>
              <a:t> goal in one case and F-measure in the other.</a:t>
            </a:r>
          </a:p>
          <a:p>
            <a:pPr lvl="0" algn="just" rtl="0">
              <a:spcBef>
                <a:spcPts val="0"/>
              </a:spcBef>
              <a:buNone/>
            </a:pPr>
            <a:endParaRPr dirty="0">
              <a:latin typeface="Century Gothic"/>
              <a:ea typeface="Century Gothic"/>
              <a:cs typeface="Century Gothic"/>
              <a:sym typeface="Century Gothic"/>
            </a:endParaRPr>
          </a:p>
        </p:txBody>
      </p:sp>
      <p:sp>
        <p:nvSpPr>
          <p:cNvPr id="199" name="Shape 199"/>
          <p:cNvSpPr/>
          <p:nvPr/>
        </p:nvSpPr>
        <p:spPr>
          <a:xfrm>
            <a:off x="3924471" y="4452178"/>
            <a:ext cx="6716684" cy="307777"/>
          </a:xfrm>
          <a:prstGeom prst="rect">
            <a:avLst/>
          </a:prstGeom>
          <a:noFill/>
          <a:ln>
            <a:noFill/>
          </a:ln>
        </p:spPr>
        <p:txBody>
          <a:bodyPr lIns="91425" tIns="45700" rIns="91425" bIns="45700" anchor="t" anchorCtr="0">
            <a:noAutofit/>
          </a:bodyPr>
          <a:lstStyle/>
          <a:p>
            <a:pPr marL="0" marR="0" lvl="0" indent="0" algn="l" rtl="0">
              <a:spcBef>
                <a:spcPts val="0"/>
              </a:spcBef>
              <a:buNone/>
            </a:pPr>
            <a:endParaRPr sz="1400" b="1">
              <a:solidFill>
                <a:schemeClr val="dk1"/>
              </a:solidFill>
              <a:latin typeface="Century Gothic"/>
              <a:ea typeface="Century Gothic"/>
              <a:cs typeface="Century Gothic"/>
              <a:sym typeface="Century Gothic"/>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Shape 204"/>
          <p:cNvGrpSpPr/>
          <p:nvPr/>
        </p:nvGrpSpPr>
        <p:grpSpPr>
          <a:xfrm>
            <a:off x="0" y="0"/>
            <a:ext cx="9144249" cy="269519"/>
            <a:chOff x="0" y="0"/>
            <a:chExt cx="7091314" cy="5143500"/>
          </a:xfrm>
        </p:grpSpPr>
        <p:sp>
          <p:nvSpPr>
            <p:cNvPr id="205" name="Shape 205"/>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6" name="Shape 206"/>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7" name="Shape 207"/>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8" name="Shape 208"/>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09" name="Shape 209"/>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10" name="Shape 210"/>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11" name="Shape 211"/>
          <p:cNvSpPr/>
          <p:nvPr/>
        </p:nvSpPr>
        <p:spPr>
          <a:xfrm>
            <a:off x="226500" y="467996"/>
            <a:ext cx="39246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Tuned vs Untuned Models</a:t>
            </a:r>
          </a:p>
        </p:txBody>
      </p:sp>
      <p:sp>
        <p:nvSpPr>
          <p:cNvPr id="212" name="Shape 212"/>
          <p:cNvSpPr/>
          <p:nvPr/>
        </p:nvSpPr>
        <p:spPr>
          <a:xfrm>
            <a:off x="226488" y="728862"/>
            <a:ext cx="8691000" cy="3693300"/>
          </a:xfrm>
          <a:prstGeom prst="rect">
            <a:avLst/>
          </a:prstGeom>
          <a:noFill/>
          <a:ln>
            <a:noFill/>
          </a:ln>
        </p:spPr>
        <p:txBody>
          <a:bodyPr lIns="91425" tIns="45700" rIns="91425" bIns="45700" anchor="t" anchorCtr="0">
            <a:noAutofit/>
          </a:bodyPr>
          <a:lstStyle/>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endParaRPr/>
          </a:p>
        </p:txBody>
      </p:sp>
      <p:sp>
        <p:nvSpPr>
          <p:cNvPr id="213" name="Shape 213"/>
          <p:cNvSpPr/>
          <p:nvPr/>
        </p:nvSpPr>
        <p:spPr>
          <a:xfrm>
            <a:off x="3924471" y="4452178"/>
            <a:ext cx="6716700" cy="307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400" b="1">
              <a:solidFill>
                <a:schemeClr val="dk1"/>
              </a:solidFill>
              <a:latin typeface="Century Gothic"/>
              <a:ea typeface="Century Gothic"/>
              <a:cs typeface="Century Gothic"/>
              <a:sym typeface="Century Gothic"/>
            </a:endParaRPr>
          </a:p>
        </p:txBody>
      </p:sp>
      <p:pic>
        <p:nvPicPr>
          <p:cNvPr id="214" name="Shape 214"/>
          <p:cNvPicPr preferRelativeResize="0"/>
          <p:nvPr/>
        </p:nvPicPr>
        <p:blipFill>
          <a:blip r:embed="rId3">
            <a:alphaModFix/>
          </a:blip>
          <a:stretch>
            <a:fillRect/>
          </a:stretch>
        </p:blipFill>
        <p:spPr>
          <a:xfrm>
            <a:off x="-218525" y="1066674"/>
            <a:ext cx="4994484" cy="3693300"/>
          </a:xfrm>
          <a:prstGeom prst="rect">
            <a:avLst/>
          </a:prstGeom>
          <a:noFill/>
          <a:ln>
            <a:noFill/>
          </a:ln>
        </p:spPr>
      </p:pic>
      <p:pic>
        <p:nvPicPr>
          <p:cNvPr id="215" name="Shape 215"/>
          <p:cNvPicPr preferRelativeResize="0"/>
          <p:nvPr/>
        </p:nvPicPr>
        <p:blipFill>
          <a:blip r:embed="rId4">
            <a:alphaModFix/>
          </a:blip>
          <a:stretch>
            <a:fillRect/>
          </a:stretch>
        </p:blipFill>
        <p:spPr>
          <a:xfrm>
            <a:off x="4309700" y="1066675"/>
            <a:ext cx="5043750" cy="3693300"/>
          </a:xfrm>
          <a:prstGeom prst="rect">
            <a:avLst/>
          </a:prstGeom>
          <a:noFill/>
          <a:ln>
            <a:noFill/>
          </a:ln>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Shape 220"/>
          <p:cNvGrpSpPr/>
          <p:nvPr/>
        </p:nvGrpSpPr>
        <p:grpSpPr>
          <a:xfrm>
            <a:off x="0" y="0"/>
            <a:ext cx="9144249" cy="269519"/>
            <a:chOff x="0" y="0"/>
            <a:chExt cx="7091314" cy="5143500"/>
          </a:xfrm>
        </p:grpSpPr>
        <p:sp>
          <p:nvSpPr>
            <p:cNvPr id="221" name="Shape 221"/>
            <p:cNvSpPr/>
            <p:nvPr/>
          </p:nvSpPr>
          <p:spPr>
            <a:xfrm>
              <a:off x="0" y="0"/>
              <a:ext cx="1182000" cy="5143500"/>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22" name="Shape 222"/>
            <p:cNvSpPr/>
            <p:nvPr/>
          </p:nvSpPr>
          <p:spPr>
            <a:xfrm>
              <a:off x="1181862" y="0"/>
              <a:ext cx="1181999" cy="5143500"/>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23" name="Shape 223"/>
            <p:cNvSpPr/>
            <p:nvPr/>
          </p:nvSpPr>
          <p:spPr>
            <a:xfrm>
              <a:off x="2363725" y="0"/>
              <a:ext cx="1182000" cy="5143500"/>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24" name="Shape 224"/>
            <p:cNvSpPr/>
            <p:nvPr/>
          </p:nvSpPr>
          <p:spPr>
            <a:xfrm>
              <a:off x="3545587" y="0"/>
              <a:ext cx="1182000" cy="5143500"/>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25" name="Shape 225"/>
            <p:cNvSpPr/>
            <p:nvPr/>
          </p:nvSpPr>
          <p:spPr>
            <a:xfrm>
              <a:off x="4727451" y="0"/>
              <a:ext cx="1182000" cy="5143500"/>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26" name="Shape 226"/>
            <p:cNvSpPr/>
            <p:nvPr/>
          </p:nvSpPr>
          <p:spPr>
            <a:xfrm>
              <a:off x="5909314" y="0"/>
              <a:ext cx="1182000" cy="5143500"/>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27" name="Shape 227"/>
          <p:cNvSpPr/>
          <p:nvPr/>
        </p:nvSpPr>
        <p:spPr>
          <a:xfrm>
            <a:off x="226500" y="467996"/>
            <a:ext cx="39246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Tuned vs Untuned Models</a:t>
            </a:r>
          </a:p>
        </p:txBody>
      </p:sp>
      <p:sp>
        <p:nvSpPr>
          <p:cNvPr id="228" name="Shape 228"/>
          <p:cNvSpPr/>
          <p:nvPr/>
        </p:nvSpPr>
        <p:spPr>
          <a:xfrm>
            <a:off x="226488" y="728862"/>
            <a:ext cx="8691000" cy="3693300"/>
          </a:xfrm>
          <a:prstGeom prst="rect">
            <a:avLst/>
          </a:prstGeom>
          <a:noFill/>
          <a:ln>
            <a:noFill/>
          </a:ln>
        </p:spPr>
        <p:txBody>
          <a:bodyPr lIns="91425" tIns="45700" rIns="91425" bIns="45700" anchor="t" anchorCtr="0">
            <a:noAutofit/>
          </a:bodyPr>
          <a:lstStyle/>
          <a:p>
            <a:pPr lvl="0" algn="just" rtl="0">
              <a:spcBef>
                <a:spcPts val="0"/>
              </a:spcBef>
              <a:buNone/>
            </a:pPr>
            <a:endParaRPr sz="1100">
              <a:latin typeface="Century Gothic"/>
              <a:ea typeface="Century Gothic"/>
              <a:cs typeface="Century Gothic"/>
              <a:sym typeface="Century Gothic"/>
            </a:endParaRPr>
          </a:p>
          <a:p>
            <a:pPr lvl="0" algn="just" rtl="0">
              <a:spcBef>
                <a:spcPts val="0"/>
              </a:spcBef>
              <a:buNone/>
            </a:pPr>
            <a:endParaRPr/>
          </a:p>
        </p:txBody>
      </p:sp>
      <p:sp>
        <p:nvSpPr>
          <p:cNvPr id="229" name="Shape 229"/>
          <p:cNvSpPr/>
          <p:nvPr/>
        </p:nvSpPr>
        <p:spPr>
          <a:xfrm>
            <a:off x="3924471" y="4452178"/>
            <a:ext cx="6716700" cy="3078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400" b="1">
              <a:solidFill>
                <a:schemeClr val="dk1"/>
              </a:solidFill>
              <a:latin typeface="Century Gothic"/>
              <a:ea typeface="Century Gothic"/>
              <a:cs typeface="Century Gothic"/>
              <a:sym typeface="Century Gothic"/>
            </a:endParaRPr>
          </a:p>
        </p:txBody>
      </p:sp>
      <p:pic>
        <p:nvPicPr>
          <p:cNvPr id="230" name="Shape 230"/>
          <p:cNvPicPr preferRelativeResize="0"/>
          <p:nvPr/>
        </p:nvPicPr>
        <p:blipFill>
          <a:blip r:embed="rId3">
            <a:alphaModFix/>
          </a:blip>
          <a:stretch>
            <a:fillRect/>
          </a:stretch>
        </p:blipFill>
        <p:spPr>
          <a:xfrm>
            <a:off x="-190899" y="1128750"/>
            <a:ext cx="4962675" cy="3693300"/>
          </a:xfrm>
          <a:prstGeom prst="rect">
            <a:avLst/>
          </a:prstGeom>
          <a:noFill/>
          <a:ln>
            <a:noFill/>
          </a:ln>
        </p:spPr>
      </p:pic>
      <p:pic>
        <p:nvPicPr>
          <p:cNvPr id="231" name="Shape 231"/>
          <p:cNvPicPr preferRelativeResize="0"/>
          <p:nvPr/>
        </p:nvPicPr>
        <p:blipFill>
          <a:blip r:embed="rId4">
            <a:alphaModFix/>
          </a:blip>
          <a:stretch>
            <a:fillRect/>
          </a:stretch>
        </p:blipFill>
        <p:spPr>
          <a:xfrm>
            <a:off x="4274925" y="1128750"/>
            <a:ext cx="5101899" cy="3693300"/>
          </a:xfrm>
          <a:prstGeom prst="rect">
            <a:avLst/>
          </a:prstGeom>
          <a:noFill/>
          <a:ln>
            <a:noFill/>
          </a:ln>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p:nvPr/>
        </p:nvSpPr>
        <p:spPr>
          <a:xfrm>
            <a:off x="4570200" y="-20538"/>
            <a:ext cx="4573800" cy="5164038"/>
          </a:xfrm>
          <a:prstGeom prst="rect">
            <a:avLst/>
          </a:prstGeom>
          <a:solidFill>
            <a:srgbClr val="D34328">
              <a:alpha val="74901"/>
            </a:srgbClr>
          </a:solidFill>
          <a:ln>
            <a:noFill/>
          </a:ln>
          <a:effectLst>
            <a:outerShdw blurRad="25399" dist="12700" dir="5400000" algn="ctr" rotWithShape="0">
              <a:srgbClr val="000000">
                <a:alpha val="49803"/>
              </a:srgbClr>
            </a:outerShdw>
          </a:effectLst>
        </p:spPr>
        <p:txBody>
          <a:bodyPr lIns="26775" tIns="26775" rIns="26775" bIns="26775" anchor="ctr" anchorCtr="0">
            <a:noAutofit/>
          </a:bodyPr>
          <a:lstStyle/>
          <a:p>
            <a:pPr marL="171450" marR="0" lvl="0" indent="-6350" algn="l" rtl="0">
              <a:spcBef>
                <a:spcPts val="0"/>
              </a:spcBef>
              <a:buNone/>
            </a:pPr>
            <a:endParaRPr sz="1800">
              <a:solidFill>
                <a:schemeClr val="dk1"/>
              </a:solidFill>
              <a:latin typeface="Century Gothic"/>
              <a:ea typeface="Century Gothic"/>
              <a:cs typeface="Century Gothic"/>
              <a:sym typeface="Century Gothic"/>
            </a:endParaRPr>
          </a:p>
        </p:txBody>
      </p:sp>
      <p:sp>
        <p:nvSpPr>
          <p:cNvPr id="237" name="Shape 237"/>
          <p:cNvSpPr txBox="1"/>
          <p:nvPr/>
        </p:nvSpPr>
        <p:spPr>
          <a:xfrm>
            <a:off x="5024683" y="1268819"/>
            <a:ext cx="3664799" cy="9234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5400">
                <a:solidFill>
                  <a:schemeClr val="lt1"/>
                </a:solidFill>
                <a:latin typeface="Helvetica Neue"/>
                <a:ea typeface="Helvetica Neue"/>
                <a:cs typeface="Helvetica Neue"/>
                <a:sym typeface="Helvetica Neue"/>
              </a:rPr>
              <a:t>Conclusion</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grpSp>
        <p:nvGrpSpPr>
          <p:cNvPr id="243" name="Shape 243"/>
          <p:cNvGrpSpPr/>
          <p:nvPr/>
        </p:nvGrpSpPr>
        <p:grpSpPr>
          <a:xfrm>
            <a:off x="0" y="0"/>
            <a:ext cx="9144000" cy="269379"/>
            <a:chOff x="0" y="0"/>
            <a:chExt cx="7091177" cy="5143499"/>
          </a:xfrm>
        </p:grpSpPr>
        <p:sp>
          <p:nvSpPr>
            <p:cNvPr id="244" name="Shape 244"/>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5" name="Shape 245"/>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6" name="Shape 246"/>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7" name="Shape 247"/>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8" name="Shape 248"/>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49" name="Shape 249"/>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50" name="Shape 250"/>
          <p:cNvSpPr/>
          <p:nvPr/>
        </p:nvSpPr>
        <p:spPr>
          <a:xfrm>
            <a:off x="394272" y="698850"/>
            <a:ext cx="22176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Conclusion</a:t>
            </a:r>
          </a:p>
        </p:txBody>
      </p:sp>
      <p:sp>
        <p:nvSpPr>
          <p:cNvPr id="251" name="Shape 251"/>
          <p:cNvSpPr/>
          <p:nvPr/>
        </p:nvSpPr>
        <p:spPr>
          <a:xfrm>
            <a:off x="394280" y="1099041"/>
            <a:ext cx="8570400" cy="2862299"/>
          </a:xfrm>
          <a:prstGeom prst="rect">
            <a:avLst/>
          </a:prstGeom>
          <a:noFill/>
          <a:ln>
            <a:noFill/>
          </a:ln>
        </p:spPr>
        <p:txBody>
          <a:bodyPr lIns="91425" tIns="45700" rIns="91425" bIns="45700" anchor="t" anchorCtr="0">
            <a:noAutofit/>
          </a:bodyPr>
          <a:lstStyle/>
          <a:p>
            <a:pPr marR="0" lvl="0" algn="l" rtl="0">
              <a:spcBef>
                <a:spcPts val="0"/>
              </a:spcBef>
              <a:buNone/>
            </a:pPr>
            <a:r>
              <a:rPr lang="en" sz="1800">
                <a:solidFill>
                  <a:schemeClr val="dk1"/>
                </a:solidFill>
                <a:latin typeface="Century Gothic"/>
                <a:ea typeface="Century Gothic"/>
                <a:cs typeface="Century Gothic"/>
                <a:sym typeface="Century Gothic"/>
              </a:rPr>
              <a:t>	 	 	</a:t>
            </a:r>
          </a:p>
          <a:p>
            <a:pPr marL="514350" lvl="0" indent="-260350" algn="just" rtl="0">
              <a:spcBef>
                <a:spcPts val="0"/>
              </a:spcBef>
              <a:buClr>
                <a:schemeClr val="dk1"/>
              </a:buClr>
              <a:buFont typeface="Arial"/>
              <a:buChar char="•"/>
            </a:pPr>
            <a:r>
              <a:rPr lang="en">
                <a:solidFill>
                  <a:schemeClr val="dk1"/>
                </a:solidFill>
                <a:latin typeface="Century Gothic"/>
                <a:ea typeface="Century Gothic"/>
                <a:cs typeface="Century Gothic"/>
                <a:sym typeface="Century Gothic"/>
              </a:rPr>
              <a:t>In this project, we studied the impact of Parameter Tuning in the field of Software Defect Prediction. Differential Evolution, a tuning algorithm was applied on machine learning algorithms like Random Forest and Classification And Regression Trees (CART) with the aim of optimising Precision or F-Measure. It was found that tuning parameters improved both these performance measures substantially as compared to untuned parameters.</a:t>
            </a:r>
          </a:p>
          <a:p>
            <a:pPr lvl="0" algn="just" rtl="0">
              <a:spcBef>
                <a:spcPts val="0"/>
              </a:spcBef>
              <a:buNone/>
            </a:pPr>
            <a:endParaRPr>
              <a:solidFill>
                <a:schemeClr val="dk1"/>
              </a:solidFill>
              <a:latin typeface="Century Gothic"/>
              <a:ea typeface="Century Gothic"/>
              <a:cs typeface="Century Gothic"/>
              <a:sym typeface="Century Gothic"/>
            </a:endParaRPr>
          </a:p>
          <a:p>
            <a:pPr marL="514350" lvl="0" indent="-260350" algn="just" rtl="0">
              <a:spcBef>
                <a:spcPts val="0"/>
              </a:spcBef>
              <a:buClr>
                <a:schemeClr val="dk1"/>
              </a:buClr>
              <a:buFont typeface="Arial"/>
              <a:buChar char="•"/>
            </a:pPr>
            <a:r>
              <a:rPr lang="en">
                <a:solidFill>
                  <a:schemeClr val="dk1"/>
                </a:solidFill>
                <a:latin typeface="Century Gothic"/>
                <a:ea typeface="Century Gothic"/>
                <a:cs typeface="Century Gothic"/>
                <a:sym typeface="Century Gothic"/>
              </a:rPr>
              <a:t>It was also observed that tuning the parameters of the learning algorithms was simple and that Differential Evolution showed greater improvement as compared to CART.</a:t>
            </a:r>
          </a:p>
          <a:p>
            <a:pPr lvl="0" algn="just" rtl="0">
              <a:spcBef>
                <a:spcPts val="0"/>
              </a:spcBef>
              <a:buNone/>
            </a:pPr>
            <a:endParaRPr>
              <a:solidFill>
                <a:schemeClr val="dk1"/>
              </a:solidFill>
              <a:latin typeface="Century Gothic"/>
              <a:ea typeface="Century Gothic"/>
              <a:cs typeface="Century Gothic"/>
              <a:sym typeface="Century Gothic"/>
            </a:endParaRPr>
          </a:p>
          <a:p>
            <a:pPr marL="514350" lvl="0" indent="-260350" algn="just" rtl="0">
              <a:spcBef>
                <a:spcPts val="0"/>
              </a:spcBef>
              <a:buClr>
                <a:schemeClr val="dk1"/>
              </a:buClr>
              <a:buFont typeface="Arial"/>
              <a:buChar char="•"/>
            </a:pPr>
            <a:r>
              <a:rPr lang="en">
                <a:solidFill>
                  <a:schemeClr val="dk1"/>
                </a:solidFill>
                <a:latin typeface="Century Gothic"/>
                <a:ea typeface="Century Gothic"/>
                <a:cs typeface="Century Gothic"/>
                <a:sym typeface="Century Gothic"/>
              </a:rPr>
              <a:t>Our exploration in the field of Parameter Tuning showed that when learning defect predictors for static code attributes, analytics without tuning are considered harmful and misleading.</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p:nvPr/>
        </p:nvSpPr>
        <p:spPr>
          <a:xfrm>
            <a:off x="4570200" y="-20538"/>
            <a:ext cx="4573800" cy="5164038"/>
          </a:xfrm>
          <a:prstGeom prst="rect">
            <a:avLst/>
          </a:prstGeom>
          <a:solidFill>
            <a:srgbClr val="D34328">
              <a:alpha val="74901"/>
            </a:srgbClr>
          </a:solidFill>
          <a:ln>
            <a:noFill/>
          </a:ln>
          <a:effectLst>
            <a:outerShdw blurRad="25399" dist="12700" dir="5400000" algn="ctr" rotWithShape="0">
              <a:srgbClr val="000000">
                <a:alpha val="49803"/>
              </a:srgbClr>
            </a:outerShdw>
          </a:effectLst>
        </p:spPr>
        <p:txBody>
          <a:bodyPr lIns="26775" tIns="26775" rIns="26775" bIns="26775" anchor="ctr" anchorCtr="0">
            <a:noAutofit/>
          </a:bodyPr>
          <a:lstStyle/>
          <a:p>
            <a:pPr marL="171450" marR="0" lvl="0" indent="-6350" algn="l" rtl="0">
              <a:spcBef>
                <a:spcPts val="0"/>
              </a:spcBef>
              <a:buNone/>
            </a:pPr>
            <a:endParaRPr sz="1800">
              <a:solidFill>
                <a:schemeClr val="dk1"/>
              </a:solidFill>
              <a:latin typeface="Century Gothic"/>
              <a:ea typeface="Century Gothic"/>
              <a:cs typeface="Century Gothic"/>
              <a:sym typeface="Century Gothic"/>
            </a:endParaRPr>
          </a:p>
        </p:txBody>
      </p:sp>
      <p:sp>
        <p:nvSpPr>
          <p:cNvPr id="257" name="Shape 257"/>
          <p:cNvSpPr txBox="1"/>
          <p:nvPr/>
        </p:nvSpPr>
        <p:spPr>
          <a:xfrm>
            <a:off x="5026483" y="1505057"/>
            <a:ext cx="3664831"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5400">
                <a:solidFill>
                  <a:schemeClr val="lt1"/>
                </a:solidFill>
                <a:latin typeface="Helvetica Neue"/>
                <a:ea typeface="Helvetica Neue"/>
                <a:cs typeface="Helvetica Neue"/>
                <a:sym typeface="Helvetica Neue"/>
              </a:rPr>
              <a:t>Future Scope</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Shape 32"/>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entury Gothic"/>
              <a:ea typeface="Century Gothic"/>
              <a:cs typeface="Century Gothic"/>
              <a:sym typeface="Century Gothic"/>
            </a:endParaRPr>
          </a:p>
        </p:txBody>
      </p:sp>
      <p:sp>
        <p:nvSpPr>
          <p:cNvPr id="33" name="Shape 33"/>
          <p:cNvSpPr/>
          <p:nvPr/>
        </p:nvSpPr>
        <p:spPr>
          <a:xfrm>
            <a:off x="3757591" y="1561637"/>
            <a:ext cx="1628817" cy="1628813"/>
          </a:xfrm>
          <a:prstGeom prst="ellipse">
            <a:avLst/>
          </a:prstGeom>
          <a:solidFill>
            <a:srgbClr val="308DA2"/>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i="0" u="none" strike="noStrike" cap="none">
                <a:solidFill>
                  <a:srgbClr val="FFFFFF"/>
                </a:solidFill>
                <a:latin typeface="Century Gothic"/>
                <a:ea typeface="Century Gothic"/>
                <a:cs typeface="Century Gothic"/>
                <a:sym typeface="Century Gothic"/>
              </a:rPr>
              <a:t>01</a:t>
            </a:r>
          </a:p>
        </p:txBody>
      </p:sp>
      <p:sp>
        <p:nvSpPr>
          <p:cNvPr id="34" name="Shape 34"/>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35" name="Shape 35"/>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36" name="Shape 36"/>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37" name="Shape 37"/>
          <p:cNvSpPr/>
          <p:nvPr/>
        </p:nvSpPr>
        <p:spPr>
          <a:xfrm>
            <a:off x="3166533" y="346907"/>
            <a:ext cx="2810933" cy="591829"/>
          </a:xfrm>
          <a:prstGeom prst="rect">
            <a:avLst/>
          </a:prstGeom>
          <a:noFill/>
          <a:ln>
            <a:noFill/>
          </a:ln>
        </p:spPr>
        <p:txBody>
          <a:bodyPr lIns="91425" tIns="45700" rIns="91425" bIns="45700" anchor="ctr" anchorCtr="0">
            <a:noAutofit/>
          </a:bodyPr>
          <a:lstStyle/>
          <a:p>
            <a:pPr marL="0" marR="0" lvl="0" indent="0" algn="ctr" rtl="0">
              <a:lnSpc>
                <a:spcPct val="130000"/>
              </a:lnSpc>
              <a:spcBef>
                <a:spcPts val="0"/>
              </a:spcBef>
              <a:buSzPct val="25000"/>
              <a:buNone/>
            </a:pPr>
            <a:r>
              <a:rPr lang="en" sz="2800" b="0" i="0" u="none" strike="noStrike" cap="none">
                <a:solidFill>
                  <a:schemeClr val="lt1"/>
                </a:solidFill>
                <a:latin typeface="Century Gothic"/>
                <a:ea typeface="Century Gothic"/>
                <a:cs typeface="Century Gothic"/>
                <a:sym typeface="Century Gothic"/>
              </a:rPr>
              <a:t>Introduction</a:t>
            </a:r>
          </a:p>
        </p:txBody>
      </p: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262" name="Shape 262"/>
          <p:cNvGrpSpPr/>
          <p:nvPr/>
        </p:nvGrpSpPr>
        <p:grpSpPr>
          <a:xfrm>
            <a:off x="0" y="0"/>
            <a:ext cx="9144000" cy="269379"/>
            <a:chOff x="0" y="0"/>
            <a:chExt cx="7091177" cy="5143499"/>
          </a:xfrm>
        </p:grpSpPr>
        <p:sp>
          <p:nvSpPr>
            <p:cNvPr id="263" name="Shape 263"/>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4" name="Shape 264"/>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5" name="Shape 265"/>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6" name="Shape 266"/>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7" name="Shape 267"/>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268" name="Shape 268"/>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269" name="Shape 269"/>
          <p:cNvSpPr/>
          <p:nvPr/>
        </p:nvSpPr>
        <p:spPr>
          <a:xfrm>
            <a:off x="142944" y="397350"/>
            <a:ext cx="29412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Future Scope</a:t>
            </a:r>
          </a:p>
        </p:txBody>
      </p:sp>
      <p:sp>
        <p:nvSpPr>
          <p:cNvPr id="270" name="Shape 270"/>
          <p:cNvSpPr/>
          <p:nvPr/>
        </p:nvSpPr>
        <p:spPr>
          <a:xfrm>
            <a:off x="456114" y="925362"/>
            <a:ext cx="7638000" cy="3416400"/>
          </a:xfrm>
          <a:prstGeom prst="rect">
            <a:avLst/>
          </a:prstGeom>
          <a:noFill/>
          <a:ln>
            <a:noFill/>
          </a:ln>
        </p:spPr>
        <p:txBody>
          <a:bodyPr lIns="91425" tIns="45700" rIns="91425" bIns="45700" anchor="t" anchorCtr="0">
            <a:noAutofit/>
          </a:bodyPr>
          <a:lstStyle/>
          <a:p>
            <a:pPr marR="0" lvl="0" algn="l" rtl="0">
              <a:lnSpc>
                <a:spcPct val="150000"/>
              </a:lnSpc>
              <a:spcBef>
                <a:spcPts val="0"/>
              </a:spcBef>
              <a:buNone/>
            </a:pPr>
            <a:r>
              <a:rPr lang="en" sz="1800">
                <a:solidFill>
                  <a:schemeClr val="dk1"/>
                </a:solidFill>
                <a:latin typeface="Century Gothic"/>
                <a:ea typeface="Century Gothic"/>
                <a:cs typeface="Century Gothic"/>
                <a:sym typeface="Century Gothic"/>
              </a:rPr>
              <a:t>	 	 	</a:t>
            </a:r>
          </a:p>
          <a:p>
            <a:pPr marL="457200" lvl="0" indent="-203200" algn="just" rtl="0">
              <a:spcBef>
                <a:spcPts val="0"/>
              </a:spcBef>
              <a:buClr>
                <a:schemeClr val="dk1"/>
              </a:buClr>
              <a:buFont typeface="Century Gothic"/>
              <a:buChar char="●"/>
            </a:pPr>
            <a:r>
              <a:rPr lang="en">
                <a:solidFill>
                  <a:schemeClr val="dk1"/>
                </a:solidFill>
                <a:latin typeface="Century Gothic"/>
                <a:ea typeface="Century Gothic"/>
                <a:cs typeface="Century Gothic"/>
                <a:sym typeface="Century Gothic"/>
              </a:rPr>
              <a:t>It is now important to explore the implications of these conclusions to other kinds of software analytics. </a:t>
            </a:r>
          </a:p>
          <a:p>
            <a:pPr lvl="0" algn="just" rtl="0">
              <a:spcBef>
                <a:spcPts val="0"/>
              </a:spcBef>
              <a:buNone/>
            </a:pPr>
            <a:endParaRPr>
              <a:solidFill>
                <a:schemeClr val="dk1"/>
              </a:solidFill>
              <a:latin typeface="Century Gothic"/>
              <a:ea typeface="Century Gothic"/>
              <a:cs typeface="Century Gothic"/>
              <a:sym typeface="Century Gothic"/>
            </a:endParaRPr>
          </a:p>
          <a:p>
            <a:pPr marL="457200" lvl="0" indent="-203200" algn="just" rtl="0">
              <a:spcBef>
                <a:spcPts val="0"/>
              </a:spcBef>
              <a:buClr>
                <a:schemeClr val="dk1"/>
              </a:buClr>
              <a:buFont typeface="Century Gothic"/>
              <a:buChar char="●"/>
            </a:pPr>
            <a:r>
              <a:rPr lang="en">
                <a:solidFill>
                  <a:schemeClr val="dk1"/>
                </a:solidFill>
                <a:latin typeface="Century Gothic"/>
                <a:ea typeface="Century Gothic"/>
                <a:cs typeface="Century Gothic"/>
                <a:sym typeface="Century Gothic"/>
              </a:rPr>
              <a:t>This project has investigated some learners using one optimizer. Hence, we can make no claim that DE is the best optimizer for all learners. </a:t>
            </a:r>
          </a:p>
          <a:p>
            <a:pPr lvl="0" algn="just" rtl="0">
              <a:spcBef>
                <a:spcPts val="0"/>
              </a:spcBef>
              <a:buNone/>
            </a:pPr>
            <a:endParaRPr>
              <a:solidFill>
                <a:schemeClr val="dk1"/>
              </a:solidFill>
              <a:latin typeface="Century Gothic"/>
              <a:ea typeface="Century Gothic"/>
              <a:cs typeface="Century Gothic"/>
              <a:sym typeface="Century Gothic"/>
            </a:endParaRPr>
          </a:p>
          <a:p>
            <a:pPr marL="457200" lvl="0" indent="-203200" algn="just" rtl="0">
              <a:spcBef>
                <a:spcPts val="0"/>
              </a:spcBef>
              <a:buClr>
                <a:schemeClr val="dk1"/>
              </a:buClr>
              <a:buFont typeface="Century Gothic"/>
              <a:buChar char="●"/>
            </a:pPr>
            <a:r>
              <a:rPr lang="en">
                <a:solidFill>
                  <a:schemeClr val="dk1"/>
                </a:solidFill>
                <a:latin typeface="Century Gothic"/>
                <a:ea typeface="Century Gothic"/>
                <a:cs typeface="Century Gothic"/>
                <a:sym typeface="Century Gothic"/>
              </a:rPr>
              <a:t>Rather, our point is that there exists at least some learners whose performance can be dramatically improved by at least one simple optimization scheme. </a:t>
            </a:r>
          </a:p>
          <a:p>
            <a:pPr marR="0" lvl="0" algn="l" rtl="0">
              <a:lnSpc>
                <a:spcPct val="150000"/>
              </a:lnSpc>
              <a:spcBef>
                <a:spcPts val="0"/>
              </a:spcBef>
              <a:buNone/>
            </a:pPr>
            <a:endParaRPr sz="1800">
              <a:solidFill>
                <a:schemeClr val="dk1"/>
              </a:solidFill>
              <a:latin typeface="Century Gothic"/>
              <a:ea typeface="Century Gothic"/>
              <a:cs typeface="Century Gothic"/>
              <a:sym typeface="Century Gothic"/>
            </a:endParaRP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p:nvPr/>
        </p:nvSpPr>
        <p:spPr>
          <a:xfrm>
            <a:off x="0" y="0"/>
            <a:ext cx="9144000" cy="5143500"/>
          </a:xfrm>
          <a:prstGeom prst="rect">
            <a:avLst/>
          </a:prstGeom>
          <a:solidFill>
            <a:srgbClr val="242424">
              <a:alpha val="81960"/>
            </a:srgbClr>
          </a:solidFill>
          <a:ln>
            <a:noFill/>
          </a:ln>
        </p:spPr>
        <p:txBody>
          <a:bodyPr lIns="91425" tIns="45700" rIns="91425" bIns="45700" anchor="ctr" anchorCtr="0">
            <a:noAutofit/>
          </a:bodyPr>
          <a:lstStyle/>
          <a:p>
            <a:pPr marL="0" marR="0" lvl="0" indent="0" algn="ctr" rtl="0">
              <a:spcBef>
                <a:spcPts val="0"/>
              </a:spcBef>
              <a:buNone/>
            </a:pPr>
            <a:endParaRPr sz="1800" dirty="0">
              <a:solidFill>
                <a:schemeClr val="lt1"/>
              </a:solidFill>
              <a:latin typeface="Century Gothic"/>
              <a:ea typeface="Century Gothic"/>
              <a:cs typeface="Century Gothic"/>
              <a:sym typeface="Century Gothic"/>
            </a:endParaRPr>
          </a:p>
        </p:txBody>
      </p:sp>
      <p:sp>
        <p:nvSpPr>
          <p:cNvPr id="276" name="Shape 276"/>
          <p:cNvSpPr txBox="1"/>
          <p:nvPr/>
        </p:nvSpPr>
        <p:spPr>
          <a:xfrm>
            <a:off x="2450867" y="1216588"/>
            <a:ext cx="4242266" cy="923329"/>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 sz="5400" b="1">
                <a:solidFill>
                  <a:schemeClr val="lt1"/>
                </a:solidFill>
                <a:latin typeface="Century Gothic"/>
                <a:ea typeface="Century Gothic"/>
                <a:cs typeface="Century Gothic"/>
                <a:sym typeface="Century Gothic"/>
              </a:rPr>
              <a:t>THANK YOU!</a:t>
            </a:r>
          </a:p>
        </p:txBody>
      </p:sp>
      <p:sp>
        <p:nvSpPr>
          <p:cNvPr id="277" name="Shape 277"/>
          <p:cNvSpPr/>
          <p:nvPr/>
        </p:nvSpPr>
        <p:spPr>
          <a:xfrm>
            <a:off x="5383648" y="3466214"/>
            <a:ext cx="3677700" cy="1217661"/>
          </a:xfrm>
          <a:prstGeom prst="rect">
            <a:avLst/>
          </a:prstGeom>
          <a:noFill/>
          <a:ln>
            <a:noFill/>
          </a:ln>
        </p:spPr>
        <p:txBody>
          <a:bodyPr lIns="91425" tIns="45700" rIns="91425" bIns="45700" anchor="t" anchorCtr="0">
            <a:noAutofit/>
          </a:bodyPr>
          <a:lstStyle/>
          <a:p>
            <a:pPr lvl="0" algn="ctr" rtl="0">
              <a:spcBef>
                <a:spcPts val="0"/>
              </a:spcBef>
              <a:buSzPct val="25000"/>
              <a:buNone/>
            </a:pPr>
            <a:r>
              <a:rPr lang="en" sz="1050" dirty="0">
                <a:solidFill>
                  <a:schemeClr val="lt1"/>
                </a:solidFill>
                <a:latin typeface="Century Gothic"/>
                <a:ea typeface="Century Gothic"/>
                <a:cs typeface="Century Gothic"/>
                <a:sym typeface="Century Gothic"/>
              </a:rPr>
              <a:t>PRESENTED BY </a:t>
            </a:r>
            <a:endParaRPr lang="en-US" sz="1050" dirty="0" smtClean="0">
              <a:solidFill>
                <a:schemeClr val="lt1"/>
              </a:solidFill>
              <a:latin typeface="Century Gothic"/>
              <a:ea typeface="Century Gothic"/>
              <a:cs typeface="Century Gothic"/>
              <a:sym typeface="Century Gothic"/>
            </a:endParaRPr>
          </a:p>
          <a:p>
            <a:pPr lvl="0" algn="ctr" rtl="0">
              <a:spcBef>
                <a:spcPts val="0"/>
              </a:spcBef>
              <a:buSzPct val="25000"/>
              <a:buNone/>
            </a:pPr>
            <a:endParaRPr lang="en" sz="1050" dirty="0">
              <a:solidFill>
                <a:schemeClr val="lt1"/>
              </a:solidFill>
              <a:latin typeface="Century Gothic"/>
              <a:ea typeface="Century Gothic"/>
              <a:cs typeface="Century Gothic"/>
              <a:sym typeface="Century Gothic"/>
            </a:endParaRPr>
          </a:p>
          <a:p>
            <a:pPr lvl="0" rtl="0">
              <a:spcBef>
                <a:spcPts val="0"/>
              </a:spcBef>
              <a:buSzPct val="25000"/>
              <a:buNone/>
            </a:pPr>
            <a:r>
              <a:rPr lang="en" sz="1050" dirty="0">
                <a:solidFill>
                  <a:schemeClr val="lt1"/>
                </a:solidFill>
                <a:latin typeface="Century Gothic"/>
                <a:ea typeface="Century Gothic"/>
                <a:cs typeface="Century Gothic"/>
                <a:sym typeface="Century Gothic"/>
              </a:rPr>
              <a:t>Arjun Rajpal		</a:t>
            </a:r>
            <a:r>
              <a:rPr lang="en" sz="1050" dirty="0" smtClean="0">
                <a:solidFill>
                  <a:schemeClr val="lt1"/>
                </a:solidFill>
                <a:latin typeface="Century Gothic"/>
                <a:ea typeface="Century Gothic"/>
                <a:cs typeface="Century Gothic"/>
                <a:sym typeface="Century Gothic"/>
              </a:rPr>
              <a:t>(</a:t>
            </a:r>
            <a:r>
              <a:rPr lang="en" sz="1050" dirty="0">
                <a:solidFill>
                  <a:schemeClr val="lt1"/>
                </a:solidFill>
                <a:latin typeface="Century Gothic"/>
                <a:ea typeface="Century Gothic"/>
                <a:cs typeface="Century Gothic"/>
                <a:sym typeface="Century Gothic"/>
              </a:rPr>
              <a:t>2K14/SE/021</a:t>
            </a:r>
            <a:r>
              <a:rPr lang="en" sz="1050" dirty="0" smtClean="0">
                <a:solidFill>
                  <a:schemeClr val="lt1"/>
                </a:solidFill>
                <a:latin typeface="Century Gothic"/>
                <a:ea typeface="Century Gothic"/>
                <a:cs typeface="Century Gothic"/>
                <a:sym typeface="Century Gothic"/>
              </a:rPr>
              <a:t>)</a:t>
            </a:r>
            <a:endParaRPr lang="en-US" sz="1050" dirty="0" smtClean="0">
              <a:solidFill>
                <a:schemeClr val="lt1"/>
              </a:solidFill>
              <a:latin typeface="Century Gothic"/>
              <a:ea typeface="Century Gothic"/>
              <a:cs typeface="Century Gothic"/>
              <a:sym typeface="Century Gothic"/>
            </a:endParaRPr>
          </a:p>
          <a:p>
            <a:pPr lvl="0" rtl="0">
              <a:spcBef>
                <a:spcPts val="0"/>
              </a:spcBef>
              <a:buSzPct val="25000"/>
              <a:buNone/>
            </a:pPr>
            <a:endParaRPr lang="en" sz="1050" dirty="0">
              <a:solidFill>
                <a:schemeClr val="lt1"/>
              </a:solidFill>
              <a:latin typeface="Century Gothic"/>
              <a:ea typeface="Century Gothic"/>
              <a:cs typeface="Century Gothic"/>
              <a:sym typeface="Century Gothic"/>
            </a:endParaRPr>
          </a:p>
          <a:p>
            <a:pPr lvl="0" rtl="0">
              <a:spcBef>
                <a:spcPts val="0"/>
              </a:spcBef>
              <a:buSzPct val="25000"/>
              <a:buNone/>
            </a:pPr>
            <a:r>
              <a:rPr lang="en" sz="1050" dirty="0" err="1">
                <a:solidFill>
                  <a:schemeClr val="lt1"/>
                </a:solidFill>
                <a:latin typeface="Century Gothic"/>
                <a:ea typeface="Century Gothic"/>
                <a:cs typeface="Century Gothic"/>
                <a:sym typeface="Century Gothic"/>
              </a:rPr>
              <a:t>Dushyant</a:t>
            </a:r>
            <a:r>
              <a:rPr lang="en" sz="1050" dirty="0">
                <a:solidFill>
                  <a:schemeClr val="lt1"/>
                </a:solidFill>
                <a:latin typeface="Century Gothic"/>
                <a:ea typeface="Century Gothic"/>
                <a:cs typeface="Century Gothic"/>
                <a:sym typeface="Century Gothic"/>
              </a:rPr>
              <a:t> </a:t>
            </a:r>
            <a:r>
              <a:rPr lang="en" sz="1050" dirty="0" err="1">
                <a:solidFill>
                  <a:schemeClr val="lt1"/>
                </a:solidFill>
                <a:latin typeface="Century Gothic"/>
                <a:ea typeface="Century Gothic"/>
                <a:cs typeface="Century Gothic"/>
                <a:sym typeface="Century Gothic"/>
              </a:rPr>
              <a:t>Rathore</a:t>
            </a:r>
            <a:r>
              <a:rPr lang="en" sz="1050" dirty="0">
                <a:solidFill>
                  <a:schemeClr val="lt1"/>
                </a:solidFill>
                <a:latin typeface="Century Gothic"/>
                <a:ea typeface="Century Gothic"/>
                <a:cs typeface="Century Gothic"/>
                <a:sym typeface="Century Gothic"/>
              </a:rPr>
              <a:t>	</a:t>
            </a:r>
            <a:r>
              <a:rPr lang="en" sz="1050" dirty="0" smtClean="0">
                <a:solidFill>
                  <a:schemeClr val="lt1"/>
                </a:solidFill>
                <a:latin typeface="Century Gothic"/>
                <a:ea typeface="Century Gothic"/>
                <a:cs typeface="Century Gothic"/>
                <a:sym typeface="Century Gothic"/>
              </a:rPr>
              <a:t> (</a:t>
            </a:r>
            <a:r>
              <a:rPr lang="en" sz="1050" dirty="0">
                <a:solidFill>
                  <a:schemeClr val="lt1"/>
                </a:solidFill>
                <a:latin typeface="Century Gothic"/>
                <a:ea typeface="Century Gothic"/>
                <a:cs typeface="Century Gothic"/>
                <a:sym typeface="Century Gothic"/>
              </a:rPr>
              <a:t>2K14/SE/029)</a:t>
            </a:r>
          </a:p>
          <a:p>
            <a:pPr lvl="0" rtl="0">
              <a:spcBef>
                <a:spcPts val="0"/>
              </a:spcBef>
              <a:buSzPct val="25000"/>
              <a:buNone/>
            </a:pPr>
            <a:endParaRPr lang="en-US" sz="1050" dirty="0" smtClean="0">
              <a:solidFill>
                <a:schemeClr val="lt1"/>
              </a:solidFill>
              <a:latin typeface="Century Gothic"/>
              <a:ea typeface="Century Gothic"/>
              <a:cs typeface="Century Gothic"/>
              <a:sym typeface="Century Gothic"/>
            </a:endParaRPr>
          </a:p>
          <a:p>
            <a:pPr lvl="0" rtl="0">
              <a:spcBef>
                <a:spcPts val="0"/>
              </a:spcBef>
              <a:buSzPct val="25000"/>
              <a:buNone/>
            </a:pPr>
            <a:r>
              <a:rPr lang="en" sz="1050" dirty="0" err="1" smtClean="0">
                <a:solidFill>
                  <a:schemeClr val="lt1"/>
                </a:solidFill>
                <a:latin typeface="Century Gothic"/>
                <a:ea typeface="Century Gothic"/>
                <a:cs typeface="Century Gothic"/>
                <a:sym typeface="Century Gothic"/>
              </a:rPr>
              <a:t>Manav</a:t>
            </a:r>
            <a:r>
              <a:rPr lang="en" sz="1050" dirty="0" smtClean="0">
                <a:solidFill>
                  <a:schemeClr val="lt1"/>
                </a:solidFill>
                <a:latin typeface="Century Gothic"/>
                <a:ea typeface="Century Gothic"/>
                <a:cs typeface="Century Gothic"/>
                <a:sym typeface="Century Gothic"/>
              </a:rPr>
              <a:t> </a:t>
            </a:r>
            <a:r>
              <a:rPr lang="en" sz="1050" dirty="0" err="1">
                <a:solidFill>
                  <a:schemeClr val="lt1"/>
                </a:solidFill>
                <a:latin typeface="Century Gothic"/>
                <a:ea typeface="Century Gothic"/>
                <a:cs typeface="Century Gothic"/>
                <a:sym typeface="Century Gothic"/>
              </a:rPr>
              <a:t>Middha</a:t>
            </a:r>
            <a:r>
              <a:rPr lang="en" sz="1050" dirty="0">
                <a:solidFill>
                  <a:schemeClr val="lt1"/>
                </a:solidFill>
                <a:latin typeface="Century Gothic"/>
                <a:ea typeface="Century Gothic"/>
                <a:cs typeface="Century Gothic"/>
                <a:sym typeface="Century Gothic"/>
              </a:rPr>
              <a:t> 	</a:t>
            </a:r>
            <a:r>
              <a:rPr lang="en" sz="1050" dirty="0" smtClean="0">
                <a:solidFill>
                  <a:schemeClr val="lt1"/>
                </a:solidFill>
                <a:latin typeface="Century Gothic"/>
                <a:ea typeface="Century Gothic"/>
                <a:cs typeface="Century Gothic"/>
                <a:sym typeface="Century Gothic"/>
              </a:rPr>
              <a:t> (</a:t>
            </a:r>
            <a:r>
              <a:rPr lang="en" sz="1050" dirty="0">
                <a:solidFill>
                  <a:schemeClr val="lt1"/>
                </a:solidFill>
                <a:latin typeface="Century Gothic"/>
                <a:ea typeface="Century Gothic"/>
                <a:cs typeface="Century Gothic"/>
                <a:sym typeface="Century Gothic"/>
              </a:rPr>
              <a:t>2K14/SE/043) </a:t>
            </a:r>
          </a:p>
          <a:p>
            <a:pPr marL="0" marR="0" lvl="0" indent="0" algn="ctr" rtl="0">
              <a:spcBef>
                <a:spcPts val="0"/>
              </a:spcBef>
              <a:buNone/>
            </a:pPr>
            <a:endParaRPr sz="1050" dirty="0">
              <a:solidFill>
                <a:schemeClr val="lt1"/>
              </a:solidFill>
              <a:latin typeface="Century Gothic"/>
              <a:ea typeface="Century Gothic"/>
              <a:cs typeface="Century Gothic"/>
              <a:sym typeface="Century Gothic"/>
            </a:endParaRP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p:nvPr/>
        </p:nvSpPr>
        <p:spPr>
          <a:xfrm>
            <a:off x="690281" y="1192336"/>
            <a:ext cx="2810933" cy="448328"/>
          </a:xfrm>
          <a:prstGeom prst="rect">
            <a:avLst/>
          </a:prstGeom>
          <a:noFill/>
          <a:ln>
            <a:noFill/>
          </a:ln>
        </p:spPr>
        <p:txBody>
          <a:bodyPr lIns="91425" tIns="45700" rIns="91425" bIns="45700" anchor="ctr" anchorCtr="0">
            <a:noAutofit/>
          </a:bodyPr>
          <a:lstStyle/>
          <a:p>
            <a:pPr marL="0" marR="0" lvl="0" indent="0" algn="ctr" rtl="0">
              <a:lnSpc>
                <a:spcPct val="130000"/>
              </a:lnSpc>
              <a:spcBef>
                <a:spcPts val="0"/>
              </a:spcBef>
              <a:buSzPct val="25000"/>
              <a:buNone/>
            </a:pPr>
            <a:r>
              <a:rPr lang="en" sz="2000" b="1" i="0" u="none" strike="noStrike" cap="none">
                <a:solidFill>
                  <a:srgbClr val="308DA2"/>
                </a:solidFill>
                <a:latin typeface="Century Gothic"/>
                <a:ea typeface="Century Gothic"/>
                <a:cs typeface="Century Gothic"/>
                <a:sym typeface="Century Gothic"/>
              </a:rPr>
              <a:t>Problem Statement</a:t>
            </a:r>
          </a:p>
        </p:txBody>
      </p:sp>
      <p:sp>
        <p:nvSpPr>
          <p:cNvPr id="43" name="Shape 43"/>
          <p:cNvSpPr txBox="1"/>
          <p:nvPr/>
        </p:nvSpPr>
        <p:spPr>
          <a:xfrm>
            <a:off x="959223" y="1972078"/>
            <a:ext cx="7530353" cy="1754325"/>
          </a:xfrm>
          <a:prstGeom prst="rect">
            <a:avLst/>
          </a:prstGeom>
          <a:noFill/>
          <a:ln>
            <a:noFill/>
          </a:ln>
        </p:spPr>
        <p:txBody>
          <a:bodyPr lIns="91425" tIns="45700" rIns="91425" bIns="45700" anchor="t" anchorCtr="0">
            <a:noAutofit/>
          </a:bodyPr>
          <a:lstStyle/>
          <a:p>
            <a:pPr marL="457200" marR="0" lvl="0" indent="-228600" algn="l" rtl="0">
              <a:spcBef>
                <a:spcPts val="0"/>
              </a:spcBef>
              <a:buClr>
                <a:schemeClr val="dk1"/>
              </a:buClr>
              <a:buSzPct val="100000"/>
              <a:buFont typeface="Arial"/>
              <a:buChar char="•"/>
            </a:pPr>
            <a:r>
              <a:rPr lang="en" sz="1800" b="0" i="0" u="none" strike="noStrike" cap="none">
                <a:solidFill>
                  <a:schemeClr val="dk1"/>
                </a:solidFill>
                <a:latin typeface="Century Gothic"/>
                <a:ea typeface="Century Gothic"/>
                <a:cs typeface="Century Gothic"/>
                <a:sym typeface="Century Gothic"/>
              </a:rPr>
              <a:t>The aim of the project is to ― </a:t>
            </a:r>
            <a:r>
              <a:rPr lang="en" sz="1800" b="1" i="1">
                <a:solidFill>
                  <a:schemeClr val="dk1"/>
                </a:solidFill>
                <a:latin typeface="Century Gothic"/>
                <a:ea typeface="Century Gothic"/>
                <a:cs typeface="Century Gothic"/>
                <a:sym typeface="Century Gothic"/>
              </a:rPr>
              <a:t>Tune the parameters of a Machine Learning Model using Differential Evolution which is </a:t>
            </a:r>
          </a:p>
          <a:p>
            <a:pPr marR="0" lvl="0" algn="l" rtl="0">
              <a:spcBef>
                <a:spcPts val="0"/>
              </a:spcBef>
              <a:buNone/>
            </a:pPr>
            <a:r>
              <a:rPr lang="en" sz="1800" b="1" i="1">
                <a:solidFill>
                  <a:schemeClr val="dk1"/>
                </a:solidFill>
                <a:latin typeface="Century Gothic"/>
                <a:ea typeface="Century Gothic"/>
                <a:cs typeface="Century Gothic"/>
                <a:sym typeface="Century Gothic"/>
              </a:rPr>
              <a:t>	a form of a Genetic Algorithm.</a:t>
            </a:r>
          </a:p>
          <a:p>
            <a:pPr marL="457200" marR="0" lvl="0" indent="-228600" algn="l" rtl="0">
              <a:spcBef>
                <a:spcPts val="0"/>
              </a:spcBef>
              <a:buClr>
                <a:schemeClr val="dk1"/>
              </a:buClr>
              <a:buFont typeface="Arial"/>
              <a:buNone/>
            </a:pPr>
            <a:endParaRPr sz="1800" b="0" i="0" u="none" strike="noStrike" cap="none">
              <a:solidFill>
                <a:schemeClr val="dk1"/>
              </a:solidFill>
              <a:latin typeface="Century Gothic"/>
              <a:ea typeface="Century Gothic"/>
              <a:cs typeface="Century Gothic"/>
              <a:sym typeface="Century Gothic"/>
            </a:endParaRPr>
          </a:p>
          <a:p>
            <a:pPr marL="457200" marR="0" lvl="0" indent="-228600" algn="l" rtl="0">
              <a:spcBef>
                <a:spcPts val="0"/>
              </a:spcBef>
              <a:buClr>
                <a:schemeClr val="dk1"/>
              </a:buClr>
              <a:buSzPct val="100000"/>
              <a:buFont typeface="Arial"/>
              <a:buChar char="•"/>
            </a:pPr>
            <a:r>
              <a:rPr lang="en" sz="1800">
                <a:solidFill>
                  <a:srgbClr val="211D1E"/>
                </a:solidFill>
                <a:latin typeface="Century Gothic"/>
                <a:ea typeface="Century Gothic"/>
                <a:cs typeface="Century Gothic"/>
                <a:sym typeface="Century Gothic"/>
              </a:rPr>
              <a:t>We seek simple, automatic, and effective method for finding tunings that give optimum value for the desired goal.</a:t>
            </a:r>
            <a:r>
              <a:rPr lang="en" sz="1100">
                <a:solidFill>
                  <a:srgbClr val="211D1E"/>
                </a:solidFill>
              </a:rPr>
              <a:t> </a:t>
            </a:r>
          </a:p>
          <a:p>
            <a:pPr marR="0" lvl="0" algn="l" rtl="0">
              <a:spcBef>
                <a:spcPts val="0"/>
              </a:spcBef>
              <a:buNone/>
            </a:pPr>
            <a:r>
              <a:rPr lang="en" sz="1800">
                <a:solidFill>
                  <a:schemeClr val="dk1"/>
                </a:solidFill>
                <a:latin typeface="Century Gothic"/>
                <a:ea typeface="Century Gothic"/>
                <a:cs typeface="Century Gothic"/>
                <a:sym typeface="Century Gothic"/>
              </a:rPr>
              <a:t> </a:t>
            </a:r>
          </a:p>
        </p:txBody>
      </p:sp>
      <p:grpSp>
        <p:nvGrpSpPr>
          <p:cNvPr id="44" name="Shape 44"/>
          <p:cNvGrpSpPr/>
          <p:nvPr/>
        </p:nvGrpSpPr>
        <p:grpSpPr>
          <a:xfrm>
            <a:off x="0" y="0"/>
            <a:ext cx="9144000" cy="269379"/>
            <a:chOff x="0" y="0"/>
            <a:chExt cx="7091177" cy="5143499"/>
          </a:xfrm>
        </p:grpSpPr>
        <p:sp>
          <p:nvSpPr>
            <p:cNvPr id="45" name="Shape 45"/>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6" name="Shape 46"/>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7" name="Shape 47"/>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8" name="Shape 48"/>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49" name="Shape 49"/>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50" name="Shape 50"/>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gr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Shape 55"/>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FFFFFF"/>
              </a:solidFill>
              <a:latin typeface="Century Gothic"/>
              <a:ea typeface="Century Gothic"/>
              <a:cs typeface="Century Gothic"/>
              <a:sym typeface="Century Gothic"/>
            </a:endParaRPr>
          </a:p>
        </p:txBody>
      </p:sp>
      <p:sp>
        <p:nvSpPr>
          <p:cNvPr id="56" name="Shape 56"/>
          <p:cNvSpPr/>
          <p:nvPr/>
        </p:nvSpPr>
        <p:spPr>
          <a:xfrm>
            <a:off x="3757591" y="1561637"/>
            <a:ext cx="1628817" cy="1628813"/>
          </a:xfrm>
          <a:prstGeom prst="ellipse">
            <a:avLst/>
          </a:prstGeom>
          <a:solidFill>
            <a:srgbClr val="553A6C"/>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i="0" u="none" strike="noStrike" cap="none">
                <a:solidFill>
                  <a:srgbClr val="FFFFFF"/>
                </a:solidFill>
                <a:latin typeface="Century Gothic"/>
                <a:ea typeface="Century Gothic"/>
                <a:cs typeface="Century Gothic"/>
                <a:sym typeface="Century Gothic"/>
              </a:rPr>
              <a:t>02</a:t>
            </a:r>
          </a:p>
        </p:txBody>
      </p:sp>
      <p:sp>
        <p:nvSpPr>
          <p:cNvPr id="57" name="Shape 57"/>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58" name="Shape 58"/>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59" name="Shape 59"/>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rgbClr val="1E2D43"/>
              </a:solidFill>
              <a:latin typeface="Century Gothic"/>
              <a:ea typeface="Century Gothic"/>
              <a:cs typeface="Century Gothic"/>
              <a:sym typeface="Century Gothic"/>
            </a:endParaRPr>
          </a:p>
        </p:txBody>
      </p:sp>
      <p:sp>
        <p:nvSpPr>
          <p:cNvPr id="60" name="Shape 60"/>
          <p:cNvSpPr/>
          <p:nvPr/>
        </p:nvSpPr>
        <p:spPr>
          <a:xfrm>
            <a:off x="3166533" y="425170"/>
            <a:ext cx="2810933" cy="369332"/>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1800" b="0" i="0" u="none" strike="noStrike" cap="none">
                <a:solidFill>
                  <a:schemeClr val="lt1"/>
                </a:solidFill>
                <a:latin typeface="Century Gothic"/>
                <a:ea typeface="Century Gothic"/>
                <a:cs typeface="Century Gothic"/>
                <a:sym typeface="Century Gothic"/>
              </a:rPr>
              <a:t>Data Set</a:t>
            </a: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p:nvPr/>
        </p:nvSpPr>
        <p:spPr>
          <a:xfrm>
            <a:off x="690281" y="804716"/>
            <a:ext cx="2811000" cy="449400"/>
          </a:xfrm>
          <a:prstGeom prst="rect">
            <a:avLst/>
          </a:prstGeom>
          <a:noFill/>
          <a:ln>
            <a:noFill/>
          </a:ln>
        </p:spPr>
        <p:txBody>
          <a:bodyPr lIns="91425" tIns="45700" rIns="91425" bIns="45700" anchor="ctr" anchorCtr="0">
            <a:noAutofit/>
          </a:bodyPr>
          <a:lstStyle/>
          <a:p>
            <a:pPr marL="0" marR="0" lvl="0" indent="0" algn="ctr" rtl="0">
              <a:lnSpc>
                <a:spcPct val="130000"/>
              </a:lnSpc>
              <a:spcBef>
                <a:spcPts val="0"/>
              </a:spcBef>
              <a:buSzPct val="25000"/>
              <a:buNone/>
            </a:pPr>
            <a:r>
              <a:rPr lang="en" sz="2000" b="1" i="0" u="none" strike="noStrike" cap="none">
                <a:solidFill>
                  <a:srgbClr val="308DA2"/>
                </a:solidFill>
                <a:latin typeface="Century Gothic"/>
                <a:ea typeface="Century Gothic"/>
                <a:cs typeface="Century Gothic"/>
                <a:sym typeface="Century Gothic"/>
              </a:rPr>
              <a:t>Introduction</a:t>
            </a:r>
          </a:p>
        </p:txBody>
      </p:sp>
      <p:sp>
        <p:nvSpPr>
          <p:cNvPr id="66" name="Shape 66"/>
          <p:cNvSpPr txBox="1"/>
          <p:nvPr/>
        </p:nvSpPr>
        <p:spPr>
          <a:xfrm>
            <a:off x="949175" y="1254125"/>
            <a:ext cx="7530300" cy="3133200"/>
          </a:xfrm>
          <a:prstGeom prst="rect">
            <a:avLst/>
          </a:prstGeom>
          <a:noFill/>
          <a:ln>
            <a:noFill/>
          </a:ln>
        </p:spPr>
        <p:txBody>
          <a:bodyPr lIns="91425" tIns="45700" rIns="91425" bIns="45700" anchor="t" anchorCtr="0">
            <a:noAutofit/>
          </a:bodyPr>
          <a:lstStyle/>
          <a:p>
            <a:pPr marR="0" lvl="0" algn="l" rtl="0">
              <a:spcBef>
                <a:spcPts val="0"/>
              </a:spcBef>
              <a:buNone/>
            </a:pPr>
            <a:r>
              <a:rPr lang="en" sz="1800">
                <a:solidFill>
                  <a:schemeClr val="dk1"/>
                </a:solidFill>
                <a:latin typeface="Century Gothic"/>
                <a:ea typeface="Century Gothic"/>
                <a:cs typeface="Century Gothic"/>
                <a:sym typeface="Century Gothic"/>
              </a:rPr>
              <a:t>	 	 	</a:t>
            </a:r>
          </a:p>
          <a:p>
            <a:pPr marL="457200" lvl="0" indent="-215900" algn="just" rtl="0">
              <a:spcBef>
                <a:spcPts val="0"/>
              </a:spcBef>
              <a:buClr>
                <a:schemeClr val="dk1"/>
              </a:buClr>
              <a:buSzPct val="100000"/>
              <a:buFont typeface="Arial"/>
              <a:buChar char="•"/>
            </a:pPr>
            <a:r>
              <a:rPr lang="en" sz="1600">
                <a:solidFill>
                  <a:schemeClr val="dk1"/>
                </a:solidFill>
                <a:latin typeface="Century Gothic"/>
                <a:ea typeface="Century Gothic"/>
                <a:cs typeface="Century Gothic"/>
                <a:sym typeface="Century Gothic"/>
              </a:rPr>
              <a:t>Our defect data comes from PROMISE repository . This data pertains to open source Java systems : ant, camel, ivy, jedit, log4j, lucene, poi, synapse, velocity and xerces.</a:t>
            </a:r>
          </a:p>
          <a:p>
            <a:pPr lvl="0" algn="just" rtl="0">
              <a:spcBef>
                <a:spcPts val="0"/>
              </a:spcBef>
              <a:buNone/>
            </a:pPr>
            <a:r>
              <a:rPr lang="en" sz="1600">
                <a:solidFill>
                  <a:schemeClr val="dk1"/>
                </a:solidFill>
                <a:latin typeface="Century Gothic"/>
                <a:ea typeface="Century Gothic"/>
                <a:cs typeface="Century Gothic"/>
                <a:sym typeface="Century Gothic"/>
              </a:rPr>
              <a:t> </a:t>
            </a:r>
          </a:p>
          <a:p>
            <a:pPr marL="457200" lvl="0" indent="-215900" algn="just" rtl="0">
              <a:spcBef>
                <a:spcPts val="0"/>
              </a:spcBef>
              <a:buClr>
                <a:schemeClr val="dk1"/>
              </a:buClr>
              <a:buSzPct val="100000"/>
              <a:buFont typeface="Arial"/>
              <a:buChar char="•"/>
            </a:pPr>
            <a:r>
              <a:rPr lang="en" sz="1600">
                <a:solidFill>
                  <a:schemeClr val="dk1"/>
                </a:solidFill>
                <a:latin typeface="Century Gothic"/>
                <a:ea typeface="Century Gothic"/>
                <a:cs typeface="Century Gothic"/>
                <a:sym typeface="Century Gothic"/>
              </a:rPr>
              <a:t>We selected these data sets since they have at least three consecutive releases (where release i+1 was built after release i). </a:t>
            </a:r>
          </a:p>
          <a:p>
            <a:pPr lvl="0" algn="just" rtl="0">
              <a:spcBef>
                <a:spcPts val="0"/>
              </a:spcBef>
              <a:buNone/>
            </a:pPr>
            <a:endParaRPr sz="1600">
              <a:solidFill>
                <a:schemeClr val="dk1"/>
              </a:solidFill>
              <a:latin typeface="Century Gothic"/>
              <a:ea typeface="Century Gothic"/>
              <a:cs typeface="Century Gothic"/>
              <a:sym typeface="Century Gothic"/>
            </a:endParaRPr>
          </a:p>
          <a:p>
            <a:pPr marL="457200" lvl="0" indent="-215900" algn="just" rtl="0">
              <a:spcBef>
                <a:spcPts val="0"/>
              </a:spcBef>
              <a:buClr>
                <a:schemeClr val="dk1"/>
              </a:buClr>
              <a:buSzPct val="100000"/>
              <a:buFont typeface="Arial"/>
              <a:buChar char="•"/>
            </a:pPr>
            <a:r>
              <a:rPr lang="en" sz="1600">
                <a:solidFill>
                  <a:schemeClr val="dk1"/>
                </a:solidFill>
                <a:latin typeface="Century Gothic"/>
                <a:ea typeface="Century Gothic"/>
                <a:cs typeface="Century Gothic"/>
                <a:sym typeface="Century Gothic"/>
              </a:rPr>
              <a:t>This will allow us to build defect predictors based on the past data and then predict (test) defects on future version projects, which will be a more practical scenario.</a:t>
            </a:r>
          </a:p>
        </p:txBody>
      </p:sp>
      <p:grpSp>
        <p:nvGrpSpPr>
          <p:cNvPr id="67" name="Shape 67"/>
          <p:cNvGrpSpPr/>
          <p:nvPr/>
        </p:nvGrpSpPr>
        <p:grpSpPr>
          <a:xfrm>
            <a:off x="0" y="0"/>
            <a:ext cx="9144000" cy="269379"/>
            <a:chOff x="0" y="0"/>
            <a:chExt cx="7091177" cy="5143499"/>
          </a:xfrm>
        </p:grpSpPr>
        <p:sp>
          <p:nvSpPr>
            <p:cNvPr id="68" name="Shape 68"/>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69" name="Shape 69"/>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0" name="Shape 70"/>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1" name="Shape 71"/>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2" name="Shape 72"/>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73" name="Shape 73"/>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gr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pSp>
        <p:nvGrpSpPr>
          <p:cNvPr id="78" name="Shape 78"/>
          <p:cNvGrpSpPr/>
          <p:nvPr/>
        </p:nvGrpSpPr>
        <p:grpSpPr>
          <a:xfrm>
            <a:off x="0" y="0"/>
            <a:ext cx="9144000" cy="269379"/>
            <a:chOff x="0" y="0"/>
            <a:chExt cx="7091177" cy="5143499"/>
          </a:xfrm>
        </p:grpSpPr>
        <p:sp>
          <p:nvSpPr>
            <p:cNvPr id="79" name="Shape 79"/>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0" name="Shape 80"/>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1" name="Shape 81"/>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2" name="Shape 82"/>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3" name="Shape 83"/>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sp>
          <p:nvSpPr>
            <p:cNvPr id="84" name="Shape 84"/>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Century Gothic"/>
                <a:ea typeface="Century Gothic"/>
                <a:cs typeface="Century Gothic"/>
                <a:sym typeface="Century Gothic"/>
              </a:endParaRPr>
            </a:p>
          </p:txBody>
        </p:sp>
      </p:grpSp>
      <p:sp>
        <p:nvSpPr>
          <p:cNvPr id="85" name="Shape 85"/>
          <p:cNvSpPr/>
          <p:nvPr/>
        </p:nvSpPr>
        <p:spPr>
          <a:xfrm>
            <a:off x="190875" y="620225"/>
            <a:ext cx="19188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Dataset</a:t>
            </a:r>
          </a:p>
          <a:p>
            <a:pPr marL="0" marR="0" lvl="0" indent="0" algn="l" rtl="0">
              <a:spcBef>
                <a:spcPts val="0"/>
              </a:spcBef>
              <a:buNone/>
            </a:pPr>
            <a:endParaRPr sz="2000" b="1">
              <a:solidFill>
                <a:schemeClr val="dk1"/>
              </a:solidFill>
              <a:latin typeface="Century Gothic"/>
              <a:ea typeface="Century Gothic"/>
              <a:cs typeface="Century Gothic"/>
              <a:sym typeface="Century Gothic"/>
            </a:endParaRPr>
          </a:p>
        </p:txBody>
      </p:sp>
      <p:pic>
        <p:nvPicPr>
          <p:cNvPr id="86" name="Shape 86"/>
          <p:cNvPicPr preferRelativeResize="0"/>
          <p:nvPr/>
        </p:nvPicPr>
        <p:blipFill rotWithShape="1">
          <a:blip r:embed="rId3">
            <a:alphaModFix/>
          </a:blip>
          <a:srcRect b="19865"/>
          <a:stretch/>
        </p:blipFill>
        <p:spPr>
          <a:xfrm>
            <a:off x="381000" y="1237374"/>
            <a:ext cx="8382000" cy="1816574"/>
          </a:xfrm>
          <a:prstGeom prst="rect">
            <a:avLst/>
          </a:prstGeom>
          <a:noFill/>
          <a:ln>
            <a:noFill/>
          </a:ln>
        </p:spPr>
      </p:pic>
      <p:sp>
        <p:nvSpPr>
          <p:cNvPr id="87" name="Shape 87"/>
          <p:cNvSpPr txBox="1"/>
          <p:nvPr/>
        </p:nvSpPr>
        <p:spPr>
          <a:xfrm>
            <a:off x="618900" y="3174500"/>
            <a:ext cx="7906200" cy="723300"/>
          </a:xfrm>
          <a:prstGeom prst="rect">
            <a:avLst/>
          </a:prstGeom>
          <a:noFill/>
          <a:ln>
            <a:noFill/>
          </a:ln>
        </p:spPr>
        <p:txBody>
          <a:bodyPr lIns="91425" tIns="91425" rIns="91425" bIns="91425" anchor="ctr" anchorCtr="0">
            <a:noAutofit/>
          </a:bodyPr>
          <a:lstStyle/>
          <a:p>
            <a:pPr lvl="0" rtl="0">
              <a:spcBef>
                <a:spcPts val="0"/>
              </a:spcBef>
              <a:buNone/>
            </a:pPr>
            <a:r>
              <a:rPr lang="en" sz="1100"/>
              <a:t>	 	 	</a:t>
            </a:r>
          </a:p>
          <a:p>
            <a:pPr lvl="0" algn="ctr" rtl="0">
              <a:spcBef>
                <a:spcPts val="0"/>
              </a:spcBef>
              <a:buNone/>
            </a:pPr>
            <a:r>
              <a:rPr lang="en" sz="1100" b="1" i="1"/>
              <a:t>Data used in this case study. Fractions denote defects I total. Eg: the top left dataset has 20 defective classes out of 125 total.</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grpSp>
        <p:nvGrpSpPr>
          <p:cNvPr id="92" name="Shape 92"/>
          <p:cNvGrpSpPr/>
          <p:nvPr/>
        </p:nvGrpSpPr>
        <p:grpSpPr>
          <a:xfrm>
            <a:off x="0" y="0"/>
            <a:ext cx="9144000" cy="269379"/>
            <a:chOff x="0" y="0"/>
            <a:chExt cx="7091177" cy="5143499"/>
          </a:xfrm>
        </p:grpSpPr>
        <p:sp>
          <p:nvSpPr>
            <p:cNvPr id="93" name="Shape 93"/>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4" name="Shape 94"/>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5" name="Shape 95"/>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6" name="Shape 96"/>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7" name="Shape 97"/>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98" name="Shape 98"/>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99" name="Shape 99"/>
          <p:cNvSpPr txBox="1"/>
          <p:nvPr/>
        </p:nvSpPr>
        <p:spPr>
          <a:xfrm>
            <a:off x="204123" y="901462"/>
            <a:ext cx="8520599" cy="3416400"/>
          </a:xfrm>
          <a:prstGeom prst="rect">
            <a:avLst/>
          </a:prstGeom>
          <a:noFill/>
          <a:ln>
            <a:noFill/>
          </a:ln>
        </p:spPr>
        <p:txBody>
          <a:bodyPr lIns="91425" tIns="91425" rIns="91425" bIns="91425" anchor="t" anchorCtr="0">
            <a:noAutofit/>
          </a:bodyPr>
          <a:lstStyle/>
          <a:p>
            <a:pPr marL="342900" marR="0" lvl="0" indent="-342900" algn="l" rtl="0">
              <a:spcBef>
                <a:spcPts val="0"/>
              </a:spcBef>
              <a:buClr>
                <a:schemeClr val="dk1"/>
              </a:buClr>
              <a:buFont typeface="Arial"/>
              <a:buNone/>
            </a:pPr>
            <a:endParaRPr sz="3200">
              <a:solidFill>
                <a:schemeClr val="dk1"/>
              </a:solidFill>
              <a:latin typeface="Century Gothic"/>
              <a:ea typeface="Century Gothic"/>
              <a:cs typeface="Century Gothic"/>
              <a:sym typeface="Century Gothic"/>
            </a:endParaRPr>
          </a:p>
        </p:txBody>
      </p:sp>
      <p:sp>
        <p:nvSpPr>
          <p:cNvPr id="101" name="Shape 101"/>
          <p:cNvSpPr txBox="1"/>
          <p:nvPr/>
        </p:nvSpPr>
        <p:spPr>
          <a:xfrm>
            <a:off x="391800" y="622850"/>
            <a:ext cx="5665800" cy="522300"/>
          </a:xfrm>
          <a:prstGeom prst="rect">
            <a:avLst/>
          </a:prstGeom>
          <a:noFill/>
          <a:ln>
            <a:noFill/>
          </a:ln>
        </p:spPr>
        <p:txBody>
          <a:bodyPr lIns="91425" tIns="91425" rIns="91425" bIns="91425" anchor="t" anchorCtr="0">
            <a:noAutofit/>
          </a:bodyPr>
          <a:lstStyle/>
          <a:p>
            <a:pPr lvl="0">
              <a:spcBef>
                <a:spcPts val="0"/>
              </a:spcBef>
              <a:buNone/>
            </a:pPr>
            <a:r>
              <a:rPr lang="en" sz="1600" b="1">
                <a:latin typeface="Century Gothic"/>
                <a:ea typeface="Century Gothic"/>
                <a:cs typeface="Century Gothic"/>
                <a:sym typeface="Century Gothic"/>
              </a:rPr>
              <a:t>Parameters and Algorithms under consideration</a:t>
            </a:r>
          </a:p>
        </p:txBody>
      </p:sp>
      <p:pic>
        <p:nvPicPr>
          <p:cNvPr id="102" name="Shape 102"/>
          <p:cNvPicPr preferRelativeResize="0"/>
          <p:nvPr/>
        </p:nvPicPr>
        <p:blipFill rotWithShape="1">
          <a:blip r:embed="rId3">
            <a:alphaModFix/>
          </a:blip>
          <a:srcRect b="7054"/>
          <a:stretch/>
        </p:blipFill>
        <p:spPr>
          <a:xfrm>
            <a:off x="619125" y="1403000"/>
            <a:ext cx="7905750" cy="2956925"/>
          </a:xfrm>
          <a:prstGeom prst="rect">
            <a:avLst/>
          </a:prstGeom>
          <a:noFill/>
          <a:ln>
            <a:noFill/>
          </a:ln>
        </p:spPr>
      </p:pic>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p:nvPr/>
        </p:nvSpPr>
        <p:spPr>
          <a:xfrm>
            <a:off x="3617810" y="1421855"/>
            <a:ext cx="1908379" cy="1908375"/>
          </a:xfrm>
          <a:prstGeom prst="ellipse">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FFFFFF"/>
              </a:solidFill>
              <a:latin typeface="Century Gothic"/>
              <a:ea typeface="Century Gothic"/>
              <a:cs typeface="Century Gothic"/>
              <a:sym typeface="Century Gothic"/>
            </a:endParaRPr>
          </a:p>
        </p:txBody>
      </p:sp>
      <p:sp>
        <p:nvSpPr>
          <p:cNvPr id="108" name="Shape 108"/>
          <p:cNvSpPr/>
          <p:nvPr/>
        </p:nvSpPr>
        <p:spPr>
          <a:xfrm>
            <a:off x="3757591" y="1561637"/>
            <a:ext cx="1628817" cy="1628813"/>
          </a:xfrm>
          <a:prstGeom prst="ellipse">
            <a:avLst/>
          </a:prstGeom>
          <a:solidFill>
            <a:srgbClr val="2C3533"/>
          </a:solidFill>
          <a:ln>
            <a:noFill/>
          </a:ln>
          <a:effectLst>
            <a:outerShdw blurRad="50799" dist="38100" dir="5400000" algn="t" rotWithShape="0">
              <a:srgbClr val="000000">
                <a:alpha val="40000"/>
              </a:srgbClr>
            </a:outerShdw>
          </a:effectLst>
        </p:spPr>
        <p:txBody>
          <a:bodyPr lIns="91425" tIns="45700" rIns="91425" bIns="45700" anchor="ctr" anchorCtr="0">
            <a:noAutofit/>
          </a:bodyPr>
          <a:lstStyle/>
          <a:p>
            <a:pPr marL="0" marR="0" lvl="0" indent="0" algn="ctr" rtl="0">
              <a:lnSpc>
                <a:spcPct val="80000"/>
              </a:lnSpc>
              <a:spcBef>
                <a:spcPts val="0"/>
              </a:spcBef>
              <a:buSzPct val="25000"/>
              <a:buNone/>
            </a:pPr>
            <a:r>
              <a:rPr lang="en" sz="6000" b="1">
                <a:solidFill>
                  <a:srgbClr val="FFFFFF"/>
                </a:solidFill>
                <a:latin typeface="Century Gothic"/>
                <a:ea typeface="Century Gothic"/>
                <a:cs typeface="Century Gothic"/>
                <a:sym typeface="Century Gothic"/>
              </a:rPr>
              <a:t>03</a:t>
            </a:r>
          </a:p>
        </p:txBody>
      </p:sp>
      <p:sp>
        <p:nvSpPr>
          <p:cNvPr id="109" name="Shape 109"/>
          <p:cNvSpPr/>
          <p:nvPr/>
        </p:nvSpPr>
        <p:spPr>
          <a:xfrm rot="5400000">
            <a:off x="4479785" y="4052646"/>
            <a:ext cx="184427" cy="235597"/>
          </a:xfrm>
          <a:prstGeom prst="chevron">
            <a:avLst>
              <a:gd name="adj" fmla="val 59233"/>
            </a:avLst>
          </a:prstGeom>
          <a:solidFill>
            <a:schemeClr val="lt1">
              <a:alpha val="40000"/>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10" name="Shape 110"/>
          <p:cNvSpPr/>
          <p:nvPr/>
        </p:nvSpPr>
        <p:spPr>
          <a:xfrm rot="5400000">
            <a:off x="4479785" y="4162523"/>
            <a:ext cx="184427" cy="235597"/>
          </a:xfrm>
          <a:prstGeom prst="chevron">
            <a:avLst>
              <a:gd name="adj" fmla="val 59233"/>
            </a:avLst>
          </a:prstGeom>
          <a:solidFill>
            <a:schemeClr val="lt1">
              <a:alpha val="69803"/>
            </a:schemeClr>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11" name="Shape 111"/>
          <p:cNvSpPr/>
          <p:nvPr/>
        </p:nvSpPr>
        <p:spPr>
          <a:xfrm rot="5400000">
            <a:off x="4479785" y="4272400"/>
            <a:ext cx="184427" cy="235597"/>
          </a:xfrm>
          <a:prstGeom prst="chevron">
            <a:avLst>
              <a:gd name="adj" fmla="val 59233"/>
            </a:avLst>
          </a:prstGeom>
          <a:solidFill>
            <a:schemeClr val="lt1"/>
          </a:solidFill>
          <a:ln>
            <a:noFill/>
          </a:ln>
        </p:spPr>
        <p:txBody>
          <a:bodyPr lIns="91425" tIns="45700" rIns="91425" bIns="45700" anchor="ctr" anchorCtr="0">
            <a:noAutofit/>
          </a:bodyPr>
          <a:lstStyle/>
          <a:p>
            <a:pPr marL="0" marR="0" lvl="0" indent="0" algn="ctr" rtl="0">
              <a:spcBef>
                <a:spcPts val="0"/>
              </a:spcBef>
              <a:buNone/>
            </a:pPr>
            <a:endParaRPr sz="1800">
              <a:solidFill>
                <a:srgbClr val="1E2D43"/>
              </a:solidFill>
              <a:latin typeface="Century Gothic"/>
              <a:ea typeface="Century Gothic"/>
              <a:cs typeface="Century Gothic"/>
              <a:sym typeface="Century Gothic"/>
            </a:endParaRPr>
          </a:p>
        </p:txBody>
      </p:sp>
      <p:sp>
        <p:nvSpPr>
          <p:cNvPr id="112" name="Shape 112"/>
          <p:cNvSpPr/>
          <p:nvPr/>
        </p:nvSpPr>
        <p:spPr>
          <a:xfrm>
            <a:off x="2030242" y="563979"/>
            <a:ext cx="4847913" cy="400109"/>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 sz="2000">
                <a:solidFill>
                  <a:schemeClr val="lt1"/>
                </a:solidFill>
                <a:latin typeface="Century Gothic"/>
                <a:ea typeface="Century Gothic"/>
                <a:cs typeface="Century Gothic"/>
                <a:sym typeface="Century Gothic"/>
              </a:rPr>
              <a:t>Proposed Work and Algorithms used</a:t>
            </a: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Shape 117"/>
          <p:cNvGrpSpPr/>
          <p:nvPr/>
        </p:nvGrpSpPr>
        <p:grpSpPr>
          <a:xfrm>
            <a:off x="0" y="0"/>
            <a:ext cx="9144000" cy="269379"/>
            <a:chOff x="0" y="0"/>
            <a:chExt cx="7091177" cy="5143499"/>
          </a:xfrm>
        </p:grpSpPr>
        <p:sp>
          <p:nvSpPr>
            <p:cNvPr id="118" name="Shape 118"/>
            <p:cNvSpPr/>
            <p:nvPr/>
          </p:nvSpPr>
          <p:spPr>
            <a:xfrm>
              <a:off x="0" y="0"/>
              <a:ext cx="1181863" cy="5143499"/>
            </a:xfrm>
            <a:prstGeom prst="rect">
              <a:avLst/>
            </a:prstGeom>
            <a:solidFill>
              <a:srgbClr val="308DA2"/>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19" name="Shape 119"/>
            <p:cNvSpPr/>
            <p:nvPr/>
          </p:nvSpPr>
          <p:spPr>
            <a:xfrm>
              <a:off x="1181862" y="0"/>
              <a:ext cx="1181863" cy="5143499"/>
            </a:xfrm>
            <a:prstGeom prst="rect">
              <a:avLst/>
            </a:prstGeom>
            <a:solidFill>
              <a:srgbClr val="553A6C"/>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0" name="Shape 120"/>
            <p:cNvSpPr/>
            <p:nvPr/>
          </p:nvSpPr>
          <p:spPr>
            <a:xfrm>
              <a:off x="2363725" y="0"/>
              <a:ext cx="1181863" cy="5143499"/>
            </a:xfrm>
            <a:prstGeom prst="rect">
              <a:avLst/>
            </a:prstGeom>
            <a:solidFill>
              <a:srgbClr val="2C3533"/>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1" name="Shape 121"/>
            <p:cNvSpPr/>
            <p:nvPr/>
          </p:nvSpPr>
          <p:spPr>
            <a:xfrm>
              <a:off x="3545587" y="0"/>
              <a:ext cx="1181863" cy="5143499"/>
            </a:xfrm>
            <a:prstGeom prst="rect">
              <a:avLst/>
            </a:prstGeom>
            <a:solidFill>
              <a:srgbClr val="F4A6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2" name="Shape 122"/>
            <p:cNvSpPr/>
            <p:nvPr/>
          </p:nvSpPr>
          <p:spPr>
            <a:xfrm>
              <a:off x="4727451" y="0"/>
              <a:ext cx="1181863" cy="5143499"/>
            </a:xfrm>
            <a:prstGeom prst="rect">
              <a:avLst/>
            </a:prstGeom>
            <a:solidFill>
              <a:srgbClr val="D34328"/>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sp>
          <p:nvSpPr>
            <p:cNvPr id="123" name="Shape 123"/>
            <p:cNvSpPr/>
            <p:nvPr/>
          </p:nvSpPr>
          <p:spPr>
            <a:xfrm>
              <a:off x="5909314" y="0"/>
              <a:ext cx="1181863" cy="5143499"/>
            </a:xfrm>
            <a:prstGeom prst="rect">
              <a:avLst/>
            </a:prstGeom>
            <a:solidFill>
              <a:srgbClr val="DC243F"/>
            </a:solidFill>
            <a:ln>
              <a:noFill/>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entury Gothic"/>
                <a:ea typeface="Century Gothic"/>
                <a:cs typeface="Century Gothic"/>
                <a:sym typeface="Century Gothic"/>
              </a:endParaRPr>
            </a:p>
          </p:txBody>
        </p:sp>
      </p:grpSp>
      <p:sp>
        <p:nvSpPr>
          <p:cNvPr id="124" name="Shape 124"/>
          <p:cNvSpPr/>
          <p:nvPr/>
        </p:nvSpPr>
        <p:spPr>
          <a:xfrm>
            <a:off x="322381" y="499700"/>
            <a:ext cx="3495000" cy="400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 sz="2000" b="1">
                <a:solidFill>
                  <a:schemeClr val="dk1"/>
                </a:solidFill>
                <a:latin typeface="Century Gothic"/>
                <a:ea typeface="Century Gothic"/>
                <a:cs typeface="Century Gothic"/>
                <a:sym typeface="Century Gothic"/>
              </a:rPr>
              <a:t>Differential Evolution</a:t>
            </a:r>
          </a:p>
        </p:txBody>
      </p:sp>
      <p:sp>
        <p:nvSpPr>
          <p:cNvPr id="125" name="Shape 125"/>
          <p:cNvSpPr/>
          <p:nvPr/>
        </p:nvSpPr>
        <p:spPr>
          <a:xfrm>
            <a:off x="514456" y="1130086"/>
            <a:ext cx="8115086" cy="584774"/>
          </a:xfrm>
          <a:prstGeom prst="rect">
            <a:avLst/>
          </a:prstGeom>
          <a:noFill/>
          <a:ln>
            <a:noFill/>
          </a:ln>
        </p:spPr>
        <p:txBody>
          <a:bodyPr lIns="91425" tIns="45700" rIns="91425" bIns="45700" anchor="t" anchorCtr="0">
            <a:noAutofit/>
          </a:bodyPr>
          <a:lstStyle/>
          <a:p>
            <a:pPr marL="0" marR="0" lvl="0" indent="0" algn="l" rtl="0">
              <a:spcBef>
                <a:spcPts val="0"/>
              </a:spcBef>
              <a:buNone/>
            </a:pPr>
            <a:endParaRPr sz="1600">
              <a:solidFill>
                <a:schemeClr val="dk1"/>
              </a:solidFill>
              <a:latin typeface="Century Gothic"/>
              <a:ea typeface="Century Gothic"/>
              <a:cs typeface="Century Gothic"/>
              <a:sym typeface="Century Gothic"/>
            </a:endParaRPr>
          </a:p>
        </p:txBody>
      </p:sp>
      <p:pic>
        <p:nvPicPr>
          <p:cNvPr id="126" name="Shape 126"/>
          <p:cNvPicPr preferRelativeResize="0"/>
          <p:nvPr/>
        </p:nvPicPr>
        <p:blipFill>
          <a:blip r:embed="rId3">
            <a:alphaModFix/>
          </a:blip>
          <a:stretch>
            <a:fillRect/>
          </a:stretch>
        </p:blipFill>
        <p:spPr>
          <a:xfrm>
            <a:off x="242000" y="1331000"/>
            <a:ext cx="4400550" cy="2952750"/>
          </a:xfrm>
          <a:prstGeom prst="rect">
            <a:avLst/>
          </a:prstGeom>
          <a:noFill/>
          <a:ln>
            <a:noFill/>
          </a:ln>
        </p:spPr>
      </p:pic>
      <p:sp>
        <p:nvSpPr>
          <p:cNvPr id="127" name="Shape 127"/>
          <p:cNvSpPr txBox="1"/>
          <p:nvPr/>
        </p:nvSpPr>
        <p:spPr>
          <a:xfrm>
            <a:off x="4952625" y="361650"/>
            <a:ext cx="4038300" cy="4731900"/>
          </a:xfrm>
          <a:prstGeom prst="rect">
            <a:avLst/>
          </a:prstGeom>
          <a:noFill/>
          <a:ln>
            <a:noFill/>
          </a:ln>
        </p:spPr>
        <p:txBody>
          <a:bodyPr lIns="91425" tIns="91425" rIns="91425" bIns="91425" anchor="ctr" anchorCtr="0">
            <a:noAutofit/>
          </a:bodyPr>
          <a:lstStyle/>
          <a:p>
            <a:pPr lvl="0" rtl="0">
              <a:spcBef>
                <a:spcPts val="0"/>
              </a:spcBef>
              <a:buNone/>
            </a:pPr>
            <a:r>
              <a:rPr lang="en" sz="1100">
                <a:latin typeface="Century Gothic"/>
                <a:ea typeface="Century Gothic"/>
                <a:cs typeface="Century Gothic"/>
                <a:sym typeface="Century Gothic"/>
              </a:rPr>
              <a:t>DE is an optimization technique which iteratively modifies a population of candidate solutions to make it converge to an optimum value of your function. First initialize candidate solutions randomly. Then at each iteration and for each candidate solution x, do the following:</a:t>
            </a:r>
          </a:p>
          <a:p>
            <a:pPr lvl="0" rtl="0">
              <a:spcBef>
                <a:spcPts val="0"/>
              </a:spcBef>
              <a:buNone/>
            </a:pPr>
            <a:endParaRPr sz="1100">
              <a:latin typeface="Century Gothic"/>
              <a:ea typeface="Century Gothic"/>
              <a:cs typeface="Century Gothic"/>
              <a:sym typeface="Century Gothic"/>
            </a:endParaRPr>
          </a:p>
          <a:p>
            <a:pPr marL="457200" lvl="0" indent="-298450" rtl="0">
              <a:lnSpc>
                <a:spcPct val="115000"/>
              </a:lnSpc>
              <a:spcBef>
                <a:spcPts val="0"/>
              </a:spcBef>
              <a:buSzPct val="100000"/>
              <a:buFont typeface="Century Gothic"/>
              <a:buChar char="●"/>
            </a:pPr>
            <a:r>
              <a:rPr lang="en" sz="1100">
                <a:latin typeface="Century Gothic"/>
                <a:ea typeface="Century Gothic"/>
                <a:cs typeface="Century Gothic"/>
                <a:sym typeface="Century Gothic"/>
              </a:rPr>
              <a:t>Produce a trial vector: v = a + ( b - c ) / 2, where a, b, c are three distinct candidate solutions picked randomly among your population.</a:t>
            </a:r>
          </a:p>
          <a:p>
            <a:pPr lvl="0" algn="just" rtl="0">
              <a:lnSpc>
                <a:spcPct val="150000"/>
              </a:lnSpc>
              <a:spcBef>
                <a:spcPts val="0"/>
              </a:spcBef>
              <a:buNone/>
            </a:pPr>
            <a:endParaRPr sz="1100">
              <a:latin typeface="Century Gothic"/>
              <a:ea typeface="Century Gothic"/>
              <a:cs typeface="Century Gothic"/>
              <a:sym typeface="Century Gothic"/>
            </a:endParaRPr>
          </a:p>
          <a:p>
            <a:pPr marL="457200" lvl="0" indent="-298450" algn="just" rtl="0">
              <a:lnSpc>
                <a:spcPct val="150000"/>
              </a:lnSpc>
              <a:spcBef>
                <a:spcPts val="0"/>
              </a:spcBef>
              <a:buSzPct val="100000"/>
              <a:buFont typeface="Century Gothic"/>
              <a:buChar char="●"/>
            </a:pPr>
            <a:r>
              <a:rPr lang="en" sz="1100">
                <a:latin typeface="Century Gothic"/>
                <a:ea typeface="Century Gothic"/>
                <a:cs typeface="Century Gothic"/>
                <a:sym typeface="Century Gothic"/>
              </a:rPr>
              <a:t>Randomly swap vector components between x and v to produce v'. At least one component from v must be swapped.</a:t>
            </a:r>
          </a:p>
          <a:p>
            <a:pPr lvl="0" rtl="0">
              <a:lnSpc>
                <a:spcPct val="115000"/>
              </a:lnSpc>
              <a:spcBef>
                <a:spcPts val="0"/>
              </a:spcBef>
              <a:buNone/>
            </a:pPr>
            <a:endParaRPr sz="1100">
              <a:latin typeface="Century Gothic"/>
              <a:ea typeface="Century Gothic"/>
              <a:cs typeface="Century Gothic"/>
              <a:sym typeface="Century Gothic"/>
            </a:endParaRPr>
          </a:p>
          <a:p>
            <a:pPr marL="457200" lvl="0" indent="-298450" rtl="0">
              <a:lnSpc>
                <a:spcPct val="115000"/>
              </a:lnSpc>
              <a:spcBef>
                <a:spcPts val="0"/>
              </a:spcBef>
              <a:buSzPct val="100000"/>
              <a:buFont typeface="Century Gothic"/>
              <a:buAutoNum type="arabicPeriod"/>
            </a:pPr>
            <a:r>
              <a:rPr lang="en" sz="1100">
                <a:latin typeface="Century Gothic"/>
                <a:ea typeface="Century Gothic"/>
                <a:cs typeface="Century Gothic"/>
                <a:sym typeface="Century Gothic"/>
              </a:rPr>
              <a:t>Replace x in your population with v' only if it is a better candidate (i.e. it better optimise your function).</a:t>
            </a: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像素">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391</Words>
  <Application>Microsoft Macintosh PowerPoint</Application>
  <PresentationFormat>On-screen Show (16:9)</PresentationFormat>
  <Paragraphs>116</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Helvetica Neue</vt:lpstr>
      <vt:lpstr>Calibri</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Arjun Rajpal</cp:lastModifiedBy>
  <cp:revision>2</cp:revision>
  <dcterms:modified xsi:type="dcterms:W3CDTF">2017-05-23T10:11:12Z</dcterms:modified>
</cp:coreProperties>
</file>