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9"/>
  </p:notesMasterIdLst>
  <p:sldIdLst>
    <p:sldId id="256" r:id="rId2"/>
    <p:sldId id="257" r:id="rId3"/>
    <p:sldId id="258" r:id="rId4"/>
    <p:sldId id="259" r:id="rId5"/>
    <p:sldId id="260" r:id="rId6"/>
    <p:sldId id="261" r:id="rId7"/>
    <p:sldId id="283" r:id="rId8"/>
    <p:sldId id="284" r:id="rId9"/>
    <p:sldId id="262" r:id="rId10"/>
    <p:sldId id="263" r:id="rId11"/>
    <p:sldId id="264" r:id="rId12"/>
    <p:sldId id="278" r:id="rId13"/>
    <p:sldId id="265" r:id="rId14"/>
    <p:sldId id="266" r:id="rId15"/>
    <p:sldId id="267" r:id="rId16"/>
    <p:sldId id="286" r:id="rId17"/>
    <p:sldId id="268" r:id="rId18"/>
    <p:sldId id="269" r:id="rId19"/>
    <p:sldId id="270" r:id="rId20"/>
    <p:sldId id="280" r:id="rId21"/>
    <p:sldId id="281" r:id="rId22"/>
    <p:sldId id="282" r:id="rId23"/>
    <p:sldId id="272" r:id="rId24"/>
    <p:sldId id="273" r:id="rId25"/>
    <p:sldId id="274" r:id="rId26"/>
    <p:sldId id="275" r:id="rId27"/>
    <p:sldId id="27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5D4249-4276-47F1-B587-EDA56EC3607F}">
  <a:tblStyle styleId="{315D4249-4276-47F1-B587-EDA56EC3607F}"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9"/>
    <p:restoredTop sz="94732"/>
  </p:normalViewPr>
  <p:slideViewPr>
    <p:cSldViewPr snapToGrid="0" snapToObjects="1">
      <p:cViewPr>
        <p:scale>
          <a:sx n="102" d="100"/>
          <a:sy n="102" d="100"/>
        </p:scale>
        <p:origin x="92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3805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Shape 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 name="Shape 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 name="Shape 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1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17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06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956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896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0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 name="Shape 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18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Heba</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24</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403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477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50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61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 name="Shape 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 name="Shape 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blipFill rotWithShape="1">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5_Title Slide">
    <p:bg>
      <p:bgPr>
        <a:solidFill>
          <a:srgbClr val="308DA2"/>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6_Title Slide">
    <p:spTree>
      <p:nvGrpSpPr>
        <p:cNvPr id="1"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_Title Slide">
    <p:bg>
      <p:bgPr>
        <a:solidFill>
          <a:srgbClr val="553A6C"/>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itle Slide">
    <p:bg>
      <p:bgPr>
        <a:solidFill>
          <a:srgbClr val="2C3533"/>
        </a:solidFill>
        <a:effectLst/>
      </p:bgPr>
    </p:bg>
    <p:spTree>
      <p:nvGrpSpPr>
        <p:cNvPr id="1" name="Shape 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Slide">
    <p:bg>
      <p:bgPr>
        <a:solidFill>
          <a:srgbClr val="F4A628"/>
        </a:solid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rgbClr val="DC243F"/>
        </a:solidFill>
        <a:effectLst/>
      </p:bgPr>
    </p:bg>
    <p:spTree>
      <p:nvGrpSpPr>
        <p:cNvPr id="1" name="Shape 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bg>
      <p:bgPr>
        <a:solidFill>
          <a:srgbClr val="D34328"/>
        </a:solid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p:nvPr/>
        </p:nvSpPr>
        <p:spPr>
          <a:xfrm>
            <a:off x="-16842" y="1034"/>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4" name="Shape 24"/>
          <p:cNvSpPr txBox="1"/>
          <p:nvPr/>
        </p:nvSpPr>
        <p:spPr>
          <a:xfrm>
            <a:off x="2623658" y="714998"/>
            <a:ext cx="452186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0" i="0" u="none" strike="noStrike" cap="none" dirty="0" smtClean="0">
                <a:solidFill>
                  <a:schemeClr val="lt1"/>
                </a:solidFill>
                <a:latin typeface="Century Gothic"/>
                <a:ea typeface="Century Gothic"/>
                <a:cs typeface="Century Gothic"/>
                <a:sym typeface="Century Gothic"/>
              </a:rPr>
              <a:t>Paper Presentation</a:t>
            </a:r>
            <a:endParaRPr lang="en" sz="3600" b="0" i="0" u="none" strike="noStrike" cap="none" dirty="0">
              <a:solidFill>
                <a:schemeClr val="lt1"/>
              </a:solidFill>
              <a:latin typeface="Century Gothic"/>
              <a:ea typeface="Century Gothic"/>
              <a:cs typeface="Century Gothic"/>
              <a:sym typeface="Century Gothic"/>
            </a:endParaRPr>
          </a:p>
        </p:txBody>
      </p:sp>
      <p:sp>
        <p:nvSpPr>
          <p:cNvPr id="26" name="Shape 26"/>
          <p:cNvSpPr txBox="1"/>
          <p:nvPr/>
        </p:nvSpPr>
        <p:spPr>
          <a:xfrm>
            <a:off x="4667892" y="2635880"/>
            <a:ext cx="184730" cy="369332"/>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7" name="Shape 27"/>
          <p:cNvSpPr txBox="1"/>
          <p:nvPr/>
        </p:nvSpPr>
        <p:spPr>
          <a:xfrm>
            <a:off x="450937" y="1865326"/>
            <a:ext cx="8261263" cy="2305842"/>
          </a:xfrm>
          <a:prstGeom prst="rect">
            <a:avLst/>
          </a:prstGeom>
          <a:noFill/>
          <a:ln>
            <a:noFill/>
          </a:ln>
        </p:spPr>
        <p:txBody>
          <a:bodyPr lIns="91425" tIns="45700" rIns="91425" bIns="45700" anchor="t" anchorCtr="0">
            <a:noAutofit/>
          </a:bodyPr>
          <a:lstStyle/>
          <a:p>
            <a:pPr lvl="0" algn="ctr">
              <a:buSzPct val="25000"/>
            </a:pPr>
            <a:r>
              <a:rPr lang="en-US" sz="3600" dirty="0">
                <a:solidFill>
                  <a:schemeClr val="lt1"/>
                </a:solidFill>
                <a:latin typeface="Century Gothic"/>
                <a:ea typeface="Century Gothic"/>
                <a:cs typeface="Century Gothic"/>
                <a:sym typeface="Century Gothic"/>
              </a:rPr>
              <a:t>Comparison between Differential Evolution </a:t>
            </a:r>
            <a:r>
              <a:rPr lang="en-US" sz="3600" dirty="0" smtClean="0">
                <a:solidFill>
                  <a:schemeClr val="lt1"/>
                </a:solidFill>
                <a:latin typeface="Century Gothic"/>
                <a:ea typeface="Century Gothic"/>
                <a:cs typeface="Century Gothic"/>
                <a:sym typeface="Century Gothic"/>
              </a:rPr>
              <a:t>&amp; </a:t>
            </a:r>
            <a:r>
              <a:rPr lang="en-US" sz="3600" dirty="0">
                <a:solidFill>
                  <a:schemeClr val="lt1"/>
                </a:solidFill>
                <a:latin typeface="Century Gothic"/>
                <a:ea typeface="Century Gothic"/>
                <a:cs typeface="Century Gothic"/>
                <a:sym typeface="Century Gothic"/>
              </a:rPr>
              <a:t>Simulated Annealing for Parameter </a:t>
            </a:r>
            <a:r>
              <a:rPr lang="en-US" sz="3600" dirty="0" smtClean="0">
                <a:solidFill>
                  <a:schemeClr val="lt1"/>
                </a:solidFill>
                <a:latin typeface="Century Gothic"/>
                <a:ea typeface="Century Gothic"/>
                <a:cs typeface="Century Gothic"/>
                <a:sym typeface="Century Gothic"/>
              </a:rPr>
              <a:t>Tuning on </a:t>
            </a:r>
            <a:r>
              <a:rPr lang="en-US" sz="3600" dirty="0">
                <a:solidFill>
                  <a:schemeClr val="lt1"/>
                </a:solidFill>
                <a:latin typeface="Century Gothic"/>
                <a:ea typeface="Century Gothic"/>
                <a:cs typeface="Century Gothic"/>
                <a:sym typeface="Century Gothic"/>
              </a:rPr>
              <a:t>Software Defect Prediction</a:t>
            </a:r>
            <a:endParaRPr lang="en" sz="360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08" name="Shape 108"/>
          <p:cNvSpPr/>
          <p:nvPr/>
        </p:nvSpPr>
        <p:spPr>
          <a:xfrm>
            <a:off x="3757591" y="1561637"/>
            <a:ext cx="1628817" cy="1628813"/>
          </a:xfrm>
          <a:prstGeom prst="ellipse">
            <a:avLst/>
          </a:prstGeom>
          <a:solidFill>
            <a:srgbClr val="2C3533"/>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03</a:t>
            </a:r>
          </a:p>
        </p:txBody>
      </p:sp>
      <p:sp>
        <p:nvSpPr>
          <p:cNvPr id="109" name="Shape 109"/>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0" name="Shape 110"/>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1" name="Shape 111"/>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2" name="Shape 112"/>
          <p:cNvSpPr/>
          <p:nvPr/>
        </p:nvSpPr>
        <p:spPr>
          <a:xfrm>
            <a:off x="2030242" y="563979"/>
            <a:ext cx="484791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a:solidFill>
                  <a:schemeClr val="lt1"/>
                </a:solidFill>
                <a:latin typeface="Century Gothic"/>
                <a:ea typeface="Century Gothic"/>
                <a:cs typeface="Century Gothic"/>
                <a:sym typeface="Century Gothic"/>
              </a:rPr>
              <a:t>Proposed Work and Algorithms used</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Shape 117"/>
          <p:cNvGrpSpPr/>
          <p:nvPr/>
        </p:nvGrpSpPr>
        <p:grpSpPr>
          <a:xfrm>
            <a:off x="0" y="0"/>
            <a:ext cx="9144000" cy="269379"/>
            <a:chOff x="0" y="0"/>
            <a:chExt cx="7091177" cy="5143499"/>
          </a:xfrm>
        </p:grpSpPr>
        <p:sp>
          <p:nvSpPr>
            <p:cNvPr id="118" name="Shape 11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19" name="Shape 11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0" name="Shape 12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1" name="Shape 12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2" name="Shape 12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3" name="Shape 12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24" name="Shape 124"/>
          <p:cNvSpPr/>
          <p:nvPr/>
        </p:nvSpPr>
        <p:spPr>
          <a:xfrm>
            <a:off x="322381" y="499700"/>
            <a:ext cx="34950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dirty="0">
                <a:solidFill>
                  <a:schemeClr val="dk1"/>
                </a:solidFill>
                <a:latin typeface="Century Gothic"/>
                <a:ea typeface="Century Gothic"/>
                <a:cs typeface="Century Gothic"/>
                <a:sym typeface="Century Gothic"/>
              </a:rPr>
              <a:t>Differential Evolution</a:t>
            </a:r>
          </a:p>
        </p:txBody>
      </p:sp>
      <p:sp>
        <p:nvSpPr>
          <p:cNvPr id="125" name="Shape 125"/>
          <p:cNvSpPr/>
          <p:nvPr/>
        </p:nvSpPr>
        <p:spPr>
          <a:xfrm>
            <a:off x="514456" y="1130086"/>
            <a:ext cx="8115086" cy="5847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a:solidFill>
                <a:schemeClr val="dk1"/>
              </a:solidFill>
              <a:latin typeface="Century Gothic"/>
              <a:ea typeface="Century Gothic"/>
              <a:cs typeface="Century Gothic"/>
              <a:sym typeface="Century Gothic"/>
            </a:endParaRPr>
          </a:p>
        </p:txBody>
      </p:sp>
      <p:pic>
        <p:nvPicPr>
          <p:cNvPr id="126" name="Shape 126"/>
          <p:cNvPicPr preferRelativeResize="0"/>
          <p:nvPr/>
        </p:nvPicPr>
        <p:blipFill>
          <a:blip r:embed="rId3">
            <a:alphaModFix/>
          </a:blip>
          <a:stretch>
            <a:fillRect/>
          </a:stretch>
        </p:blipFill>
        <p:spPr>
          <a:xfrm>
            <a:off x="242000" y="1331000"/>
            <a:ext cx="4400550" cy="2952750"/>
          </a:xfrm>
          <a:prstGeom prst="rect">
            <a:avLst/>
          </a:prstGeom>
          <a:noFill/>
          <a:ln>
            <a:noFill/>
          </a:ln>
        </p:spPr>
      </p:pic>
      <p:sp>
        <p:nvSpPr>
          <p:cNvPr id="127" name="Shape 127"/>
          <p:cNvSpPr txBox="1"/>
          <p:nvPr/>
        </p:nvSpPr>
        <p:spPr>
          <a:xfrm>
            <a:off x="4952625" y="361650"/>
            <a:ext cx="4038300" cy="4731900"/>
          </a:xfrm>
          <a:prstGeom prst="rect">
            <a:avLst/>
          </a:prstGeom>
          <a:noFill/>
          <a:ln>
            <a:noFill/>
          </a:ln>
        </p:spPr>
        <p:txBody>
          <a:bodyPr lIns="91425" tIns="91425" rIns="91425" bIns="91425" anchor="ctr" anchorCtr="0">
            <a:noAutofit/>
          </a:bodyPr>
          <a:lstStyle/>
          <a:p>
            <a:pPr lvl="0" rtl="0">
              <a:spcBef>
                <a:spcPts val="0"/>
              </a:spcBef>
              <a:buNone/>
            </a:pPr>
            <a:r>
              <a:rPr lang="en" sz="1100">
                <a:latin typeface="Century Gothic"/>
                <a:ea typeface="Century Gothic"/>
                <a:cs typeface="Century Gothic"/>
                <a:sym typeface="Century Gothic"/>
              </a:rPr>
              <a:t>DE is an optimization technique which iteratively modifies a population of candidate solutions to make it converge to an optimum value of your function. First initialize candidate solutions randomly. Then at each iteration and for each candidate solution x, do the following:</a:t>
            </a:r>
          </a:p>
          <a:p>
            <a:pPr lvl="0" rtl="0">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Char char="●"/>
            </a:pPr>
            <a:r>
              <a:rPr lang="en" sz="1100">
                <a:latin typeface="Century Gothic"/>
                <a:ea typeface="Century Gothic"/>
                <a:cs typeface="Century Gothic"/>
                <a:sym typeface="Century Gothic"/>
              </a:rPr>
              <a:t>Produce a trial vector: v = a + ( b - c ) / 2, where a, b, c are three distinct candidate solutions picked randomly among your population.</a:t>
            </a:r>
          </a:p>
          <a:p>
            <a:pPr lvl="0" algn="just" rtl="0">
              <a:lnSpc>
                <a:spcPct val="150000"/>
              </a:lnSpc>
              <a:spcBef>
                <a:spcPts val="0"/>
              </a:spcBef>
              <a:buNone/>
            </a:pPr>
            <a:endParaRPr sz="1100">
              <a:latin typeface="Century Gothic"/>
              <a:ea typeface="Century Gothic"/>
              <a:cs typeface="Century Gothic"/>
              <a:sym typeface="Century Gothic"/>
            </a:endParaRPr>
          </a:p>
          <a:p>
            <a:pPr marL="457200" lvl="0" indent="-298450" algn="just" rtl="0">
              <a:lnSpc>
                <a:spcPct val="150000"/>
              </a:lnSpc>
              <a:spcBef>
                <a:spcPts val="0"/>
              </a:spcBef>
              <a:buSzPct val="100000"/>
              <a:buFont typeface="Century Gothic"/>
              <a:buChar char="●"/>
            </a:pPr>
            <a:r>
              <a:rPr lang="en" sz="1100">
                <a:latin typeface="Century Gothic"/>
                <a:ea typeface="Century Gothic"/>
                <a:cs typeface="Century Gothic"/>
                <a:sym typeface="Century Gothic"/>
              </a:rPr>
              <a:t>Randomly swap vector components between x and v to produce v'. At least one component from v must be swapped.</a:t>
            </a:r>
          </a:p>
          <a:p>
            <a:pPr lvl="0" rtl="0">
              <a:lnSpc>
                <a:spcPct val="115000"/>
              </a:lnSpc>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AutoNum type="arabicPeriod"/>
            </a:pPr>
            <a:r>
              <a:rPr lang="en" sz="1100">
                <a:latin typeface="Century Gothic"/>
                <a:ea typeface="Century Gothic"/>
                <a:cs typeface="Century Gothic"/>
                <a:sym typeface="Century Gothic"/>
              </a:rPr>
              <a:t>Replace x in your population with v' only if it is a better candidate (i.e. it better optimise your function).</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Shape 117"/>
          <p:cNvGrpSpPr/>
          <p:nvPr/>
        </p:nvGrpSpPr>
        <p:grpSpPr>
          <a:xfrm>
            <a:off x="0" y="0"/>
            <a:ext cx="9144000" cy="269379"/>
            <a:chOff x="0" y="0"/>
            <a:chExt cx="7091177" cy="5143499"/>
          </a:xfrm>
        </p:grpSpPr>
        <p:sp>
          <p:nvSpPr>
            <p:cNvPr id="118" name="Shape 11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19" name="Shape 11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0" name="Shape 12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1" name="Shape 12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2" name="Shape 12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3" name="Shape 12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24" name="Shape 124"/>
          <p:cNvSpPr/>
          <p:nvPr/>
        </p:nvSpPr>
        <p:spPr>
          <a:xfrm>
            <a:off x="322381" y="499700"/>
            <a:ext cx="34950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dirty="0" smtClean="0">
                <a:solidFill>
                  <a:schemeClr val="dk1"/>
                </a:solidFill>
                <a:latin typeface="Century Gothic"/>
                <a:ea typeface="Century Gothic"/>
                <a:cs typeface="Century Gothic"/>
                <a:sym typeface="Century Gothic"/>
              </a:rPr>
              <a:t>Simulated Annealing</a:t>
            </a:r>
            <a:endParaRPr lang="en" sz="2000" b="1" dirty="0">
              <a:solidFill>
                <a:schemeClr val="dk1"/>
              </a:solidFill>
              <a:latin typeface="Century Gothic"/>
              <a:ea typeface="Century Gothic"/>
              <a:cs typeface="Century Gothic"/>
              <a:sym typeface="Century Gothic"/>
            </a:endParaRPr>
          </a:p>
        </p:txBody>
      </p:sp>
      <p:sp>
        <p:nvSpPr>
          <p:cNvPr id="125" name="Shape 125"/>
          <p:cNvSpPr/>
          <p:nvPr/>
        </p:nvSpPr>
        <p:spPr>
          <a:xfrm>
            <a:off x="514456" y="1130086"/>
            <a:ext cx="8115086" cy="5847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a:solidFill>
                <a:schemeClr val="dk1"/>
              </a:solidFill>
              <a:latin typeface="Century Gothic"/>
              <a:ea typeface="Century Gothic"/>
              <a:cs typeface="Century Gothic"/>
              <a:sym typeface="Century Gothic"/>
            </a:endParaRPr>
          </a:p>
        </p:txBody>
      </p:sp>
      <p:sp>
        <p:nvSpPr>
          <p:cNvPr id="127" name="Shape 127"/>
          <p:cNvSpPr txBox="1"/>
          <p:nvPr/>
        </p:nvSpPr>
        <p:spPr>
          <a:xfrm>
            <a:off x="4952625" y="469513"/>
            <a:ext cx="4038300" cy="3742808"/>
          </a:xfrm>
          <a:prstGeom prst="rect">
            <a:avLst/>
          </a:prstGeom>
          <a:noFill/>
          <a:ln>
            <a:noFill/>
          </a:ln>
        </p:spPr>
        <p:txBody>
          <a:bodyPr lIns="91425" tIns="91425" rIns="91425" bIns="91425" anchor="ctr" anchorCtr="0">
            <a:noAutofit/>
          </a:bodyPr>
          <a:lstStyle/>
          <a:p>
            <a:r>
              <a:rPr lang="en-GB" sz="1200" dirty="0"/>
              <a:t>Simulated </a:t>
            </a:r>
            <a:r>
              <a:rPr lang="en-GB" sz="1200" dirty="0" smtClean="0"/>
              <a:t>Annealing</a:t>
            </a:r>
            <a:r>
              <a:rPr lang="en-GB" sz="1200" baseline="30000" dirty="0"/>
              <a:t> </a:t>
            </a:r>
            <a:r>
              <a:rPr lang="en-GB" sz="1200" dirty="0" smtClean="0"/>
              <a:t>is </a:t>
            </a:r>
            <a:r>
              <a:rPr lang="en-GB" sz="1200" dirty="0"/>
              <a:t>a probabilistic technique for approximating the global optimum of a given function. </a:t>
            </a:r>
            <a:endParaRPr lang="en-GB" sz="1200" dirty="0" smtClean="0"/>
          </a:p>
          <a:p>
            <a:endParaRPr lang="en-GB" sz="1200" dirty="0"/>
          </a:p>
          <a:p>
            <a:r>
              <a:rPr lang="en-GB" sz="1200" dirty="0" smtClean="0"/>
              <a:t>This </a:t>
            </a:r>
            <a:r>
              <a:rPr lang="en-GB" sz="1200" dirty="0"/>
              <a:t>algorithm is often used when the search space is discrete and it is important to find the global optimum than a local maxima in limited time.</a:t>
            </a:r>
            <a:endParaRPr lang="en-US" sz="1200" dirty="0"/>
          </a:p>
          <a:p>
            <a:r>
              <a:rPr lang="en-GB" sz="1200" dirty="0"/>
              <a:t> </a:t>
            </a:r>
            <a:endParaRPr lang="en-US" sz="1200" dirty="0"/>
          </a:p>
          <a:p>
            <a:r>
              <a:rPr lang="en-GB" sz="1200" dirty="0"/>
              <a:t>It is based on annealing in metallurgy where there is heating and controlled cooling of a material to increase crystal size and decrease defects</a:t>
            </a:r>
            <a:r>
              <a:rPr lang="en-GB" sz="1200" dirty="0" smtClean="0"/>
              <a:t>.</a:t>
            </a:r>
          </a:p>
          <a:p>
            <a:endParaRPr lang="en-GB" sz="1200" dirty="0"/>
          </a:p>
          <a:p>
            <a:r>
              <a:rPr lang="en-GB" sz="1200" dirty="0" smtClean="0"/>
              <a:t>Heating </a:t>
            </a:r>
            <a:r>
              <a:rPr lang="en-GB" sz="1200" dirty="0"/>
              <a:t>and cooling affects the temperature and thermodynamic energy of the material</a:t>
            </a:r>
            <a:r>
              <a:rPr lang="en-GB" sz="1200" dirty="0" smtClean="0"/>
              <a:t>.</a:t>
            </a:r>
          </a:p>
          <a:p>
            <a:endParaRPr lang="en-GB" sz="1200" dirty="0"/>
          </a:p>
          <a:p>
            <a:r>
              <a:rPr lang="en-GB" sz="1200" dirty="0"/>
              <a:t>This notion of slow cooling implemented in the Simulated Annealing algorithm is interpreted as a slow decrease in the probability of accepting worse solutions as the solution space is explored. </a:t>
            </a:r>
            <a:endParaRPr lang="en-GB" sz="1200" dirty="0" smtClean="0"/>
          </a:p>
        </p:txBody>
      </p:sp>
      <p:pic>
        <p:nvPicPr>
          <p:cNvPr id="13" name="Picture 12" descr="https://lh6.googleusercontent.com/8cNVrE1WzLWwvfqyU-_dqtvTjkyTc3089j6thKafqdQnUSext4okqPiCO3JRUk39XvHFxHQJv7XsKyfj3FUTS7M6gG30y_RSorpBXYbrMiwXCA_9qqy-pr4KP6Yo9pxxc7K4trQU"/>
          <p:cNvPicPr/>
          <p:nvPr/>
        </p:nvPicPr>
        <p:blipFill>
          <a:blip r:embed="rId3">
            <a:extLst>
              <a:ext uri="{28A0092B-C50C-407E-A947-70E740481C1C}">
                <a14:useLocalDpi xmlns:a14="http://schemas.microsoft.com/office/drawing/2010/main" val="0"/>
              </a:ext>
            </a:extLst>
          </a:blip>
          <a:srcRect/>
          <a:stretch>
            <a:fillRect/>
          </a:stretch>
        </p:blipFill>
        <p:spPr bwMode="auto">
          <a:xfrm>
            <a:off x="153073" y="1605597"/>
            <a:ext cx="4762500" cy="1932305"/>
          </a:xfrm>
          <a:prstGeom prst="rect">
            <a:avLst/>
          </a:prstGeom>
          <a:noFill/>
          <a:ln>
            <a:noFill/>
          </a:ln>
        </p:spPr>
      </p:pic>
      <p:sp>
        <p:nvSpPr>
          <p:cNvPr id="2" name="Rectangle 1"/>
          <p:cNvSpPr/>
          <p:nvPr/>
        </p:nvSpPr>
        <p:spPr>
          <a:xfrm>
            <a:off x="321475" y="4412455"/>
            <a:ext cx="8919429" cy="461665"/>
          </a:xfrm>
          <a:prstGeom prst="rect">
            <a:avLst/>
          </a:prstGeom>
          <a:noFill/>
        </p:spPr>
        <p:txBody>
          <a:bodyPr wrap="none" lIns="91440" tIns="45720" rIns="91440" bIns="45720">
            <a:spAutoFit/>
          </a:bodyPr>
          <a:lstStyle/>
          <a:p>
            <a:r>
              <a:rPr lang="en-GB" sz="1200" dirty="0"/>
              <a:t>There are different techniques which can be used to </a:t>
            </a:r>
            <a:r>
              <a:rPr lang="en-GB" sz="1200" dirty="0" smtClean="0"/>
              <a:t>vary temperature </a:t>
            </a:r>
            <a:r>
              <a:rPr lang="en-GB" sz="1200" dirty="0"/>
              <a:t>and generate </a:t>
            </a:r>
            <a:r>
              <a:rPr lang="en-GB" sz="1200" dirty="0" smtClean="0"/>
              <a:t>neighbours at each iteration. </a:t>
            </a:r>
            <a:r>
              <a:rPr lang="en-GB" sz="1200" dirty="0"/>
              <a:t>We have used </a:t>
            </a:r>
            <a:endParaRPr lang="en-GB" sz="1200" dirty="0" smtClean="0"/>
          </a:p>
          <a:p>
            <a:r>
              <a:rPr lang="en-GB" sz="1200" b="1" dirty="0" smtClean="0"/>
              <a:t>Cauchy</a:t>
            </a:r>
            <a:r>
              <a:rPr lang="en-GB" sz="1200" dirty="0" smtClean="0"/>
              <a:t>,</a:t>
            </a:r>
            <a:r>
              <a:rPr lang="en-GB" sz="1200" b="1" dirty="0" smtClean="0"/>
              <a:t> Fast </a:t>
            </a:r>
            <a:r>
              <a:rPr lang="en-GB" sz="1200" dirty="0"/>
              <a:t>and</a:t>
            </a:r>
            <a:r>
              <a:rPr lang="en-GB" sz="1200" b="1" dirty="0"/>
              <a:t> Random Neighbour</a:t>
            </a:r>
            <a:r>
              <a:rPr lang="en-GB" sz="1200" dirty="0"/>
              <a:t> schedule.</a:t>
            </a:r>
          </a:p>
        </p:txBody>
      </p:sp>
    </p:spTree>
    <p:extLst>
      <p:ext uri="{BB962C8B-B14F-4D97-AF65-F5344CB8AC3E}">
        <p14:creationId xmlns:p14="http://schemas.microsoft.com/office/powerpoint/2010/main" val="400482092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Shape 132"/>
          <p:cNvGrpSpPr/>
          <p:nvPr/>
        </p:nvGrpSpPr>
        <p:grpSpPr>
          <a:xfrm>
            <a:off x="0" y="0"/>
            <a:ext cx="9144249" cy="269519"/>
            <a:chOff x="0" y="0"/>
            <a:chExt cx="7091314" cy="5143500"/>
          </a:xfrm>
        </p:grpSpPr>
        <p:sp>
          <p:nvSpPr>
            <p:cNvPr id="133" name="Shape 133"/>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4" name="Shape 134"/>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5" name="Shape 135"/>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6" name="Shape 136"/>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7" name="Shape 137"/>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8" name="Shape 138"/>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39" name="Shape 139"/>
          <p:cNvSpPr/>
          <p:nvPr/>
        </p:nvSpPr>
        <p:spPr>
          <a:xfrm>
            <a:off x="331525" y="636150"/>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Random Forest</a:t>
            </a:r>
          </a:p>
        </p:txBody>
      </p:sp>
      <p:sp>
        <p:nvSpPr>
          <p:cNvPr id="140" name="Shape 140"/>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41" name="Shape 141"/>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pic>
        <p:nvPicPr>
          <p:cNvPr id="142" name="Shape 142"/>
          <p:cNvPicPr preferRelativeResize="0"/>
          <p:nvPr/>
        </p:nvPicPr>
        <p:blipFill>
          <a:blip r:embed="rId3">
            <a:alphaModFix/>
          </a:blip>
          <a:stretch>
            <a:fillRect/>
          </a:stretch>
        </p:blipFill>
        <p:spPr>
          <a:xfrm>
            <a:off x="465300" y="1372062"/>
            <a:ext cx="2647950" cy="3019425"/>
          </a:xfrm>
          <a:prstGeom prst="rect">
            <a:avLst/>
          </a:prstGeom>
          <a:noFill/>
          <a:ln>
            <a:noFill/>
          </a:ln>
        </p:spPr>
      </p:pic>
      <p:sp>
        <p:nvSpPr>
          <p:cNvPr id="143" name="Shape 143"/>
          <p:cNvSpPr txBox="1"/>
          <p:nvPr/>
        </p:nvSpPr>
        <p:spPr>
          <a:xfrm>
            <a:off x="3686850" y="441575"/>
            <a:ext cx="5349600" cy="4591500"/>
          </a:xfrm>
          <a:prstGeom prst="rect">
            <a:avLst/>
          </a:prstGeom>
          <a:noFill/>
          <a:ln>
            <a:noFill/>
          </a:ln>
        </p:spPr>
        <p:txBody>
          <a:bodyPr lIns="91425" tIns="91425" rIns="91425" bIns="91425" anchor="ctr" anchorCtr="0">
            <a:noAutofit/>
          </a:bodyPr>
          <a:lstStyle/>
          <a:p>
            <a:pPr lvl="0" rtl="0">
              <a:spcBef>
                <a:spcPts val="0"/>
              </a:spcBef>
              <a:buNone/>
            </a:pPr>
            <a:r>
              <a:rPr lang="en" sz="1200">
                <a:latin typeface="Century Gothic"/>
                <a:ea typeface="Century Gothic"/>
                <a:cs typeface="Century Gothic"/>
                <a:sym typeface="Century Gothic"/>
              </a:rPr>
              <a:t>It is a classification and regression technique. It operates by constructing a multitude of decision trees at training time and outputting the mode or the mean of the classes.</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Random forest is a collection of decision trees. Decision trees can overfit but random forest prevents it i.e. that is prevents overfitting.</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200">
                <a:latin typeface="Century Gothic"/>
                <a:ea typeface="Century Gothic"/>
                <a:cs typeface="Century Gothic"/>
                <a:sym typeface="Century Gothic"/>
              </a:rPr>
              <a:t>The implementation of Random Forest as given in sklearn is as follows :</a:t>
            </a:r>
          </a:p>
          <a:p>
            <a:pPr lvl="0" rtl="0">
              <a:spcBef>
                <a:spcPts val="0"/>
              </a:spcBef>
              <a:buNone/>
            </a:pPr>
            <a:endParaRPr sz="1200">
              <a:latin typeface="Century Gothic"/>
              <a:ea typeface="Century Gothic"/>
              <a:cs typeface="Century Gothic"/>
              <a:sym typeface="Century Gothic"/>
            </a:endParaRPr>
          </a:p>
          <a:p>
            <a:pPr lvl="0" rtl="0">
              <a:spcBef>
                <a:spcPts val="0"/>
              </a:spcBef>
              <a:buNone/>
            </a:pPr>
            <a:r>
              <a:rPr lang="en" sz="1100" i="1">
                <a:solidFill>
                  <a:srgbClr val="222222"/>
                </a:solidFill>
              </a:rPr>
              <a:t>class </a:t>
            </a:r>
            <a:r>
              <a:rPr lang="en" sz="1100">
                <a:solidFill>
                  <a:srgbClr val="222222"/>
                </a:solidFill>
              </a:rPr>
              <a:t>sklearn.ensemble.</a:t>
            </a:r>
            <a:r>
              <a:rPr lang="en" sz="1300">
                <a:solidFill>
                  <a:srgbClr val="222222"/>
                </a:solidFill>
              </a:rPr>
              <a:t>RandomForestClassifier </a:t>
            </a:r>
            <a:r>
              <a:rPr lang="en" sz="1100">
                <a:solidFill>
                  <a:srgbClr val="222222"/>
                </a:solidFill>
              </a:rPr>
              <a:t>(</a:t>
            </a:r>
            <a:r>
              <a:rPr lang="en" sz="1100" i="1">
                <a:solidFill>
                  <a:srgbClr val="222222"/>
                </a:solidFill>
              </a:rPr>
              <a:t>n_estimators=10</a:t>
            </a:r>
            <a:r>
              <a:rPr lang="en" sz="1100">
                <a:solidFill>
                  <a:srgbClr val="222222"/>
                </a:solidFill>
                <a:highlight>
                  <a:srgbClr val="F8F8F8"/>
                </a:highlight>
              </a:rPr>
              <a:t>, </a:t>
            </a:r>
            <a:r>
              <a:rPr lang="en" sz="1100" i="1">
                <a:solidFill>
                  <a:srgbClr val="222222"/>
                </a:solidFill>
              </a:rPr>
              <a:t>criterion='gini'</a:t>
            </a:r>
            <a:r>
              <a:rPr lang="en" sz="1100">
                <a:solidFill>
                  <a:srgbClr val="222222"/>
                </a:solidFill>
                <a:highlight>
                  <a:srgbClr val="F8F8F8"/>
                </a:highlight>
              </a:rPr>
              <a:t>, </a:t>
            </a:r>
            <a:r>
              <a:rPr lang="en" sz="1100" i="1">
                <a:solidFill>
                  <a:srgbClr val="222222"/>
                </a:solidFill>
              </a:rPr>
              <a:t>max_depth=None</a:t>
            </a:r>
            <a:r>
              <a:rPr lang="en" sz="1100">
                <a:solidFill>
                  <a:srgbClr val="222222"/>
                </a:solidFill>
                <a:highlight>
                  <a:srgbClr val="F8F8F8"/>
                </a:highlight>
              </a:rPr>
              <a:t>, </a:t>
            </a:r>
            <a:r>
              <a:rPr lang="en" sz="1100" i="1">
                <a:solidFill>
                  <a:srgbClr val="222222"/>
                </a:solidFill>
              </a:rPr>
              <a:t>min_samples_split=2</a:t>
            </a:r>
            <a:r>
              <a:rPr lang="en" sz="1100">
                <a:solidFill>
                  <a:srgbClr val="222222"/>
                </a:solidFill>
                <a:highlight>
                  <a:srgbClr val="F8F8F8"/>
                </a:highlight>
              </a:rPr>
              <a:t>, </a:t>
            </a:r>
            <a:r>
              <a:rPr lang="en" sz="1100" i="1">
                <a:solidFill>
                  <a:srgbClr val="222222"/>
                </a:solidFill>
              </a:rPr>
              <a:t>min_samples_leaf=1</a:t>
            </a:r>
            <a:r>
              <a:rPr lang="en" sz="1100">
                <a:solidFill>
                  <a:srgbClr val="222222"/>
                </a:solidFill>
                <a:highlight>
                  <a:srgbClr val="F8F8F8"/>
                </a:highlight>
              </a:rPr>
              <a:t>, </a:t>
            </a:r>
            <a:r>
              <a:rPr lang="en" sz="1100" i="1">
                <a:solidFill>
                  <a:srgbClr val="222222"/>
                </a:solidFill>
              </a:rPr>
              <a:t>min_weight_fraction_leaf=0.0</a:t>
            </a:r>
            <a:r>
              <a:rPr lang="en" sz="1100">
                <a:solidFill>
                  <a:srgbClr val="222222"/>
                </a:solidFill>
                <a:highlight>
                  <a:srgbClr val="F8F8F8"/>
                </a:highlight>
              </a:rPr>
              <a:t>, </a:t>
            </a:r>
            <a:r>
              <a:rPr lang="en" sz="1100" i="1">
                <a:solidFill>
                  <a:srgbClr val="222222"/>
                </a:solidFill>
              </a:rPr>
              <a:t>max_features='auto'</a:t>
            </a:r>
            <a:r>
              <a:rPr lang="en" sz="1100">
                <a:solidFill>
                  <a:srgbClr val="222222"/>
                </a:solidFill>
                <a:highlight>
                  <a:srgbClr val="F8F8F8"/>
                </a:highlight>
              </a:rPr>
              <a:t>, </a:t>
            </a:r>
            <a:r>
              <a:rPr lang="en" sz="1100" i="1">
                <a:solidFill>
                  <a:srgbClr val="222222"/>
                </a:solidFill>
              </a:rPr>
              <a:t>max_leaf_nodes=None</a:t>
            </a:r>
            <a:r>
              <a:rPr lang="en" sz="1100">
                <a:solidFill>
                  <a:srgbClr val="222222"/>
                </a:solidFill>
                <a:highlight>
                  <a:srgbClr val="F8F8F8"/>
                </a:highlight>
              </a:rPr>
              <a:t>, </a:t>
            </a:r>
            <a:r>
              <a:rPr lang="en" sz="1100" i="1">
                <a:solidFill>
                  <a:srgbClr val="222222"/>
                </a:solidFill>
              </a:rPr>
              <a:t>min_impurity_split=1e-07</a:t>
            </a:r>
            <a:r>
              <a:rPr lang="en" sz="1100">
                <a:solidFill>
                  <a:srgbClr val="222222"/>
                </a:solidFill>
                <a:highlight>
                  <a:srgbClr val="F8F8F8"/>
                </a:highlight>
              </a:rPr>
              <a:t>, </a:t>
            </a:r>
            <a:r>
              <a:rPr lang="en" sz="1100" i="1">
                <a:solidFill>
                  <a:srgbClr val="222222"/>
                </a:solidFill>
              </a:rPr>
              <a:t>bootstrap=True</a:t>
            </a:r>
            <a:r>
              <a:rPr lang="en" sz="1100">
                <a:solidFill>
                  <a:srgbClr val="222222"/>
                </a:solidFill>
                <a:highlight>
                  <a:srgbClr val="F8F8F8"/>
                </a:highlight>
              </a:rPr>
              <a:t>, </a:t>
            </a:r>
            <a:r>
              <a:rPr lang="en" sz="1100" i="1">
                <a:solidFill>
                  <a:srgbClr val="222222"/>
                </a:solidFill>
              </a:rPr>
              <a:t>oob_score=False</a:t>
            </a:r>
            <a:r>
              <a:rPr lang="en" sz="1100">
                <a:solidFill>
                  <a:srgbClr val="222222"/>
                </a:solidFill>
                <a:highlight>
                  <a:srgbClr val="F8F8F8"/>
                </a:highlight>
              </a:rPr>
              <a:t>, </a:t>
            </a:r>
            <a:r>
              <a:rPr lang="en" sz="1100" i="1">
                <a:solidFill>
                  <a:srgbClr val="222222"/>
                </a:solidFill>
              </a:rPr>
              <a:t>n_jobs=1</a:t>
            </a:r>
            <a:r>
              <a:rPr lang="en" sz="1100">
                <a:solidFill>
                  <a:srgbClr val="222222"/>
                </a:solidFill>
                <a:highlight>
                  <a:srgbClr val="F8F8F8"/>
                </a:highlight>
              </a:rPr>
              <a:t>, </a:t>
            </a:r>
            <a:r>
              <a:rPr lang="en" sz="1100" i="1">
                <a:solidFill>
                  <a:srgbClr val="222222"/>
                </a:solidFill>
              </a:rPr>
              <a:t>random_state=None</a:t>
            </a:r>
            <a:r>
              <a:rPr lang="en" sz="1100">
                <a:solidFill>
                  <a:srgbClr val="222222"/>
                </a:solidFill>
                <a:highlight>
                  <a:srgbClr val="F8F8F8"/>
                </a:highlight>
              </a:rPr>
              <a:t>, </a:t>
            </a:r>
            <a:r>
              <a:rPr lang="en" sz="1100" i="1">
                <a:solidFill>
                  <a:srgbClr val="222222"/>
                </a:solidFill>
              </a:rPr>
              <a:t>verbose=0</a:t>
            </a:r>
            <a:r>
              <a:rPr lang="en" sz="1100">
                <a:solidFill>
                  <a:srgbClr val="222222"/>
                </a:solidFill>
                <a:highlight>
                  <a:srgbClr val="F8F8F8"/>
                </a:highlight>
              </a:rPr>
              <a:t>, </a:t>
            </a:r>
            <a:r>
              <a:rPr lang="en" sz="1100" i="1">
                <a:solidFill>
                  <a:srgbClr val="222222"/>
                </a:solidFill>
              </a:rPr>
              <a:t>warm_start=False</a:t>
            </a:r>
            <a:r>
              <a:rPr lang="en" sz="1100">
                <a:solidFill>
                  <a:srgbClr val="222222"/>
                </a:solidFill>
                <a:highlight>
                  <a:srgbClr val="F8F8F8"/>
                </a:highlight>
              </a:rPr>
              <a:t>, </a:t>
            </a:r>
            <a:r>
              <a:rPr lang="en" sz="1100" i="1">
                <a:solidFill>
                  <a:srgbClr val="222222"/>
                </a:solidFill>
              </a:rPr>
              <a:t>class_weight=None</a:t>
            </a:r>
            <a:r>
              <a:rPr lang="en" sz="1100">
                <a:solidFill>
                  <a:srgbClr val="222222"/>
                </a:solidFill>
              </a:rPr>
              <a:t>)</a:t>
            </a:r>
          </a:p>
          <a:p>
            <a:pPr lvl="0" algn="just" rtl="0">
              <a:spcBef>
                <a:spcPts val="0"/>
              </a:spcBef>
              <a:buNone/>
            </a:pPr>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Shape 148"/>
          <p:cNvGrpSpPr/>
          <p:nvPr/>
        </p:nvGrpSpPr>
        <p:grpSpPr>
          <a:xfrm>
            <a:off x="0" y="0"/>
            <a:ext cx="9144249" cy="269519"/>
            <a:chOff x="0" y="0"/>
            <a:chExt cx="7091314" cy="5143500"/>
          </a:xfrm>
        </p:grpSpPr>
        <p:sp>
          <p:nvSpPr>
            <p:cNvPr id="149" name="Shape 149"/>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0" name="Shape 150"/>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1" name="Shape 151"/>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2" name="Shape 152"/>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3" name="Shape 153"/>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4" name="Shape 154"/>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55" name="Shape 155"/>
          <p:cNvSpPr/>
          <p:nvPr/>
        </p:nvSpPr>
        <p:spPr>
          <a:xfrm>
            <a:off x="311425" y="535675"/>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dirty="0">
                <a:solidFill>
                  <a:schemeClr val="dk1"/>
                </a:solidFill>
                <a:latin typeface="Century Gothic"/>
                <a:ea typeface="Century Gothic"/>
                <a:cs typeface="Century Gothic"/>
                <a:sym typeface="Century Gothic"/>
              </a:rPr>
              <a:t>CART</a:t>
            </a:r>
          </a:p>
        </p:txBody>
      </p:sp>
      <p:sp>
        <p:nvSpPr>
          <p:cNvPr id="156" name="Shape 156"/>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57" name="Shape 157"/>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58" name="Shape 158"/>
          <p:cNvSpPr txBox="1"/>
          <p:nvPr/>
        </p:nvSpPr>
        <p:spPr>
          <a:xfrm>
            <a:off x="3104175" y="367675"/>
            <a:ext cx="5932200" cy="4665300"/>
          </a:xfrm>
          <a:prstGeom prst="rect">
            <a:avLst/>
          </a:prstGeom>
          <a:noFill/>
          <a:ln>
            <a:noFill/>
          </a:ln>
        </p:spPr>
        <p:txBody>
          <a:bodyPr lIns="91425" tIns="91425" rIns="91425" bIns="91425" anchor="ctr" anchorCtr="0">
            <a:noAutofit/>
          </a:bodyPr>
          <a:lstStyle/>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Decision Trees are commonly used in data mining with the objective of creating a model that predicts the value of a target (or dependent variable) based on the values of several input (or independent variables).</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Classification Trees</a:t>
            </a:r>
            <a:r>
              <a:rPr lang="en" sz="1100">
                <a:latin typeface="Century Gothic"/>
                <a:ea typeface="Century Gothic"/>
                <a:cs typeface="Century Gothic"/>
                <a:sym typeface="Century Gothic"/>
              </a:rPr>
              <a:t>: Where the target variable is categorical and the tree is used to identify the "class" within which a target variable would likely fall into.</a:t>
            </a:r>
          </a:p>
          <a:p>
            <a:pPr lvl="0" rtl="0">
              <a:spcBef>
                <a:spcPts val="0"/>
              </a:spcBef>
              <a:buNone/>
            </a:pPr>
            <a:endParaRPr sz="1100" b="1" i="1">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Regression Trees</a:t>
            </a:r>
            <a:r>
              <a:rPr lang="en" sz="1100">
                <a:latin typeface="Century Gothic"/>
                <a:ea typeface="Century Gothic"/>
                <a:cs typeface="Century Gothic"/>
                <a:sym typeface="Century Gothic"/>
              </a:rPr>
              <a:t>: Where the target variable is continuous and tree is used to predict it's value.</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The implementation of CART as given in sklearn is as follows :</a:t>
            </a:r>
          </a:p>
          <a:p>
            <a:pPr lvl="0" rtl="0">
              <a:spcBef>
                <a:spcPts val="0"/>
              </a:spcBef>
              <a:buNone/>
            </a:pPr>
            <a:endParaRPr sz="1100">
              <a:latin typeface="Century Gothic"/>
              <a:ea typeface="Century Gothic"/>
              <a:cs typeface="Century Gothic"/>
              <a:sym typeface="Century Gothic"/>
            </a:endParaRPr>
          </a:p>
          <a:p>
            <a:pPr lvl="0">
              <a:spcBef>
                <a:spcPts val="0"/>
              </a:spcBef>
              <a:buNone/>
            </a:pPr>
            <a:r>
              <a:rPr lang="en" sz="1100"/>
              <a:t>	 	 	</a:t>
            </a:r>
          </a:p>
          <a:p>
            <a:pPr lvl="0">
              <a:spcBef>
                <a:spcPts val="0"/>
              </a:spcBef>
              <a:buNone/>
            </a:pPr>
            <a:r>
              <a:rPr lang="en" sz="1100" i="1"/>
              <a:t>def cart(a, b, c, d, candidate):</a:t>
            </a:r>
          </a:p>
          <a:p>
            <a:pPr lvl="0">
              <a:spcBef>
                <a:spcPts val="0"/>
              </a:spcBef>
              <a:buNone/>
            </a:pPr>
            <a:endParaRPr sz="1100" i="1"/>
          </a:p>
          <a:p>
            <a:pPr lvl="0">
              <a:spcBef>
                <a:spcPts val="0"/>
              </a:spcBef>
              <a:buNone/>
            </a:pPr>
            <a:r>
              <a:rPr lang="en" sz="1100" i="1"/>
              <a:t>ct = DecisionTreeClassifier(max_depth=candidate["tunings"][4], min_samples_split=candidate["tunings"][2], min_samples_leaf=candidate["tunings"][3], max_features=candidate["tunings"][1], min_impurity_split=candidate["tunings"][0])</a:t>
            </a:r>
          </a:p>
          <a:p>
            <a:pPr lvl="0">
              <a:spcBef>
                <a:spcPts val="0"/>
              </a:spcBef>
              <a:buNone/>
            </a:pPr>
            <a:endParaRPr sz="1100" i="1"/>
          </a:p>
          <a:p>
            <a:pPr lvl="0">
              <a:spcBef>
                <a:spcPts val="0"/>
              </a:spcBef>
              <a:buNone/>
            </a:pPr>
            <a:r>
              <a:rPr lang="en" sz="1100" i="1"/>
              <a:t>ct.fit(a, b)</a:t>
            </a:r>
          </a:p>
          <a:p>
            <a:pPr lvl="0">
              <a:spcBef>
                <a:spcPts val="0"/>
              </a:spcBef>
              <a:buNone/>
            </a:pPr>
            <a:endParaRPr sz="1100" i="1"/>
          </a:p>
          <a:p>
            <a:pPr lvl="0">
              <a:spcBef>
                <a:spcPts val="0"/>
              </a:spcBef>
              <a:buNone/>
            </a:pPr>
            <a:r>
              <a:rPr lang="en" sz="1100" i="1"/>
              <a:t>pred = ct.predict(c)</a:t>
            </a:r>
          </a:p>
          <a:p>
            <a:pPr lvl="0" rtl="0">
              <a:spcBef>
                <a:spcPts val="0"/>
              </a:spcBef>
              <a:buNone/>
            </a:pPr>
            <a:endParaRPr sz="1100" i="1">
              <a:solidFill>
                <a:srgbClr val="222222"/>
              </a:solidFill>
            </a:endParaRPr>
          </a:p>
          <a:p>
            <a:pPr lvl="0" algn="just" rtl="0">
              <a:spcBef>
                <a:spcPts val="0"/>
              </a:spcBef>
              <a:buNone/>
            </a:pPr>
            <a:endParaRPr/>
          </a:p>
        </p:txBody>
      </p:sp>
      <p:pic>
        <p:nvPicPr>
          <p:cNvPr id="159" name="Shape 159"/>
          <p:cNvPicPr preferRelativeResize="0"/>
          <p:nvPr/>
        </p:nvPicPr>
        <p:blipFill>
          <a:blip r:embed="rId3">
            <a:alphaModFix/>
          </a:blip>
          <a:stretch>
            <a:fillRect/>
          </a:stretch>
        </p:blipFill>
        <p:spPr>
          <a:xfrm>
            <a:off x="434425" y="1372075"/>
            <a:ext cx="1785000" cy="1175325"/>
          </a:xfrm>
          <a:prstGeom prst="rect">
            <a:avLst/>
          </a:prstGeom>
          <a:noFill/>
          <a:ln>
            <a:noFill/>
          </a:ln>
        </p:spPr>
      </p:pic>
      <p:pic>
        <p:nvPicPr>
          <p:cNvPr id="160" name="Shape 160"/>
          <p:cNvPicPr preferRelativeResize="0"/>
          <p:nvPr/>
        </p:nvPicPr>
        <p:blipFill>
          <a:blip r:embed="rId4">
            <a:alphaModFix/>
          </a:blip>
          <a:stretch>
            <a:fillRect/>
          </a:stretch>
        </p:blipFill>
        <p:spPr>
          <a:xfrm>
            <a:off x="434419" y="3328599"/>
            <a:ext cx="1785005" cy="1175324"/>
          </a:xfrm>
          <a:prstGeom prst="rect">
            <a:avLst/>
          </a:prstGeom>
          <a:noFill/>
          <a:ln>
            <a:noFill/>
          </a:ln>
        </p:spPr>
      </p:pic>
      <p:sp>
        <p:nvSpPr>
          <p:cNvPr id="161" name="Shape 161"/>
          <p:cNvSpPr txBox="1"/>
          <p:nvPr/>
        </p:nvSpPr>
        <p:spPr>
          <a:xfrm>
            <a:off x="1470125" y="2033075"/>
            <a:ext cx="3000000" cy="30000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just" rtl="0">
              <a:spcBef>
                <a:spcPts val="0"/>
              </a:spcBef>
              <a:buNone/>
            </a:pPr>
            <a:endParaRPr sz="110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Shape 166"/>
          <p:cNvGrpSpPr/>
          <p:nvPr/>
        </p:nvGrpSpPr>
        <p:grpSpPr>
          <a:xfrm>
            <a:off x="0" y="0"/>
            <a:ext cx="9144249" cy="269519"/>
            <a:chOff x="0" y="0"/>
            <a:chExt cx="7091314" cy="5143500"/>
          </a:xfrm>
        </p:grpSpPr>
        <p:sp>
          <p:nvSpPr>
            <p:cNvPr id="167" name="Shape 167"/>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8" name="Shape 168"/>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9" name="Shape 169"/>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0" name="Shape 170"/>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1" name="Shape 171"/>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2" name="Shape 172"/>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73" name="Shape 173"/>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74" name="Shape 174"/>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75" name="Shape 175"/>
          <p:cNvSpPr txBox="1"/>
          <p:nvPr/>
        </p:nvSpPr>
        <p:spPr>
          <a:xfrm>
            <a:off x="342634" y="847399"/>
            <a:ext cx="8458800" cy="3107625"/>
          </a:xfrm>
          <a:prstGeom prst="rect">
            <a:avLst/>
          </a:prstGeom>
          <a:noFill/>
          <a:ln>
            <a:noFill/>
          </a:ln>
        </p:spPr>
        <p:txBody>
          <a:bodyPr lIns="91425" tIns="91425" rIns="91425" bIns="91425" anchor="ctr" anchorCtr="0">
            <a:noAutofit/>
          </a:bodyPr>
          <a:lstStyle/>
          <a:p>
            <a:pPr lvl="0" rtl="0">
              <a:spcBef>
                <a:spcPts val="0"/>
              </a:spcBef>
              <a:buNone/>
            </a:pPr>
            <a:r>
              <a:rPr lang="en" sz="2000" b="1" i="1" u="sng" dirty="0">
                <a:solidFill>
                  <a:srgbClr val="0B5394"/>
                </a:solidFill>
                <a:latin typeface="Century Gothic"/>
                <a:ea typeface="Century Gothic"/>
                <a:cs typeface="Century Gothic"/>
                <a:sym typeface="Century Gothic"/>
              </a:rPr>
              <a:t>Optimization Goals</a:t>
            </a:r>
            <a:r>
              <a:rPr lang="en" sz="2000" b="1" i="1" dirty="0">
                <a:solidFill>
                  <a:srgbClr val="0B5394"/>
                </a:solidFill>
                <a:latin typeface="Century Gothic"/>
                <a:ea typeface="Century Gothic"/>
                <a:cs typeface="Century Gothic"/>
                <a:sym typeface="Century Gothic"/>
              </a:rPr>
              <a:t>:</a:t>
            </a:r>
          </a:p>
          <a:p>
            <a:pPr lvl="0" algn="just" rtl="0">
              <a:spcBef>
                <a:spcPts val="0"/>
              </a:spcBef>
              <a:buNone/>
            </a:pPr>
            <a:endParaRPr sz="2000" dirty="0">
              <a:latin typeface="Century Gothic"/>
              <a:ea typeface="Century Gothic"/>
              <a:cs typeface="Century Gothic"/>
              <a:sym typeface="Century Gothic"/>
            </a:endParaRPr>
          </a:p>
          <a:p>
            <a:pPr lvl="0" algn="just" rtl="0">
              <a:spcBef>
                <a:spcPts val="0"/>
              </a:spcBef>
              <a:buNone/>
            </a:pPr>
            <a:r>
              <a:rPr lang="en" dirty="0">
                <a:latin typeface="Century Gothic"/>
                <a:ea typeface="Century Gothic"/>
                <a:cs typeface="Century Gothic"/>
                <a:sym typeface="Century Gothic"/>
              </a:rPr>
              <a:t>Our optimizers explore tuning improvements for precision and the </a:t>
            </a:r>
            <a:r>
              <a:rPr lang="en" dirty="0" smtClean="0">
                <a:latin typeface="Century Gothic"/>
                <a:ea typeface="Century Gothic"/>
                <a:cs typeface="Century Gothic"/>
                <a:sym typeface="Century Gothic"/>
              </a:rPr>
              <a:t>F-</a:t>
            </a:r>
            <a:r>
              <a:rPr lang="en-US" dirty="0" smtClean="0">
                <a:latin typeface="Century Gothic"/>
                <a:ea typeface="Century Gothic"/>
                <a:cs typeface="Century Gothic"/>
                <a:sym typeface="Century Gothic"/>
              </a:rPr>
              <a:t>score</a:t>
            </a:r>
            <a:r>
              <a:rPr lang="en" dirty="0" smtClean="0">
                <a:latin typeface="Century Gothic"/>
                <a:ea typeface="Century Gothic"/>
                <a:cs typeface="Century Gothic"/>
                <a:sym typeface="Century Gothic"/>
              </a:rPr>
              <a:t>, </a:t>
            </a:r>
            <a:r>
              <a:rPr lang="en" dirty="0">
                <a:latin typeface="Century Gothic"/>
                <a:ea typeface="Century Gothic"/>
                <a:cs typeface="Century Gothic"/>
                <a:sym typeface="Century Gothic"/>
              </a:rPr>
              <a:t>defined as follows. Let {A, B, C, D} denote the true negatives, false negatives, false positives, and true positives (respectively) found by a binary detector. Certain standard measures can be computed from A, B, C, D, as shown below. </a:t>
            </a:r>
            <a:endParaRPr lang="en-US" dirty="0" smtClean="0">
              <a:latin typeface="Century Gothic"/>
              <a:ea typeface="Century Gothic"/>
              <a:cs typeface="Century Gothic"/>
              <a:sym typeface="Century Gothic"/>
            </a:endParaRPr>
          </a:p>
          <a:p>
            <a:pPr lvl="0" rtl="0">
              <a:spcBef>
                <a:spcPts val="0"/>
              </a:spcBef>
              <a:buNone/>
            </a:pPr>
            <a:endParaRPr dirty="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dirty="0" smtClean="0">
                <a:latin typeface="Century Gothic"/>
                <a:ea typeface="Century Gothic"/>
                <a:cs typeface="Century Gothic"/>
                <a:sym typeface="Century Gothic"/>
              </a:rPr>
              <a:t>precision </a:t>
            </a:r>
            <a:r>
              <a:rPr lang="en" dirty="0">
                <a:latin typeface="Century Gothic"/>
                <a:ea typeface="Century Gothic"/>
                <a:cs typeface="Century Gothic"/>
                <a:sym typeface="Century Gothic"/>
              </a:rPr>
              <a:t>= D/(D+C</a:t>
            </a:r>
            <a:r>
              <a:rPr lang="en" dirty="0" smtClean="0">
                <a:latin typeface="Century Gothic"/>
                <a:ea typeface="Century Gothic"/>
                <a:cs typeface="Century Gothic"/>
                <a:sym typeface="Century Gothic"/>
              </a:rPr>
              <a:t>)</a:t>
            </a:r>
            <a:endParaRPr lang="en-US" dirty="0" smtClean="0">
              <a:latin typeface="Century Gothic"/>
              <a:ea typeface="Century Gothic"/>
              <a:cs typeface="Century Gothic"/>
              <a:sym typeface="Century Gothic"/>
            </a:endParaRPr>
          </a:p>
          <a:p>
            <a:pPr marL="457200" lvl="0" indent="-304800" rtl="0">
              <a:spcBef>
                <a:spcPts val="0"/>
              </a:spcBef>
              <a:buSzPct val="100000"/>
              <a:buFont typeface="Century Gothic"/>
              <a:buChar char="●"/>
            </a:pPr>
            <a:endParaRPr lang="en-US" dirty="0">
              <a:latin typeface="Century Gothic"/>
              <a:ea typeface="Century Gothic"/>
              <a:cs typeface="Century Gothic"/>
              <a:sym typeface="Century Gothic"/>
            </a:endParaRPr>
          </a:p>
          <a:p>
            <a:pPr marL="457200" indent="-304800">
              <a:buSzPct val="100000"/>
              <a:buFont typeface="Century Gothic"/>
              <a:buChar char="●"/>
            </a:pPr>
            <a:r>
              <a:rPr lang="en" dirty="0">
                <a:latin typeface="Century Gothic"/>
                <a:ea typeface="Century Gothic"/>
                <a:cs typeface="Century Gothic"/>
                <a:sym typeface="Century Gothic"/>
              </a:rPr>
              <a:t>recall = D/(B+D</a:t>
            </a:r>
            <a:r>
              <a:rPr lang="en" dirty="0" smtClean="0">
                <a:latin typeface="Century Gothic"/>
                <a:ea typeface="Century Gothic"/>
                <a:cs typeface="Century Gothic"/>
                <a:sym typeface="Century Gothic"/>
              </a:rPr>
              <a:t>)</a:t>
            </a:r>
            <a:endParaRPr lang="en" dirty="0">
              <a:latin typeface="Century Gothic"/>
              <a:ea typeface="Century Gothic"/>
              <a:cs typeface="Century Gothic"/>
              <a:sym typeface="Century Gothic"/>
            </a:endParaRPr>
          </a:p>
          <a:p>
            <a:pPr lvl="0" rtl="0">
              <a:spcBef>
                <a:spcPts val="0"/>
              </a:spcBef>
              <a:buNone/>
            </a:pPr>
            <a:endParaRPr dirty="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dirty="0">
                <a:latin typeface="Century Gothic"/>
                <a:ea typeface="Century Gothic"/>
                <a:cs typeface="Century Gothic"/>
                <a:sym typeface="Century Gothic"/>
              </a:rPr>
              <a:t>F = </a:t>
            </a:r>
            <a:r>
              <a:rPr lang="en-US" dirty="0" smtClean="0">
                <a:latin typeface="Century Gothic"/>
                <a:ea typeface="Century Gothic"/>
                <a:cs typeface="Century Gothic"/>
                <a:sym typeface="Century Gothic"/>
              </a:rPr>
              <a:t>(</a:t>
            </a:r>
            <a:r>
              <a:rPr lang="en" dirty="0" smtClean="0">
                <a:latin typeface="Century Gothic"/>
                <a:ea typeface="Century Gothic"/>
                <a:cs typeface="Century Gothic"/>
                <a:sym typeface="Century Gothic"/>
              </a:rPr>
              <a:t>2 </a:t>
            </a:r>
            <a:r>
              <a:rPr lang="en" dirty="0">
                <a:latin typeface="Century Gothic"/>
                <a:ea typeface="Century Gothic"/>
                <a:cs typeface="Century Gothic"/>
                <a:sym typeface="Century Gothic"/>
              </a:rPr>
              <a:t>∗ </a:t>
            </a:r>
            <a:r>
              <a:rPr lang="en-US" dirty="0" smtClean="0">
                <a:latin typeface="Century Gothic"/>
                <a:ea typeface="Century Gothic"/>
                <a:cs typeface="Century Gothic"/>
                <a:sym typeface="Century Gothic"/>
              </a:rPr>
              <a:t>precision </a:t>
            </a:r>
            <a:r>
              <a:rPr lang="en" dirty="0" smtClean="0">
                <a:latin typeface="Century Gothic"/>
                <a:ea typeface="Century Gothic"/>
                <a:cs typeface="Century Gothic"/>
                <a:sym typeface="Century Gothic"/>
              </a:rPr>
              <a:t>∗ </a:t>
            </a:r>
            <a:r>
              <a:rPr lang="en-US" dirty="0" smtClean="0">
                <a:latin typeface="Century Gothic"/>
                <a:ea typeface="Century Gothic"/>
                <a:cs typeface="Century Gothic"/>
                <a:sym typeface="Century Gothic"/>
              </a:rPr>
              <a:t>recall)</a:t>
            </a:r>
            <a:r>
              <a:rPr lang="en" dirty="0" smtClean="0">
                <a:latin typeface="Century Gothic"/>
                <a:ea typeface="Century Gothic"/>
                <a:cs typeface="Century Gothic"/>
                <a:sym typeface="Century Gothic"/>
              </a:rPr>
              <a:t>/(</a:t>
            </a:r>
            <a:r>
              <a:rPr lang="en-US" dirty="0" smtClean="0">
                <a:latin typeface="Century Gothic"/>
                <a:ea typeface="Century Gothic"/>
                <a:cs typeface="Century Gothic"/>
                <a:sym typeface="Century Gothic"/>
              </a:rPr>
              <a:t>precision</a:t>
            </a:r>
            <a:r>
              <a:rPr lang="en" dirty="0" smtClean="0">
                <a:latin typeface="Century Gothic"/>
                <a:ea typeface="Century Gothic"/>
                <a:cs typeface="Century Gothic"/>
                <a:sym typeface="Century Gothic"/>
              </a:rPr>
              <a:t> </a:t>
            </a:r>
            <a:r>
              <a:rPr lang="en" dirty="0">
                <a:latin typeface="Century Gothic"/>
                <a:ea typeface="Century Gothic"/>
                <a:cs typeface="Century Gothic"/>
                <a:sym typeface="Century Gothic"/>
              </a:rPr>
              <a:t>+ </a:t>
            </a:r>
            <a:r>
              <a:rPr lang="en-US" dirty="0" smtClean="0">
                <a:latin typeface="Century Gothic"/>
                <a:ea typeface="Century Gothic"/>
                <a:cs typeface="Century Gothic"/>
                <a:sym typeface="Century Gothic"/>
              </a:rPr>
              <a:t>recall</a:t>
            </a:r>
            <a:r>
              <a:rPr lang="en" dirty="0" smtClean="0">
                <a:latin typeface="Century Gothic"/>
                <a:ea typeface="Century Gothic"/>
                <a:cs typeface="Century Gothic"/>
                <a:sym typeface="Century Gothic"/>
              </a:rPr>
              <a:t>)</a:t>
            </a:r>
            <a:endParaRPr lang="en" dirty="0">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2625" y="771240"/>
            <a:ext cx="4051828" cy="3693319"/>
          </a:xfrm>
          <a:prstGeom prst="rect">
            <a:avLst/>
          </a:prstGeom>
        </p:spPr>
        <p:txBody>
          <a:bodyPr wrap="square">
            <a:spAutoFit/>
          </a:bodyPr>
          <a:lstStyle/>
          <a:p>
            <a:pPr marL="285750" indent="-285750" algn="just">
              <a:buFont typeface="Arial" charset="0"/>
              <a:buChar char="•"/>
            </a:pPr>
            <a:r>
              <a:rPr lang="en-US" sz="1800" dirty="0">
                <a:latin typeface="Times New Roman" charset="0"/>
              </a:rPr>
              <a:t>Wilcoxon Signed Rank Test </a:t>
            </a:r>
            <a:r>
              <a:rPr lang="en-US" sz="1800" dirty="0" smtClean="0">
                <a:latin typeface="Times New Roman" charset="0"/>
              </a:rPr>
              <a:t>has </a:t>
            </a:r>
            <a:r>
              <a:rPr lang="en-US" sz="1800" dirty="0">
                <a:latin typeface="Times New Roman" charset="0"/>
              </a:rPr>
              <a:t>been used as a validation method to compare results of Differential Evolution and Simulated Annealing. </a:t>
            </a:r>
            <a:endParaRPr lang="en-US" sz="1800" dirty="0" smtClean="0">
              <a:latin typeface="Times New Roman" charset="0"/>
            </a:endParaRPr>
          </a:p>
          <a:p>
            <a:pPr marL="285750" indent="-285750" algn="just">
              <a:buFont typeface="Arial" charset="0"/>
              <a:buChar char="•"/>
            </a:pPr>
            <a:endParaRPr lang="en-US" sz="1800" dirty="0" smtClean="0">
              <a:latin typeface="Times New Roman" charset="0"/>
            </a:endParaRPr>
          </a:p>
          <a:p>
            <a:pPr marL="285750" indent="-285750" algn="just">
              <a:buFont typeface="Arial" charset="0"/>
              <a:buChar char="•"/>
            </a:pPr>
            <a:r>
              <a:rPr lang="en-US" sz="1800" dirty="0" smtClean="0">
                <a:latin typeface="Times New Roman" charset="0"/>
              </a:rPr>
              <a:t>It </a:t>
            </a:r>
            <a:r>
              <a:rPr lang="en-US" sz="1800" dirty="0">
                <a:latin typeface="Times New Roman" charset="0"/>
              </a:rPr>
              <a:t>is basically a non-parametric statistical hypothesis test used to compare two matched/related samples (in this case, precision/f-score of DE and SA) to assess the difference in their population mean rank. </a:t>
            </a:r>
            <a:endParaRPr lang="en-US" sz="1800" dirty="0" smtClean="0">
              <a:latin typeface="Times New Roman" charset="0"/>
            </a:endParaRPr>
          </a:p>
          <a:p>
            <a:pPr marL="285750" indent="-285750" algn="just">
              <a:buFont typeface="Arial" charset="0"/>
              <a:buChar char="•"/>
            </a:pPr>
            <a:endParaRPr lang="en-US" sz="1800" dirty="0">
              <a:latin typeface="Times New Roman" charset="0"/>
            </a:endParaRPr>
          </a:p>
          <a:p>
            <a:pPr marL="285750" indent="-285750" algn="just">
              <a:buFont typeface="Arial" charset="0"/>
              <a:buChar char="•"/>
            </a:pPr>
            <a:r>
              <a:rPr lang="en-US" sz="1800" dirty="0" smtClean="0">
                <a:latin typeface="Times New Roman" charset="0"/>
              </a:rPr>
              <a:t>It </a:t>
            </a:r>
            <a:r>
              <a:rPr lang="en-US" sz="1800" dirty="0">
                <a:latin typeface="Times New Roman" charset="0"/>
              </a:rPr>
              <a:t>is a paired difference test.</a:t>
            </a:r>
            <a:endParaRPr lang="en-US" sz="1800" dirty="0"/>
          </a:p>
        </p:txBody>
      </p:sp>
      <p:sp>
        <p:nvSpPr>
          <p:cNvPr id="3" name="TextBox 2"/>
          <p:cNvSpPr txBox="1"/>
          <p:nvPr/>
        </p:nvSpPr>
        <p:spPr>
          <a:xfrm>
            <a:off x="876822" y="463463"/>
            <a:ext cx="1107996" cy="307777"/>
          </a:xfrm>
          <a:prstGeom prst="rect">
            <a:avLst/>
          </a:prstGeom>
          <a:noFill/>
        </p:spPr>
        <p:txBody>
          <a:bodyPr wrap="none" rtlCol="0">
            <a:spAutoFit/>
          </a:bodyPr>
          <a:lstStyle/>
          <a:p>
            <a:r>
              <a:rPr lang="en-US" dirty="0" smtClean="0"/>
              <a:t>	</a:t>
            </a:r>
            <a:endParaRPr lang="en-US" dirty="0"/>
          </a:p>
        </p:txBody>
      </p:sp>
      <p:sp>
        <p:nvSpPr>
          <p:cNvPr id="4" name="TextBox 3"/>
          <p:cNvSpPr txBox="1"/>
          <p:nvPr/>
        </p:nvSpPr>
        <p:spPr>
          <a:xfrm>
            <a:off x="513567" y="355741"/>
            <a:ext cx="3475631" cy="615553"/>
          </a:xfrm>
          <a:prstGeom prst="rect">
            <a:avLst/>
          </a:prstGeom>
          <a:noFill/>
        </p:spPr>
        <p:txBody>
          <a:bodyPr wrap="none" rtlCol="0">
            <a:spAutoFit/>
          </a:bodyPr>
          <a:lstStyle/>
          <a:p>
            <a:pPr lvl="0"/>
            <a:r>
              <a:rPr lang="en-US" sz="2000" b="1" dirty="0" smtClean="0">
                <a:solidFill>
                  <a:schemeClr val="dk1"/>
                </a:solidFill>
                <a:latin typeface="Century Gothic"/>
                <a:ea typeface="Century Gothic"/>
                <a:cs typeface="Century Gothic"/>
                <a:sym typeface="Century Gothic"/>
              </a:rPr>
              <a:t>Wilcoxon Signed Rank Test</a:t>
            </a:r>
            <a:endParaRPr lang="en" sz="2000" b="1" dirty="0">
              <a:solidFill>
                <a:schemeClr val="dk1"/>
              </a:solidFill>
              <a:latin typeface="Century Gothic"/>
              <a:ea typeface="Century Gothic"/>
              <a:cs typeface="Century Gothic"/>
              <a:sym typeface="Century Gothic"/>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97" y="971294"/>
            <a:ext cx="3882199" cy="3861284"/>
          </a:xfrm>
          <a:prstGeom prst="rect">
            <a:avLst/>
          </a:prstGeom>
        </p:spPr>
      </p:pic>
    </p:spTree>
    <p:extLst>
      <p:ext uri="{BB962C8B-B14F-4D97-AF65-F5344CB8AC3E}">
        <p14:creationId xmlns:p14="http://schemas.microsoft.com/office/powerpoint/2010/main" val="84835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81" name="Shape 181"/>
          <p:cNvSpPr/>
          <p:nvPr/>
        </p:nvSpPr>
        <p:spPr>
          <a:xfrm>
            <a:off x="3757591" y="1561637"/>
            <a:ext cx="1628817" cy="1628813"/>
          </a:xfrm>
          <a:prstGeom prst="ellipse">
            <a:avLst/>
          </a:prstGeom>
          <a:solidFill>
            <a:srgbClr val="F4A628"/>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04</a:t>
            </a:r>
          </a:p>
        </p:txBody>
      </p:sp>
      <p:sp>
        <p:nvSpPr>
          <p:cNvPr id="182" name="Shape 182"/>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3" name="Shape 183"/>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4" name="Shape 184"/>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5" name="Shape 185"/>
          <p:cNvSpPr/>
          <p:nvPr/>
        </p:nvSpPr>
        <p:spPr>
          <a:xfrm>
            <a:off x="3166533" y="409781"/>
            <a:ext cx="281093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b="1">
                <a:solidFill>
                  <a:schemeClr val="lt1"/>
                </a:solidFill>
                <a:latin typeface="Century Gothic"/>
                <a:ea typeface="Century Gothic"/>
                <a:cs typeface="Century Gothic"/>
                <a:sym typeface="Century Gothic"/>
              </a:rPr>
              <a:t>Results</a:t>
            </a: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Shape 190"/>
          <p:cNvGrpSpPr/>
          <p:nvPr/>
        </p:nvGrpSpPr>
        <p:grpSpPr>
          <a:xfrm>
            <a:off x="0" y="0"/>
            <a:ext cx="9144000" cy="269379"/>
            <a:chOff x="0" y="0"/>
            <a:chExt cx="7091177" cy="5143499"/>
          </a:xfrm>
        </p:grpSpPr>
        <p:sp>
          <p:nvSpPr>
            <p:cNvPr id="191" name="Shape 191"/>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2" name="Shape 192"/>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3" name="Shape 193"/>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4" name="Shape 194"/>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5" name="Shape 195"/>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6" name="Shape 196"/>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97" name="Shape 197"/>
          <p:cNvSpPr/>
          <p:nvPr/>
        </p:nvSpPr>
        <p:spPr>
          <a:xfrm>
            <a:off x="226500" y="39914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198" name="Shape 198"/>
          <p:cNvSpPr/>
          <p:nvPr/>
        </p:nvSpPr>
        <p:spPr>
          <a:xfrm>
            <a:off x="226488" y="758862"/>
            <a:ext cx="8691000" cy="3693300"/>
          </a:xfrm>
          <a:prstGeom prst="rect">
            <a:avLst/>
          </a:prstGeom>
          <a:noFill/>
          <a:ln>
            <a:noFill/>
          </a:ln>
        </p:spPr>
        <p:txBody>
          <a:bodyPr lIns="91425" tIns="45700" rIns="91425" bIns="45700" anchor="t" anchorCtr="0">
            <a:noAutofit/>
          </a:bodyPr>
          <a:lstStyle/>
          <a:p>
            <a:pPr marR="0" lvl="0" algn="l" rtl="0">
              <a:spcBef>
                <a:spcPts val="0"/>
              </a:spcBef>
              <a:buNone/>
            </a:pPr>
            <a:r>
              <a:rPr lang="en" dirty="0"/>
              <a:t>	 	 	</a:t>
            </a: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Each </a:t>
            </a:r>
            <a:r>
              <a:rPr lang="en" dirty="0">
                <a:latin typeface="Century Gothic"/>
                <a:ea typeface="Century Gothic"/>
                <a:cs typeface="Century Gothic"/>
                <a:sym typeface="Century Gothic"/>
              </a:rPr>
              <a:t>of the two algorithms - Random Forest and CART were applied on all the 17 datasets one by one by taking default values of their parameters. The Precision and F-measure were noted for each dataset.</a:t>
            </a:r>
          </a:p>
          <a:p>
            <a:pPr lvl="0" algn="just" rtl="0">
              <a:spcBef>
                <a:spcPts val="0"/>
              </a:spcBef>
              <a:buNone/>
            </a:pPr>
            <a:r>
              <a:rPr lang="en" dirty="0">
                <a:latin typeface="Century Gothic"/>
                <a:ea typeface="Century Gothic"/>
                <a:cs typeface="Century Gothic"/>
                <a:sym typeface="Century Gothic"/>
              </a:rPr>
              <a:t>	 	 	</a:t>
            </a: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Differential Evolution and Simulated Annealing </a:t>
            </a:r>
            <a:r>
              <a:rPr lang="en-US" dirty="0" smtClean="0">
                <a:latin typeface="Century Gothic"/>
                <a:ea typeface="Century Gothic"/>
                <a:cs typeface="Century Gothic"/>
                <a:sym typeface="Century Gothic"/>
              </a:rPr>
              <a:t>were </a:t>
            </a:r>
            <a:r>
              <a:rPr lang="en" dirty="0" smtClean="0">
                <a:latin typeface="Century Gothic"/>
                <a:ea typeface="Century Gothic"/>
                <a:cs typeface="Century Gothic"/>
                <a:sym typeface="Century Gothic"/>
              </a:rPr>
              <a:t>applied </a:t>
            </a:r>
            <a:r>
              <a:rPr lang="en" dirty="0">
                <a:latin typeface="Century Gothic"/>
                <a:ea typeface="Century Gothic"/>
                <a:cs typeface="Century Gothic"/>
                <a:sym typeface="Century Gothic"/>
              </a:rPr>
              <a:t>on Random Forest and CART one by one for each of the 17 datasets with the aim of optimising one of the performance parameters like Precision and F-measure. DE </a:t>
            </a:r>
            <a:r>
              <a:rPr lang="en-US" dirty="0" smtClean="0">
                <a:latin typeface="Century Gothic"/>
                <a:ea typeface="Century Gothic"/>
                <a:cs typeface="Century Gothic"/>
                <a:sym typeface="Century Gothic"/>
              </a:rPr>
              <a:t>and SA, both were</a:t>
            </a:r>
            <a:r>
              <a:rPr lang="en" dirty="0" smtClean="0">
                <a:latin typeface="Century Gothic"/>
                <a:ea typeface="Century Gothic"/>
                <a:cs typeface="Century Gothic"/>
                <a:sym typeface="Century Gothic"/>
              </a:rPr>
              <a:t> </a:t>
            </a:r>
            <a:r>
              <a:rPr lang="en" dirty="0">
                <a:latin typeface="Century Gothic"/>
                <a:ea typeface="Century Gothic"/>
                <a:cs typeface="Century Gothic"/>
                <a:sym typeface="Century Gothic"/>
              </a:rPr>
              <a:t>executed twice for each dataset in case of each algorithms by taking Precision as </a:t>
            </a:r>
            <a:r>
              <a:rPr lang="en" dirty="0" err="1">
                <a:latin typeface="Century Gothic"/>
                <a:ea typeface="Century Gothic"/>
                <a:cs typeface="Century Gothic"/>
                <a:sym typeface="Century Gothic"/>
              </a:rPr>
              <a:t>optimising</a:t>
            </a:r>
            <a:r>
              <a:rPr lang="en" dirty="0">
                <a:latin typeface="Century Gothic"/>
                <a:ea typeface="Century Gothic"/>
                <a:cs typeface="Century Gothic"/>
                <a:sym typeface="Century Gothic"/>
              </a:rPr>
              <a:t> goal in one case and F-measure in the other.</a:t>
            </a:r>
          </a:p>
          <a:p>
            <a:pPr lvl="0" algn="just" rtl="0">
              <a:spcBef>
                <a:spcPts val="0"/>
              </a:spcBef>
              <a:buNone/>
            </a:pPr>
            <a:endParaRPr dirty="0">
              <a:latin typeface="Century Gothic"/>
              <a:ea typeface="Century Gothic"/>
              <a:cs typeface="Century Gothic"/>
              <a:sym typeface="Century Gothic"/>
            </a:endParaRPr>
          </a:p>
        </p:txBody>
      </p:sp>
      <p:sp>
        <p:nvSpPr>
          <p:cNvPr id="199" name="Shape 199"/>
          <p:cNvSpPr/>
          <p:nvPr/>
        </p:nvSpPr>
        <p:spPr>
          <a:xfrm>
            <a:off x="3924471" y="4452178"/>
            <a:ext cx="6716684" cy="307777"/>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a:t>
            </a:r>
            <a:r>
              <a:rPr lang="en" sz="2000" b="1" dirty="0" smtClean="0">
                <a:solidFill>
                  <a:schemeClr val="dk1"/>
                </a:solidFill>
                <a:latin typeface="Century Gothic"/>
                <a:ea typeface="Century Gothic"/>
                <a:cs typeface="Century Gothic"/>
                <a:sym typeface="Century Gothic"/>
              </a:rPr>
              <a:t>Models</a:t>
            </a:r>
            <a:r>
              <a:rPr lang="en-US" sz="2000" b="1" dirty="0" smtClean="0">
                <a:solidFill>
                  <a:schemeClr val="dk1"/>
                </a:solidFill>
                <a:latin typeface="Century Gothic"/>
                <a:ea typeface="Century Gothic"/>
                <a:cs typeface="Century Gothic"/>
                <a:sym typeface="Century Gothic"/>
              </a:rPr>
              <a:t> using Differential Evolution</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13" name="Shape 213"/>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214" name="Shape 214"/>
          <p:cNvPicPr preferRelativeResize="0">
            <a:picLocks noChangeAspect="1"/>
          </p:cNvPicPr>
          <p:nvPr/>
        </p:nvPicPr>
        <p:blipFill>
          <a:blip r:embed="rId3">
            <a:alphaModFix/>
          </a:blip>
          <a:stretch>
            <a:fillRect/>
          </a:stretch>
        </p:blipFill>
        <p:spPr>
          <a:xfrm>
            <a:off x="-76189" y="1043961"/>
            <a:ext cx="4993200" cy="3692350"/>
          </a:xfrm>
          <a:prstGeom prst="rect">
            <a:avLst/>
          </a:prstGeom>
          <a:noFill/>
          <a:ln>
            <a:noFill/>
          </a:ln>
        </p:spPr>
      </p:pic>
      <p:pic>
        <p:nvPicPr>
          <p:cNvPr id="14" name="Shape 230"/>
          <p:cNvPicPr preferRelativeResize="0">
            <a:picLocks noChangeAspect="1"/>
          </p:cNvPicPr>
          <p:nvPr/>
        </p:nvPicPr>
        <p:blipFill>
          <a:blip r:embed="rId4">
            <a:alphaModFix/>
          </a:blip>
          <a:stretch>
            <a:fillRect/>
          </a:stretch>
        </p:blipFill>
        <p:spPr>
          <a:xfrm>
            <a:off x="4361542" y="1043961"/>
            <a:ext cx="4993200" cy="3716017"/>
          </a:xfrm>
          <a:prstGeom prst="rect">
            <a:avLst/>
          </a:prstGeom>
          <a:noFill/>
          <a:ln>
            <a:noFill/>
          </a:ln>
        </p:spPr>
      </p:pic>
      <p:sp>
        <p:nvSpPr>
          <p:cNvPr id="15" name="Shape 211"/>
          <p:cNvSpPr/>
          <p:nvPr/>
        </p:nvSpPr>
        <p:spPr>
          <a:xfrm>
            <a:off x="3662900" y="4589894"/>
            <a:ext cx="20849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Random Forest</a:t>
            </a:r>
            <a:endParaRPr lang="en" sz="2000" b="1" dirty="0">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33" name="Shape 33"/>
          <p:cNvSpPr/>
          <p:nvPr/>
        </p:nvSpPr>
        <p:spPr>
          <a:xfrm>
            <a:off x="3757591" y="1561637"/>
            <a:ext cx="1628817" cy="1628813"/>
          </a:xfrm>
          <a:prstGeom prst="ellipse">
            <a:avLst/>
          </a:prstGeom>
          <a:solidFill>
            <a:srgbClr val="308DA2"/>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01</a:t>
            </a:r>
          </a:p>
        </p:txBody>
      </p:sp>
      <p:sp>
        <p:nvSpPr>
          <p:cNvPr id="34" name="Shape 34"/>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5" name="Shape 35"/>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6" name="Shape 36"/>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7" name="Shape 37"/>
          <p:cNvSpPr/>
          <p:nvPr/>
        </p:nvSpPr>
        <p:spPr>
          <a:xfrm>
            <a:off x="3166533" y="346907"/>
            <a:ext cx="2810933" cy="591829"/>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800" b="0" i="0" u="none" strike="noStrike" cap="none">
                <a:solidFill>
                  <a:schemeClr val="lt1"/>
                </a:solidFill>
                <a:latin typeface="Century Gothic"/>
                <a:ea typeface="Century Gothic"/>
                <a:cs typeface="Century Gothic"/>
                <a:sym typeface="Century Gothic"/>
              </a:rPr>
              <a:t>Introduction</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lvl="0">
              <a:buSzPct val="25000"/>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Models</a:t>
            </a:r>
            <a:r>
              <a:rPr lang="en-US" sz="2000" b="1" dirty="0">
                <a:solidFill>
                  <a:schemeClr val="dk1"/>
                </a:solidFill>
                <a:latin typeface="Century Gothic"/>
                <a:ea typeface="Century Gothic"/>
                <a:cs typeface="Century Gothic"/>
                <a:sym typeface="Century Gothic"/>
              </a:rPr>
              <a:t> using Differential Evolution</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13" name="Shape 213"/>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16" name="Shape 215"/>
          <p:cNvPicPr preferRelativeResize="0"/>
          <p:nvPr/>
        </p:nvPicPr>
        <p:blipFill>
          <a:blip r:embed="rId3">
            <a:alphaModFix/>
          </a:blip>
          <a:stretch>
            <a:fillRect/>
          </a:stretch>
        </p:blipFill>
        <p:spPr>
          <a:xfrm>
            <a:off x="-92360" y="1043961"/>
            <a:ext cx="4993200" cy="3693300"/>
          </a:xfrm>
          <a:prstGeom prst="rect">
            <a:avLst/>
          </a:prstGeom>
          <a:noFill/>
          <a:ln>
            <a:noFill/>
          </a:ln>
        </p:spPr>
      </p:pic>
      <p:pic>
        <p:nvPicPr>
          <p:cNvPr id="18" name="Shape 231"/>
          <p:cNvPicPr preferRelativeResize="0"/>
          <p:nvPr/>
        </p:nvPicPr>
        <p:blipFill>
          <a:blip r:embed="rId4">
            <a:alphaModFix/>
          </a:blip>
          <a:stretch>
            <a:fillRect/>
          </a:stretch>
        </p:blipFill>
        <p:spPr>
          <a:xfrm>
            <a:off x="4315279" y="1032842"/>
            <a:ext cx="4993200" cy="3693300"/>
          </a:xfrm>
          <a:prstGeom prst="rect">
            <a:avLst/>
          </a:prstGeom>
          <a:noFill/>
          <a:ln>
            <a:noFill/>
          </a:ln>
        </p:spPr>
      </p:pic>
      <p:sp>
        <p:nvSpPr>
          <p:cNvPr id="19" name="Shape 211"/>
          <p:cNvSpPr/>
          <p:nvPr/>
        </p:nvSpPr>
        <p:spPr>
          <a:xfrm>
            <a:off x="4203485" y="4652160"/>
            <a:ext cx="909134"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CART</a:t>
            </a:r>
            <a:endParaRPr lang="en"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75401612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lvl="0">
              <a:buSzPct val="25000"/>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Models</a:t>
            </a:r>
            <a:r>
              <a:rPr lang="en-US" sz="2000" b="1" dirty="0">
                <a:solidFill>
                  <a:schemeClr val="dk1"/>
                </a:solidFill>
                <a:latin typeface="Century Gothic"/>
                <a:ea typeface="Century Gothic"/>
                <a:cs typeface="Century Gothic"/>
                <a:sym typeface="Century Gothic"/>
              </a:rPr>
              <a:t> using Simulated Annealing</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pic>
        <p:nvPicPr>
          <p:cNvPr id="14" name="Picture 13"/>
          <p:cNvPicPr>
            <a:picLocks/>
          </p:cNvPicPr>
          <p:nvPr/>
        </p:nvPicPr>
        <p:blipFill>
          <a:blip r:embed="rId3">
            <a:extLst>
              <a:ext uri="{28A0092B-C50C-407E-A947-70E740481C1C}">
                <a14:useLocalDpi xmlns:a14="http://schemas.microsoft.com/office/drawing/2010/main" val="0"/>
              </a:ext>
            </a:extLst>
          </a:blip>
          <a:stretch>
            <a:fillRect/>
          </a:stretch>
        </p:blipFill>
        <p:spPr>
          <a:xfrm>
            <a:off x="-101003" y="1032542"/>
            <a:ext cx="4993200" cy="3693600"/>
          </a:xfrm>
          <a:prstGeom prst="rect">
            <a:avLst/>
          </a:prstGeom>
        </p:spPr>
      </p:pic>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4200979" y="1028278"/>
            <a:ext cx="4993200" cy="3693600"/>
          </a:xfrm>
          <a:prstGeom prst="rect">
            <a:avLst/>
          </a:prstGeom>
        </p:spPr>
      </p:pic>
      <p:sp>
        <p:nvSpPr>
          <p:cNvPr id="17" name="Shape 211"/>
          <p:cNvSpPr/>
          <p:nvPr/>
        </p:nvSpPr>
        <p:spPr>
          <a:xfrm>
            <a:off x="3662900" y="4589894"/>
            <a:ext cx="20849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Random Forest</a:t>
            </a:r>
            <a:endParaRPr lang="en"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40507134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lvl="0">
              <a:buSzPct val="25000"/>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Models</a:t>
            </a:r>
            <a:r>
              <a:rPr lang="en-US" sz="2000" b="1" dirty="0">
                <a:solidFill>
                  <a:schemeClr val="dk1"/>
                </a:solidFill>
                <a:latin typeface="Century Gothic"/>
                <a:ea typeface="Century Gothic"/>
                <a:cs typeface="Century Gothic"/>
                <a:sym typeface="Century Gothic"/>
              </a:rPr>
              <a:t> using Simulated Annealing</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pic>
        <p:nvPicPr>
          <p:cNvPr id="16" name="Picture 15"/>
          <p:cNvPicPr>
            <a:picLocks/>
          </p:cNvPicPr>
          <p:nvPr/>
        </p:nvPicPr>
        <p:blipFill rotWithShape="1">
          <a:blip r:embed="rId3">
            <a:extLst>
              <a:ext uri="{28A0092B-C50C-407E-A947-70E740481C1C}">
                <a14:useLocalDpi xmlns:a14="http://schemas.microsoft.com/office/drawing/2010/main" val="0"/>
              </a:ext>
            </a:extLst>
          </a:blip>
          <a:srcRect l="6759" t="4561" r="7018" b="10538"/>
          <a:stretch/>
        </p:blipFill>
        <p:spPr>
          <a:xfrm>
            <a:off x="277288" y="1245047"/>
            <a:ext cx="4305301" cy="3135916"/>
          </a:xfrm>
          <a:prstGeom prst="rect">
            <a:avLst/>
          </a:prstGeom>
        </p:spPr>
      </p:pic>
      <p:pic>
        <p:nvPicPr>
          <p:cNvPr id="17" name="Picture 16"/>
          <p:cNvPicPr>
            <a:picLocks/>
          </p:cNvPicPr>
          <p:nvPr/>
        </p:nvPicPr>
        <p:blipFill rotWithShape="1">
          <a:blip r:embed="rId4">
            <a:extLst>
              <a:ext uri="{28A0092B-C50C-407E-A947-70E740481C1C}">
                <a14:useLocalDpi xmlns:a14="http://schemas.microsoft.com/office/drawing/2010/main" val="0"/>
              </a:ext>
            </a:extLst>
          </a:blip>
          <a:srcRect l="6938" t="5374" r="6312" b="11414"/>
          <a:stretch/>
        </p:blipFill>
        <p:spPr>
          <a:xfrm>
            <a:off x="4649403" y="1236221"/>
            <a:ext cx="4331585" cy="3073527"/>
          </a:xfrm>
          <a:prstGeom prst="rect">
            <a:avLst/>
          </a:prstGeom>
        </p:spPr>
      </p:pic>
      <p:sp>
        <p:nvSpPr>
          <p:cNvPr id="18" name="Shape 211"/>
          <p:cNvSpPr/>
          <p:nvPr/>
        </p:nvSpPr>
        <p:spPr>
          <a:xfrm>
            <a:off x="4128022" y="4617007"/>
            <a:ext cx="909134"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CART</a:t>
            </a:r>
            <a:endParaRPr lang="en"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74380284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37" name="Shape 237"/>
          <p:cNvSpPr txBox="1"/>
          <p:nvPr/>
        </p:nvSpPr>
        <p:spPr>
          <a:xfrm>
            <a:off x="5024683" y="1268819"/>
            <a:ext cx="3664799" cy="9234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Conclusion</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pSp>
        <p:nvGrpSpPr>
          <p:cNvPr id="243" name="Shape 243"/>
          <p:cNvGrpSpPr/>
          <p:nvPr/>
        </p:nvGrpSpPr>
        <p:grpSpPr>
          <a:xfrm>
            <a:off x="0" y="0"/>
            <a:ext cx="9144000" cy="269379"/>
            <a:chOff x="0" y="0"/>
            <a:chExt cx="7091177" cy="5143499"/>
          </a:xfrm>
        </p:grpSpPr>
        <p:sp>
          <p:nvSpPr>
            <p:cNvPr id="244" name="Shape 244"/>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5" name="Shape 245"/>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6" name="Shape 246"/>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7" name="Shape 247"/>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8" name="Shape 248"/>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9" name="Shape 249"/>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50" name="Shape 250"/>
          <p:cNvSpPr/>
          <p:nvPr/>
        </p:nvSpPr>
        <p:spPr>
          <a:xfrm>
            <a:off x="394272" y="698850"/>
            <a:ext cx="2217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Conclusion</a:t>
            </a:r>
          </a:p>
        </p:txBody>
      </p:sp>
      <p:sp>
        <p:nvSpPr>
          <p:cNvPr id="251" name="Shape 251"/>
          <p:cNvSpPr/>
          <p:nvPr/>
        </p:nvSpPr>
        <p:spPr>
          <a:xfrm>
            <a:off x="394280" y="1099041"/>
            <a:ext cx="8570400" cy="3548115"/>
          </a:xfrm>
          <a:prstGeom prst="rect">
            <a:avLst/>
          </a:prstGeom>
          <a:noFill/>
          <a:ln>
            <a:noFill/>
          </a:ln>
        </p:spPr>
        <p:txBody>
          <a:bodyPr lIns="91425" tIns="45700" rIns="91425" bIns="45700" anchor="t" anchorCtr="0">
            <a:noAutofit/>
          </a:bodyPr>
          <a:lstStyle/>
          <a:p>
            <a:pPr marL="514350" lvl="0" indent="-260350" algn="just" rtl="0">
              <a:spcBef>
                <a:spcPts val="0"/>
              </a:spcBef>
              <a:buClr>
                <a:schemeClr val="dk1"/>
              </a:buClr>
              <a:buFont typeface="Arial"/>
              <a:buChar char="•"/>
            </a:pPr>
            <a:endParaRPr lang="en-US" dirty="0">
              <a:solidFill>
                <a:schemeClr val="dk1"/>
              </a:solidFill>
              <a:latin typeface="Century Gothic"/>
              <a:ea typeface="Century Gothic"/>
              <a:cs typeface="Century Gothic"/>
              <a:sym typeface="Century Gothic"/>
            </a:endParaRPr>
          </a:p>
          <a:p>
            <a:pPr marL="514350" lvl="0" indent="-260350" algn="just">
              <a:buClr>
                <a:schemeClr val="dk1"/>
              </a:buClr>
              <a:buFont typeface="Arial"/>
              <a:buChar char="•"/>
            </a:pPr>
            <a:endParaRPr lang="en-US" dirty="0" smtClean="0">
              <a:solidFill>
                <a:schemeClr val="dk1"/>
              </a:solidFill>
              <a:latin typeface="Century Gothic"/>
              <a:ea typeface="Century Gothic"/>
              <a:cs typeface="Century Gothic"/>
              <a:sym typeface="Century Gothic"/>
            </a:endParaRPr>
          </a:p>
          <a:p>
            <a:pPr marL="514350" lvl="0" indent="-260350" algn="just">
              <a:buClr>
                <a:schemeClr val="dk1"/>
              </a:buClr>
              <a:buFont typeface="Arial"/>
              <a:buChar char="•"/>
            </a:pPr>
            <a:r>
              <a:rPr lang="en-US" dirty="0" smtClean="0">
                <a:solidFill>
                  <a:schemeClr val="dk1"/>
                </a:solidFill>
                <a:latin typeface="Century Gothic"/>
                <a:ea typeface="Century Gothic"/>
                <a:cs typeface="Century Gothic"/>
                <a:sym typeface="Century Gothic"/>
              </a:rPr>
              <a:t>While </a:t>
            </a:r>
            <a:r>
              <a:rPr lang="en-US" dirty="0">
                <a:solidFill>
                  <a:schemeClr val="dk1"/>
                </a:solidFill>
                <a:latin typeface="Century Gothic"/>
                <a:ea typeface="Century Gothic"/>
                <a:cs typeface="Century Gothic"/>
                <a:sym typeface="Century Gothic"/>
              </a:rPr>
              <a:t>performing parameter tuning on defect predictors, we have learned that if defect prediction is performed on static code attributes without tuning, and even if tuning is performed but with a single tuning algorithm, it can be both harmful and </a:t>
            </a:r>
            <a:r>
              <a:rPr lang="en-US" dirty="0" smtClean="0">
                <a:solidFill>
                  <a:schemeClr val="dk1"/>
                </a:solidFill>
                <a:latin typeface="Century Gothic"/>
                <a:ea typeface="Century Gothic"/>
                <a:cs typeface="Century Gothic"/>
                <a:sym typeface="Century Gothic"/>
              </a:rPr>
              <a:t>misleading. </a:t>
            </a:r>
          </a:p>
          <a:p>
            <a:pPr marL="514350" lvl="0" indent="-260350" algn="just">
              <a:buClr>
                <a:schemeClr val="dk1"/>
              </a:buClr>
              <a:buFont typeface="Arial"/>
              <a:buChar char="•"/>
            </a:pPr>
            <a:endParaRPr lang="en-US" dirty="0">
              <a:solidFill>
                <a:schemeClr val="dk1"/>
              </a:solidFill>
              <a:latin typeface="Century Gothic"/>
              <a:ea typeface="Century Gothic"/>
              <a:cs typeface="Century Gothic"/>
              <a:sym typeface="Century Gothic"/>
            </a:endParaRPr>
          </a:p>
          <a:p>
            <a:pPr marL="514350" lvl="0" indent="-260350" algn="just">
              <a:buClr>
                <a:schemeClr val="dk1"/>
              </a:buClr>
              <a:buFont typeface="Arial"/>
              <a:buChar char="•"/>
            </a:pPr>
            <a:r>
              <a:rPr lang="en-US" dirty="0" smtClean="0">
                <a:solidFill>
                  <a:schemeClr val="dk1"/>
                </a:solidFill>
                <a:latin typeface="Century Gothic"/>
                <a:ea typeface="Century Gothic"/>
                <a:cs typeface="Century Gothic"/>
                <a:sym typeface="Century Gothic"/>
              </a:rPr>
              <a:t>Performing </a:t>
            </a:r>
            <a:r>
              <a:rPr lang="en-US" dirty="0">
                <a:solidFill>
                  <a:schemeClr val="dk1"/>
                </a:solidFill>
                <a:latin typeface="Century Gothic"/>
                <a:ea typeface="Century Gothic"/>
                <a:cs typeface="Century Gothic"/>
                <a:sym typeface="Century Gothic"/>
              </a:rPr>
              <a:t>tuning with just a single optimizer does not guarantee that we will get the best results. So, we recommend that whenever software analytics is performed, especially in case of defect prediction, parameter tuning should be taken into account and it should be treated as an important aspect of defect prediction. </a:t>
            </a:r>
            <a:endParaRPr lang="en-US" dirty="0" smtClean="0">
              <a:solidFill>
                <a:schemeClr val="dk1"/>
              </a:solidFill>
              <a:latin typeface="Century Gothic"/>
              <a:ea typeface="Century Gothic"/>
              <a:cs typeface="Century Gothic"/>
              <a:sym typeface="Century Gothic"/>
            </a:endParaRPr>
          </a:p>
          <a:p>
            <a:pPr marL="514350" lvl="0" indent="-260350" algn="just">
              <a:buClr>
                <a:schemeClr val="dk1"/>
              </a:buClr>
              <a:buFont typeface="Arial"/>
              <a:buChar char="•"/>
            </a:pPr>
            <a:endParaRPr lang="en-US" dirty="0">
              <a:solidFill>
                <a:schemeClr val="dk1"/>
              </a:solidFill>
              <a:latin typeface="Century Gothic"/>
              <a:ea typeface="Century Gothic"/>
              <a:cs typeface="Century Gothic"/>
              <a:sym typeface="Century Gothic"/>
            </a:endParaRPr>
          </a:p>
          <a:p>
            <a:pPr marL="514350" lvl="0" indent="-260350" algn="just">
              <a:buClr>
                <a:schemeClr val="dk1"/>
              </a:buClr>
              <a:buFont typeface="Arial"/>
              <a:buChar char="•"/>
            </a:pPr>
            <a:r>
              <a:rPr lang="en-US" dirty="0" smtClean="0">
                <a:solidFill>
                  <a:schemeClr val="dk1"/>
                </a:solidFill>
                <a:latin typeface="Century Gothic"/>
                <a:ea typeface="Century Gothic"/>
                <a:cs typeface="Century Gothic"/>
                <a:sym typeface="Century Gothic"/>
              </a:rPr>
              <a:t>In </a:t>
            </a:r>
            <a:r>
              <a:rPr lang="en-US" dirty="0">
                <a:solidFill>
                  <a:schemeClr val="dk1"/>
                </a:solidFill>
                <a:latin typeface="Century Gothic"/>
                <a:ea typeface="Century Gothic"/>
                <a:cs typeface="Century Gothic"/>
                <a:sym typeface="Century Gothic"/>
              </a:rPr>
              <a:t>addition to this, we conclude that Differential Evolution usually outperforms Simulated Annealing due to its more robust principle</a:t>
            </a:r>
            <a:r>
              <a:rPr lang="en-US" dirty="0" smtClean="0">
                <a:solidFill>
                  <a:schemeClr val="dk1"/>
                </a:solidFill>
                <a:latin typeface="Century Gothic"/>
                <a:ea typeface="Century Gothic"/>
                <a:cs typeface="Century Gothic"/>
                <a:sym typeface="Century Gothic"/>
              </a:rPr>
              <a:t>.</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57" name="Shape 257"/>
          <p:cNvSpPr txBox="1"/>
          <p:nvPr/>
        </p:nvSpPr>
        <p:spPr>
          <a:xfrm>
            <a:off x="5026483" y="1505057"/>
            <a:ext cx="3664831"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Future Scope</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Shape 262"/>
          <p:cNvGrpSpPr/>
          <p:nvPr/>
        </p:nvGrpSpPr>
        <p:grpSpPr>
          <a:xfrm>
            <a:off x="0" y="0"/>
            <a:ext cx="9144000" cy="269379"/>
            <a:chOff x="0" y="0"/>
            <a:chExt cx="7091177" cy="5143499"/>
          </a:xfrm>
        </p:grpSpPr>
        <p:sp>
          <p:nvSpPr>
            <p:cNvPr id="263" name="Shape 26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4" name="Shape 26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5" name="Shape 26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6" name="Shape 26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7" name="Shape 26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8" name="Shape 26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69" name="Shape 269"/>
          <p:cNvSpPr/>
          <p:nvPr/>
        </p:nvSpPr>
        <p:spPr>
          <a:xfrm>
            <a:off x="142944" y="397350"/>
            <a:ext cx="29412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Future Scope</a:t>
            </a:r>
          </a:p>
        </p:txBody>
      </p:sp>
      <p:sp>
        <p:nvSpPr>
          <p:cNvPr id="270" name="Shape 270"/>
          <p:cNvSpPr/>
          <p:nvPr/>
        </p:nvSpPr>
        <p:spPr>
          <a:xfrm>
            <a:off x="531271" y="1889866"/>
            <a:ext cx="7638000" cy="978594"/>
          </a:xfrm>
          <a:prstGeom prst="rect">
            <a:avLst/>
          </a:prstGeom>
          <a:noFill/>
          <a:ln>
            <a:noFill/>
          </a:ln>
        </p:spPr>
        <p:txBody>
          <a:bodyPr lIns="91425" tIns="45700" rIns="91425" bIns="45700" anchor="t" anchorCtr="0">
            <a:noAutofit/>
          </a:bodyPr>
          <a:lstStyle/>
          <a:p>
            <a:pPr marR="0" lvl="0" algn="l" rtl="0">
              <a:lnSpc>
                <a:spcPct val="150000"/>
              </a:lnSpc>
              <a:spcBef>
                <a:spcPts val="0"/>
              </a:spcBef>
              <a:buNone/>
            </a:pPr>
            <a:r>
              <a:rPr lang="en" sz="1800" dirty="0">
                <a:solidFill>
                  <a:schemeClr val="dk1"/>
                </a:solidFill>
                <a:latin typeface="Century Gothic"/>
                <a:ea typeface="Century Gothic"/>
                <a:cs typeface="Century Gothic"/>
                <a:sym typeface="Century Gothic"/>
              </a:rPr>
              <a:t>	 	 	</a:t>
            </a:r>
          </a:p>
          <a:p>
            <a:pPr marL="457200" lvl="0" indent="-203200" algn="just">
              <a:buClr>
                <a:schemeClr val="dk1"/>
              </a:buClr>
              <a:buFont typeface="Century Gothic"/>
              <a:buChar char="●"/>
            </a:pPr>
            <a:r>
              <a:rPr lang="en" dirty="0">
                <a:solidFill>
                  <a:schemeClr val="dk1"/>
                </a:solidFill>
                <a:latin typeface="Century Gothic"/>
                <a:ea typeface="Century Gothic"/>
                <a:cs typeface="Century Gothic"/>
                <a:sym typeface="Century Gothic"/>
              </a:rPr>
              <a:t>For future work, it is now essential to not only apply these optimizers in other software analytics fields but also compare their performances in those fields.</a:t>
            </a:r>
            <a:endParaRPr sz="1800" dirty="0">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76" name="Shape 276"/>
          <p:cNvSpPr txBox="1"/>
          <p:nvPr/>
        </p:nvSpPr>
        <p:spPr>
          <a:xfrm>
            <a:off x="2450867" y="1216588"/>
            <a:ext cx="4242266"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b="1">
                <a:solidFill>
                  <a:schemeClr val="lt1"/>
                </a:solidFill>
                <a:latin typeface="Century Gothic"/>
                <a:ea typeface="Century Gothic"/>
                <a:cs typeface="Century Gothic"/>
                <a:sym typeface="Century Gothic"/>
              </a:rPr>
              <a:t>THANK YOU!</a:t>
            </a:r>
          </a:p>
        </p:txBody>
      </p:sp>
      <p:sp>
        <p:nvSpPr>
          <p:cNvPr id="277" name="Shape 277"/>
          <p:cNvSpPr/>
          <p:nvPr/>
        </p:nvSpPr>
        <p:spPr>
          <a:xfrm>
            <a:off x="5383648" y="3466214"/>
            <a:ext cx="3677700" cy="1217661"/>
          </a:xfrm>
          <a:prstGeom prst="rect">
            <a:avLst/>
          </a:prstGeom>
          <a:noFill/>
          <a:ln>
            <a:noFill/>
          </a:ln>
        </p:spPr>
        <p:txBody>
          <a:bodyPr lIns="91425" tIns="45700" rIns="91425" bIns="45700" anchor="t" anchorCtr="0">
            <a:noAutofit/>
          </a:bodyPr>
          <a:lstStyle/>
          <a:p>
            <a:pPr lvl="0" algn="ctr" rtl="0">
              <a:spcBef>
                <a:spcPts val="0"/>
              </a:spcBef>
              <a:buSzPct val="25000"/>
              <a:buNone/>
            </a:pPr>
            <a:r>
              <a:rPr lang="en" sz="1050" dirty="0">
                <a:solidFill>
                  <a:schemeClr val="lt1"/>
                </a:solidFill>
                <a:latin typeface="Century Gothic"/>
                <a:ea typeface="Century Gothic"/>
                <a:cs typeface="Century Gothic"/>
                <a:sym typeface="Century Gothic"/>
              </a:rPr>
              <a:t>PRESENTED BY </a:t>
            </a:r>
            <a:endParaRPr lang="en-US" sz="1050" dirty="0" smtClean="0">
              <a:solidFill>
                <a:schemeClr val="lt1"/>
              </a:solidFill>
              <a:latin typeface="Century Gothic"/>
              <a:ea typeface="Century Gothic"/>
              <a:cs typeface="Century Gothic"/>
              <a:sym typeface="Century Gothic"/>
            </a:endParaRPr>
          </a:p>
          <a:p>
            <a:pPr lvl="0" algn="ctr"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a:solidFill>
                  <a:schemeClr val="lt1"/>
                </a:solidFill>
                <a:latin typeface="Century Gothic"/>
                <a:ea typeface="Century Gothic"/>
                <a:cs typeface="Century Gothic"/>
                <a:sym typeface="Century Gothic"/>
              </a:rPr>
              <a:t>Arjun Rajpal		</a:t>
            </a:r>
            <a:r>
              <a:rPr lang="en" sz="1050" dirty="0" smtClean="0">
                <a:solidFill>
                  <a:schemeClr val="lt1"/>
                </a:solidFill>
                <a:latin typeface="Century Gothic"/>
                <a:ea typeface="Century Gothic"/>
                <a:cs typeface="Century Gothic"/>
                <a:sym typeface="Century Gothic"/>
              </a:rPr>
              <a:t>(</a:t>
            </a:r>
            <a:r>
              <a:rPr lang="en" sz="1050" dirty="0">
                <a:solidFill>
                  <a:schemeClr val="lt1"/>
                </a:solidFill>
                <a:latin typeface="Century Gothic"/>
                <a:ea typeface="Century Gothic"/>
                <a:cs typeface="Century Gothic"/>
                <a:sym typeface="Century Gothic"/>
              </a:rPr>
              <a:t>2K14/SE/021</a:t>
            </a:r>
            <a:r>
              <a:rPr lang="en" sz="1050" dirty="0" smtClean="0">
                <a:solidFill>
                  <a:schemeClr val="lt1"/>
                </a:solidFill>
                <a:latin typeface="Century Gothic"/>
                <a:ea typeface="Century Gothic"/>
                <a:cs typeface="Century Gothic"/>
                <a:sym typeface="Century Gothic"/>
              </a:rPr>
              <a:t>)</a:t>
            </a: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a:solidFill>
                  <a:schemeClr val="lt1"/>
                </a:solidFill>
                <a:latin typeface="Century Gothic"/>
                <a:ea typeface="Century Gothic"/>
                <a:cs typeface="Century Gothic"/>
                <a:sym typeface="Century Gothic"/>
              </a:rPr>
              <a:t>Dushyant</a:t>
            </a:r>
            <a:r>
              <a:rPr lang="en" sz="1050" dirty="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Rathore</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2K14/SE/029</a:t>
            </a:r>
            <a:r>
              <a:rPr lang="en" sz="1050" dirty="0" smtClean="0">
                <a:solidFill>
                  <a:schemeClr val="lt1"/>
                </a:solidFill>
                <a:latin typeface="Century Gothic"/>
                <a:ea typeface="Century Gothic"/>
                <a:cs typeface="Century Gothic"/>
                <a:sym typeface="Century Gothic"/>
              </a:rPr>
              <a:t>)</a:t>
            </a:r>
            <a:endParaRPr lang="en" sz="105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p:nvPr/>
        </p:nvSpPr>
        <p:spPr>
          <a:xfrm>
            <a:off x="690281" y="1192336"/>
            <a:ext cx="2810933" cy="448328"/>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Problem Statement</a:t>
            </a:r>
          </a:p>
        </p:txBody>
      </p:sp>
      <p:sp>
        <p:nvSpPr>
          <p:cNvPr id="43" name="Shape 43"/>
          <p:cNvSpPr txBox="1"/>
          <p:nvPr/>
        </p:nvSpPr>
        <p:spPr>
          <a:xfrm>
            <a:off x="959223" y="1972078"/>
            <a:ext cx="7530353" cy="2349401"/>
          </a:xfrm>
          <a:prstGeom prst="rect">
            <a:avLst/>
          </a:prstGeom>
          <a:noFill/>
          <a:ln>
            <a:noFill/>
          </a:ln>
        </p:spPr>
        <p:txBody>
          <a:bodyPr lIns="91425" tIns="45700" rIns="91425" bIns="45700" anchor="t" anchorCtr="0">
            <a:noAutofit/>
          </a:bodyPr>
          <a:lstStyle/>
          <a:p>
            <a:pPr marL="457200" marR="0" lvl="0" indent="-228600" algn="l" rtl="0">
              <a:spcBef>
                <a:spcPts val="0"/>
              </a:spcBef>
              <a:buClr>
                <a:schemeClr val="dk1"/>
              </a:buClr>
              <a:buSzPct val="100000"/>
              <a:buFont typeface="Arial"/>
              <a:buChar char="•"/>
            </a:pPr>
            <a:r>
              <a:rPr lang="en" sz="1800" b="0" i="0" u="none" strike="noStrike" cap="none" dirty="0">
                <a:solidFill>
                  <a:schemeClr val="dk1"/>
                </a:solidFill>
                <a:latin typeface="Century Gothic"/>
                <a:ea typeface="Century Gothic"/>
                <a:cs typeface="Century Gothic"/>
                <a:sym typeface="Century Gothic"/>
              </a:rPr>
              <a:t>The aim of the project is to ― </a:t>
            </a:r>
            <a:r>
              <a:rPr lang="en-US" sz="1800" b="1" i="1" dirty="0" smtClean="0">
                <a:solidFill>
                  <a:schemeClr val="dk1"/>
                </a:solidFill>
                <a:latin typeface="Century Gothic"/>
                <a:ea typeface="Century Gothic"/>
                <a:cs typeface="Century Gothic"/>
                <a:sym typeface="Century Gothic"/>
              </a:rPr>
              <a:t>Compare performance of Differential Evolution &amp; Simulated Annealing in tuning parameters of different machine learning </a:t>
            </a:r>
            <a:r>
              <a:rPr lang="en-US" sz="1800" b="1" i="1" dirty="0" smtClean="0">
                <a:solidFill>
                  <a:schemeClr val="dk1"/>
                </a:solidFill>
                <a:latin typeface="Century Gothic"/>
                <a:ea typeface="Century Gothic"/>
                <a:cs typeface="Century Gothic"/>
                <a:sym typeface="Century Gothic"/>
              </a:rPr>
              <a:t>models in the field of Software Defect Prediction.</a:t>
            </a:r>
            <a:endParaRPr lang="en" sz="1800" b="1" i="1" dirty="0">
              <a:solidFill>
                <a:schemeClr val="dk1"/>
              </a:solidFill>
              <a:latin typeface="Century Gothic"/>
              <a:ea typeface="Century Gothic"/>
              <a:cs typeface="Century Gothic"/>
              <a:sym typeface="Century Gothic"/>
            </a:endParaRPr>
          </a:p>
          <a:p>
            <a:pPr marL="457200" marR="0" lvl="0" indent="-228600" algn="l" rtl="0">
              <a:spcBef>
                <a:spcPts val="0"/>
              </a:spcBef>
              <a:buClr>
                <a:schemeClr val="dk1"/>
              </a:buClr>
              <a:buFont typeface="Arial"/>
              <a:buNone/>
            </a:pPr>
            <a:endParaRPr sz="1800" b="0" i="0" u="none" strike="noStrike" cap="none" dirty="0">
              <a:solidFill>
                <a:schemeClr val="dk1"/>
              </a:solidFill>
              <a:latin typeface="Century Gothic"/>
              <a:ea typeface="Century Gothic"/>
              <a:cs typeface="Century Gothic"/>
              <a:sym typeface="Century Gothic"/>
            </a:endParaRPr>
          </a:p>
          <a:p>
            <a:pPr marL="457200" lvl="0" indent="-228600">
              <a:buClr>
                <a:schemeClr val="dk1"/>
              </a:buClr>
              <a:buSzPct val="100000"/>
              <a:buFont typeface="Arial"/>
              <a:buChar char="•"/>
            </a:pPr>
            <a:r>
              <a:rPr lang="en" sz="1800" dirty="0" smtClean="0">
                <a:solidFill>
                  <a:srgbClr val="211D1E"/>
                </a:solidFill>
                <a:latin typeface="Century Gothic" charset="0"/>
                <a:ea typeface="Century Gothic" charset="0"/>
                <a:cs typeface="Century Gothic" charset="0"/>
              </a:rPr>
              <a:t>We </a:t>
            </a:r>
            <a:r>
              <a:rPr lang="en" sz="1800" dirty="0">
                <a:solidFill>
                  <a:srgbClr val="211D1E"/>
                </a:solidFill>
                <a:latin typeface="Century Gothic" charset="0"/>
                <a:ea typeface="Century Gothic" charset="0"/>
                <a:cs typeface="Century Gothic" charset="0"/>
              </a:rPr>
              <a:t>try to find simple and easy to implement methods for tuning the defect predictors and also compare the performances of these methods.</a:t>
            </a:r>
            <a:endParaRPr lang="en" sz="1800" dirty="0">
              <a:solidFill>
                <a:srgbClr val="211D1E"/>
              </a:solidFill>
              <a:latin typeface="Century Gothic" charset="0"/>
              <a:ea typeface="Century Gothic" charset="0"/>
              <a:cs typeface="Century Gothic" charset="0"/>
            </a:endParaRPr>
          </a:p>
          <a:p>
            <a:pPr marR="0" lvl="0" algn="l" rtl="0">
              <a:spcBef>
                <a:spcPts val="0"/>
              </a:spcBef>
              <a:buNone/>
            </a:pPr>
            <a:r>
              <a:rPr lang="en" sz="1800" dirty="0">
                <a:solidFill>
                  <a:schemeClr val="dk1"/>
                </a:solidFill>
                <a:latin typeface="Century Gothic"/>
                <a:ea typeface="Century Gothic"/>
                <a:cs typeface="Century Gothic"/>
                <a:sym typeface="Century Gothic"/>
              </a:rPr>
              <a:t> </a:t>
            </a:r>
          </a:p>
        </p:txBody>
      </p:sp>
      <p:grpSp>
        <p:nvGrpSpPr>
          <p:cNvPr id="44" name="Shape 44"/>
          <p:cNvGrpSpPr/>
          <p:nvPr/>
        </p:nvGrpSpPr>
        <p:grpSpPr>
          <a:xfrm>
            <a:off x="0" y="0"/>
            <a:ext cx="9144000" cy="269379"/>
            <a:chOff x="0" y="0"/>
            <a:chExt cx="7091177" cy="5143499"/>
          </a:xfrm>
        </p:grpSpPr>
        <p:sp>
          <p:nvSpPr>
            <p:cNvPr id="45" name="Shape 45"/>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6" name="Shape 46"/>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7" name="Shape 47"/>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8" name="Shape 48"/>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9" name="Shape 49"/>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50" name="Shape 50"/>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56" name="Shape 56"/>
          <p:cNvSpPr/>
          <p:nvPr/>
        </p:nvSpPr>
        <p:spPr>
          <a:xfrm>
            <a:off x="3757591" y="1561637"/>
            <a:ext cx="1628817" cy="1628813"/>
          </a:xfrm>
          <a:prstGeom prst="ellipse">
            <a:avLst/>
          </a:prstGeom>
          <a:solidFill>
            <a:srgbClr val="553A6C"/>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02</a:t>
            </a:r>
          </a:p>
        </p:txBody>
      </p:sp>
      <p:sp>
        <p:nvSpPr>
          <p:cNvPr id="57" name="Shape 57"/>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8" name="Shape 58"/>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9" name="Shape 59"/>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60" name="Shape 60"/>
          <p:cNvSpPr/>
          <p:nvPr/>
        </p:nvSpPr>
        <p:spPr>
          <a:xfrm>
            <a:off x="3166533" y="425170"/>
            <a:ext cx="2810933"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0" i="0" u="none" strike="noStrike" cap="none">
                <a:solidFill>
                  <a:schemeClr val="lt1"/>
                </a:solidFill>
                <a:latin typeface="Century Gothic"/>
                <a:ea typeface="Century Gothic"/>
                <a:cs typeface="Century Gothic"/>
                <a:sym typeface="Century Gothic"/>
              </a:rPr>
              <a:t>Data Set</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p:nvPr/>
        </p:nvSpPr>
        <p:spPr>
          <a:xfrm>
            <a:off x="690281" y="804716"/>
            <a:ext cx="2811000" cy="449400"/>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Introduction</a:t>
            </a:r>
          </a:p>
        </p:txBody>
      </p:sp>
      <p:sp>
        <p:nvSpPr>
          <p:cNvPr id="66" name="Shape 66"/>
          <p:cNvSpPr txBox="1"/>
          <p:nvPr/>
        </p:nvSpPr>
        <p:spPr>
          <a:xfrm>
            <a:off x="949175" y="1254125"/>
            <a:ext cx="7530300" cy="3133200"/>
          </a:xfrm>
          <a:prstGeom prst="rect">
            <a:avLst/>
          </a:prstGeom>
          <a:noFill/>
          <a:ln>
            <a:noFill/>
          </a:ln>
        </p:spPr>
        <p:txBody>
          <a:bodyPr lIns="91425" tIns="45700" rIns="91425" bIns="45700" anchor="t" anchorCtr="0">
            <a:noAutofit/>
          </a:bodyPr>
          <a:lstStyle/>
          <a:p>
            <a:pPr marR="0" lvl="0" algn="l" rtl="0">
              <a:spcBef>
                <a:spcPts val="0"/>
              </a:spcBef>
              <a:buNone/>
            </a:pPr>
            <a:r>
              <a:rPr lang="en" sz="1800" dirty="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dirty="0">
                <a:solidFill>
                  <a:schemeClr val="dk1"/>
                </a:solidFill>
                <a:latin typeface="Century Gothic"/>
                <a:ea typeface="Century Gothic"/>
                <a:cs typeface="Century Gothic"/>
                <a:sym typeface="Century Gothic"/>
              </a:rPr>
              <a:t>Our defect data comes from PROMISE repository . This data pertains to open source Java systems : ant, camel, ivy, </a:t>
            </a:r>
            <a:r>
              <a:rPr lang="en" sz="1600" dirty="0" err="1">
                <a:solidFill>
                  <a:schemeClr val="dk1"/>
                </a:solidFill>
                <a:latin typeface="Century Gothic"/>
                <a:ea typeface="Century Gothic"/>
                <a:cs typeface="Century Gothic"/>
                <a:sym typeface="Century Gothic"/>
              </a:rPr>
              <a:t>jedit</a:t>
            </a:r>
            <a:r>
              <a:rPr lang="en" sz="1600" dirty="0">
                <a:solidFill>
                  <a:schemeClr val="dk1"/>
                </a:solidFill>
                <a:latin typeface="Century Gothic"/>
                <a:ea typeface="Century Gothic"/>
                <a:cs typeface="Century Gothic"/>
                <a:sym typeface="Century Gothic"/>
              </a:rPr>
              <a:t>, log4j, </a:t>
            </a:r>
            <a:r>
              <a:rPr lang="en" sz="1600" dirty="0" err="1">
                <a:solidFill>
                  <a:schemeClr val="dk1"/>
                </a:solidFill>
                <a:latin typeface="Century Gothic"/>
                <a:ea typeface="Century Gothic"/>
                <a:cs typeface="Century Gothic"/>
                <a:sym typeface="Century Gothic"/>
              </a:rPr>
              <a:t>lucene</a:t>
            </a:r>
            <a:r>
              <a:rPr lang="en" sz="1600" dirty="0">
                <a:solidFill>
                  <a:schemeClr val="dk1"/>
                </a:solidFill>
                <a:latin typeface="Century Gothic"/>
                <a:ea typeface="Century Gothic"/>
                <a:cs typeface="Century Gothic"/>
                <a:sym typeface="Century Gothic"/>
              </a:rPr>
              <a:t>, poi, synapse, velocity and xerces.</a:t>
            </a:r>
          </a:p>
          <a:p>
            <a:pPr lvl="0" algn="just" rtl="0">
              <a:spcBef>
                <a:spcPts val="0"/>
              </a:spcBef>
              <a:buNone/>
            </a:pPr>
            <a:r>
              <a:rPr lang="en" sz="1600" dirty="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dirty="0">
                <a:solidFill>
                  <a:schemeClr val="dk1"/>
                </a:solidFill>
                <a:latin typeface="Century Gothic"/>
                <a:ea typeface="Century Gothic"/>
                <a:cs typeface="Century Gothic"/>
                <a:sym typeface="Century Gothic"/>
              </a:rPr>
              <a:t>We selected these data sets since they have at least three consecutive releases (where release i+1 was built after release </a:t>
            </a:r>
            <a:r>
              <a:rPr lang="en" sz="1600" dirty="0" err="1">
                <a:solidFill>
                  <a:schemeClr val="dk1"/>
                </a:solidFill>
                <a:latin typeface="Century Gothic"/>
                <a:ea typeface="Century Gothic"/>
                <a:cs typeface="Century Gothic"/>
                <a:sym typeface="Century Gothic"/>
              </a:rPr>
              <a:t>i</a:t>
            </a:r>
            <a:r>
              <a:rPr lang="en" sz="1600" dirty="0">
                <a:solidFill>
                  <a:schemeClr val="dk1"/>
                </a:solidFill>
                <a:latin typeface="Century Gothic"/>
                <a:ea typeface="Century Gothic"/>
                <a:cs typeface="Century Gothic"/>
                <a:sym typeface="Century Gothic"/>
              </a:rPr>
              <a:t>). </a:t>
            </a:r>
          </a:p>
          <a:p>
            <a:pPr lvl="0" algn="just" rtl="0">
              <a:spcBef>
                <a:spcPts val="0"/>
              </a:spcBef>
              <a:buNone/>
            </a:pPr>
            <a:endParaRPr sz="1600" dirty="0">
              <a:solidFill>
                <a:schemeClr val="dk1"/>
              </a:solidFill>
              <a:latin typeface="Century Gothic"/>
              <a:ea typeface="Century Gothic"/>
              <a:cs typeface="Century Gothic"/>
              <a:sym typeface="Century Gothic"/>
            </a:endParaRPr>
          </a:p>
          <a:p>
            <a:pPr marL="457200" lvl="0" indent="-215900" algn="just" rtl="0">
              <a:spcBef>
                <a:spcPts val="0"/>
              </a:spcBef>
              <a:buClr>
                <a:schemeClr val="dk1"/>
              </a:buClr>
              <a:buSzPct val="100000"/>
              <a:buFont typeface="Arial"/>
              <a:buChar char="•"/>
            </a:pPr>
            <a:r>
              <a:rPr lang="en" sz="1600" dirty="0">
                <a:solidFill>
                  <a:schemeClr val="dk1"/>
                </a:solidFill>
                <a:latin typeface="Century Gothic"/>
                <a:ea typeface="Century Gothic"/>
                <a:cs typeface="Century Gothic"/>
                <a:sym typeface="Century Gothic"/>
              </a:rPr>
              <a:t>This will allow us to build defect predictors based on the past data and then predict (test) defects on future version projects, which will be a more practical scenario.</a:t>
            </a:r>
          </a:p>
        </p:txBody>
      </p:sp>
      <p:grpSp>
        <p:nvGrpSpPr>
          <p:cNvPr id="67" name="Shape 67"/>
          <p:cNvGrpSpPr/>
          <p:nvPr/>
        </p:nvGrpSpPr>
        <p:grpSpPr>
          <a:xfrm>
            <a:off x="0" y="0"/>
            <a:ext cx="9144000" cy="269379"/>
            <a:chOff x="0" y="0"/>
            <a:chExt cx="7091177" cy="5143499"/>
          </a:xfrm>
        </p:grpSpPr>
        <p:sp>
          <p:nvSpPr>
            <p:cNvPr id="68" name="Shape 6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69" name="Shape 6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0" name="Shape 7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1" name="Shape 7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2" name="Shape 7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3" name="Shape 7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78" name="Shape 78"/>
          <p:cNvGrpSpPr/>
          <p:nvPr/>
        </p:nvGrpSpPr>
        <p:grpSpPr>
          <a:xfrm>
            <a:off x="0" y="0"/>
            <a:ext cx="9144000" cy="269379"/>
            <a:chOff x="0" y="0"/>
            <a:chExt cx="7091177" cy="5143499"/>
          </a:xfrm>
        </p:grpSpPr>
        <p:sp>
          <p:nvSpPr>
            <p:cNvPr id="79" name="Shape 79"/>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0" name="Shape 80"/>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1" name="Shape 81"/>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2" name="Shape 82"/>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3" name="Shape 83"/>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4" name="Shape 84"/>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
        <p:nvSpPr>
          <p:cNvPr id="85" name="Shape 85"/>
          <p:cNvSpPr/>
          <p:nvPr/>
        </p:nvSpPr>
        <p:spPr>
          <a:xfrm>
            <a:off x="190875" y="620225"/>
            <a:ext cx="19188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dirty="0">
                <a:solidFill>
                  <a:schemeClr val="dk1"/>
                </a:solidFill>
                <a:latin typeface="Century Gothic"/>
                <a:ea typeface="Century Gothic"/>
                <a:cs typeface="Century Gothic"/>
                <a:sym typeface="Century Gothic"/>
              </a:rPr>
              <a:t>Dataset</a:t>
            </a:r>
          </a:p>
          <a:p>
            <a:pPr marL="0" marR="0" lvl="0" indent="0" algn="l" rtl="0">
              <a:spcBef>
                <a:spcPts val="0"/>
              </a:spcBef>
              <a:buNone/>
            </a:pPr>
            <a:endParaRPr sz="2000" b="1" dirty="0">
              <a:solidFill>
                <a:schemeClr val="dk1"/>
              </a:solidFill>
              <a:latin typeface="Century Gothic"/>
              <a:ea typeface="Century Gothic"/>
              <a:cs typeface="Century Gothic"/>
              <a:sym typeface="Century Gothic"/>
            </a:endParaRPr>
          </a:p>
        </p:txBody>
      </p:sp>
      <p:pic>
        <p:nvPicPr>
          <p:cNvPr id="86" name="Shape 86"/>
          <p:cNvPicPr preferRelativeResize="0"/>
          <p:nvPr/>
        </p:nvPicPr>
        <p:blipFill rotWithShape="1">
          <a:blip r:embed="rId3">
            <a:alphaModFix/>
          </a:blip>
          <a:srcRect b="19865"/>
          <a:stretch/>
        </p:blipFill>
        <p:spPr>
          <a:xfrm>
            <a:off x="381000" y="1237374"/>
            <a:ext cx="8382000" cy="1816574"/>
          </a:xfrm>
          <a:prstGeom prst="rect">
            <a:avLst/>
          </a:prstGeom>
          <a:noFill/>
          <a:ln>
            <a:noFill/>
          </a:ln>
        </p:spPr>
      </p:pic>
      <p:sp>
        <p:nvSpPr>
          <p:cNvPr id="87" name="Shape 87"/>
          <p:cNvSpPr txBox="1"/>
          <p:nvPr/>
        </p:nvSpPr>
        <p:spPr>
          <a:xfrm>
            <a:off x="618900" y="3174500"/>
            <a:ext cx="7906200" cy="7233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ctr" rtl="0">
              <a:spcBef>
                <a:spcPts val="0"/>
              </a:spcBef>
              <a:buNone/>
            </a:pPr>
            <a:r>
              <a:rPr lang="en" sz="1100" b="1" i="1"/>
              <a:t>Data used in this case study. Fractions denote defects I total. Eg: the top left dataset has 20 defective classes out of 125 total.</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708" y="272990"/>
            <a:ext cx="1911101" cy="307777"/>
          </a:xfrm>
          <a:prstGeom prst="rect">
            <a:avLst/>
          </a:prstGeom>
        </p:spPr>
        <p:txBody>
          <a:bodyPr wrap="none">
            <a:spAutoFit/>
          </a:bodyPr>
          <a:lstStyle/>
          <a:p>
            <a:r>
              <a:rPr lang="en-US" b="1" dirty="0" smtClean="0">
                <a:solidFill>
                  <a:schemeClr val="dk1"/>
                </a:solidFill>
                <a:latin typeface="Century Gothic"/>
                <a:ea typeface="Century Gothic"/>
                <a:cs typeface="Century Gothic"/>
                <a:sym typeface="Century Gothic"/>
              </a:rPr>
              <a:t>Attributes in dataset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5666368"/>
              </p:ext>
            </p:extLst>
          </p:nvPr>
        </p:nvGraphicFramePr>
        <p:xfrm>
          <a:off x="635783" y="731079"/>
          <a:ext cx="7531186" cy="4105570"/>
        </p:xfrm>
        <a:graphic>
          <a:graphicData uri="http://schemas.openxmlformats.org/drawingml/2006/table">
            <a:tbl>
              <a:tblPr firstRow="1" firstCol="1" bandRow="1">
                <a:tableStyleId>{315D4249-4276-47F1-B587-EDA56EC3607F}</a:tableStyleId>
              </a:tblPr>
              <a:tblGrid>
                <a:gridCol w="1217201"/>
                <a:gridCol w="996907"/>
                <a:gridCol w="5317078"/>
              </a:tblGrid>
              <a:tr h="144975">
                <a:tc gridSpan="3">
                  <a:txBody>
                    <a:bodyPr/>
                    <a:lstStyle/>
                    <a:p>
                      <a:pPr algn="ctr">
                        <a:spcAft>
                          <a:spcPts val="0"/>
                        </a:spcAft>
                      </a:pPr>
                      <a:r>
                        <a:rPr lang="en-GB" sz="1050" dirty="0">
                          <a:effectLst/>
                        </a:rPr>
                        <a:t>ATTRIBUTES</a:t>
                      </a:r>
                      <a:endParaRPr lang="en-GB" sz="1200" dirty="0">
                        <a:effectLst/>
                        <a:latin typeface="Calibri" charset="0"/>
                        <a:ea typeface="Calibri"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r>
              <a:tr h="245920">
                <a:tc>
                  <a:txBody>
                    <a:bodyPr/>
                    <a:lstStyle/>
                    <a:p>
                      <a:pPr algn="ctr">
                        <a:spcAft>
                          <a:spcPts val="0"/>
                        </a:spcAft>
                      </a:pPr>
                      <a:r>
                        <a:rPr lang="en-GB" sz="1050">
                          <a:effectLst/>
                        </a:rPr>
                        <a:t>SHORT FORM</a:t>
                      </a:r>
                      <a:endParaRPr lang="en-GB" sz="1200">
                        <a:effectLst/>
                        <a:latin typeface="Calibri" charset="0"/>
                        <a:ea typeface="Calibri" charset="0"/>
                        <a:cs typeface="Times New Roman" charset="0"/>
                      </a:endParaRPr>
                    </a:p>
                  </a:txBody>
                  <a:tcPr marL="68580" marR="68580" marT="0" marB="0"/>
                </a:tc>
                <a:tc>
                  <a:txBody>
                    <a:bodyPr/>
                    <a:lstStyle/>
                    <a:p>
                      <a:pPr algn="ctr">
                        <a:spcAft>
                          <a:spcPts val="1200"/>
                        </a:spcAft>
                      </a:pPr>
                      <a:r>
                        <a:rPr lang="en-GB" sz="1050" dirty="0">
                          <a:effectLst/>
                        </a:rPr>
                        <a:t>FULL FORM</a:t>
                      </a:r>
                      <a:endParaRPr lang="en-GB" sz="1200" dirty="0">
                        <a:effectLst/>
                        <a:latin typeface="Calibri" charset="0"/>
                        <a:ea typeface="Calibri" charset="0"/>
                        <a:cs typeface="Times New Roman" charset="0"/>
                      </a:endParaRPr>
                    </a:p>
                  </a:txBody>
                  <a:tcPr marL="68580" marR="68580" marT="0" marB="0"/>
                </a:tc>
                <a:tc>
                  <a:txBody>
                    <a:bodyPr/>
                    <a:lstStyle/>
                    <a:p>
                      <a:pPr algn="ctr">
                        <a:spcAft>
                          <a:spcPts val="0"/>
                        </a:spcAft>
                      </a:pPr>
                      <a:r>
                        <a:rPr lang="en-GB" sz="1050">
                          <a:effectLst/>
                        </a:rPr>
                        <a:t>DESCRIPTION</a:t>
                      </a:r>
                      <a:endParaRPr lang="en-GB" sz="1200">
                        <a:effectLst/>
                        <a:latin typeface="Calibri" charset="0"/>
                        <a:ea typeface="Calibri" charset="0"/>
                        <a:cs typeface="Times New Roman" charset="0"/>
                      </a:endParaRPr>
                    </a:p>
                  </a:txBody>
                  <a:tcPr marL="68580" marR="68580" marT="0" marB="0"/>
                </a:tc>
              </a:tr>
              <a:tr h="439142">
                <a:tc>
                  <a:txBody>
                    <a:bodyPr/>
                    <a:lstStyle/>
                    <a:p>
                      <a:pPr algn="ctr">
                        <a:spcAft>
                          <a:spcPts val="0"/>
                        </a:spcAft>
                      </a:pPr>
                      <a:r>
                        <a:rPr lang="en-GB" sz="900" dirty="0" err="1">
                          <a:effectLst/>
                        </a:rPr>
                        <a:t>amc</a:t>
                      </a:r>
                      <a:endParaRPr lang="en-GB" sz="1200" dirty="0">
                        <a:effectLst/>
                        <a:latin typeface="Calibri" charset="0"/>
                        <a:ea typeface="Calibri" charset="0"/>
                        <a:cs typeface="Times New Roman" charset="0"/>
                      </a:endParaRPr>
                    </a:p>
                  </a:txBody>
                  <a:tcPr marL="68580" marR="68580" marT="0" marB="0"/>
                </a:tc>
                <a:tc>
                  <a:txBody>
                    <a:bodyPr/>
                    <a:lstStyle/>
                    <a:p>
                      <a:pPr algn="ctr">
                        <a:lnSpc>
                          <a:spcPts val="900"/>
                        </a:lnSpc>
                        <a:spcAft>
                          <a:spcPts val="1200"/>
                        </a:spcAft>
                      </a:pPr>
                      <a:r>
                        <a:rPr lang="en-GB" sz="900">
                          <a:effectLst/>
                        </a:rPr>
                        <a:t>average method complexity</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e.g. number of JAVA byte codes </a:t>
                      </a:r>
                      <a:endParaRPr lang="en-GB" sz="1200">
                        <a:effectLst/>
                        <a:latin typeface="Calibri" charset="0"/>
                        <a:ea typeface="Calibri" charset="0"/>
                        <a:cs typeface="Times New Roman" charset="0"/>
                      </a:endParaRPr>
                    </a:p>
                  </a:txBody>
                  <a:tcPr marL="68580" marR="68580" marT="0" marB="0"/>
                </a:tc>
              </a:tr>
              <a:tr h="119739">
                <a:tc>
                  <a:txBody>
                    <a:bodyPr/>
                    <a:lstStyle/>
                    <a:p>
                      <a:pPr algn="ctr">
                        <a:spcAft>
                          <a:spcPts val="0"/>
                        </a:spcAft>
                      </a:pPr>
                      <a:r>
                        <a:rPr lang="en-GB" sz="900">
                          <a:effectLst/>
                        </a:rPr>
                        <a:t>avg_cc</a:t>
                      </a:r>
                      <a:endParaRPr lang="en-GB" sz="1200">
                        <a:effectLst/>
                        <a:latin typeface="Calibri" charset="0"/>
                        <a:ea typeface="Calibri" charset="0"/>
                        <a:cs typeface="Times New Roman" charset="0"/>
                      </a:endParaRPr>
                    </a:p>
                  </a:txBody>
                  <a:tcPr marL="68580" marR="68580" marT="0" marB="0"/>
                </a:tc>
                <a:tc>
                  <a:txBody>
                    <a:bodyPr/>
                    <a:lstStyle/>
                    <a:p>
                      <a:pPr algn="ctr">
                        <a:lnSpc>
                          <a:spcPts val="900"/>
                        </a:lnSpc>
                        <a:spcAft>
                          <a:spcPts val="1200"/>
                        </a:spcAft>
                      </a:pPr>
                      <a:r>
                        <a:rPr lang="en-GB" sz="900">
                          <a:effectLst/>
                        </a:rPr>
                        <a:t>average McCabe </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average McCabe’s cyclomatic complexity seen in class </a:t>
                      </a:r>
                      <a:endParaRPr lang="en-GB" sz="1200">
                        <a:effectLst/>
                        <a:latin typeface="Calibri" charset="0"/>
                        <a:ea typeface="Calibri" charset="0"/>
                        <a:cs typeface="Times New Roman" charset="0"/>
                      </a:endParaRPr>
                    </a:p>
                  </a:txBody>
                  <a:tcPr marL="68580" marR="68580" marT="0" marB="0"/>
                </a:tc>
              </a:tr>
              <a:tr h="105394">
                <a:tc>
                  <a:txBody>
                    <a:bodyPr/>
                    <a:lstStyle/>
                    <a:p>
                      <a:pPr algn="ctr">
                        <a:spcAft>
                          <a:spcPts val="0"/>
                        </a:spcAft>
                      </a:pPr>
                      <a:r>
                        <a:rPr lang="en-GB" sz="900">
                          <a:effectLst/>
                        </a:rPr>
                        <a:t>ca</a:t>
                      </a:r>
                      <a:endParaRPr lang="en-GB" sz="1200">
                        <a:effectLst/>
                        <a:latin typeface="Calibri" charset="0"/>
                        <a:ea typeface="Calibri" charset="0"/>
                        <a:cs typeface="Times New Roman" charset="0"/>
                      </a:endParaRPr>
                    </a:p>
                  </a:txBody>
                  <a:tcPr marL="68580" marR="68580" marT="0" marB="0"/>
                </a:tc>
                <a:tc>
                  <a:txBody>
                    <a:bodyPr/>
                    <a:lstStyle/>
                    <a:p>
                      <a:pPr algn="ctr">
                        <a:lnSpc>
                          <a:spcPts val="900"/>
                        </a:lnSpc>
                        <a:spcAft>
                          <a:spcPts val="1200"/>
                        </a:spcAft>
                      </a:pPr>
                      <a:r>
                        <a:rPr lang="en-GB" sz="900">
                          <a:effectLst/>
                        </a:rPr>
                        <a:t>afferent couplings </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how many other classes use the specific class.</a:t>
                      </a:r>
                      <a:endParaRPr lang="en-GB" sz="1200">
                        <a:effectLst/>
                        <a:latin typeface="Calibri" charset="0"/>
                        <a:ea typeface="Calibri" charset="0"/>
                        <a:cs typeface="Times New Roman" charset="0"/>
                      </a:endParaRPr>
                    </a:p>
                  </a:txBody>
                  <a:tcPr marL="68580" marR="68580" marT="0" marB="0"/>
                </a:tc>
              </a:tr>
              <a:tr h="351314">
                <a:tc>
                  <a:txBody>
                    <a:bodyPr/>
                    <a:lstStyle/>
                    <a:p>
                      <a:pPr algn="ctr">
                        <a:spcAft>
                          <a:spcPts val="0"/>
                        </a:spcAft>
                      </a:pPr>
                      <a:r>
                        <a:rPr lang="en-GB" sz="900">
                          <a:effectLst/>
                        </a:rPr>
                        <a:t>cam</a:t>
                      </a:r>
                      <a:endParaRPr lang="en-GB" sz="1200">
                        <a:effectLst/>
                        <a:latin typeface="Calibri" charset="0"/>
                        <a:ea typeface="Calibri" charset="0"/>
                        <a:cs typeface="Times New Roman" charset="0"/>
                      </a:endParaRPr>
                    </a:p>
                  </a:txBody>
                  <a:tcPr marL="68580" marR="68580" marT="0" marB="0"/>
                </a:tc>
                <a:tc>
                  <a:txBody>
                    <a:bodyPr/>
                    <a:lstStyle/>
                    <a:p>
                      <a:pPr algn="ctr">
                        <a:lnSpc>
                          <a:spcPts val="900"/>
                        </a:lnSpc>
                        <a:spcAft>
                          <a:spcPts val="1200"/>
                        </a:spcAft>
                      </a:pPr>
                      <a:r>
                        <a:rPr lang="en-GB" sz="900">
                          <a:effectLst/>
                        </a:rPr>
                        <a:t>cohesion among classes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summation of number of different types of method parameters in every method divided by a multiplication of number of different method parameter types in whole class and number of methods. </a:t>
                      </a:r>
                      <a:endParaRPr lang="en-GB" sz="1200">
                        <a:effectLst/>
                        <a:latin typeface="Calibri" charset="0"/>
                        <a:ea typeface="Calibri" charset="0"/>
                        <a:cs typeface="Times New Roman" charset="0"/>
                      </a:endParaRPr>
                    </a:p>
                  </a:txBody>
                  <a:tcPr marL="68580" marR="68580" marT="0" marB="0"/>
                </a:tc>
              </a:tr>
              <a:tr h="632365">
                <a:tc>
                  <a:txBody>
                    <a:bodyPr/>
                    <a:lstStyle/>
                    <a:p>
                      <a:pPr algn="ctr">
                        <a:spcAft>
                          <a:spcPts val="0"/>
                        </a:spcAft>
                      </a:pPr>
                      <a:r>
                        <a:rPr lang="en-GB" sz="900">
                          <a:effectLst/>
                        </a:rPr>
                        <a:t>cbm</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coupling between methods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dirty="0">
                          <a:effectLst/>
                        </a:rPr>
                        <a:t>total number of new/redefined methods to which all the inherited methods are coupled</a:t>
                      </a:r>
                      <a:endParaRPr lang="en-GB" sz="1200" dirty="0">
                        <a:effectLst/>
                        <a:latin typeface="Calibri" charset="0"/>
                        <a:ea typeface="Calibri" charset="0"/>
                        <a:cs typeface="Times New Roman" charset="0"/>
                      </a:endParaRPr>
                    </a:p>
                  </a:txBody>
                  <a:tcPr marL="68580" marR="68580" marT="0" marB="0"/>
                </a:tc>
              </a:tr>
              <a:tr h="526971">
                <a:tc>
                  <a:txBody>
                    <a:bodyPr/>
                    <a:lstStyle/>
                    <a:p>
                      <a:pPr algn="ctr">
                        <a:spcAft>
                          <a:spcPts val="0"/>
                        </a:spcAft>
                      </a:pPr>
                      <a:r>
                        <a:rPr lang="en-GB" sz="900">
                          <a:effectLst/>
                        </a:rPr>
                        <a:t>cbo</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coupling between objects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dirty="0">
                          <a:effectLst/>
                        </a:rPr>
                        <a:t>increased when the methods of one class access services of another. </a:t>
                      </a:r>
                      <a:endParaRPr lang="en-GB" sz="1200" dirty="0">
                        <a:effectLst/>
                        <a:latin typeface="Calibri" charset="0"/>
                        <a:ea typeface="Calibri" charset="0"/>
                        <a:cs typeface="Times New Roman" charset="0"/>
                      </a:endParaRPr>
                    </a:p>
                  </a:txBody>
                  <a:tcPr marL="68580" marR="68580" marT="0" marB="0"/>
                </a:tc>
              </a:tr>
              <a:tr h="316182">
                <a:tc>
                  <a:txBody>
                    <a:bodyPr/>
                    <a:lstStyle/>
                    <a:p>
                      <a:pPr algn="ctr">
                        <a:spcAft>
                          <a:spcPts val="0"/>
                        </a:spcAft>
                      </a:pPr>
                      <a:r>
                        <a:rPr lang="en-GB" sz="900">
                          <a:effectLst/>
                        </a:rPr>
                        <a:t>ce</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efferent couplings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how many other classes is used by the specific class. </a:t>
                      </a:r>
                      <a:endParaRPr lang="en-GB" sz="1200">
                        <a:effectLst/>
                        <a:latin typeface="Calibri" charset="0"/>
                        <a:ea typeface="Calibri" charset="0"/>
                        <a:cs typeface="Times New Roman" charset="0"/>
                      </a:endParaRPr>
                    </a:p>
                  </a:txBody>
                  <a:tcPr marL="68580" marR="68580" marT="0" marB="0"/>
                </a:tc>
              </a:tr>
              <a:tr h="210788">
                <a:tc>
                  <a:txBody>
                    <a:bodyPr/>
                    <a:lstStyle/>
                    <a:p>
                      <a:pPr algn="ctr">
                        <a:spcAft>
                          <a:spcPts val="0"/>
                        </a:spcAft>
                      </a:pPr>
                      <a:r>
                        <a:rPr lang="en-GB" sz="900">
                          <a:effectLst/>
                        </a:rPr>
                        <a:t>dam</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data access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ratio of the number of private (protected) attributes to the total number of attributes</a:t>
                      </a:r>
                      <a:endParaRPr lang="en-GB" sz="1200">
                        <a:effectLst/>
                        <a:latin typeface="Calibri" charset="0"/>
                        <a:ea typeface="Calibri" charset="0"/>
                        <a:cs typeface="Times New Roman" charset="0"/>
                      </a:endParaRPr>
                    </a:p>
                  </a:txBody>
                  <a:tcPr marL="68580" marR="68580" marT="0" marB="0"/>
                </a:tc>
              </a:tr>
              <a:tr h="526971">
                <a:tc>
                  <a:txBody>
                    <a:bodyPr/>
                    <a:lstStyle/>
                    <a:p>
                      <a:pPr algn="ctr">
                        <a:spcAft>
                          <a:spcPts val="0"/>
                        </a:spcAft>
                      </a:pPr>
                      <a:r>
                        <a:rPr lang="en-GB" sz="900">
                          <a:effectLst/>
                        </a:rPr>
                        <a:t>dit</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depth of inheritance tree</a:t>
                      </a:r>
                      <a:endParaRPr lang="en-GB" sz="1200">
                        <a:effectLst/>
                        <a:latin typeface="Calibri" charset="0"/>
                        <a:ea typeface="Calibri" charset="0"/>
                        <a:cs typeface="Times New Roman" charset="0"/>
                      </a:endParaRPr>
                    </a:p>
                  </a:txBody>
                  <a:tcPr marL="68580" marR="68580" marT="0" marB="0"/>
                </a:tc>
                <a:tc>
                  <a:txBody>
                    <a:bodyPr/>
                    <a:lstStyle/>
                    <a:p>
                      <a:pPr algn="just">
                        <a:spcAft>
                          <a:spcPts val="0"/>
                        </a:spcAft>
                      </a:pPr>
                      <a:r>
                        <a:rPr lang="en-GB" sz="900">
                          <a:effectLst/>
                        </a:rPr>
                        <a:t> </a:t>
                      </a:r>
                      <a:endParaRPr lang="en-GB" sz="1200">
                        <a:effectLst/>
                        <a:latin typeface="Calibri" charset="0"/>
                        <a:ea typeface="Calibri" charset="0"/>
                        <a:cs typeface="Times New Roman" charset="0"/>
                      </a:endParaRPr>
                    </a:p>
                  </a:txBody>
                  <a:tcPr marL="68580" marR="68580" marT="0" marB="0"/>
                </a:tc>
              </a:tr>
              <a:tr h="421577">
                <a:tc>
                  <a:txBody>
                    <a:bodyPr/>
                    <a:lstStyle/>
                    <a:p>
                      <a:pPr algn="ctr">
                        <a:spcAft>
                          <a:spcPts val="0"/>
                        </a:spcAft>
                      </a:pPr>
                      <a:r>
                        <a:rPr lang="en-GB" sz="900">
                          <a:effectLst/>
                        </a:rPr>
                        <a:t>ic</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inheritance coupling</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dirty="0">
                          <a:effectLst/>
                        </a:rPr>
                        <a:t>number of parent classes to which a given class is coupled (includes counts of methods and variables inherited)</a:t>
                      </a:r>
                      <a:endParaRPr lang="en-GB" sz="1200" dirty="0">
                        <a:effectLst/>
                        <a:latin typeface="Calibri"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136446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5545350"/>
              </p:ext>
            </p:extLst>
          </p:nvPr>
        </p:nvGraphicFramePr>
        <p:xfrm>
          <a:off x="748517" y="809866"/>
          <a:ext cx="7493609" cy="3549190"/>
        </p:xfrm>
        <a:graphic>
          <a:graphicData uri="http://schemas.openxmlformats.org/drawingml/2006/table">
            <a:tbl>
              <a:tblPr firstRow="1" firstCol="1" bandRow="1">
                <a:tableStyleId>{315D4249-4276-47F1-B587-EDA56EC3607F}</a:tableStyleId>
              </a:tblPr>
              <a:tblGrid>
                <a:gridCol w="932416"/>
                <a:gridCol w="1270646"/>
                <a:gridCol w="5290547"/>
              </a:tblGrid>
              <a:tr h="354427">
                <a:tc>
                  <a:txBody>
                    <a:bodyPr/>
                    <a:lstStyle/>
                    <a:p>
                      <a:pPr algn="ctr">
                        <a:spcAft>
                          <a:spcPts val="0"/>
                        </a:spcAft>
                      </a:pPr>
                      <a:r>
                        <a:rPr lang="en-GB" sz="900">
                          <a:effectLst/>
                        </a:rPr>
                        <a:t>lcom</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lack of cohesion in methods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number of pairs of methods that do not share a reference to an instance variable. </a:t>
                      </a:r>
                      <a:endParaRPr lang="en-GB" sz="1200">
                        <a:effectLst/>
                        <a:latin typeface="Calibri" charset="0"/>
                        <a:ea typeface="Calibri" charset="0"/>
                        <a:cs typeface="Times New Roman" charset="0"/>
                      </a:endParaRPr>
                    </a:p>
                  </a:txBody>
                  <a:tcPr marL="68580" marR="68580" marT="0" marB="0"/>
                </a:tc>
              </a:tr>
              <a:tr h="354427">
                <a:tc>
                  <a:txBody>
                    <a:bodyPr/>
                    <a:lstStyle/>
                    <a:p>
                      <a:pPr algn="ctr">
                        <a:spcAft>
                          <a:spcPts val="0"/>
                        </a:spcAft>
                      </a:pPr>
                      <a:r>
                        <a:rPr lang="en-GB" sz="900" dirty="0">
                          <a:effectLst/>
                        </a:rPr>
                        <a:t>locm3</a:t>
                      </a:r>
                      <a:endParaRPr lang="en-GB" sz="1200" dirty="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Another lack of cohesion measure</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if m, a are the number of methods, attributes in a class number and μ(a) is the number of methods classes accessing an attribute, then lcom3 = (( 1 a μ(a )) − m)/(1 − m). ajj</a:t>
                      </a:r>
                      <a:endParaRPr lang="en-GB" sz="1200">
                        <a:effectLst/>
                        <a:latin typeface="Calibri" charset="0"/>
                        <a:ea typeface="Calibri" charset="0"/>
                        <a:cs typeface="Times New Roman" charset="0"/>
                      </a:endParaRPr>
                    </a:p>
                  </a:txBody>
                  <a:tcPr marL="68580" marR="68580" marT="0" marB="0"/>
                </a:tc>
              </a:tr>
              <a:tr h="237925">
                <a:tc>
                  <a:txBody>
                    <a:bodyPr/>
                    <a:lstStyle/>
                    <a:p>
                      <a:pPr algn="ctr">
                        <a:spcAft>
                          <a:spcPts val="0"/>
                        </a:spcAft>
                      </a:pPr>
                      <a:r>
                        <a:rPr lang="en-GB" sz="900">
                          <a:effectLst/>
                        </a:rPr>
                        <a:t>loc</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Lines of code</a:t>
                      </a:r>
                      <a:endParaRPr lang="en-GB" sz="1200">
                        <a:effectLst/>
                        <a:latin typeface="Calibri" charset="0"/>
                        <a:ea typeface="Calibri" charset="0"/>
                        <a:cs typeface="Times New Roman" charset="0"/>
                      </a:endParaRPr>
                    </a:p>
                  </a:txBody>
                  <a:tcPr marL="68580" marR="68580" marT="0" marB="0"/>
                </a:tc>
                <a:tc>
                  <a:txBody>
                    <a:bodyPr/>
                    <a:lstStyle/>
                    <a:p>
                      <a:pPr algn="just">
                        <a:spcAft>
                          <a:spcPts val="0"/>
                        </a:spcAft>
                      </a:pPr>
                      <a:r>
                        <a:rPr lang="en-GB" sz="900">
                          <a:effectLst/>
                        </a:rPr>
                        <a:t> </a:t>
                      </a:r>
                      <a:endParaRPr lang="en-GB" sz="1200">
                        <a:effectLst/>
                        <a:latin typeface="Calibri" charset="0"/>
                        <a:ea typeface="Calibri" charset="0"/>
                        <a:cs typeface="Times New Roman" charset="0"/>
                      </a:endParaRPr>
                    </a:p>
                  </a:txBody>
                  <a:tcPr marL="68580" marR="68580" marT="0" marB="0"/>
                </a:tc>
              </a:tr>
              <a:tr h="237925">
                <a:tc>
                  <a:txBody>
                    <a:bodyPr/>
                    <a:lstStyle/>
                    <a:p>
                      <a:pPr algn="ctr">
                        <a:spcAft>
                          <a:spcPts val="0"/>
                        </a:spcAft>
                      </a:pPr>
                      <a:r>
                        <a:rPr lang="en-GB" sz="900">
                          <a:effectLst/>
                        </a:rPr>
                        <a:t>max_cc</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Maximum McCabe</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maximum McCabe’s cyclomatic complexity seen in class </a:t>
                      </a:r>
                      <a:endParaRPr lang="en-GB" sz="1200">
                        <a:effectLst/>
                        <a:latin typeface="Calibri" charset="0"/>
                        <a:ea typeface="Calibri" charset="0"/>
                        <a:cs typeface="Times New Roman" charset="0"/>
                      </a:endParaRPr>
                    </a:p>
                  </a:txBody>
                  <a:tcPr marL="68580" marR="68580" marT="0" marB="0"/>
                </a:tc>
              </a:tr>
              <a:tr h="354427">
                <a:tc>
                  <a:txBody>
                    <a:bodyPr/>
                    <a:lstStyle/>
                    <a:p>
                      <a:pPr algn="ctr">
                        <a:spcAft>
                          <a:spcPts val="0"/>
                        </a:spcAft>
                      </a:pPr>
                      <a:r>
                        <a:rPr lang="en-GB" sz="900">
                          <a:effectLst/>
                        </a:rPr>
                        <a:t>mfa</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Functional abstraction</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number of methods inherited by a class plus number of methods accessible by member methods of the class </a:t>
                      </a:r>
                      <a:endParaRPr lang="en-GB" sz="1200">
                        <a:effectLst/>
                        <a:latin typeface="Calibri" charset="0"/>
                        <a:ea typeface="Calibri" charset="0"/>
                        <a:cs typeface="Times New Roman" charset="0"/>
                      </a:endParaRPr>
                    </a:p>
                  </a:txBody>
                  <a:tcPr marL="68580" marR="68580" marT="0" marB="0"/>
                </a:tc>
              </a:tr>
              <a:tr h="177213">
                <a:tc>
                  <a:txBody>
                    <a:bodyPr/>
                    <a:lstStyle/>
                    <a:p>
                      <a:pPr algn="ctr">
                        <a:spcAft>
                          <a:spcPts val="0"/>
                        </a:spcAft>
                      </a:pPr>
                      <a:r>
                        <a:rPr lang="en-GB" sz="900">
                          <a:effectLst/>
                        </a:rPr>
                        <a:t>moa</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aggregation</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count of the number of data declarations (class fields) whose types are user defined classes</a:t>
                      </a:r>
                      <a:endParaRPr lang="en-GB" sz="1200">
                        <a:effectLst/>
                        <a:latin typeface="Calibri" charset="0"/>
                        <a:ea typeface="Calibri" charset="0"/>
                        <a:cs typeface="Times New Roman" charset="0"/>
                      </a:endParaRPr>
                    </a:p>
                  </a:txBody>
                  <a:tcPr marL="68580" marR="68580" marT="0" marB="0"/>
                </a:tc>
              </a:tr>
              <a:tr h="237925">
                <a:tc>
                  <a:txBody>
                    <a:bodyPr/>
                    <a:lstStyle/>
                    <a:p>
                      <a:pPr algn="ctr">
                        <a:spcAft>
                          <a:spcPts val="0"/>
                        </a:spcAft>
                      </a:pPr>
                      <a:r>
                        <a:rPr lang="en-GB" sz="900">
                          <a:effectLst/>
                        </a:rPr>
                        <a:t>noc</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Number of children</a:t>
                      </a:r>
                      <a:endParaRPr lang="en-GB" sz="1200">
                        <a:effectLst/>
                        <a:latin typeface="Calibri" charset="0"/>
                        <a:ea typeface="Calibri" charset="0"/>
                        <a:cs typeface="Times New Roman" charset="0"/>
                      </a:endParaRPr>
                    </a:p>
                  </a:txBody>
                  <a:tcPr marL="68580" marR="68580" marT="0" marB="0"/>
                </a:tc>
                <a:tc>
                  <a:txBody>
                    <a:bodyPr/>
                    <a:lstStyle/>
                    <a:p>
                      <a:pPr algn="just">
                        <a:spcAft>
                          <a:spcPts val="0"/>
                        </a:spcAft>
                      </a:pPr>
                      <a:r>
                        <a:rPr lang="en-GB" sz="900">
                          <a:effectLst/>
                        </a:rPr>
                        <a:t> </a:t>
                      </a:r>
                      <a:endParaRPr lang="en-GB" sz="1200">
                        <a:effectLst/>
                        <a:latin typeface="Calibri" charset="0"/>
                        <a:ea typeface="Calibri" charset="0"/>
                        <a:cs typeface="Times New Roman" charset="0"/>
                      </a:endParaRPr>
                    </a:p>
                  </a:txBody>
                  <a:tcPr marL="68580" marR="68580" marT="0" marB="0"/>
                </a:tc>
              </a:tr>
              <a:tr h="354427">
                <a:tc>
                  <a:txBody>
                    <a:bodyPr/>
                    <a:lstStyle/>
                    <a:p>
                      <a:pPr algn="ctr">
                        <a:spcAft>
                          <a:spcPts val="0"/>
                        </a:spcAft>
                      </a:pPr>
                      <a:r>
                        <a:rPr lang="en-GB" sz="900">
                          <a:effectLst/>
                        </a:rPr>
                        <a:t>npm</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Number of public methods</a:t>
                      </a:r>
                      <a:endParaRPr lang="en-GB" sz="1200">
                        <a:effectLst/>
                        <a:latin typeface="Calibri" charset="0"/>
                        <a:ea typeface="Calibri" charset="0"/>
                        <a:cs typeface="Times New Roman" charset="0"/>
                      </a:endParaRPr>
                    </a:p>
                  </a:txBody>
                  <a:tcPr marL="68580" marR="68580" marT="0" marB="0"/>
                </a:tc>
                <a:tc>
                  <a:txBody>
                    <a:bodyPr/>
                    <a:lstStyle/>
                    <a:p>
                      <a:pPr algn="just">
                        <a:spcAft>
                          <a:spcPts val="0"/>
                        </a:spcAft>
                      </a:pPr>
                      <a:r>
                        <a:rPr lang="en-GB" sz="900">
                          <a:effectLst/>
                        </a:rPr>
                        <a:t> </a:t>
                      </a:r>
                      <a:endParaRPr lang="en-GB" sz="1200">
                        <a:effectLst/>
                        <a:latin typeface="Calibri" charset="0"/>
                        <a:ea typeface="Calibri" charset="0"/>
                        <a:cs typeface="Times New Roman" charset="0"/>
                      </a:endParaRPr>
                    </a:p>
                  </a:txBody>
                  <a:tcPr marL="68580" marR="68580" marT="0" marB="0"/>
                </a:tc>
              </a:tr>
              <a:tr h="354427">
                <a:tc>
                  <a:txBody>
                    <a:bodyPr/>
                    <a:lstStyle/>
                    <a:p>
                      <a:pPr algn="ctr">
                        <a:spcAft>
                          <a:spcPts val="0"/>
                        </a:spcAft>
                      </a:pPr>
                      <a:r>
                        <a:rPr lang="en-GB" sz="900">
                          <a:effectLst/>
                        </a:rPr>
                        <a:t>rfc</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Response for a class</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a:effectLst/>
                        </a:rPr>
                        <a:t>number of methods invoked in response to a message to the object.</a:t>
                      </a:r>
                      <a:endParaRPr lang="en-GB" sz="1200">
                        <a:effectLst/>
                        <a:latin typeface="Calibri" charset="0"/>
                        <a:ea typeface="Calibri" charset="0"/>
                        <a:cs typeface="Times New Roman" charset="0"/>
                      </a:endParaRPr>
                    </a:p>
                  </a:txBody>
                  <a:tcPr marL="68580" marR="68580" marT="0" marB="0"/>
                </a:tc>
              </a:tr>
              <a:tr h="354427">
                <a:tc>
                  <a:txBody>
                    <a:bodyPr/>
                    <a:lstStyle/>
                    <a:p>
                      <a:pPr algn="ctr">
                        <a:spcAft>
                          <a:spcPts val="0"/>
                        </a:spcAft>
                      </a:pPr>
                      <a:r>
                        <a:rPr lang="en-GB" sz="900">
                          <a:effectLst/>
                        </a:rPr>
                        <a:t>wmc</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Weighted methods per class</a:t>
                      </a:r>
                      <a:endParaRPr lang="en-GB" sz="1200">
                        <a:effectLst/>
                        <a:latin typeface="Calibri" charset="0"/>
                        <a:ea typeface="Calibri" charset="0"/>
                        <a:cs typeface="Times New Roman" charset="0"/>
                      </a:endParaRPr>
                    </a:p>
                  </a:txBody>
                  <a:tcPr marL="68580" marR="68580" marT="0" marB="0"/>
                </a:tc>
                <a:tc>
                  <a:txBody>
                    <a:bodyPr/>
                    <a:lstStyle/>
                    <a:p>
                      <a:pPr algn="just">
                        <a:spcAft>
                          <a:spcPts val="0"/>
                        </a:spcAft>
                      </a:pPr>
                      <a:r>
                        <a:rPr lang="en-GB" sz="900">
                          <a:effectLst/>
                        </a:rPr>
                        <a:t> </a:t>
                      </a:r>
                      <a:endParaRPr lang="en-GB" sz="1200">
                        <a:effectLst/>
                        <a:latin typeface="Calibri" charset="0"/>
                        <a:ea typeface="Calibri" charset="0"/>
                        <a:cs typeface="Times New Roman" charset="0"/>
                      </a:endParaRPr>
                    </a:p>
                  </a:txBody>
                  <a:tcPr marL="68580" marR="68580" marT="0" marB="0"/>
                </a:tc>
              </a:tr>
              <a:tr h="531640">
                <a:tc>
                  <a:txBody>
                    <a:bodyPr/>
                    <a:lstStyle/>
                    <a:p>
                      <a:pPr algn="ctr">
                        <a:spcAft>
                          <a:spcPts val="0"/>
                        </a:spcAft>
                      </a:pPr>
                      <a:r>
                        <a:rPr lang="en-GB" sz="900">
                          <a:effectLst/>
                        </a:rPr>
                        <a:t>defect</a:t>
                      </a:r>
                      <a:endParaRPr lang="en-GB" sz="1200">
                        <a:effectLst/>
                      </a:endParaRPr>
                    </a:p>
                    <a:p>
                      <a:pPr algn="ctr">
                        <a:spcAft>
                          <a:spcPts val="0"/>
                        </a:spcAft>
                      </a:pPr>
                      <a:r>
                        <a:rPr lang="en-GB" sz="900">
                          <a:effectLst/>
                        </a:rPr>
                        <a:t>(Target Variable)</a:t>
                      </a:r>
                      <a:endParaRPr lang="en-GB" sz="1200">
                        <a:effectLst/>
                        <a:latin typeface="Calibri" charset="0"/>
                        <a:ea typeface="Calibri" charset="0"/>
                        <a:cs typeface="Times New Roman" charset="0"/>
                      </a:endParaRPr>
                    </a:p>
                  </a:txBody>
                  <a:tcPr marL="68580" marR="68580" marT="0" marB="0"/>
                </a:tc>
                <a:tc>
                  <a:txBody>
                    <a:bodyPr/>
                    <a:lstStyle/>
                    <a:p>
                      <a:pPr algn="ctr">
                        <a:spcAft>
                          <a:spcPts val="0"/>
                        </a:spcAft>
                      </a:pPr>
                      <a:r>
                        <a:rPr lang="en-GB" sz="900">
                          <a:effectLst/>
                        </a:rPr>
                        <a:t>defect</a:t>
                      </a:r>
                      <a:endParaRPr lang="en-GB" sz="1200">
                        <a:effectLst/>
                        <a:latin typeface="Calibri" charset="0"/>
                        <a:ea typeface="Calibri" charset="0"/>
                        <a:cs typeface="Times New Roman" charset="0"/>
                      </a:endParaRPr>
                    </a:p>
                  </a:txBody>
                  <a:tcPr marL="68580" marR="68580" marT="0" marB="0"/>
                </a:tc>
                <a:tc>
                  <a:txBody>
                    <a:bodyPr/>
                    <a:lstStyle/>
                    <a:p>
                      <a:pPr algn="just">
                        <a:lnSpc>
                          <a:spcPts val="900"/>
                        </a:lnSpc>
                        <a:spcAft>
                          <a:spcPts val="1200"/>
                        </a:spcAft>
                      </a:pPr>
                      <a:r>
                        <a:rPr lang="en-GB" sz="900" dirty="0">
                          <a:effectLst/>
                        </a:rPr>
                        <a:t>Boolean: where defects found in post-release bug-tracking systems.</a:t>
                      </a:r>
                      <a:endParaRPr lang="en-GB" sz="1200" dirty="0">
                        <a:effectLst/>
                        <a:latin typeface="Calibri" charset="0"/>
                        <a:ea typeface="Calibri" charset="0"/>
                        <a:cs typeface="Times New Roman" charset="0"/>
                      </a:endParaRPr>
                    </a:p>
                  </a:txBody>
                  <a:tcPr marL="68580" marR="68580" marT="0" marB="0"/>
                </a:tc>
              </a:tr>
            </a:tbl>
          </a:graphicData>
        </a:graphic>
      </p:graphicFrame>
      <p:sp>
        <p:nvSpPr>
          <p:cNvPr id="4" name="Rectangle 3"/>
          <p:cNvSpPr/>
          <p:nvPr/>
        </p:nvSpPr>
        <p:spPr>
          <a:xfrm>
            <a:off x="376708" y="272990"/>
            <a:ext cx="2683748" cy="307777"/>
          </a:xfrm>
          <a:prstGeom prst="rect">
            <a:avLst/>
          </a:prstGeom>
        </p:spPr>
        <p:txBody>
          <a:bodyPr wrap="none">
            <a:spAutoFit/>
          </a:bodyPr>
          <a:lstStyle/>
          <a:p>
            <a:r>
              <a:rPr lang="en-US" b="1" dirty="0" smtClean="0">
                <a:solidFill>
                  <a:schemeClr val="dk1"/>
                </a:solidFill>
                <a:latin typeface="Century Gothic"/>
                <a:ea typeface="Century Gothic"/>
                <a:cs typeface="Century Gothic"/>
                <a:sym typeface="Century Gothic"/>
              </a:rPr>
              <a:t>Attributes in dataset (Contd.)</a:t>
            </a:r>
            <a:endParaRPr lang="en-US" dirty="0"/>
          </a:p>
        </p:txBody>
      </p:sp>
    </p:spTree>
    <p:extLst>
      <p:ext uri="{BB962C8B-B14F-4D97-AF65-F5344CB8AC3E}">
        <p14:creationId xmlns:p14="http://schemas.microsoft.com/office/powerpoint/2010/main" val="85775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Shape 92"/>
          <p:cNvGrpSpPr/>
          <p:nvPr/>
        </p:nvGrpSpPr>
        <p:grpSpPr>
          <a:xfrm>
            <a:off x="0" y="0"/>
            <a:ext cx="9144000" cy="269379"/>
            <a:chOff x="0" y="0"/>
            <a:chExt cx="7091177" cy="5143499"/>
          </a:xfrm>
        </p:grpSpPr>
        <p:sp>
          <p:nvSpPr>
            <p:cNvPr id="93" name="Shape 9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4" name="Shape 9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5" name="Shape 9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6" name="Shape 9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7" name="Shape 9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8" name="Shape 9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99" name="Shape 99"/>
          <p:cNvSpPr txBox="1"/>
          <p:nvPr/>
        </p:nvSpPr>
        <p:spPr>
          <a:xfrm>
            <a:off x="204123" y="901462"/>
            <a:ext cx="8520599" cy="3416400"/>
          </a:xfrm>
          <a:prstGeom prst="rect">
            <a:avLst/>
          </a:prstGeom>
          <a:noFill/>
          <a:ln>
            <a:noFill/>
          </a:ln>
        </p:spPr>
        <p:txBody>
          <a:bodyPr lIns="91425" tIns="91425" rIns="91425" bIns="91425" anchor="t" anchorCtr="0">
            <a:noAutofit/>
          </a:bodyPr>
          <a:lstStyle/>
          <a:p>
            <a:pPr marL="342900" marR="0" lvl="0" indent="-342900" algn="l" rtl="0">
              <a:spcBef>
                <a:spcPts val="0"/>
              </a:spcBef>
              <a:buClr>
                <a:schemeClr val="dk1"/>
              </a:buClr>
              <a:buFont typeface="Arial"/>
              <a:buNone/>
            </a:pPr>
            <a:endParaRPr sz="3200">
              <a:solidFill>
                <a:schemeClr val="dk1"/>
              </a:solidFill>
              <a:latin typeface="Century Gothic"/>
              <a:ea typeface="Century Gothic"/>
              <a:cs typeface="Century Gothic"/>
              <a:sym typeface="Century Gothic"/>
            </a:endParaRPr>
          </a:p>
        </p:txBody>
      </p:sp>
      <p:sp>
        <p:nvSpPr>
          <p:cNvPr id="101" name="Shape 101"/>
          <p:cNvSpPr txBox="1"/>
          <p:nvPr/>
        </p:nvSpPr>
        <p:spPr>
          <a:xfrm>
            <a:off x="391800" y="622850"/>
            <a:ext cx="5665800" cy="522300"/>
          </a:xfrm>
          <a:prstGeom prst="rect">
            <a:avLst/>
          </a:prstGeom>
          <a:noFill/>
          <a:ln>
            <a:noFill/>
          </a:ln>
        </p:spPr>
        <p:txBody>
          <a:bodyPr lIns="91425" tIns="91425" rIns="91425" bIns="91425" anchor="t" anchorCtr="0">
            <a:noAutofit/>
          </a:bodyPr>
          <a:lstStyle/>
          <a:p>
            <a:pPr lvl="0">
              <a:spcBef>
                <a:spcPts val="0"/>
              </a:spcBef>
              <a:buNone/>
            </a:pPr>
            <a:r>
              <a:rPr lang="en" sz="1600" b="1">
                <a:latin typeface="Century Gothic"/>
                <a:ea typeface="Century Gothic"/>
                <a:cs typeface="Century Gothic"/>
                <a:sym typeface="Century Gothic"/>
              </a:rPr>
              <a:t>Parameters and Algorithms under consideration</a:t>
            </a:r>
          </a:p>
        </p:txBody>
      </p:sp>
      <p:pic>
        <p:nvPicPr>
          <p:cNvPr id="102" name="Shape 102"/>
          <p:cNvPicPr preferRelativeResize="0"/>
          <p:nvPr/>
        </p:nvPicPr>
        <p:blipFill rotWithShape="1">
          <a:blip r:embed="rId3">
            <a:alphaModFix/>
          </a:blip>
          <a:srcRect b="7054"/>
          <a:stretch/>
        </p:blipFill>
        <p:spPr>
          <a:xfrm>
            <a:off x="619125" y="1403000"/>
            <a:ext cx="7905750" cy="295692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1048</Words>
  <Application>Microsoft Macintosh PowerPoint</Application>
  <PresentationFormat>On-screen Show (16:9)</PresentationFormat>
  <Paragraphs>201</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Century Gothic</vt:lpstr>
      <vt:lpstr>Helvetica Neue</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Arjun Rajpal</cp:lastModifiedBy>
  <cp:revision>11</cp:revision>
  <dcterms:modified xsi:type="dcterms:W3CDTF">2018-02-13T19:53:01Z</dcterms:modified>
</cp:coreProperties>
</file>