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4"/>
  </p:sldMasterIdLst>
  <p:sldIdLst>
    <p:sldId id="277" r:id="rId5"/>
    <p:sldId id="261" r:id="rId6"/>
    <p:sldId id="262" r:id="rId7"/>
    <p:sldId id="263" r:id="rId8"/>
    <p:sldId id="264" r:id="rId9"/>
    <p:sldId id="265" r:id="rId10"/>
    <p:sldId id="271" r:id="rId11"/>
    <p:sldId id="266" r:id="rId12"/>
    <p:sldId id="275" r:id="rId13"/>
    <p:sldId id="274" r:id="rId14"/>
    <p:sldId id="273" r:id="rId15"/>
    <p:sldId id="272" r:id="rId16"/>
    <p:sldId id="269"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F0E727-181D-4E5C-8813-AB13083F303D}">
          <p14:sldIdLst>
            <p14:sldId id="277"/>
          </p14:sldIdLst>
        </p14:section>
        <p14:section name="Untitled Section" id="{A0F536D4-4AD5-4FA5-86A8-AB1ED2BA0FE8}">
          <p14:sldIdLst>
            <p14:sldId id="261"/>
            <p14:sldId id="262"/>
            <p14:sldId id="263"/>
            <p14:sldId id="264"/>
            <p14:sldId id="265"/>
            <p14:sldId id="271"/>
            <p14:sldId id="266"/>
            <p14:sldId id="275"/>
            <p14:sldId id="274"/>
            <p14:sldId id="273"/>
            <p14:sldId id="272"/>
            <p14:sldId id="269"/>
            <p14:sldId id="27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2" clrIdx="0">
    <p:extLst>
      <p:ext uri="{19B8F6BF-5375-455C-9EA6-DF929625EA0E}">
        <p15:presenceInfo xmlns:p15="http://schemas.microsoft.com/office/powerpoint/2012/main" userId="LENOV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3940C5"/>
    <a:srgbClr val="0000FF"/>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1" d="100"/>
          <a:sy n="61" d="100"/>
        </p:scale>
        <p:origin x="60"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6.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5.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6.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5.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802983C-FD19-458A-A84A-5CBE86B08B85}"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7E4B58FC-8FDE-405C-B18E-3CAF2896CB11}">
      <dgm:prSet/>
      <dgm:spPr/>
      <dgm:t>
        <a:bodyPr/>
        <a:lstStyle/>
        <a:p>
          <a:r>
            <a:rPr lang="en-US"/>
            <a:t>Founded in 1967 by Chung Ju-yung as a construction company.</a:t>
          </a:r>
        </a:p>
      </dgm:t>
    </dgm:pt>
    <dgm:pt modelId="{7E11773F-D193-4C44-921E-D91E83CA37BC}" type="parTrans" cxnId="{67761223-A5A4-4931-B1F0-E44F4C41658B}">
      <dgm:prSet/>
      <dgm:spPr/>
      <dgm:t>
        <a:bodyPr/>
        <a:lstStyle/>
        <a:p>
          <a:endParaRPr lang="en-US"/>
        </a:p>
      </dgm:t>
    </dgm:pt>
    <dgm:pt modelId="{DF8045B7-19D7-4BD3-A461-E96FDF9864FF}" type="sibTrans" cxnId="{67761223-A5A4-4931-B1F0-E44F4C41658B}">
      <dgm:prSet/>
      <dgm:spPr/>
      <dgm:t>
        <a:bodyPr/>
        <a:lstStyle/>
        <a:p>
          <a:endParaRPr lang="en-US"/>
        </a:p>
      </dgm:t>
    </dgm:pt>
    <dgm:pt modelId="{9D00F72F-24EE-471C-A012-C1293254414D}">
      <dgm:prSet/>
      <dgm:spPr/>
      <dgm:t>
        <a:bodyPr/>
        <a:lstStyle/>
        <a:p>
          <a:r>
            <a:rPr lang="en-US"/>
            <a:t>Entered the automotive industry in 1968 with the Hyundai Motor Company.</a:t>
          </a:r>
        </a:p>
      </dgm:t>
    </dgm:pt>
    <dgm:pt modelId="{FCF2806F-66DF-47B5-86C5-AC3DC0C513AD}" type="parTrans" cxnId="{8C81DC09-9977-4FFF-A5A6-37C1AFE8793C}">
      <dgm:prSet/>
      <dgm:spPr/>
      <dgm:t>
        <a:bodyPr/>
        <a:lstStyle/>
        <a:p>
          <a:endParaRPr lang="en-US"/>
        </a:p>
      </dgm:t>
    </dgm:pt>
    <dgm:pt modelId="{A19110AD-7445-4E89-AF7A-98A029BB9E3B}" type="sibTrans" cxnId="{8C81DC09-9977-4FFF-A5A6-37C1AFE8793C}">
      <dgm:prSet/>
      <dgm:spPr/>
      <dgm:t>
        <a:bodyPr/>
        <a:lstStyle/>
        <a:p>
          <a:endParaRPr lang="en-US"/>
        </a:p>
      </dgm:t>
    </dgm:pt>
    <dgm:pt modelId="{41E3ACD7-E1C6-4176-BC52-AB10D2CFC222}">
      <dgm:prSet/>
      <dgm:spPr/>
      <dgm:t>
        <a:bodyPr/>
        <a:lstStyle/>
        <a:p>
          <a:r>
            <a:rPr lang="en-US"/>
            <a:t>Released its first car, the Pony, in 1975, developed with help from Mitsubishi.</a:t>
          </a:r>
        </a:p>
      </dgm:t>
    </dgm:pt>
    <dgm:pt modelId="{68C44E0D-FD8C-40A4-A4FE-0E006B8A5B31}" type="parTrans" cxnId="{21047189-1274-475B-B062-D87A4C568690}">
      <dgm:prSet/>
      <dgm:spPr/>
      <dgm:t>
        <a:bodyPr/>
        <a:lstStyle/>
        <a:p>
          <a:endParaRPr lang="en-US"/>
        </a:p>
      </dgm:t>
    </dgm:pt>
    <dgm:pt modelId="{A369B7B6-E9C1-4FB1-90C2-5222B0EB265B}" type="sibTrans" cxnId="{21047189-1274-475B-B062-D87A4C568690}">
      <dgm:prSet/>
      <dgm:spPr/>
      <dgm:t>
        <a:bodyPr/>
        <a:lstStyle/>
        <a:p>
          <a:endParaRPr lang="en-US"/>
        </a:p>
      </dgm:t>
    </dgm:pt>
    <dgm:pt modelId="{5E4770B0-E0CD-4A5C-B288-E2AB66881C49}">
      <dgm:prSet/>
      <dgm:spPr/>
      <dgm:t>
        <a:bodyPr/>
        <a:lstStyle/>
        <a:p>
          <a:r>
            <a:rPr lang="en-US"/>
            <a:t>Expanded globally in the 1980s, entering markets like the United States and Europe.</a:t>
          </a:r>
        </a:p>
      </dgm:t>
    </dgm:pt>
    <dgm:pt modelId="{0EBB2E1A-E21E-46C2-9948-57BB919DD122}" type="parTrans" cxnId="{C90B73D9-750F-4BAE-9A25-581523E32767}">
      <dgm:prSet/>
      <dgm:spPr/>
      <dgm:t>
        <a:bodyPr/>
        <a:lstStyle/>
        <a:p>
          <a:endParaRPr lang="en-US"/>
        </a:p>
      </dgm:t>
    </dgm:pt>
    <dgm:pt modelId="{E1E65E8C-DCE2-439C-9529-1CEBA87FE8FF}" type="sibTrans" cxnId="{C90B73D9-750F-4BAE-9A25-581523E32767}">
      <dgm:prSet/>
      <dgm:spPr/>
      <dgm:t>
        <a:bodyPr/>
        <a:lstStyle/>
        <a:p>
          <a:endParaRPr lang="en-US"/>
        </a:p>
      </dgm:t>
    </dgm:pt>
    <dgm:pt modelId="{C5579EF3-6A22-407E-AACF-4573C26C5368}">
      <dgm:prSet/>
      <dgm:spPr/>
      <dgm:t>
        <a:bodyPr/>
        <a:lstStyle/>
        <a:p>
          <a:r>
            <a:rPr lang="en-US"/>
            <a:t>Established Hyundai Motor America in 1986, marking its entry into the U.S. market.</a:t>
          </a:r>
        </a:p>
      </dgm:t>
    </dgm:pt>
    <dgm:pt modelId="{4E43CC68-D207-4F50-BAA0-F88C4E7E2D78}" type="parTrans" cxnId="{F4EC3B39-B6CB-4C63-8944-DC63D5A052E1}">
      <dgm:prSet/>
      <dgm:spPr/>
      <dgm:t>
        <a:bodyPr/>
        <a:lstStyle/>
        <a:p>
          <a:endParaRPr lang="en-US"/>
        </a:p>
      </dgm:t>
    </dgm:pt>
    <dgm:pt modelId="{89A36200-55B3-4C26-BA80-D28C596654B5}" type="sibTrans" cxnId="{F4EC3B39-B6CB-4C63-8944-DC63D5A052E1}">
      <dgm:prSet/>
      <dgm:spPr/>
      <dgm:t>
        <a:bodyPr/>
        <a:lstStyle/>
        <a:p>
          <a:endParaRPr lang="en-US"/>
        </a:p>
      </dgm:t>
    </dgm:pt>
    <dgm:pt modelId="{AA19BF2E-9D57-4637-BEA0-97B14BBCEF6D}">
      <dgm:prSet/>
      <dgm:spPr/>
      <dgm:t>
        <a:bodyPr/>
        <a:lstStyle/>
        <a:p>
          <a:r>
            <a:rPr lang="en-US"/>
            <a:t>In the 1990s, Hyundai experienced rapid growth, becoming one of the world's largest automakers.</a:t>
          </a:r>
        </a:p>
      </dgm:t>
    </dgm:pt>
    <dgm:pt modelId="{AC18AA45-2224-4BF9-94FB-20EB79314F51}" type="parTrans" cxnId="{5FA98D4C-05C0-4014-AE56-02BCC47F0C74}">
      <dgm:prSet/>
      <dgm:spPr/>
      <dgm:t>
        <a:bodyPr/>
        <a:lstStyle/>
        <a:p>
          <a:endParaRPr lang="en-US"/>
        </a:p>
      </dgm:t>
    </dgm:pt>
    <dgm:pt modelId="{ACB0AE3F-66F9-4431-9C06-DCDDAFBDB45B}" type="sibTrans" cxnId="{5FA98D4C-05C0-4014-AE56-02BCC47F0C74}">
      <dgm:prSet/>
      <dgm:spPr/>
      <dgm:t>
        <a:bodyPr/>
        <a:lstStyle/>
        <a:p>
          <a:endParaRPr lang="en-US"/>
        </a:p>
      </dgm:t>
    </dgm:pt>
    <dgm:pt modelId="{297DFA5D-25F3-49BA-9B24-85172E6856B2}">
      <dgm:prSet/>
      <dgm:spPr/>
      <dgm:t>
        <a:bodyPr/>
        <a:lstStyle/>
        <a:p>
          <a:r>
            <a:rPr lang="en-US"/>
            <a:t>In 1996, Hyundai firstly entered in India at Chennai and setup Hyundai’s first plant their.</a:t>
          </a:r>
        </a:p>
      </dgm:t>
    </dgm:pt>
    <dgm:pt modelId="{06799EB4-0095-4480-A76D-F0B4BC8C091E}" type="parTrans" cxnId="{B56792CA-F124-4462-93C1-7B27A8775D74}">
      <dgm:prSet/>
      <dgm:spPr/>
      <dgm:t>
        <a:bodyPr/>
        <a:lstStyle/>
        <a:p>
          <a:endParaRPr lang="en-US"/>
        </a:p>
      </dgm:t>
    </dgm:pt>
    <dgm:pt modelId="{E0C82753-CAEA-4464-BC49-D2A0606663D7}" type="sibTrans" cxnId="{B56792CA-F124-4462-93C1-7B27A8775D74}">
      <dgm:prSet/>
      <dgm:spPr/>
      <dgm:t>
        <a:bodyPr/>
        <a:lstStyle/>
        <a:p>
          <a:endParaRPr lang="en-US"/>
        </a:p>
      </dgm:t>
    </dgm:pt>
    <dgm:pt modelId="{CFD93E60-DBF7-4A6F-AA46-514B291D0819}">
      <dgm:prSet/>
      <dgm:spPr/>
      <dgm:t>
        <a:bodyPr/>
        <a:lstStyle/>
        <a:p>
          <a:r>
            <a:rPr lang="en-US"/>
            <a:t>Launched luxury brand Genesis in 2015, targeting premium markets.</a:t>
          </a:r>
        </a:p>
      </dgm:t>
    </dgm:pt>
    <dgm:pt modelId="{96F15705-7B53-4250-B367-F02F41BAAF35}" type="parTrans" cxnId="{956677DC-A032-4DFC-891C-0E2010317EFC}">
      <dgm:prSet/>
      <dgm:spPr/>
      <dgm:t>
        <a:bodyPr/>
        <a:lstStyle/>
        <a:p>
          <a:endParaRPr lang="en-US"/>
        </a:p>
      </dgm:t>
    </dgm:pt>
    <dgm:pt modelId="{2E3572E6-780C-40EF-8A36-B81BFAD752B3}" type="sibTrans" cxnId="{956677DC-A032-4DFC-891C-0E2010317EFC}">
      <dgm:prSet/>
      <dgm:spPr/>
      <dgm:t>
        <a:bodyPr/>
        <a:lstStyle/>
        <a:p>
          <a:endParaRPr lang="en-US"/>
        </a:p>
      </dgm:t>
    </dgm:pt>
    <dgm:pt modelId="{F18179FE-FE9A-46C0-9E67-5C39F4A91647}">
      <dgm:prSet/>
      <dgm:spPr/>
      <dgm:t>
        <a:bodyPr/>
        <a:lstStyle/>
        <a:p>
          <a:r>
            <a:rPr lang="en-US"/>
            <a:t>Invested heavily in eco-friendly vehicles, including hybrids, electric cars, and hydrogen fuel cell technology.</a:t>
          </a:r>
        </a:p>
      </dgm:t>
    </dgm:pt>
    <dgm:pt modelId="{0E616F56-B1F9-4DE4-A5B0-F597625E530B}" type="parTrans" cxnId="{71DA112C-137A-457F-9D69-609844C87AA2}">
      <dgm:prSet/>
      <dgm:spPr/>
      <dgm:t>
        <a:bodyPr/>
        <a:lstStyle/>
        <a:p>
          <a:endParaRPr lang="en-US"/>
        </a:p>
      </dgm:t>
    </dgm:pt>
    <dgm:pt modelId="{96EFC8C0-323C-49EF-ADAA-5599E022433B}" type="sibTrans" cxnId="{71DA112C-137A-457F-9D69-609844C87AA2}">
      <dgm:prSet/>
      <dgm:spPr/>
      <dgm:t>
        <a:bodyPr/>
        <a:lstStyle/>
        <a:p>
          <a:endParaRPr lang="en-US"/>
        </a:p>
      </dgm:t>
    </dgm:pt>
    <dgm:pt modelId="{CD9CB4AA-514F-4171-82E3-5971377BDF03}" type="pres">
      <dgm:prSet presAssocID="{C802983C-FD19-458A-A84A-5CBE86B08B85}" presName="diagram" presStyleCnt="0">
        <dgm:presLayoutVars>
          <dgm:dir/>
          <dgm:resizeHandles val="exact"/>
        </dgm:presLayoutVars>
      </dgm:prSet>
      <dgm:spPr/>
    </dgm:pt>
    <dgm:pt modelId="{8E1E92C8-BF46-41D9-8643-28C755367C6A}" type="pres">
      <dgm:prSet presAssocID="{7E4B58FC-8FDE-405C-B18E-3CAF2896CB11}" presName="node" presStyleLbl="node1" presStyleIdx="0" presStyleCnt="9">
        <dgm:presLayoutVars>
          <dgm:bulletEnabled val="1"/>
        </dgm:presLayoutVars>
      </dgm:prSet>
      <dgm:spPr/>
    </dgm:pt>
    <dgm:pt modelId="{C8F619BC-37B1-4316-9E92-6EAB3F9A6257}" type="pres">
      <dgm:prSet presAssocID="{DF8045B7-19D7-4BD3-A461-E96FDF9864FF}" presName="sibTrans" presStyleCnt="0"/>
      <dgm:spPr/>
    </dgm:pt>
    <dgm:pt modelId="{9C5222AB-046B-492A-BB93-47887D9A323C}" type="pres">
      <dgm:prSet presAssocID="{9D00F72F-24EE-471C-A012-C1293254414D}" presName="node" presStyleLbl="node1" presStyleIdx="1" presStyleCnt="9">
        <dgm:presLayoutVars>
          <dgm:bulletEnabled val="1"/>
        </dgm:presLayoutVars>
      </dgm:prSet>
      <dgm:spPr/>
    </dgm:pt>
    <dgm:pt modelId="{A5EA124A-7250-4DCE-A728-CA88E7AA37D0}" type="pres">
      <dgm:prSet presAssocID="{A19110AD-7445-4E89-AF7A-98A029BB9E3B}" presName="sibTrans" presStyleCnt="0"/>
      <dgm:spPr/>
    </dgm:pt>
    <dgm:pt modelId="{1FEB3001-501C-4BAF-A5D2-6DCBDBB6095E}" type="pres">
      <dgm:prSet presAssocID="{41E3ACD7-E1C6-4176-BC52-AB10D2CFC222}" presName="node" presStyleLbl="node1" presStyleIdx="2" presStyleCnt="9">
        <dgm:presLayoutVars>
          <dgm:bulletEnabled val="1"/>
        </dgm:presLayoutVars>
      </dgm:prSet>
      <dgm:spPr/>
    </dgm:pt>
    <dgm:pt modelId="{DFEBDFC8-5AB3-42C3-BDB0-08979EBB4CE3}" type="pres">
      <dgm:prSet presAssocID="{A369B7B6-E9C1-4FB1-90C2-5222B0EB265B}" presName="sibTrans" presStyleCnt="0"/>
      <dgm:spPr/>
    </dgm:pt>
    <dgm:pt modelId="{940489C9-6995-49A4-8A1D-75E7876623E4}" type="pres">
      <dgm:prSet presAssocID="{5E4770B0-E0CD-4A5C-B288-E2AB66881C49}" presName="node" presStyleLbl="node1" presStyleIdx="3" presStyleCnt="9">
        <dgm:presLayoutVars>
          <dgm:bulletEnabled val="1"/>
        </dgm:presLayoutVars>
      </dgm:prSet>
      <dgm:spPr/>
    </dgm:pt>
    <dgm:pt modelId="{7658FDC8-B785-43ED-85D5-56AD32D5D190}" type="pres">
      <dgm:prSet presAssocID="{E1E65E8C-DCE2-439C-9529-1CEBA87FE8FF}" presName="sibTrans" presStyleCnt="0"/>
      <dgm:spPr/>
    </dgm:pt>
    <dgm:pt modelId="{D03EA110-7111-4589-90D9-B508777A6582}" type="pres">
      <dgm:prSet presAssocID="{C5579EF3-6A22-407E-AACF-4573C26C5368}" presName="node" presStyleLbl="node1" presStyleIdx="4" presStyleCnt="9">
        <dgm:presLayoutVars>
          <dgm:bulletEnabled val="1"/>
        </dgm:presLayoutVars>
      </dgm:prSet>
      <dgm:spPr/>
    </dgm:pt>
    <dgm:pt modelId="{87C3E0B1-B9A3-4BE5-BE11-47A4F2C47022}" type="pres">
      <dgm:prSet presAssocID="{89A36200-55B3-4C26-BA80-D28C596654B5}" presName="sibTrans" presStyleCnt="0"/>
      <dgm:spPr/>
    </dgm:pt>
    <dgm:pt modelId="{90CFF750-D8E5-48A7-9D84-D37B90FEBA7B}" type="pres">
      <dgm:prSet presAssocID="{AA19BF2E-9D57-4637-BEA0-97B14BBCEF6D}" presName="node" presStyleLbl="node1" presStyleIdx="5" presStyleCnt="9">
        <dgm:presLayoutVars>
          <dgm:bulletEnabled val="1"/>
        </dgm:presLayoutVars>
      </dgm:prSet>
      <dgm:spPr/>
    </dgm:pt>
    <dgm:pt modelId="{6E627CF8-9E78-4806-8F90-0B11E5955378}" type="pres">
      <dgm:prSet presAssocID="{ACB0AE3F-66F9-4431-9C06-DCDDAFBDB45B}" presName="sibTrans" presStyleCnt="0"/>
      <dgm:spPr/>
    </dgm:pt>
    <dgm:pt modelId="{C5221197-9FBF-46B8-A460-56F8B6FC92B3}" type="pres">
      <dgm:prSet presAssocID="{297DFA5D-25F3-49BA-9B24-85172E6856B2}" presName="node" presStyleLbl="node1" presStyleIdx="6" presStyleCnt="9">
        <dgm:presLayoutVars>
          <dgm:bulletEnabled val="1"/>
        </dgm:presLayoutVars>
      </dgm:prSet>
      <dgm:spPr/>
    </dgm:pt>
    <dgm:pt modelId="{C07C59E0-2C13-4831-A137-1C798DD124DA}" type="pres">
      <dgm:prSet presAssocID="{E0C82753-CAEA-4464-BC49-D2A0606663D7}" presName="sibTrans" presStyleCnt="0"/>
      <dgm:spPr/>
    </dgm:pt>
    <dgm:pt modelId="{F693DEAB-FD95-46A2-94EE-3B9501B3304C}" type="pres">
      <dgm:prSet presAssocID="{CFD93E60-DBF7-4A6F-AA46-514B291D0819}" presName="node" presStyleLbl="node1" presStyleIdx="7" presStyleCnt="9">
        <dgm:presLayoutVars>
          <dgm:bulletEnabled val="1"/>
        </dgm:presLayoutVars>
      </dgm:prSet>
      <dgm:spPr/>
    </dgm:pt>
    <dgm:pt modelId="{78EB1DB1-A6BE-4475-BB17-7D102ADC1A22}" type="pres">
      <dgm:prSet presAssocID="{2E3572E6-780C-40EF-8A36-B81BFAD752B3}" presName="sibTrans" presStyleCnt="0"/>
      <dgm:spPr/>
    </dgm:pt>
    <dgm:pt modelId="{47577A28-3CC8-4FC7-9D75-EE80166819FA}" type="pres">
      <dgm:prSet presAssocID="{F18179FE-FE9A-46C0-9E67-5C39F4A91647}" presName="node" presStyleLbl="node1" presStyleIdx="8" presStyleCnt="9">
        <dgm:presLayoutVars>
          <dgm:bulletEnabled val="1"/>
        </dgm:presLayoutVars>
      </dgm:prSet>
      <dgm:spPr/>
    </dgm:pt>
  </dgm:ptLst>
  <dgm:cxnLst>
    <dgm:cxn modelId="{8C81DC09-9977-4FFF-A5A6-37C1AFE8793C}" srcId="{C802983C-FD19-458A-A84A-5CBE86B08B85}" destId="{9D00F72F-24EE-471C-A012-C1293254414D}" srcOrd="1" destOrd="0" parTransId="{FCF2806F-66DF-47B5-86C5-AC3DC0C513AD}" sibTransId="{A19110AD-7445-4E89-AF7A-98A029BB9E3B}"/>
    <dgm:cxn modelId="{67761223-A5A4-4931-B1F0-E44F4C41658B}" srcId="{C802983C-FD19-458A-A84A-5CBE86B08B85}" destId="{7E4B58FC-8FDE-405C-B18E-3CAF2896CB11}" srcOrd="0" destOrd="0" parTransId="{7E11773F-D193-4C44-921E-D91E83CA37BC}" sibTransId="{DF8045B7-19D7-4BD3-A461-E96FDF9864FF}"/>
    <dgm:cxn modelId="{71DA112C-137A-457F-9D69-609844C87AA2}" srcId="{C802983C-FD19-458A-A84A-5CBE86B08B85}" destId="{F18179FE-FE9A-46C0-9E67-5C39F4A91647}" srcOrd="8" destOrd="0" parTransId="{0E616F56-B1F9-4DE4-A5B0-F597625E530B}" sibTransId="{96EFC8C0-323C-49EF-ADAA-5599E022433B}"/>
    <dgm:cxn modelId="{F4EC3B39-B6CB-4C63-8944-DC63D5A052E1}" srcId="{C802983C-FD19-458A-A84A-5CBE86B08B85}" destId="{C5579EF3-6A22-407E-AACF-4573C26C5368}" srcOrd="4" destOrd="0" parTransId="{4E43CC68-D207-4F50-BAA0-F88C4E7E2D78}" sibTransId="{89A36200-55B3-4C26-BA80-D28C596654B5}"/>
    <dgm:cxn modelId="{8ABE833C-4226-4A4C-AFB5-DAADDF5D217F}" type="presOf" srcId="{9D00F72F-24EE-471C-A012-C1293254414D}" destId="{9C5222AB-046B-492A-BB93-47887D9A323C}" srcOrd="0" destOrd="0" presId="urn:microsoft.com/office/officeart/2005/8/layout/default"/>
    <dgm:cxn modelId="{F79A8B5C-6848-4FFF-8190-08F55A47BAC7}" type="presOf" srcId="{297DFA5D-25F3-49BA-9B24-85172E6856B2}" destId="{C5221197-9FBF-46B8-A460-56F8B6FC92B3}" srcOrd="0" destOrd="0" presId="urn:microsoft.com/office/officeart/2005/8/layout/default"/>
    <dgm:cxn modelId="{740F9561-829C-47FB-8860-F98F780DA68A}" type="presOf" srcId="{5E4770B0-E0CD-4A5C-B288-E2AB66881C49}" destId="{940489C9-6995-49A4-8A1D-75E7876623E4}" srcOrd="0" destOrd="0" presId="urn:microsoft.com/office/officeart/2005/8/layout/default"/>
    <dgm:cxn modelId="{5FA98D4C-05C0-4014-AE56-02BCC47F0C74}" srcId="{C802983C-FD19-458A-A84A-5CBE86B08B85}" destId="{AA19BF2E-9D57-4637-BEA0-97B14BBCEF6D}" srcOrd="5" destOrd="0" parTransId="{AC18AA45-2224-4BF9-94FB-20EB79314F51}" sibTransId="{ACB0AE3F-66F9-4431-9C06-DCDDAFBDB45B}"/>
    <dgm:cxn modelId="{BA5C8855-7F09-42C7-B64A-81B01A67FF19}" type="presOf" srcId="{C5579EF3-6A22-407E-AACF-4573C26C5368}" destId="{D03EA110-7111-4589-90D9-B508777A6582}" srcOrd="0" destOrd="0" presId="urn:microsoft.com/office/officeart/2005/8/layout/default"/>
    <dgm:cxn modelId="{21047189-1274-475B-B062-D87A4C568690}" srcId="{C802983C-FD19-458A-A84A-5CBE86B08B85}" destId="{41E3ACD7-E1C6-4176-BC52-AB10D2CFC222}" srcOrd="2" destOrd="0" parTransId="{68C44E0D-FD8C-40A4-A4FE-0E006B8A5B31}" sibTransId="{A369B7B6-E9C1-4FB1-90C2-5222B0EB265B}"/>
    <dgm:cxn modelId="{949BE295-0849-4FBC-913F-52B6742F424C}" type="presOf" srcId="{AA19BF2E-9D57-4637-BEA0-97B14BBCEF6D}" destId="{90CFF750-D8E5-48A7-9D84-D37B90FEBA7B}" srcOrd="0" destOrd="0" presId="urn:microsoft.com/office/officeart/2005/8/layout/default"/>
    <dgm:cxn modelId="{4D98EB9F-4528-4284-BFD7-82B84B45F5DA}" type="presOf" srcId="{CFD93E60-DBF7-4A6F-AA46-514B291D0819}" destId="{F693DEAB-FD95-46A2-94EE-3B9501B3304C}" srcOrd="0" destOrd="0" presId="urn:microsoft.com/office/officeart/2005/8/layout/default"/>
    <dgm:cxn modelId="{E7484AB4-4493-4B40-BCED-A791AC2B7D53}" type="presOf" srcId="{C802983C-FD19-458A-A84A-5CBE86B08B85}" destId="{CD9CB4AA-514F-4171-82E3-5971377BDF03}" srcOrd="0" destOrd="0" presId="urn:microsoft.com/office/officeart/2005/8/layout/default"/>
    <dgm:cxn modelId="{FBE503C4-46BD-45BE-B629-D7EDD6233C71}" type="presOf" srcId="{7E4B58FC-8FDE-405C-B18E-3CAF2896CB11}" destId="{8E1E92C8-BF46-41D9-8643-28C755367C6A}" srcOrd="0" destOrd="0" presId="urn:microsoft.com/office/officeart/2005/8/layout/default"/>
    <dgm:cxn modelId="{B56792CA-F124-4462-93C1-7B27A8775D74}" srcId="{C802983C-FD19-458A-A84A-5CBE86B08B85}" destId="{297DFA5D-25F3-49BA-9B24-85172E6856B2}" srcOrd="6" destOrd="0" parTransId="{06799EB4-0095-4480-A76D-F0B4BC8C091E}" sibTransId="{E0C82753-CAEA-4464-BC49-D2A0606663D7}"/>
    <dgm:cxn modelId="{A398A8D8-F386-4029-83D2-C22FF7DF38A6}" type="presOf" srcId="{41E3ACD7-E1C6-4176-BC52-AB10D2CFC222}" destId="{1FEB3001-501C-4BAF-A5D2-6DCBDBB6095E}" srcOrd="0" destOrd="0" presId="urn:microsoft.com/office/officeart/2005/8/layout/default"/>
    <dgm:cxn modelId="{C90B73D9-750F-4BAE-9A25-581523E32767}" srcId="{C802983C-FD19-458A-A84A-5CBE86B08B85}" destId="{5E4770B0-E0CD-4A5C-B288-E2AB66881C49}" srcOrd="3" destOrd="0" parTransId="{0EBB2E1A-E21E-46C2-9948-57BB919DD122}" sibTransId="{E1E65E8C-DCE2-439C-9529-1CEBA87FE8FF}"/>
    <dgm:cxn modelId="{956677DC-A032-4DFC-891C-0E2010317EFC}" srcId="{C802983C-FD19-458A-A84A-5CBE86B08B85}" destId="{CFD93E60-DBF7-4A6F-AA46-514B291D0819}" srcOrd="7" destOrd="0" parTransId="{96F15705-7B53-4250-B367-F02F41BAAF35}" sibTransId="{2E3572E6-780C-40EF-8A36-B81BFAD752B3}"/>
    <dgm:cxn modelId="{59A500E4-12C4-4B24-9A42-C440E3E36C27}" type="presOf" srcId="{F18179FE-FE9A-46C0-9E67-5C39F4A91647}" destId="{47577A28-3CC8-4FC7-9D75-EE80166819FA}" srcOrd="0" destOrd="0" presId="urn:microsoft.com/office/officeart/2005/8/layout/default"/>
    <dgm:cxn modelId="{43803EC9-24E1-493A-A2A6-AFA34A029797}" type="presParOf" srcId="{CD9CB4AA-514F-4171-82E3-5971377BDF03}" destId="{8E1E92C8-BF46-41D9-8643-28C755367C6A}" srcOrd="0" destOrd="0" presId="urn:microsoft.com/office/officeart/2005/8/layout/default"/>
    <dgm:cxn modelId="{02B75958-C823-4AD1-8DC4-834EF4AC4ABD}" type="presParOf" srcId="{CD9CB4AA-514F-4171-82E3-5971377BDF03}" destId="{C8F619BC-37B1-4316-9E92-6EAB3F9A6257}" srcOrd="1" destOrd="0" presId="urn:microsoft.com/office/officeart/2005/8/layout/default"/>
    <dgm:cxn modelId="{397135F8-8642-47B0-A4F5-5621C5C05092}" type="presParOf" srcId="{CD9CB4AA-514F-4171-82E3-5971377BDF03}" destId="{9C5222AB-046B-492A-BB93-47887D9A323C}" srcOrd="2" destOrd="0" presId="urn:microsoft.com/office/officeart/2005/8/layout/default"/>
    <dgm:cxn modelId="{C016B95A-6154-475D-89C9-2E98CC53C993}" type="presParOf" srcId="{CD9CB4AA-514F-4171-82E3-5971377BDF03}" destId="{A5EA124A-7250-4DCE-A728-CA88E7AA37D0}" srcOrd="3" destOrd="0" presId="urn:microsoft.com/office/officeart/2005/8/layout/default"/>
    <dgm:cxn modelId="{CAD0D16D-6BCE-4C7C-9594-0A959B9FECF9}" type="presParOf" srcId="{CD9CB4AA-514F-4171-82E3-5971377BDF03}" destId="{1FEB3001-501C-4BAF-A5D2-6DCBDBB6095E}" srcOrd="4" destOrd="0" presId="urn:microsoft.com/office/officeart/2005/8/layout/default"/>
    <dgm:cxn modelId="{51971CAB-3FCC-4EC5-9C5B-A3DB11182B2D}" type="presParOf" srcId="{CD9CB4AA-514F-4171-82E3-5971377BDF03}" destId="{DFEBDFC8-5AB3-42C3-BDB0-08979EBB4CE3}" srcOrd="5" destOrd="0" presId="urn:microsoft.com/office/officeart/2005/8/layout/default"/>
    <dgm:cxn modelId="{E0A71B45-FBFE-4D2A-B923-1B0B1C210AF7}" type="presParOf" srcId="{CD9CB4AA-514F-4171-82E3-5971377BDF03}" destId="{940489C9-6995-49A4-8A1D-75E7876623E4}" srcOrd="6" destOrd="0" presId="urn:microsoft.com/office/officeart/2005/8/layout/default"/>
    <dgm:cxn modelId="{D129C964-6F80-46FA-9A6B-D03DB98F1573}" type="presParOf" srcId="{CD9CB4AA-514F-4171-82E3-5971377BDF03}" destId="{7658FDC8-B785-43ED-85D5-56AD32D5D190}" srcOrd="7" destOrd="0" presId="urn:microsoft.com/office/officeart/2005/8/layout/default"/>
    <dgm:cxn modelId="{4ED7A201-03C7-408A-83CD-92F16199DC51}" type="presParOf" srcId="{CD9CB4AA-514F-4171-82E3-5971377BDF03}" destId="{D03EA110-7111-4589-90D9-B508777A6582}" srcOrd="8" destOrd="0" presId="urn:microsoft.com/office/officeart/2005/8/layout/default"/>
    <dgm:cxn modelId="{2B7B7E92-5DB9-4181-9428-1A5FD5EC94D7}" type="presParOf" srcId="{CD9CB4AA-514F-4171-82E3-5971377BDF03}" destId="{87C3E0B1-B9A3-4BE5-BE11-47A4F2C47022}" srcOrd="9" destOrd="0" presId="urn:microsoft.com/office/officeart/2005/8/layout/default"/>
    <dgm:cxn modelId="{2B965746-7978-4B42-B6F2-3325CB84F519}" type="presParOf" srcId="{CD9CB4AA-514F-4171-82E3-5971377BDF03}" destId="{90CFF750-D8E5-48A7-9D84-D37B90FEBA7B}" srcOrd="10" destOrd="0" presId="urn:microsoft.com/office/officeart/2005/8/layout/default"/>
    <dgm:cxn modelId="{4FA5E733-C6DF-4364-BACB-DEE562B290BD}" type="presParOf" srcId="{CD9CB4AA-514F-4171-82E3-5971377BDF03}" destId="{6E627CF8-9E78-4806-8F90-0B11E5955378}" srcOrd="11" destOrd="0" presId="urn:microsoft.com/office/officeart/2005/8/layout/default"/>
    <dgm:cxn modelId="{AB3B6A9B-5BF8-48A4-B670-92286DCD6EEF}" type="presParOf" srcId="{CD9CB4AA-514F-4171-82E3-5971377BDF03}" destId="{C5221197-9FBF-46B8-A460-56F8B6FC92B3}" srcOrd="12" destOrd="0" presId="urn:microsoft.com/office/officeart/2005/8/layout/default"/>
    <dgm:cxn modelId="{A7F93992-A16F-40CB-86EA-B9096689BE58}" type="presParOf" srcId="{CD9CB4AA-514F-4171-82E3-5971377BDF03}" destId="{C07C59E0-2C13-4831-A137-1C798DD124DA}" srcOrd="13" destOrd="0" presId="urn:microsoft.com/office/officeart/2005/8/layout/default"/>
    <dgm:cxn modelId="{6F0670F9-6E04-46AA-91A7-7F4E5423E972}" type="presParOf" srcId="{CD9CB4AA-514F-4171-82E3-5971377BDF03}" destId="{F693DEAB-FD95-46A2-94EE-3B9501B3304C}" srcOrd="14" destOrd="0" presId="urn:microsoft.com/office/officeart/2005/8/layout/default"/>
    <dgm:cxn modelId="{724EF59C-EC9C-4535-A083-86CEDD1BF54E}" type="presParOf" srcId="{CD9CB4AA-514F-4171-82E3-5971377BDF03}" destId="{78EB1DB1-A6BE-4475-BB17-7D102ADC1A22}" srcOrd="15" destOrd="0" presId="urn:microsoft.com/office/officeart/2005/8/layout/default"/>
    <dgm:cxn modelId="{829E60B2-CE4B-4F62-A7CC-CCF2D22A765B}" type="presParOf" srcId="{CD9CB4AA-514F-4171-82E3-5971377BDF03}" destId="{47577A28-3CC8-4FC7-9D75-EE80166819FA}"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0C1D61-4F80-4D34-834D-93E20DF4062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386F296-51E7-49AC-A4FB-479D93090294}">
      <dgm:prSet/>
      <dgm:spPr/>
      <dgm:t>
        <a:bodyPr/>
        <a:lstStyle/>
        <a:p>
          <a:r>
            <a:rPr lang="en-IN"/>
            <a:t>As a Hyundai intern, I'm conducting research on "Enhancing Customer Satisfaction" to drive growth and competitiveness. In today's competitive landscape, customer experience is crucial for brand loyalty and success. This research explores customer satisfaction dimensions, including product quality, after-sales service, dealership experience, and digital engagement. By identifying key drivers and areas for improvement, Hyundai can refine its customer-centric strategies. With evolving consumer expectations and digital disruption, innovation is essential. </a:t>
          </a:r>
          <a:endParaRPr lang="en-US"/>
        </a:p>
      </dgm:t>
    </dgm:pt>
    <dgm:pt modelId="{61A61CF8-E9D9-4806-9A80-25585F1EFAD3}" type="parTrans" cxnId="{CF050447-58CD-47D3-B281-248C0E018729}">
      <dgm:prSet/>
      <dgm:spPr/>
      <dgm:t>
        <a:bodyPr/>
        <a:lstStyle/>
        <a:p>
          <a:endParaRPr lang="en-US"/>
        </a:p>
      </dgm:t>
    </dgm:pt>
    <dgm:pt modelId="{61580778-B4A4-47C5-890C-6093F4D80EF6}" type="sibTrans" cxnId="{CF050447-58CD-47D3-B281-248C0E018729}">
      <dgm:prSet/>
      <dgm:spPr/>
      <dgm:t>
        <a:bodyPr/>
        <a:lstStyle/>
        <a:p>
          <a:endParaRPr lang="en-US"/>
        </a:p>
      </dgm:t>
    </dgm:pt>
    <dgm:pt modelId="{8DE9DEC3-755B-4DE0-A211-29B904CFF15F}">
      <dgm:prSet/>
      <dgm:spPr/>
      <dgm:t>
        <a:bodyPr/>
        <a:lstStyle/>
        <a:p>
          <a:r>
            <a:rPr lang="en-IN"/>
            <a:t>Through comprehensive analysis, including customer surveys, market research, and benchmarking, this study provides actionable insights to elevate customer satisfaction. By fostering emotional connections, enhancing service excellence, and leveraging digital technologies, </a:t>
          </a:r>
          <a:endParaRPr lang="en-US"/>
        </a:p>
      </dgm:t>
    </dgm:pt>
    <dgm:pt modelId="{076785F1-7EA6-48F2-8F84-CFF76BB6F041}" type="parTrans" cxnId="{F4861617-46CC-43BF-B8A6-2E1B7873422D}">
      <dgm:prSet/>
      <dgm:spPr/>
      <dgm:t>
        <a:bodyPr/>
        <a:lstStyle/>
        <a:p>
          <a:endParaRPr lang="en-US"/>
        </a:p>
      </dgm:t>
    </dgm:pt>
    <dgm:pt modelId="{910912E8-9004-48C5-86A1-0357798C10A9}" type="sibTrans" cxnId="{F4861617-46CC-43BF-B8A6-2E1B7873422D}">
      <dgm:prSet/>
      <dgm:spPr/>
      <dgm:t>
        <a:bodyPr/>
        <a:lstStyle/>
        <a:p>
          <a:endParaRPr lang="en-US"/>
        </a:p>
      </dgm:t>
    </dgm:pt>
    <dgm:pt modelId="{C251E62C-38EB-4ED7-A823-3AB2DEB2EE01}">
      <dgm:prSet/>
      <dgm:spPr/>
      <dgm:t>
        <a:bodyPr/>
        <a:lstStyle/>
        <a:p>
          <a:r>
            <a:rPr lang="en-IN"/>
            <a:t>Hyundai can cultivate loyalty and drive sustainable growth in the automotive market. This research supports Hyundai's commitment to delivering exceptional value and experiences, ensuring long-term success. By understanding customer needs and preferences, Hyundai can stay ahead of the competition and achieve its vision of becoming a leader in the global automotive industry.</a:t>
          </a:r>
          <a:endParaRPr lang="en-US"/>
        </a:p>
      </dgm:t>
    </dgm:pt>
    <dgm:pt modelId="{3C5ED0D0-ACAE-494F-B721-753816C2DB09}" type="parTrans" cxnId="{ECD174E1-6344-4D22-AD29-1A55DFB19837}">
      <dgm:prSet/>
      <dgm:spPr/>
      <dgm:t>
        <a:bodyPr/>
        <a:lstStyle/>
        <a:p>
          <a:endParaRPr lang="en-US"/>
        </a:p>
      </dgm:t>
    </dgm:pt>
    <dgm:pt modelId="{47E70AC6-3805-474D-B71E-A6F6CC2FA627}" type="sibTrans" cxnId="{ECD174E1-6344-4D22-AD29-1A55DFB19837}">
      <dgm:prSet/>
      <dgm:spPr/>
      <dgm:t>
        <a:bodyPr/>
        <a:lstStyle/>
        <a:p>
          <a:endParaRPr lang="en-US"/>
        </a:p>
      </dgm:t>
    </dgm:pt>
    <dgm:pt modelId="{9A66A105-1020-4674-9CE0-32DB24791444}" type="pres">
      <dgm:prSet presAssocID="{4D0C1D61-4F80-4D34-834D-93E20DF40623}" presName="root" presStyleCnt="0">
        <dgm:presLayoutVars>
          <dgm:dir/>
          <dgm:resizeHandles val="exact"/>
        </dgm:presLayoutVars>
      </dgm:prSet>
      <dgm:spPr/>
    </dgm:pt>
    <dgm:pt modelId="{4F8152CA-AF41-4B20-8A30-AD3330DC2FD4}" type="pres">
      <dgm:prSet presAssocID="{8386F296-51E7-49AC-A4FB-479D93090294}" presName="compNode" presStyleCnt="0"/>
      <dgm:spPr/>
    </dgm:pt>
    <dgm:pt modelId="{6FE8AEBF-33FD-44E4-94E3-997F1F837281}" type="pres">
      <dgm:prSet presAssocID="{8386F296-51E7-49AC-A4FB-479D93090294}" presName="bgRect" presStyleLbl="bgShp" presStyleIdx="0" presStyleCnt="3"/>
      <dgm:spPr/>
    </dgm:pt>
    <dgm:pt modelId="{FBD2A929-83B1-4C63-8EB2-4CFE0DB10CF2}" type="pres">
      <dgm:prSet presAssocID="{8386F296-51E7-49AC-A4FB-479D9309029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r"/>
        </a:ext>
      </dgm:extLst>
    </dgm:pt>
    <dgm:pt modelId="{6E1AB7E2-739E-4313-82C9-CC6B7DFE0D33}" type="pres">
      <dgm:prSet presAssocID="{8386F296-51E7-49AC-A4FB-479D93090294}" presName="spaceRect" presStyleCnt="0"/>
      <dgm:spPr/>
    </dgm:pt>
    <dgm:pt modelId="{23D8F530-D625-4918-B2FD-3C8E0D1140DC}" type="pres">
      <dgm:prSet presAssocID="{8386F296-51E7-49AC-A4FB-479D93090294}" presName="parTx" presStyleLbl="revTx" presStyleIdx="0" presStyleCnt="3">
        <dgm:presLayoutVars>
          <dgm:chMax val="0"/>
          <dgm:chPref val="0"/>
        </dgm:presLayoutVars>
      </dgm:prSet>
      <dgm:spPr/>
    </dgm:pt>
    <dgm:pt modelId="{CC4432F3-6D2C-40FB-8A99-581752B4C227}" type="pres">
      <dgm:prSet presAssocID="{61580778-B4A4-47C5-890C-6093F4D80EF6}" presName="sibTrans" presStyleCnt="0"/>
      <dgm:spPr/>
    </dgm:pt>
    <dgm:pt modelId="{B8A330D3-00D6-4584-AA0C-6BC32556D9B4}" type="pres">
      <dgm:prSet presAssocID="{8DE9DEC3-755B-4DE0-A211-29B904CFF15F}" presName="compNode" presStyleCnt="0"/>
      <dgm:spPr/>
    </dgm:pt>
    <dgm:pt modelId="{8C8C47F8-2931-48BE-9F9A-0DE8EFC9A340}" type="pres">
      <dgm:prSet presAssocID="{8DE9DEC3-755B-4DE0-A211-29B904CFF15F}" presName="bgRect" presStyleLbl="bgShp" presStyleIdx="1" presStyleCnt="3"/>
      <dgm:spPr/>
    </dgm:pt>
    <dgm:pt modelId="{02EC0232-0341-46B8-9412-2EC382AA0C89}" type="pres">
      <dgm:prSet presAssocID="{8DE9DEC3-755B-4DE0-A211-29B904CFF15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92CA9846-CFA9-4553-AEDD-E835BA0F3027}" type="pres">
      <dgm:prSet presAssocID="{8DE9DEC3-755B-4DE0-A211-29B904CFF15F}" presName="spaceRect" presStyleCnt="0"/>
      <dgm:spPr/>
    </dgm:pt>
    <dgm:pt modelId="{DEEF35E9-6738-4241-A2D1-E25D230A3D5C}" type="pres">
      <dgm:prSet presAssocID="{8DE9DEC3-755B-4DE0-A211-29B904CFF15F}" presName="parTx" presStyleLbl="revTx" presStyleIdx="1" presStyleCnt="3">
        <dgm:presLayoutVars>
          <dgm:chMax val="0"/>
          <dgm:chPref val="0"/>
        </dgm:presLayoutVars>
      </dgm:prSet>
      <dgm:spPr/>
    </dgm:pt>
    <dgm:pt modelId="{FC76AB02-63D8-4C30-BEA2-91A87FBC580F}" type="pres">
      <dgm:prSet presAssocID="{910912E8-9004-48C5-86A1-0357798C10A9}" presName="sibTrans" presStyleCnt="0"/>
      <dgm:spPr/>
    </dgm:pt>
    <dgm:pt modelId="{42E7B067-CE0C-4A24-8B60-97FF860577C7}" type="pres">
      <dgm:prSet presAssocID="{C251E62C-38EB-4ED7-A823-3AB2DEB2EE01}" presName="compNode" presStyleCnt="0"/>
      <dgm:spPr/>
    </dgm:pt>
    <dgm:pt modelId="{E0BB5EDF-7B8E-4FC0-A3F6-9122AB6597C6}" type="pres">
      <dgm:prSet presAssocID="{C251E62C-38EB-4ED7-A823-3AB2DEB2EE01}" presName="bgRect" presStyleLbl="bgShp" presStyleIdx="2" presStyleCnt="3"/>
      <dgm:spPr/>
    </dgm:pt>
    <dgm:pt modelId="{D45ED4FE-2AD0-43F5-92BD-C16969471B25}" type="pres">
      <dgm:prSet presAssocID="{C251E62C-38EB-4ED7-A823-3AB2DEB2EE0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lectric Car"/>
        </a:ext>
      </dgm:extLst>
    </dgm:pt>
    <dgm:pt modelId="{A634A51B-E30F-4359-A817-DA7D3671A37B}" type="pres">
      <dgm:prSet presAssocID="{C251E62C-38EB-4ED7-A823-3AB2DEB2EE01}" presName="spaceRect" presStyleCnt="0"/>
      <dgm:spPr/>
    </dgm:pt>
    <dgm:pt modelId="{D965CEDF-041D-40C1-94D0-44928ABAA04F}" type="pres">
      <dgm:prSet presAssocID="{C251E62C-38EB-4ED7-A823-3AB2DEB2EE01}" presName="parTx" presStyleLbl="revTx" presStyleIdx="2" presStyleCnt="3">
        <dgm:presLayoutVars>
          <dgm:chMax val="0"/>
          <dgm:chPref val="0"/>
        </dgm:presLayoutVars>
      </dgm:prSet>
      <dgm:spPr/>
    </dgm:pt>
  </dgm:ptLst>
  <dgm:cxnLst>
    <dgm:cxn modelId="{A374C303-42CA-45A2-A776-F352ED4674E0}" type="presOf" srcId="{4D0C1D61-4F80-4D34-834D-93E20DF40623}" destId="{9A66A105-1020-4674-9CE0-32DB24791444}" srcOrd="0" destOrd="0" presId="urn:microsoft.com/office/officeart/2018/2/layout/IconVerticalSolidList"/>
    <dgm:cxn modelId="{1D57DA0A-656D-486D-914E-3700CC38653B}" type="presOf" srcId="{8386F296-51E7-49AC-A4FB-479D93090294}" destId="{23D8F530-D625-4918-B2FD-3C8E0D1140DC}" srcOrd="0" destOrd="0" presId="urn:microsoft.com/office/officeart/2018/2/layout/IconVerticalSolidList"/>
    <dgm:cxn modelId="{F4861617-46CC-43BF-B8A6-2E1B7873422D}" srcId="{4D0C1D61-4F80-4D34-834D-93E20DF40623}" destId="{8DE9DEC3-755B-4DE0-A211-29B904CFF15F}" srcOrd="1" destOrd="0" parTransId="{076785F1-7EA6-48F2-8F84-CFF76BB6F041}" sibTransId="{910912E8-9004-48C5-86A1-0357798C10A9}"/>
    <dgm:cxn modelId="{CF050447-58CD-47D3-B281-248C0E018729}" srcId="{4D0C1D61-4F80-4D34-834D-93E20DF40623}" destId="{8386F296-51E7-49AC-A4FB-479D93090294}" srcOrd="0" destOrd="0" parTransId="{61A61CF8-E9D9-4806-9A80-25585F1EFAD3}" sibTransId="{61580778-B4A4-47C5-890C-6093F4D80EF6}"/>
    <dgm:cxn modelId="{137714B4-3F2F-48E7-B463-1784EBAB8D25}" type="presOf" srcId="{8DE9DEC3-755B-4DE0-A211-29B904CFF15F}" destId="{DEEF35E9-6738-4241-A2D1-E25D230A3D5C}" srcOrd="0" destOrd="0" presId="urn:microsoft.com/office/officeart/2018/2/layout/IconVerticalSolidList"/>
    <dgm:cxn modelId="{683551B7-1172-4323-901C-1E229E21194E}" type="presOf" srcId="{C251E62C-38EB-4ED7-A823-3AB2DEB2EE01}" destId="{D965CEDF-041D-40C1-94D0-44928ABAA04F}" srcOrd="0" destOrd="0" presId="urn:microsoft.com/office/officeart/2018/2/layout/IconVerticalSolidList"/>
    <dgm:cxn modelId="{ECD174E1-6344-4D22-AD29-1A55DFB19837}" srcId="{4D0C1D61-4F80-4D34-834D-93E20DF40623}" destId="{C251E62C-38EB-4ED7-A823-3AB2DEB2EE01}" srcOrd="2" destOrd="0" parTransId="{3C5ED0D0-ACAE-494F-B721-753816C2DB09}" sibTransId="{47E70AC6-3805-474D-B71E-A6F6CC2FA627}"/>
    <dgm:cxn modelId="{2452B833-C3C4-4467-91FC-1AA3B41063B4}" type="presParOf" srcId="{9A66A105-1020-4674-9CE0-32DB24791444}" destId="{4F8152CA-AF41-4B20-8A30-AD3330DC2FD4}" srcOrd="0" destOrd="0" presId="urn:microsoft.com/office/officeart/2018/2/layout/IconVerticalSolidList"/>
    <dgm:cxn modelId="{CC3D22AA-A6FD-48B0-8C90-D2DF5187AC8A}" type="presParOf" srcId="{4F8152CA-AF41-4B20-8A30-AD3330DC2FD4}" destId="{6FE8AEBF-33FD-44E4-94E3-997F1F837281}" srcOrd="0" destOrd="0" presId="urn:microsoft.com/office/officeart/2018/2/layout/IconVerticalSolidList"/>
    <dgm:cxn modelId="{5BF8B88C-84AA-4EE5-A5B7-4B80821E9A2C}" type="presParOf" srcId="{4F8152CA-AF41-4B20-8A30-AD3330DC2FD4}" destId="{FBD2A929-83B1-4C63-8EB2-4CFE0DB10CF2}" srcOrd="1" destOrd="0" presId="urn:microsoft.com/office/officeart/2018/2/layout/IconVerticalSolidList"/>
    <dgm:cxn modelId="{302521BF-38BC-4E8F-9AA5-FBEE92E49FAE}" type="presParOf" srcId="{4F8152CA-AF41-4B20-8A30-AD3330DC2FD4}" destId="{6E1AB7E2-739E-4313-82C9-CC6B7DFE0D33}" srcOrd="2" destOrd="0" presId="urn:microsoft.com/office/officeart/2018/2/layout/IconVerticalSolidList"/>
    <dgm:cxn modelId="{C6B35798-431E-44E7-90A0-BBE8B55E89B5}" type="presParOf" srcId="{4F8152CA-AF41-4B20-8A30-AD3330DC2FD4}" destId="{23D8F530-D625-4918-B2FD-3C8E0D1140DC}" srcOrd="3" destOrd="0" presId="urn:microsoft.com/office/officeart/2018/2/layout/IconVerticalSolidList"/>
    <dgm:cxn modelId="{41C91325-3405-40B4-9402-43DD13625A3F}" type="presParOf" srcId="{9A66A105-1020-4674-9CE0-32DB24791444}" destId="{CC4432F3-6D2C-40FB-8A99-581752B4C227}" srcOrd="1" destOrd="0" presId="urn:microsoft.com/office/officeart/2018/2/layout/IconVerticalSolidList"/>
    <dgm:cxn modelId="{2C9DE195-A79E-441F-8B29-C9CEB938E050}" type="presParOf" srcId="{9A66A105-1020-4674-9CE0-32DB24791444}" destId="{B8A330D3-00D6-4584-AA0C-6BC32556D9B4}" srcOrd="2" destOrd="0" presId="urn:microsoft.com/office/officeart/2018/2/layout/IconVerticalSolidList"/>
    <dgm:cxn modelId="{BACABA1F-47F6-4A84-AE8D-A9296259E995}" type="presParOf" srcId="{B8A330D3-00D6-4584-AA0C-6BC32556D9B4}" destId="{8C8C47F8-2931-48BE-9F9A-0DE8EFC9A340}" srcOrd="0" destOrd="0" presId="urn:microsoft.com/office/officeart/2018/2/layout/IconVerticalSolidList"/>
    <dgm:cxn modelId="{78AFF5C0-0BDA-407A-95AE-8079F60B8932}" type="presParOf" srcId="{B8A330D3-00D6-4584-AA0C-6BC32556D9B4}" destId="{02EC0232-0341-46B8-9412-2EC382AA0C89}" srcOrd="1" destOrd="0" presId="urn:microsoft.com/office/officeart/2018/2/layout/IconVerticalSolidList"/>
    <dgm:cxn modelId="{BDBC7299-4047-46AA-BF47-7C2F00C3D55F}" type="presParOf" srcId="{B8A330D3-00D6-4584-AA0C-6BC32556D9B4}" destId="{92CA9846-CFA9-4553-AEDD-E835BA0F3027}" srcOrd="2" destOrd="0" presId="urn:microsoft.com/office/officeart/2018/2/layout/IconVerticalSolidList"/>
    <dgm:cxn modelId="{E5D9F87F-2A63-4005-B70B-29845B81C2AA}" type="presParOf" srcId="{B8A330D3-00D6-4584-AA0C-6BC32556D9B4}" destId="{DEEF35E9-6738-4241-A2D1-E25D230A3D5C}" srcOrd="3" destOrd="0" presId="urn:microsoft.com/office/officeart/2018/2/layout/IconVerticalSolidList"/>
    <dgm:cxn modelId="{765A3D05-4F90-43CC-82C3-52347FBD41BE}" type="presParOf" srcId="{9A66A105-1020-4674-9CE0-32DB24791444}" destId="{FC76AB02-63D8-4C30-BEA2-91A87FBC580F}" srcOrd="3" destOrd="0" presId="urn:microsoft.com/office/officeart/2018/2/layout/IconVerticalSolidList"/>
    <dgm:cxn modelId="{A52C3F7F-6824-4C69-9FF0-0E6AE7A42039}" type="presParOf" srcId="{9A66A105-1020-4674-9CE0-32DB24791444}" destId="{42E7B067-CE0C-4A24-8B60-97FF860577C7}" srcOrd="4" destOrd="0" presId="urn:microsoft.com/office/officeart/2018/2/layout/IconVerticalSolidList"/>
    <dgm:cxn modelId="{1C725E89-B4A3-4910-A78D-2AF98EFF7890}" type="presParOf" srcId="{42E7B067-CE0C-4A24-8B60-97FF860577C7}" destId="{E0BB5EDF-7B8E-4FC0-A3F6-9122AB6597C6}" srcOrd="0" destOrd="0" presId="urn:microsoft.com/office/officeart/2018/2/layout/IconVerticalSolidList"/>
    <dgm:cxn modelId="{B9515B89-B828-4725-84CF-152F0EA4580F}" type="presParOf" srcId="{42E7B067-CE0C-4A24-8B60-97FF860577C7}" destId="{D45ED4FE-2AD0-43F5-92BD-C16969471B25}" srcOrd="1" destOrd="0" presId="urn:microsoft.com/office/officeart/2018/2/layout/IconVerticalSolidList"/>
    <dgm:cxn modelId="{08EC7066-9FA9-47D9-95E9-FD28D204FA4C}" type="presParOf" srcId="{42E7B067-CE0C-4A24-8B60-97FF860577C7}" destId="{A634A51B-E30F-4359-A817-DA7D3671A37B}" srcOrd="2" destOrd="0" presId="urn:microsoft.com/office/officeart/2018/2/layout/IconVerticalSolidList"/>
    <dgm:cxn modelId="{9F0A805D-37D3-432A-8D61-B92BB99FB2A0}" type="presParOf" srcId="{42E7B067-CE0C-4A24-8B60-97FF860577C7}" destId="{D965CEDF-041D-40C1-94D0-44928ABAA04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22AF4A-2ADA-4278-80FE-2C01ADE2321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ED59A73-648F-475C-9233-344FC9927083}">
      <dgm:prSet/>
      <dgm:spPr/>
      <dgm:t>
        <a:bodyPr/>
        <a:lstStyle/>
        <a:p>
          <a:r>
            <a:rPr lang="en-US"/>
            <a:t>1. To gain practical experience in HR functions such as recruitment and employee engagement.</a:t>
          </a:r>
        </a:p>
      </dgm:t>
    </dgm:pt>
    <dgm:pt modelId="{9BC19529-953F-449A-9142-39A86C97B408}" type="parTrans" cxnId="{00B51651-3460-4E35-897B-FC10F49AB8E0}">
      <dgm:prSet/>
      <dgm:spPr/>
      <dgm:t>
        <a:bodyPr/>
        <a:lstStyle/>
        <a:p>
          <a:endParaRPr lang="en-US"/>
        </a:p>
      </dgm:t>
    </dgm:pt>
    <dgm:pt modelId="{9ACFCDCB-2F12-49AD-ACA0-A06B3AC68978}" type="sibTrans" cxnId="{00B51651-3460-4E35-897B-FC10F49AB8E0}">
      <dgm:prSet/>
      <dgm:spPr/>
      <dgm:t>
        <a:bodyPr/>
        <a:lstStyle/>
        <a:p>
          <a:endParaRPr lang="en-US"/>
        </a:p>
      </dgm:t>
    </dgm:pt>
    <dgm:pt modelId="{E1805CA6-6CA7-4FC9-9C6D-BE57CFA60364}">
      <dgm:prSet/>
      <dgm:spPr/>
      <dgm:t>
        <a:bodyPr/>
        <a:lstStyle/>
        <a:p>
          <a:r>
            <a:rPr lang="en-US"/>
            <a:t>2. To Acquire skills in HR tools and systems, such as HR software and analytics.</a:t>
          </a:r>
        </a:p>
      </dgm:t>
    </dgm:pt>
    <dgm:pt modelId="{A8667A0F-C57D-42AA-BF9D-1CE4168B272B}" type="parTrans" cxnId="{C9738B41-E0D7-4808-AC40-250E8C3BF8D8}">
      <dgm:prSet/>
      <dgm:spPr/>
      <dgm:t>
        <a:bodyPr/>
        <a:lstStyle/>
        <a:p>
          <a:endParaRPr lang="en-US"/>
        </a:p>
      </dgm:t>
    </dgm:pt>
    <dgm:pt modelId="{191B15E9-5562-4966-8E37-D19B7767501C}" type="sibTrans" cxnId="{C9738B41-E0D7-4808-AC40-250E8C3BF8D8}">
      <dgm:prSet/>
      <dgm:spPr/>
      <dgm:t>
        <a:bodyPr/>
        <a:lstStyle/>
        <a:p>
          <a:endParaRPr lang="en-US"/>
        </a:p>
      </dgm:t>
    </dgm:pt>
    <dgm:pt modelId="{4CDDFE4A-3904-4DB2-920A-EE2FCF4D3F40}">
      <dgm:prSet/>
      <dgm:spPr/>
      <dgm:t>
        <a:bodyPr/>
        <a:lstStyle/>
        <a:p>
          <a:r>
            <a:rPr lang="en-US"/>
            <a:t>3. To network with professionals in the HR field and build relationships with colleagues and mentors.</a:t>
          </a:r>
        </a:p>
      </dgm:t>
    </dgm:pt>
    <dgm:pt modelId="{9E2165A4-09FD-4B04-AE4E-149A04C3917A}" type="parTrans" cxnId="{DC9C3541-3A77-464D-8CB0-EA38E81C3713}">
      <dgm:prSet/>
      <dgm:spPr/>
      <dgm:t>
        <a:bodyPr/>
        <a:lstStyle/>
        <a:p>
          <a:endParaRPr lang="en-US"/>
        </a:p>
      </dgm:t>
    </dgm:pt>
    <dgm:pt modelId="{779CB09B-E185-4870-8D0E-D93AE7EC49B1}" type="sibTrans" cxnId="{DC9C3541-3A77-464D-8CB0-EA38E81C3713}">
      <dgm:prSet/>
      <dgm:spPr/>
      <dgm:t>
        <a:bodyPr/>
        <a:lstStyle/>
        <a:p>
          <a:endParaRPr lang="en-US"/>
        </a:p>
      </dgm:t>
    </dgm:pt>
    <dgm:pt modelId="{4D6CEF69-8E19-4327-B64F-C859195CFF42}">
      <dgm:prSet/>
      <dgm:spPr/>
      <dgm:t>
        <a:bodyPr/>
        <a:lstStyle/>
        <a:p>
          <a:r>
            <a:rPr lang="en-US"/>
            <a:t>4. To apply theoretical knowledge from academic studies to real-world HR challenges.</a:t>
          </a:r>
        </a:p>
      </dgm:t>
    </dgm:pt>
    <dgm:pt modelId="{F85FA7B9-2ACC-4B69-8CAA-5273E6FEA172}" type="parTrans" cxnId="{D2C7B240-8B37-4D6C-A188-579CF6B56831}">
      <dgm:prSet/>
      <dgm:spPr/>
      <dgm:t>
        <a:bodyPr/>
        <a:lstStyle/>
        <a:p>
          <a:endParaRPr lang="en-US"/>
        </a:p>
      </dgm:t>
    </dgm:pt>
    <dgm:pt modelId="{47ABD3B6-0443-4577-9F59-AB57546B83F6}" type="sibTrans" cxnId="{D2C7B240-8B37-4D6C-A188-579CF6B56831}">
      <dgm:prSet/>
      <dgm:spPr/>
      <dgm:t>
        <a:bodyPr/>
        <a:lstStyle/>
        <a:p>
          <a:endParaRPr lang="en-US"/>
        </a:p>
      </dgm:t>
    </dgm:pt>
    <dgm:pt modelId="{2841C9C4-D5E7-43BC-932B-894F586FD87C}">
      <dgm:prSet/>
      <dgm:spPr/>
      <dgm:t>
        <a:bodyPr/>
        <a:lstStyle/>
        <a:p>
          <a:r>
            <a:rPr lang="en-US"/>
            <a:t>5. To develop soft skills like communication, teamwork, and problem-solving in a fast-paced corporate environment.</a:t>
          </a:r>
        </a:p>
      </dgm:t>
    </dgm:pt>
    <dgm:pt modelId="{4354EFAD-C80B-4E1D-9B46-C4D174FE0810}" type="parTrans" cxnId="{3B7B0CF1-3D1C-4751-826A-0373AE1BAB87}">
      <dgm:prSet/>
      <dgm:spPr/>
      <dgm:t>
        <a:bodyPr/>
        <a:lstStyle/>
        <a:p>
          <a:endParaRPr lang="en-US"/>
        </a:p>
      </dgm:t>
    </dgm:pt>
    <dgm:pt modelId="{083CD351-73B3-44D4-AE9B-105E887273CF}" type="sibTrans" cxnId="{3B7B0CF1-3D1C-4751-826A-0373AE1BAB87}">
      <dgm:prSet/>
      <dgm:spPr/>
      <dgm:t>
        <a:bodyPr/>
        <a:lstStyle/>
        <a:p>
          <a:endParaRPr lang="en-US"/>
        </a:p>
      </dgm:t>
    </dgm:pt>
    <dgm:pt modelId="{95439A2D-2538-4280-BB5C-D0D1AF64248E}">
      <dgm:prSet/>
      <dgm:spPr/>
      <dgm:t>
        <a:bodyPr/>
        <a:lstStyle/>
        <a:p>
          <a:r>
            <a:rPr lang="en-US"/>
            <a:t>6. To enhance the understanding of organizational culture and diversity in a global company like Hyundai.</a:t>
          </a:r>
        </a:p>
      </dgm:t>
    </dgm:pt>
    <dgm:pt modelId="{68C0AFCF-9872-4FEA-9F12-37F2596594A8}" type="parTrans" cxnId="{CD4576E2-FC09-433C-9F1F-A465544DDE12}">
      <dgm:prSet/>
      <dgm:spPr/>
      <dgm:t>
        <a:bodyPr/>
        <a:lstStyle/>
        <a:p>
          <a:endParaRPr lang="en-US"/>
        </a:p>
      </dgm:t>
    </dgm:pt>
    <dgm:pt modelId="{7D9DF5D3-9FE2-43C8-B8BD-8D729892826D}" type="sibTrans" cxnId="{CD4576E2-FC09-433C-9F1F-A465544DDE12}">
      <dgm:prSet/>
      <dgm:spPr/>
      <dgm:t>
        <a:bodyPr/>
        <a:lstStyle/>
        <a:p>
          <a:endParaRPr lang="en-US"/>
        </a:p>
      </dgm:t>
    </dgm:pt>
    <dgm:pt modelId="{B732622C-1147-43AD-808E-7DA0380E55D9}" type="pres">
      <dgm:prSet presAssocID="{1C22AF4A-2ADA-4278-80FE-2C01ADE23214}" presName="root" presStyleCnt="0">
        <dgm:presLayoutVars>
          <dgm:dir/>
          <dgm:resizeHandles val="exact"/>
        </dgm:presLayoutVars>
      </dgm:prSet>
      <dgm:spPr/>
    </dgm:pt>
    <dgm:pt modelId="{6E015AE6-79D2-4B0E-8617-C8BB8EAE7BEF}" type="pres">
      <dgm:prSet presAssocID="{1ED59A73-648F-475C-9233-344FC9927083}" presName="compNode" presStyleCnt="0"/>
      <dgm:spPr/>
    </dgm:pt>
    <dgm:pt modelId="{45780EAB-9076-49AF-ADD4-61F801AE6E94}" type="pres">
      <dgm:prSet presAssocID="{1ED59A73-648F-475C-9233-344FC9927083}" presName="bgRect" presStyleLbl="bgShp" presStyleIdx="0" presStyleCnt="6"/>
      <dgm:spPr/>
    </dgm:pt>
    <dgm:pt modelId="{9DA2FD1D-B99E-4A14-9D4E-D826086E390B}" type="pres">
      <dgm:prSet presAssocID="{1ED59A73-648F-475C-9233-344FC992708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ffice Worker"/>
        </a:ext>
      </dgm:extLst>
    </dgm:pt>
    <dgm:pt modelId="{A36A6076-F502-4926-81DA-E803FF567661}" type="pres">
      <dgm:prSet presAssocID="{1ED59A73-648F-475C-9233-344FC9927083}" presName="spaceRect" presStyleCnt="0"/>
      <dgm:spPr/>
    </dgm:pt>
    <dgm:pt modelId="{6014CDF3-2327-4E40-871B-458678B93257}" type="pres">
      <dgm:prSet presAssocID="{1ED59A73-648F-475C-9233-344FC9927083}" presName="parTx" presStyleLbl="revTx" presStyleIdx="0" presStyleCnt="6">
        <dgm:presLayoutVars>
          <dgm:chMax val="0"/>
          <dgm:chPref val="0"/>
        </dgm:presLayoutVars>
      </dgm:prSet>
      <dgm:spPr/>
    </dgm:pt>
    <dgm:pt modelId="{F4B3769C-6DD0-4AD1-91CE-B239A7CFE433}" type="pres">
      <dgm:prSet presAssocID="{9ACFCDCB-2F12-49AD-ACA0-A06B3AC68978}" presName="sibTrans" presStyleCnt="0"/>
      <dgm:spPr/>
    </dgm:pt>
    <dgm:pt modelId="{E3E0CD01-5725-44D6-A95A-67AEF4697FDE}" type="pres">
      <dgm:prSet presAssocID="{E1805CA6-6CA7-4FC9-9C6D-BE57CFA60364}" presName="compNode" presStyleCnt="0"/>
      <dgm:spPr/>
    </dgm:pt>
    <dgm:pt modelId="{B7025484-B7B1-46AE-9A9D-9F0F974A3EA0}" type="pres">
      <dgm:prSet presAssocID="{E1805CA6-6CA7-4FC9-9C6D-BE57CFA60364}" presName="bgRect" presStyleLbl="bgShp" presStyleIdx="1" presStyleCnt="6"/>
      <dgm:spPr/>
    </dgm:pt>
    <dgm:pt modelId="{DEFDD6F2-68BD-4A70-97EB-3C901FF49B43}" type="pres">
      <dgm:prSet presAssocID="{E1805CA6-6CA7-4FC9-9C6D-BE57CFA60364}"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A900886F-F662-428E-BE17-98D88AB22C2D}" type="pres">
      <dgm:prSet presAssocID="{E1805CA6-6CA7-4FC9-9C6D-BE57CFA60364}" presName="spaceRect" presStyleCnt="0"/>
      <dgm:spPr/>
    </dgm:pt>
    <dgm:pt modelId="{F6185CBF-EB1E-458B-A061-7B936D4CC057}" type="pres">
      <dgm:prSet presAssocID="{E1805CA6-6CA7-4FC9-9C6D-BE57CFA60364}" presName="parTx" presStyleLbl="revTx" presStyleIdx="1" presStyleCnt="6">
        <dgm:presLayoutVars>
          <dgm:chMax val="0"/>
          <dgm:chPref val="0"/>
        </dgm:presLayoutVars>
      </dgm:prSet>
      <dgm:spPr/>
    </dgm:pt>
    <dgm:pt modelId="{2C0DBF10-4564-44BE-97CF-1462AFDF9E01}" type="pres">
      <dgm:prSet presAssocID="{191B15E9-5562-4966-8E37-D19B7767501C}" presName="sibTrans" presStyleCnt="0"/>
      <dgm:spPr/>
    </dgm:pt>
    <dgm:pt modelId="{71501061-D0AD-4AC9-B5D5-FBC55C6F5B38}" type="pres">
      <dgm:prSet presAssocID="{4CDDFE4A-3904-4DB2-920A-EE2FCF4D3F40}" presName="compNode" presStyleCnt="0"/>
      <dgm:spPr/>
    </dgm:pt>
    <dgm:pt modelId="{F1DE4B7F-4C20-463A-8655-449BD9861507}" type="pres">
      <dgm:prSet presAssocID="{4CDDFE4A-3904-4DB2-920A-EE2FCF4D3F40}" presName="bgRect" presStyleLbl="bgShp" presStyleIdx="2" presStyleCnt="6"/>
      <dgm:spPr/>
    </dgm:pt>
    <dgm:pt modelId="{7CC4E884-C57D-4891-90C6-7289EC4BFD9F}" type="pres">
      <dgm:prSet presAssocID="{4CDDFE4A-3904-4DB2-920A-EE2FCF4D3F4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nections"/>
        </a:ext>
      </dgm:extLst>
    </dgm:pt>
    <dgm:pt modelId="{1324564F-B843-440C-8E06-200379C0A3A0}" type="pres">
      <dgm:prSet presAssocID="{4CDDFE4A-3904-4DB2-920A-EE2FCF4D3F40}" presName="spaceRect" presStyleCnt="0"/>
      <dgm:spPr/>
    </dgm:pt>
    <dgm:pt modelId="{A6206DC6-1155-4EE1-AA85-5E357D7DF007}" type="pres">
      <dgm:prSet presAssocID="{4CDDFE4A-3904-4DB2-920A-EE2FCF4D3F40}" presName="parTx" presStyleLbl="revTx" presStyleIdx="2" presStyleCnt="6">
        <dgm:presLayoutVars>
          <dgm:chMax val="0"/>
          <dgm:chPref val="0"/>
        </dgm:presLayoutVars>
      </dgm:prSet>
      <dgm:spPr/>
    </dgm:pt>
    <dgm:pt modelId="{FDBDA5D0-D846-4120-9AAB-C347DC6EF8C6}" type="pres">
      <dgm:prSet presAssocID="{779CB09B-E185-4870-8D0E-D93AE7EC49B1}" presName="sibTrans" presStyleCnt="0"/>
      <dgm:spPr/>
    </dgm:pt>
    <dgm:pt modelId="{998BBD18-E52E-4075-80F4-C7394F8A2086}" type="pres">
      <dgm:prSet presAssocID="{4D6CEF69-8E19-4327-B64F-C859195CFF42}" presName="compNode" presStyleCnt="0"/>
      <dgm:spPr/>
    </dgm:pt>
    <dgm:pt modelId="{7CE4DD20-EEF5-4775-832D-3C22FBE7C90C}" type="pres">
      <dgm:prSet presAssocID="{4D6CEF69-8E19-4327-B64F-C859195CFF42}" presName="bgRect" presStyleLbl="bgShp" presStyleIdx="3" presStyleCnt="6"/>
      <dgm:spPr/>
    </dgm:pt>
    <dgm:pt modelId="{651EBC92-D1DB-41E5-BE6E-DD38072D92A2}" type="pres">
      <dgm:prSet presAssocID="{4D6CEF69-8E19-4327-B64F-C859195CFF4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assroom"/>
        </a:ext>
      </dgm:extLst>
    </dgm:pt>
    <dgm:pt modelId="{4A58FDFF-DFBA-4943-B36C-CDEFA702C298}" type="pres">
      <dgm:prSet presAssocID="{4D6CEF69-8E19-4327-B64F-C859195CFF42}" presName="spaceRect" presStyleCnt="0"/>
      <dgm:spPr/>
    </dgm:pt>
    <dgm:pt modelId="{E4070FD8-5517-4298-BC37-DB0FA1B2C7A9}" type="pres">
      <dgm:prSet presAssocID="{4D6CEF69-8E19-4327-B64F-C859195CFF42}" presName="parTx" presStyleLbl="revTx" presStyleIdx="3" presStyleCnt="6">
        <dgm:presLayoutVars>
          <dgm:chMax val="0"/>
          <dgm:chPref val="0"/>
        </dgm:presLayoutVars>
      </dgm:prSet>
      <dgm:spPr/>
    </dgm:pt>
    <dgm:pt modelId="{A65CA645-2A51-4AFF-83E8-5DC74CD7FD8B}" type="pres">
      <dgm:prSet presAssocID="{47ABD3B6-0443-4577-9F59-AB57546B83F6}" presName="sibTrans" presStyleCnt="0"/>
      <dgm:spPr/>
    </dgm:pt>
    <dgm:pt modelId="{4AA94043-1824-4CDA-A7B8-08F167C95094}" type="pres">
      <dgm:prSet presAssocID="{2841C9C4-D5E7-43BC-932B-894F586FD87C}" presName="compNode" presStyleCnt="0"/>
      <dgm:spPr/>
    </dgm:pt>
    <dgm:pt modelId="{B90508FA-9C7B-4585-8ACB-D550A10B506E}" type="pres">
      <dgm:prSet presAssocID="{2841C9C4-D5E7-43BC-932B-894F586FD87C}" presName="bgRect" presStyleLbl="bgShp" presStyleIdx="4" presStyleCnt="6"/>
      <dgm:spPr/>
    </dgm:pt>
    <dgm:pt modelId="{8C92A072-F438-4C83-8D79-7B11D7499F7B}" type="pres">
      <dgm:prSet presAssocID="{2841C9C4-D5E7-43BC-932B-894F586FD87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A00DAE27-6964-42D7-AB9A-62BF710A7A42}" type="pres">
      <dgm:prSet presAssocID="{2841C9C4-D5E7-43BC-932B-894F586FD87C}" presName="spaceRect" presStyleCnt="0"/>
      <dgm:spPr/>
    </dgm:pt>
    <dgm:pt modelId="{FC56E119-7034-461B-A057-C0250D22ADB4}" type="pres">
      <dgm:prSet presAssocID="{2841C9C4-D5E7-43BC-932B-894F586FD87C}" presName="parTx" presStyleLbl="revTx" presStyleIdx="4" presStyleCnt="6">
        <dgm:presLayoutVars>
          <dgm:chMax val="0"/>
          <dgm:chPref val="0"/>
        </dgm:presLayoutVars>
      </dgm:prSet>
      <dgm:spPr/>
    </dgm:pt>
    <dgm:pt modelId="{467BB2F1-6541-4EE2-A54A-D8FC5A9089D2}" type="pres">
      <dgm:prSet presAssocID="{083CD351-73B3-44D4-AE9B-105E887273CF}" presName="sibTrans" presStyleCnt="0"/>
      <dgm:spPr/>
    </dgm:pt>
    <dgm:pt modelId="{7C71BC1D-27CB-460F-A60C-0D2C10DDB790}" type="pres">
      <dgm:prSet presAssocID="{95439A2D-2538-4280-BB5C-D0D1AF64248E}" presName="compNode" presStyleCnt="0"/>
      <dgm:spPr/>
    </dgm:pt>
    <dgm:pt modelId="{D48B0E66-BA73-47AD-A7EC-329B04525EF9}" type="pres">
      <dgm:prSet presAssocID="{95439A2D-2538-4280-BB5C-D0D1AF64248E}" presName="bgRect" presStyleLbl="bgShp" presStyleIdx="5" presStyleCnt="6"/>
      <dgm:spPr/>
    </dgm:pt>
    <dgm:pt modelId="{2B45151C-FB8C-4B68-9657-3EB96FFC28FE}" type="pres">
      <dgm:prSet presAssocID="{95439A2D-2538-4280-BB5C-D0D1AF64248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ar"/>
        </a:ext>
      </dgm:extLst>
    </dgm:pt>
    <dgm:pt modelId="{2693FCAB-13EB-4444-86E6-E36749283FDA}" type="pres">
      <dgm:prSet presAssocID="{95439A2D-2538-4280-BB5C-D0D1AF64248E}" presName="spaceRect" presStyleCnt="0"/>
      <dgm:spPr/>
    </dgm:pt>
    <dgm:pt modelId="{99300FB6-3E36-4B67-AECF-85E626B8F496}" type="pres">
      <dgm:prSet presAssocID="{95439A2D-2538-4280-BB5C-D0D1AF64248E}" presName="parTx" presStyleLbl="revTx" presStyleIdx="5" presStyleCnt="6">
        <dgm:presLayoutVars>
          <dgm:chMax val="0"/>
          <dgm:chPref val="0"/>
        </dgm:presLayoutVars>
      </dgm:prSet>
      <dgm:spPr/>
    </dgm:pt>
  </dgm:ptLst>
  <dgm:cxnLst>
    <dgm:cxn modelId="{D2C7B240-8B37-4D6C-A188-579CF6B56831}" srcId="{1C22AF4A-2ADA-4278-80FE-2C01ADE23214}" destId="{4D6CEF69-8E19-4327-B64F-C859195CFF42}" srcOrd="3" destOrd="0" parTransId="{F85FA7B9-2ACC-4B69-8CAA-5273E6FEA172}" sibTransId="{47ABD3B6-0443-4577-9F59-AB57546B83F6}"/>
    <dgm:cxn modelId="{DC9C3541-3A77-464D-8CB0-EA38E81C3713}" srcId="{1C22AF4A-2ADA-4278-80FE-2C01ADE23214}" destId="{4CDDFE4A-3904-4DB2-920A-EE2FCF4D3F40}" srcOrd="2" destOrd="0" parTransId="{9E2165A4-09FD-4B04-AE4E-149A04C3917A}" sibTransId="{779CB09B-E185-4870-8D0E-D93AE7EC49B1}"/>
    <dgm:cxn modelId="{C9738B41-E0D7-4808-AC40-250E8C3BF8D8}" srcId="{1C22AF4A-2ADA-4278-80FE-2C01ADE23214}" destId="{E1805CA6-6CA7-4FC9-9C6D-BE57CFA60364}" srcOrd="1" destOrd="0" parTransId="{A8667A0F-C57D-42AA-BF9D-1CE4168B272B}" sibTransId="{191B15E9-5562-4966-8E37-D19B7767501C}"/>
    <dgm:cxn modelId="{D5087D43-BBC0-40A8-8C8A-9645796E17B7}" type="presOf" srcId="{95439A2D-2538-4280-BB5C-D0D1AF64248E}" destId="{99300FB6-3E36-4B67-AECF-85E626B8F496}" srcOrd="0" destOrd="0" presId="urn:microsoft.com/office/officeart/2018/2/layout/IconVerticalSolidList"/>
    <dgm:cxn modelId="{00B51651-3460-4E35-897B-FC10F49AB8E0}" srcId="{1C22AF4A-2ADA-4278-80FE-2C01ADE23214}" destId="{1ED59A73-648F-475C-9233-344FC9927083}" srcOrd="0" destOrd="0" parTransId="{9BC19529-953F-449A-9142-39A86C97B408}" sibTransId="{9ACFCDCB-2F12-49AD-ACA0-A06B3AC68978}"/>
    <dgm:cxn modelId="{D8A5428B-E37A-4DB3-B124-E7A3F27AD3D2}" type="presOf" srcId="{4CDDFE4A-3904-4DB2-920A-EE2FCF4D3F40}" destId="{A6206DC6-1155-4EE1-AA85-5E357D7DF007}" srcOrd="0" destOrd="0" presId="urn:microsoft.com/office/officeart/2018/2/layout/IconVerticalSolidList"/>
    <dgm:cxn modelId="{41B36C9C-7E9A-448B-AE79-34B3BB94DB28}" type="presOf" srcId="{1C22AF4A-2ADA-4278-80FE-2C01ADE23214}" destId="{B732622C-1147-43AD-808E-7DA0380E55D9}" srcOrd="0" destOrd="0" presId="urn:microsoft.com/office/officeart/2018/2/layout/IconVerticalSolidList"/>
    <dgm:cxn modelId="{807224B6-F2A7-4989-97DA-BE1361678D24}" type="presOf" srcId="{1ED59A73-648F-475C-9233-344FC9927083}" destId="{6014CDF3-2327-4E40-871B-458678B93257}" srcOrd="0" destOrd="0" presId="urn:microsoft.com/office/officeart/2018/2/layout/IconVerticalSolidList"/>
    <dgm:cxn modelId="{AADB44B7-27A6-42FF-8817-FABC6F848B71}" type="presOf" srcId="{4D6CEF69-8E19-4327-B64F-C859195CFF42}" destId="{E4070FD8-5517-4298-BC37-DB0FA1B2C7A9}" srcOrd="0" destOrd="0" presId="urn:microsoft.com/office/officeart/2018/2/layout/IconVerticalSolidList"/>
    <dgm:cxn modelId="{258106D6-39E2-454A-A4AC-D319E8158A1C}" type="presOf" srcId="{2841C9C4-D5E7-43BC-932B-894F586FD87C}" destId="{FC56E119-7034-461B-A057-C0250D22ADB4}" srcOrd="0" destOrd="0" presId="urn:microsoft.com/office/officeart/2018/2/layout/IconVerticalSolidList"/>
    <dgm:cxn modelId="{CD4576E2-FC09-433C-9F1F-A465544DDE12}" srcId="{1C22AF4A-2ADA-4278-80FE-2C01ADE23214}" destId="{95439A2D-2538-4280-BB5C-D0D1AF64248E}" srcOrd="5" destOrd="0" parTransId="{68C0AFCF-9872-4FEA-9F12-37F2596594A8}" sibTransId="{7D9DF5D3-9FE2-43C8-B8BD-8D729892826D}"/>
    <dgm:cxn modelId="{3B7B0CF1-3D1C-4751-826A-0373AE1BAB87}" srcId="{1C22AF4A-2ADA-4278-80FE-2C01ADE23214}" destId="{2841C9C4-D5E7-43BC-932B-894F586FD87C}" srcOrd="4" destOrd="0" parTransId="{4354EFAD-C80B-4E1D-9B46-C4D174FE0810}" sibTransId="{083CD351-73B3-44D4-AE9B-105E887273CF}"/>
    <dgm:cxn modelId="{00E775F9-CE4B-4C73-963C-357A1794E748}" type="presOf" srcId="{E1805CA6-6CA7-4FC9-9C6D-BE57CFA60364}" destId="{F6185CBF-EB1E-458B-A061-7B936D4CC057}" srcOrd="0" destOrd="0" presId="urn:microsoft.com/office/officeart/2018/2/layout/IconVerticalSolidList"/>
    <dgm:cxn modelId="{62FABD90-5561-4DB7-A205-1DFD0FC250B6}" type="presParOf" srcId="{B732622C-1147-43AD-808E-7DA0380E55D9}" destId="{6E015AE6-79D2-4B0E-8617-C8BB8EAE7BEF}" srcOrd="0" destOrd="0" presId="urn:microsoft.com/office/officeart/2018/2/layout/IconVerticalSolidList"/>
    <dgm:cxn modelId="{BDA2C93D-939D-48A8-907D-A4A0912E3B10}" type="presParOf" srcId="{6E015AE6-79D2-4B0E-8617-C8BB8EAE7BEF}" destId="{45780EAB-9076-49AF-ADD4-61F801AE6E94}" srcOrd="0" destOrd="0" presId="urn:microsoft.com/office/officeart/2018/2/layout/IconVerticalSolidList"/>
    <dgm:cxn modelId="{5356BEFB-AD8D-45D2-8216-487C1C404607}" type="presParOf" srcId="{6E015AE6-79D2-4B0E-8617-C8BB8EAE7BEF}" destId="{9DA2FD1D-B99E-4A14-9D4E-D826086E390B}" srcOrd="1" destOrd="0" presId="urn:microsoft.com/office/officeart/2018/2/layout/IconVerticalSolidList"/>
    <dgm:cxn modelId="{0C5931A8-1225-4B91-A08E-2191F19D51A1}" type="presParOf" srcId="{6E015AE6-79D2-4B0E-8617-C8BB8EAE7BEF}" destId="{A36A6076-F502-4926-81DA-E803FF567661}" srcOrd="2" destOrd="0" presId="urn:microsoft.com/office/officeart/2018/2/layout/IconVerticalSolidList"/>
    <dgm:cxn modelId="{C32656E8-9D4A-4E26-86A7-355728BE5C75}" type="presParOf" srcId="{6E015AE6-79D2-4B0E-8617-C8BB8EAE7BEF}" destId="{6014CDF3-2327-4E40-871B-458678B93257}" srcOrd="3" destOrd="0" presId="urn:microsoft.com/office/officeart/2018/2/layout/IconVerticalSolidList"/>
    <dgm:cxn modelId="{C8544FF4-A0AE-4932-8678-68367A092520}" type="presParOf" srcId="{B732622C-1147-43AD-808E-7DA0380E55D9}" destId="{F4B3769C-6DD0-4AD1-91CE-B239A7CFE433}" srcOrd="1" destOrd="0" presId="urn:microsoft.com/office/officeart/2018/2/layout/IconVerticalSolidList"/>
    <dgm:cxn modelId="{BCAB779A-72CD-4F61-B8E3-695CD8577B30}" type="presParOf" srcId="{B732622C-1147-43AD-808E-7DA0380E55D9}" destId="{E3E0CD01-5725-44D6-A95A-67AEF4697FDE}" srcOrd="2" destOrd="0" presId="urn:microsoft.com/office/officeart/2018/2/layout/IconVerticalSolidList"/>
    <dgm:cxn modelId="{214D6310-BF2F-4B45-91E0-D0A4B67B3D9D}" type="presParOf" srcId="{E3E0CD01-5725-44D6-A95A-67AEF4697FDE}" destId="{B7025484-B7B1-46AE-9A9D-9F0F974A3EA0}" srcOrd="0" destOrd="0" presId="urn:microsoft.com/office/officeart/2018/2/layout/IconVerticalSolidList"/>
    <dgm:cxn modelId="{AD3562F3-69F4-4A66-A15F-85ECE2DFB78E}" type="presParOf" srcId="{E3E0CD01-5725-44D6-A95A-67AEF4697FDE}" destId="{DEFDD6F2-68BD-4A70-97EB-3C901FF49B43}" srcOrd="1" destOrd="0" presId="urn:microsoft.com/office/officeart/2018/2/layout/IconVerticalSolidList"/>
    <dgm:cxn modelId="{F5EF2BF6-EE78-42BB-8F0C-6B33007A4E78}" type="presParOf" srcId="{E3E0CD01-5725-44D6-A95A-67AEF4697FDE}" destId="{A900886F-F662-428E-BE17-98D88AB22C2D}" srcOrd="2" destOrd="0" presId="urn:microsoft.com/office/officeart/2018/2/layout/IconVerticalSolidList"/>
    <dgm:cxn modelId="{A9E321EC-A010-4A27-93CE-BDA2098D9A19}" type="presParOf" srcId="{E3E0CD01-5725-44D6-A95A-67AEF4697FDE}" destId="{F6185CBF-EB1E-458B-A061-7B936D4CC057}" srcOrd="3" destOrd="0" presId="urn:microsoft.com/office/officeart/2018/2/layout/IconVerticalSolidList"/>
    <dgm:cxn modelId="{CB8B69C4-C71F-45B8-BB87-C9EB09A0AE36}" type="presParOf" srcId="{B732622C-1147-43AD-808E-7DA0380E55D9}" destId="{2C0DBF10-4564-44BE-97CF-1462AFDF9E01}" srcOrd="3" destOrd="0" presId="urn:microsoft.com/office/officeart/2018/2/layout/IconVerticalSolidList"/>
    <dgm:cxn modelId="{561D296C-0800-4BF4-9E65-78A4008E802E}" type="presParOf" srcId="{B732622C-1147-43AD-808E-7DA0380E55D9}" destId="{71501061-D0AD-4AC9-B5D5-FBC55C6F5B38}" srcOrd="4" destOrd="0" presId="urn:microsoft.com/office/officeart/2018/2/layout/IconVerticalSolidList"/>
    <dgm:cxn modelId="{FE7D0175-555F-463E-AC07-6D5039DA65FA}" type="presParOf" srcId="{71501061-D0AD-4AC9-B5D5-FBC55C6F5B38}" destId="{F1DE4B7F-4C20-463A-8655-449BD9861507}" srcOrd="0" destOrd="0" presId="urn:microsoft.com/office/officeart/2018/2/layout/IconVerticalSolidList"/>
    <dgm:cxn modelId="{C30D27CF-65EF-4155-A6F5-F4DB4260BE9A}" type="presParOf" srcId="{71501061-D0AD-4AC9-B5D5-FBC55C6F5B38}" destId="{7CC4E884-C57D-4891-90C6-7289EC4BFD9F}" srcOrd="1" destOrd="0" presId="urn:microsoft.com/office/officeart/2018/2/layout/IconVerticalSolidList"/>
    <dgm:cxn modelId="{11F98EA7-A263-4114-9BE1-C2EFB2EA8A81}" type="presParOf" srcId="{71501061-D0AD-4AC9-B5D5-FBC55C6F5B38}" destId="{1324564F-B843-440C-8E06-200379C0A3A0}" srcOrd="2" destOrd="0" presId="urn:microsoft.com/office/officeart/2018/2/layout/IconVerticalSolidList"/>
    <dgm:cxn modelId="{CB410114-ABB1-4D71-9CF9-721E6D84D8B0}" type="presParOf" srcId="{71501061-D0AD-4AC9-B5D5-FBC55C6F5B38}" destId="{A6206DC6-1155-4EE1-AA85-5E357D7DF007}" srcOrd="3" destOrd="0" presId="urn:microsoft.com/office/officeart/2018/2/layout/IconVerticalSolidList"/>
    <dgm:cxn modelId="{8C41722A-732B-4748-9B4F-F2B11BFA484E}" type="presParOf" srcId="{B732622C-1147-43AD-808E-7DA0380E55D9}" destId="{FDBDA5D0-D846-4120-9AAB-C347DC6EF8C6}" srcOrd="5" destOrd="0" presId="urn:microsoft.com/office/officeart/2018/2/layout/IconVerticalSolidList"/>
    <dgm:cxn modelId="{B37F5FE8-25E5-47B5-88D5-AF3B74C22C5D}" type="presParOf" srcId="{B732622C-1147-43AD-808E-7DA0380E55D9}" destId="{998BBD18-E52E-4075-80F4-C7394F8A2086}" srcOrd="6" destOrd="0" presId="urn:microsoft.com/office/officeart/2018/2/layout/IconVerticalSolidList"/>
    <dgm:cxn modelId="{0CA81822-1F4E-4039-8788-013E733FA730}" type="presParOf" srcId="{998BBD18-E52E-4075-80F4-C7394F8A2086}" destId="{7CE4DD20-EEF5-4775-832D-3C22FBE7C90C}" srcOrd="0" destOrd="0" presId="urn:microsoft.com/office/officeart/2018/2/layout/IconVerticalSolidList"/>
    <dgm:cxn modelId="{0187E150-5B18-4D7C-B8C6-EF4D015A77E8}" type="presParOf" srcId="{998BBD18-E52E-4075-80F4-C7394F8A2086}" destId="{651EBC92-D1DB-41E5-BE6E-DD38072D92A2}" srcOrd="1" destOrd="0" presId="urn:microsoft.com/office/officeart/2018/2/layout/IconVerticalSolidList"/>
    <dgm:cxn modelId="{9F4FB573-6E6F-4DE5-8D21-68BFEDCD63AF}" type="presParOf" srcId="{998BBD18-E52E-4075-80F4-C7394F8A2086}" destId="{4A58FDFF-DFBA-4943-B36C-CDEFA702C298}" srcOrd="2" destOrd="0" presId="urn:microsoft.com/office/officeart/2018/2/layout/IconVerticalSolidList"/>
    <dgm:cxn modelId="{D5D66B64-79C7-4AD5-9852-10C747A3282B}" type="presParOf" srcId="{998BBD18-E52E-4075-80F4-C7394F8A2086}" destId="{E4070FD8-5517-4298-BC37-DB0FA1B2C7A9}" srcOrd="3" destOrd="0" presId="urn:microsoft.com/office/officeart/2018/2/layout/IconVerticalSolidList"/>
    <dgm:cxn modelId="{2C3342AB-4332-42D2-A84C-FBC906C4A20A}" type="presParOf" srcId="{B732622C-1147-43AD-808E-7DA0380E55D9}" destId="{A65CA645-2A51-4AFF-83E8-5DC74CD7FD8B}" srcOrd="7" destOrd="0" presId="urn:microsoft.com/office/officeart/2018/2/layout/IconVerticalSolidList"/>
    <dgm:cxn modelId="{60F0E939-2B70-4FBC-B5AA-0FED4B677A11}" type="presParOf" srcId="{B732622C-1147-43AD-808E-7DA0380E55D9}" destId="{4AA94043-1824-4CDA-A7B8-08F167C95094}" srcOrd="8" destOrd="0" presId="urn:microsoft.com/office/officeart/2018/2/layout/IconVerticalSolidList"/>
    <dgm:cxn modelId="{9C1E982E-0EC4-469A-B6E1-926FC95C8DF2}" type="presParOf" srcId="{4AA94043-1824-4CDA-A7B8-08F167C95094}" destId="{B90508FA-9C7B-4585-8ACB-D550A10B506E}" srcOrd="0" destOrd="0" presId="urn:microsoft.com/office/officeart/2018/2/layout/IconVerticalSolidList"/>
    <dgm:cxn modelId="{0D7827CC-31C5-4F23-BA81-AA0FA87C7BEB}" type="presParOf" srcId="{4AA94043-1824-4CDA-A7B8-08F167C95094}" destId="{8C92A072-F438-4C83-8D79-7B11D7499F7B}" srcOrd="1" destOrd="0" presId="urn:microsoft.com/office/officeart/2018/2/layout/IconVerticalSolidList"/>
    <dgm:cxn modelId="{6F3101B7-9BA7-45C6-AE57-C721D21D76E1}" type="presParOf" srcId="{4AA94043-1824-4CDA-A7B8-08F167C95094}" destId="{A00DAE27-6964-42D7-AB9A-62BF710A7A42}" srcOrd="2" destOrd="0" presId="urn:microsoft.com/office/officeart/2018/2/layout/IconVerticalSolidList"/>
    <dgm:cxn modelId="{E9545239-BF64-434E-824C-50BD457F0056}" type="presParOf" srcId="{4AA94043-1824-4CDA-A7B8-08F167C95094}" destId="{FC56E119-7034-461B-A057-C0250D22ADB4}" srcOrd="3" destOrd="0" presId="urn:microsoft.com/office/officeart/2018/2/layout/IconVerticalSolidList"/>
    <dgm:cxn modelId="{4F4443B1-0FA9-49F7-B42A-8DCAE6779F7D}" type="presParOf" srcId="{B732622C-1147-43AD-808E-7DA0380E55D9}" destId="{467BB2F1-6541-4EE2-A54A-D8FC5A9089D2}" srcOrd="9" destOrd="0" presId="urn:microsoft.com/office/officeart/2018/2/layout/IconVerticalSolidList"/>
    <dgm:cxn modelId="{CAA0616C-EC73-404B-A32D-4CFC0013D954}" type="presParOf" srcId="{B732622C-1147-43AD-808E-7DA0380E55D9}" destId="{7C71BC1D-27CB-460F-A60C-0D2C10DDB790}" srcOrd="10" destOrd="0" presId="urn:microsoft.com/office/officeart/2018/2/layout/IconVerticalSolidList"/>
    <dgm:cxn modelId="{8B5A9190-72AE-4715-8E09-1994C9F66BA8}" type="presParOf" srcId="{7C71BC1D-27CB-460F-A60C-0D2C10DDB790}" destId="{D48B0E66-BA73-47AD-A7EC-329B04525EF9}" srcOrd="0" destOrd="0" presId="urn:microsoft.com/office/officeart/2018/2/layout/IconVerticalSolidList"/>
    <dgm:cxn modelId="{343363A3-9338-46C7-9126-76609FC88E6D}" type="presParOf" srcId="{7C71BC1D-27CB-460F-A60C-0D2C10DDB790}" destId="{2B45151C-FB8C-4B68-9657-3EB96FFC28FE}" srcOrd="1" destOrd="0" presId="urn:microsoft.com/office/officeart/2018/2/layout/IconVerticalSolidList"/>
    <dgm:cxn modelId="{5FF69899-7D3F-451F-8078-55A1264ECBEC}" type="presParOf" srcId="{7C71BC1D-27CB-460F-A60C-0D2C10DDB790}" destId="{2693FCAB-13EB-4444-86E6-E36749283FDA}" srcOrd="2" destOrd="0" presId="urn:microsoft.com/office/officeart/2018/2/layout/IconVerticalSolidList"/>
    <dgm:cxn modelId="{FE11459C-A7A2-4DAB-9DF0-72D3A6AABFC6}" type="presParOf" srcId="{7C71BC1D-27CB-460F-A60C-0D2C10DDB790}" destId="{99300FB6-3E36-4B67-AECF-85E626B8F49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1E92C8-BF46-41D9-8643-28C755367C6A}">
      <dsp:nvSpPr>
        <dsp:cNvPr id="0" name=""/>
        <dsp:cNvSpPr/>
      </dsp:nvSpPr>
      <dsp:spPr>
        <a:xfrm>
          <a:off x="411752" y="1478"/>
          <a:ext cx="2045262" cy="1227157"/>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Founded in 1967 by Chung Ju-yung as a construction company.</a:t>
          </a:r>
        </a:p>
      </dsp:txBody>
      <dsp:txXfrm>
        <a:off x="411752" y="1478"/>
        <a:ext cx="2045262" cy="1227157"/>
      </dsp:txXfrm>
    </dsp:sp>
    <dsp:sp modelId="{9C5222AB-046B-492A-BB93-47887D9A323C}">
      <dsp:nvSpPr>
        <dsp:cNvPr id="0" name=""/>
        <dsp:cNvSpPr/>
      </dsp:nvSpPr>
      <dsp:spPr>
        <a:xfrm>
          <a:off x="2661541" y="1478"/>
          <a:ext cx="2045262" cy="1227157"/>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Entered the automotive industry in 1968 with the Hyundai Motor Company.</a:t>
          </a:r>
        </a:p>
      </dsp:txBody>
      <dsp:txXfrm>
        <a:off x="2661541" y="1478"/>
        <a:ext cx="2045262" cy="1227157"/>
      </dsp:txXfrm>
    </dsp:sp>
    <dsp:sp modelId="{1FEB3001-501C-4BAF-A5D2-6DCBDBB6095E}">
      <dsp:nvSpPr>
        <dsp:cNvPr id="0" name=""/>
        <dsp:cNvSpPr/>
      </dsp:nvSpPr>
      <dsp:spPr>
        <a:xfrm>
          <a:off x="4911329" y="1478"/>
          <a:ext cx="2045262" cy="1227157"/>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Released its first car, the Pony, in 1975, developed with help from Mitsubishi.</a:t>
          </a:r>
        </a:p>
      </dsp:txBody>
      <dsp:txXfrm>
        <a:off x="4911329" y="1478"/>
        <a:ext cx="2045262" cy="1227157"/>
      </dsp:txXfrm>
    </dsp:sp>
    <dsp:sp modelId="{940489C9-6995-49A4-8A1D-75E7876623E4}">
      <dsp:nvSpPr>
        <dsp:cNvPr id="0" name=""/>
        <dsp:cNvSpPr/>
      </dsp:nvSpPr>
      <dsp:spPr>
        <a:xfrm>
          <a:off x="7161117" y="1478"/>
          <a:ext cx="2045262" cy="1227157"/>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Expanded globally in the 1980s, entering markets like the United States and Europe.</a:t>
          </a:r>
        </a:p>
      </dsp:txBody>
      <dsp:txXfrm>
        <a:off x="7161117" y="1478"/>
        <a:ext cx="2045262" cy="1227157"/>
      </dsp:txXfrm>
    </dsp:sp>
    <dsp:sp modelId="{D03EA110-7111-4589-90D9-B508777A6582}">
      <dsp:nvSpPr>
        <dsp:cNvPr id="0" name=""/>
        <dsp:cNvSpPr/>
      </dsp:nvSpPr>
      <dsp:spPr>
        <a:xfrm>
          <a:off x="411752" y="1433162"/>
          <a:ext cx="2045262" cy="1227157"/>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Established Hyundai Motor America in 1986, marking its entry into the U.S. market.</a:t>
          </a:r>
        </a:p>
      </dsp:txBody>
      <dsp:txXfrm>
        <a:off x="411752" y="1433162"/>
        <a:ext cx="2045262" cy="1227157"/>
      </dsp:txXfrm>
    </dsp:sp>
    <dsp:sp modelId="{90CFF750-D8E5-48A7-9D84-D37B90FEBA7B}">
      <dsp:nvSpPr>
        <dsp:cNvPr id="0" name=""/>
        <dsp:cNvSpPr/>
      </dsp:nvSpPr>
      <dsp:spPr>
        <a:xfrm>
          <a:off x="2661541" y="1433162"/>
          <a:ext cx="2045262" cy="1227157"/>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In the 1990s, Hyundai experienced rapid growth, becoming one of the world's largest automakers.</a:t>
          </a:r>
        </a:p>
      </dsp:txBody>
      <dsp:txXfrm>
        <a:off x="2661541" y="1433162"/>
        <a:ext cx="2045262" cy="1227157"/>
      </dsp:txXfrm>
    </dsp:sp>
    <dsp:sp modelId="{C5221197-9FBF-46B8-A460-56F8B6FC92B3}">
      <dsp:nvSpPr>
        <dsp:cNvPr id="0" name=""/>
        <dsp:cNvSpPr/>
      </dsp:nvSpPr>
      <dsp:spPr>
        <a:xfrm>
          <a:off x="4911329" y="1433162"/>
          <a:ext cx="2045262" cy="1227157"/>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In 1996, Hyundai firstly entered in India at Chennai and setup Hyundai’s first plant their.</a:t>
          </a:r>
        </a:p>
      </dsp:txBody>
      <dsp:txXfrm>
        <a:off x="4911329" y="1433162"/>
        <a:ext cx="2045262" cy="1227157"/>
      </dsp:txXfrm>
    </dsp:sp>
    <dsp:sp modelId="{F693DEAB-FD95-46A2-94EE-3B9501B3304C}">
      <dsp:nvSpPr>
        <dsp:cNvPr id="0" name=""/>
        <dsp:cNvSpPr/>
      </dsp:nvSpPr>
      <dsp:spPr>
        <a:xfrm>
          <a:off x="7161117" y="1433162"/>
          <a:ext cx="2045262" cy="1227157"/>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Launched luxury brand Genesis in 2015, targeting premium markets.</a:t>
          </a:r>
        </a:p>
      </dsp:txBody>
      <dsp:txXfrm>
        <a:off x="7161117" y="1433162"/>
        <a:ext cx="2045262" cy="1227157"/>
      </dsp:txXfrm>
    </dsp:sp>
    <dsp:sp modelId="{47577A28-3CC8-4FC7-9D75-EE80166819FA}">
      <dsp:nvSpPr>
        <dsp:cNvPr id="0" name=""/>
        <dsp:cNvSpPr/>
      </dsp:nvSpPr>
      <dsp:spPr>
        <a:xfrm>
          <a:off x="3786435" y="2864845"/>
          <a:ext cx="2045262" cy="1227157"/>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Invested heavily in eco-friendly vehicles, including hybrids, electric cars, and hydrogen fuel cell technology.</a:t>
          </a:r>
        </a:p>
      </dsp:txBody>
      <dsp:txXfrm>
        <a:off x="3786435" y="2864845"/>
        <a:ext cx="2045262" cy="12271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E8AEBF-33FD-44E4-94E3-997F1F837281}">
      <dsp:nvSpPr>
        <dsp:cNvPr id="0" name=""/>
        <dsp:cNvSpPr/>
      </dsp:nvSpPr>
      <dsp:spPr>
        <a:xfrm>
          <a:off x="0" y="2123"/>
          <a:ext cx="9618133" cy="119018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D2A929-83B1-4C63-8EB2-4CFE0DB10CF2}">
      <dsp:nvSpPr>
        <dsp:cNvPr id="0" name=""/>
        <dsp:cNvSpPr/>
      </dsp:nvSpPr>
      <dsp:spPr>
        <a:xfrm>
          <a:off x="360032" y="269915"/>
          <a:ext cx="655243" cy="6546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3D8F530-D625-4918-B2FD-3C8E0D1140DC}">
      <dsp:nvSpPr>
        <dsp:cNvPr id="0" name=""/>
        <dsp:cNvSpPr/>
      </dsp:nvSpPr>
      <dsp:spPr>
        <a:xfrm>
          <a:off x="1375307" y="2123"/>
          <a:ext cx="8115700" cy="1191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085" tIns="126085" rIns="126085" bIns="126085" numCol="1" spcCol="1270" anchor="ctr" anchorCtr="0">
          <a:noAutofit/>
        </a:bodyPr>
        <a:lstStyle/>
        <a:p>
          <a:pPr marL="0" lvl="0" indent="0" algn="l" defTabSz="622300">
            <a:lnSpc>
              <a:spcPct val="90000"/>
            </a:lnSpc>
            <a:spcBef>
              <a:spcPct val="0"/>
            </a:spcBef>
            <a:spcAft>
              <a:spcPct val="35000"/>
            </a:spcAft>
            <a:buNone/>
          </a:pPr>
          <a:r>
            <a:rPr lang="en-IN" sz="1400" kern="1200"/>
            <a:t>As a Hyundai intern, I'm conducting research on "Enhancing Customer Satisfaction" to drive growth and competitiveness. In today's competitive landscape, customer experience is crucial for brand loyalty and success. This research explores customer satisfaction dimensions, including product quality, after-sales service, dealership experience, and digital engagement. By identifying key drivers and areas for improvement, Hyundai can refine its customer-centric strategies. With evolving consumer expectations and digital disruption, innovation is essential. </a:t>
          </a:r>
          <a:endParaRPr lang="en-US" sz="1400" kern="1200"/>
        </a:p>
      </dsp:txBody>
      <dsp:txXfrm>
        <a:off x="1375307" y="2123"/>
        <a:ext cx="8115700" cy="1191351"/>
      </dsp:txXfrm>
    </dsp:sp>
    <dsp:sp modelId="{8C8C47F8-2931-48BE-9F9A-0DE8EFC9A340}">
      <dsp:nvSpPr>
        <dsp:cNvPr id="0" name=""/>
        <dsp:cNvSpPr/>
      </dsp:nvSpPr>
      <dsp:spPr>
        <a:xfrm>
          <a:off x="0" y="1451065"/>
          <a:ext cx="9618133" cy="119018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EC0232-0341-46B8-9412-2EC382AA0C89}">
      <dsp:nvSpPr>
        <dsp:cNvPr id="0" name=""/>
        <dsp:cNvSpPr/>
      </dsp:nvSpPr>
      <dsp:spPr>
        <a:xfrm>
          <a:off x="360032" y="1718857"/>
          <a:ext cx="655243" cy="6546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EEF35E9-6738-4241-A2D1-E25D230A3D5C}">
      <dsp:nvSpPr>
        <dsp:cNvPr id="0" name=""/>
        <dsp:cNvSpPr/>
      </dsp:nvSpPr>
      <dsp:spPr>
        <a:xfrm>
          <a:off x="1375307" y="1451065"/>
          <a:ext cx="8115700" cy="1191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085" tIns="126085" rIns="126085" bIns="126085" numCol="1" spcCol="1270" anchor="ctr" anchorCtr="0">
          <a:noAutofit/>
        </a:bodyPr>
        <a:lstStyle/>
        <a:p>
          <a:pPr marL="0" lvl="0" indent="0" algn="l" defTabSz="622300">
            <a:lnSpc>
              <a:spcPct val="90000"/>
            </a:lnSpc>
            <a:spcBef>
              <a:spcPct val="0"/>
            </a:spcBef>
            <a:spcAft>
              <a:spcPct val="35000"/>
            </a:spcAft>
            <a:buNone/>
          </a:pPr>
          <a:r>
            <a:rPr lang="en-IN" sz="1400" kern="1200"/>
            <a:t>Through comprehensive analysis, including customer surveys, market research, and benchmarking, this study provides actionable insights to elevate customer satisfaction. By fostering emotional connections, enhancing service excellence, and leveraging digital technologies, </a:t>
          </a:r>
          <a:endParaRPr lang="en-US" sz="1400" kern="1200"/>
        </a:p>
      </dsp:txBody>
      <dsp:txXfrm>
        <a:off x="1375307" y="1451065"/>
        <a:ext cx="8115700" cy="1191351"/>
      </dsp:txXfrm>
    </dsp:sp>
    <dsp:sp modelId="{E0BB5EDF-7B8E-4FC0-A3F6-9122AB6597C6}">
      <dsp:nvSpPr>
        <dsp:cNvPr id="0" name=""/>
        <dsp:cNvSpPr/>
      </dsp:nvSpPr>
      <dsp:spPr>
        <a:xfrm>
          <a:off x="0" y="2900006"/>
          <a:ext cx="9618133" cy="119018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5ED4FE-2AD0-43F5-92BD-C16969471B25}">
      <dsp:nvSpPr>
        <dsp:cNvPr id="0" name=""/>
        <dsp:cNvSpPr/>
      </dsp:nvSpPr>
      <dsp:spPr>
        <a:xfrm>
          <a:off x="360032" y="3167798"/>
          <a:ext cx="655243" cy="6546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965CEDF-041D-40C1-94D0-44928ABAA04F}">
      <dsp:nvSpPr>
        <dsp:cNvPr id="0" name=""/>
        <dsp:cNvSpPr/>
      </dsp:nvSpPr>
      <dsp:spPr>
        <a:xfrm>
          <a:off x="1375307" y="2900006"/>
          <a:ext cx="8115700" cy="11913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085" tIns="126085" rIns="126085" bIns="126085" numCol="1" spcCol="1270" anchor="ctr" anchorCtr="0">
          <a:noAutofit/>
        </a:bodyPr>
        <a:lstStyle/>
        <a:p>
          <a:pPr marL="0" lvl="0" indent="0" algn="l" defTabSz="622300">
            <a:lnSpc>
              <a:spcPct val="90000"/>
            </a:lnSpc>
            <a:spcBef>
              <a:spcPct val="0"/>
            </a:spcBef>
            <a:spcAft>
              <a:spcPct val="35000"/>
            </a:spcAft>
            <a:buNone/>
          </a:pPr>
          <a:r>
            <a:rPr lang="en-IN" sz="1400" kern="1200"/>
            <a:t>Hyundai can cultivate loyalty and drive sustainable growth in the automotive market. This research supports Hyundai's commitment to delivering exceptional value and experiences, ensuring long-term success. By understanding customer needs and preferences, Hyundai can stay ahead of the competition and achieve its vision of becoming a leader in the global automotive industry.</a:t>
          </a:r>
          <a:endParaRPr lang="en-US" sz="1400" kern="1200"/>
        </a:p>
      </dsp:txBody>
      <dsp:txXfrm>
        <a:off x="1375307" y="2900006"/>
        <a:ext cx="8115700" cy="11913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780EAB-9076-49AF-ADD4-61F801AE6E94}">
      <dsp:nvSpPr>
        <dsp:cNvPr id="0" name=""/>
        <dsp:cNvSpPr/>
      </dsp:nvSpPr>
      <dsp:spPr>
        <a:xfrm>
          <a:off x="0" y="1324"/>
          <a:ext cx="9618133" cy="56425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A2FD1D-B99E-4A14-9D4E-D826086E390B}">
      <dsp:nvSpPr>
        <dsp:cNvPr id="0" name=""/>
        <dsp:cNvSpPr/>
      </dsp:nvSpPr>
      <dsp:spPr>
        <a:xfrm>
          <a:off x="170686" y="128281"/>
          <a:ext cx="310339" cy="3103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014CDF3-2327-4E40-871B-458678B93257}">
      <dsp:nvSpPr>
        <dsp:cNvPr id="0" name=""/>
        <dsp:cNvSpPr/>
      </dsp:nvSpPr>
      <dsp:spPr>
        <a:xfrm>
          <a:off x="651712" y="1324"/>
          <a:ext cx="8966420" cy="564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17" tIns="59717" rIns="59717" bIns="59717" numCol="1" spcCol="1270" anchor="ctr" anchorCtr="0">
          <a:noAutofit/>
        </a:bodyPr>
        <a:lstStyle/>
        <a:p>
          <a:pPr marL="0" lvl="0" indent="0" algn="l" defTabSz="711200">
            <a:lnSpc>
              <a:spcPct val="90000"/>
            </a:lnSpc>
            <a:spcBef>
              <a:spcPct val="0"/>
            </a:spcBef>
            <a:spcAft>
              <a:spcPct val="35000"/>
            </a:spcAft>
            <a:buNone/>
          </a:pPr>
          <a:r>
            <a:rPr lang="en-US" sz="1600" kern="1200"/>
            <a:t>1. To gain practical experience in HR functions such as recruitment and employee engagement.</a:t>
          </a:r>
        </a:p>
      </dsp:txBody>
      <dsp:txXfrm>
        <a:off x="651712" y="1324"/>
        <a:ext cx="8966420" cy="564252"/>
      </dsp:txXfrm>
    </dsp:sp>
    <dsp:sp modelId="{B7025484-B7B1-46AE-9A9D-9F0F974A3EA0}">
      <dsp:nvSpPr>
        <dsp:cNvPr id="0" name=""/>
        <dsp:cNvSpPr/>
      </dsp:nvSpPr>
      <dsp:spPr>
        <a:xfrm>
          <a:off x="0" y="706640"/>
          <a:ext cx="9618133" cy="56425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FDD6F2-68BD-4A70-97EB-3C901FF49B43}">
      <dsp:nvSpPr>
        <dsp:cNvPr id="0" name=""/>
        <dsp:cNvSpPr/>
      </dsp:nvSpPr>
      <dsp:spPr>
        <a:xfrm>
          <a:off x="170686" y="833597"/>
          <a:ext cx="310339" cy="3103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6185CBF-EB1E-458B-A061-7B936D4CC057}">
      <dsp:nvSpPr>
        <dsp:cNvPr id="0" name=""/>
        <dsp:cNvSpPr/>
      </dsp:nvSpPr>
      <dsp:spPr>
        <a:xfrm>
          <a:off x="651712" y="706640"/>
          <a:ext cx="8966420" cy="564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17" tIns="59717" rIns="59717" bIns="59717" numCol="1" spcCol="1270" anchor="ctr" anchorCtr="0">
          <a:noAutofit/>
        </a:bodyPr>
        <a:lstStyle/>
        <a:p>
          <a:pPr marL="0" lvl="0" indent="0" algn="l" defTabSz="711200">
            <a:lnSpc>
              <a:spcPct val="90000"/>
            </a:lnSpc>
            <a:spcBef>
              <a:spcPct val="0"/>
            </a:spcBef>
            <a:spcAft>
              <a:spcPct val="35000"/>
            </a:spcAft>
            <a:buNone/>
          </a:pPr>
          <a:r>
            <a:rPr lang="en-US" sz="1600" kern="1200"/>
            <a:t>2. To Acquire skills in HR tools and systems, such as HR software and analytics.</a:t>
          </a:r>
        </a:p>
      </dsp:txBody>
      <dsp:txXfrm>
        <a:off x="651712" y="706640"/>
        <a:ext cx="8966420" cy="564252"/>
      </dsp:txXfrm>
    </dsp:sp>
    <dsp:sp modelId="{F1DE4B7F-4C20-463A-8655-449BD9861507}">
      <dsp:nvSpPr>
        <dsp:cNvPr id="0" name=""/>
        <dsp:cNvSpPr/>
      </dsp:nvSpPr>
      <dsp:spPr>
        <a:xfrm>
          <a:off x="0" y="1411956"/>
          <a:ext cx="9618133" cy="56425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C4E884-C57D-4891-90C6-7289EC4BFD9F}">
      <dsp:nvSpPr>
        <dsp:cNvPr id="0" name=""/>
        <dsp:cNvSpPr/>
      </dsp:nvSpPr>
      <dsp:spPr>
        <a:xfrm>
          <a:off x="170686" y="1538913"/>
          <a:ext cx="310339" cy="3103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6206DC6-1155-4EE1-AA85-5E357D7DF007}">
      <dsp:nvSpPr>
        <dsp:cNvPr id="0" name=""/>
        <dsp:cNvSpPr/>
      </dsp:nvSpPr>
      <dsp:spPr>
        <a:xfrm>
          <a:off x="651712" y="1411956"/>
          <a:ext cx="8966420" cy="564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17" tIns="59717" rIns="59717" bIns="59717" numCol="1" spcCol="1270" anchor="ctr" anchorCtr="0">
          <a:noAutofit/>
        </a:bodyPr>
        <a:lstStyle/>
        <a:p>
          <a:pPr marL="0" lvl="0" indent="0" algn="l" defTabSz="711200">
            <a:lnSpc>
              <a:spcPct val="90000"/>
            </a:lnSpc>
            <a:spcBef>
              <a:spcPct val="0"/>
            </a:spcBef>
            <a:spcAft>
              <a:spcPct val="35000"/>
            </a:spcAft>
            <a:buNone/>
          </a:pPr>
          <a:r>
            <a:rPr lang="en-US" sz="1600" kern="1200"/>
            <a:t>3. To network with professionals in the HR field and build relationships with colleagues and mentors.</a:t>
          </a:r>
        </a:p>
      </dsp:txBody>
      <dsp:txXfrm>
        <a:off x="651712" y="1411956"/>
        <a:ext cx="8966420" cy="564252"/>
      </dsp:txXfrm>
    </dsp:sp>
    <dsp:sp modelId="{7CE4DD20-EEF5-4775-832D-3C22FBE7C90C}">
      <dsp:nvSpPr>
        <dsp:cNvPr id="0" name=""/>
        <dsp:cNvSpPr/>
      </dsp:nvSpPr>
      <dsp:spPr>
        <a:xfrm>
          <a:off x="0" y="2117272"/>
          <a:ext cx="9618133" cy="56425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1EBC92-D1DB-41E5-BE6E-DD38072D92A2}">
      <dsp:nvSpPr>
        <dsp:cNvPr id="0" name=""/>
        <dsp:cNvSpPr/>
      </dsp:nvSpPr>
      <dsp:spPr>
        <a:xfrm>
          <a:off x="170686" y="2244229"/>
          <a:ext cx="310339" cy="3103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4070FD8-5517-4298-BC37-DB0FA1B2C7A9}">
      <dsp:nvSpPr>
        <dsp:cNvPr id="0" name=""/>
        <dsp:cNvSpPr/>
      </dsp:nvSpPr>
      <dsp:spPr>
        <a:xfrm>
          <a:off x="651712" y="2117272"/>
          <a:ext cx="8966420" cy="564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17" tIns="59717" rIns="59717" bIns="59717" numCol="1" spcCol="1270" anchor="ctr" anchorCtr="0">
          <a:noAutofit/>
        </a:bodyPr>
        <a:lstStyle/>
        <a:p>
          <a:pPr marL="0" lvl="0" indent="0" algn="l" defTabSz="711200">
            <a:lnSpc>
              <a:spcPct val="90000"/>
            </a:lnSpc>
            <a:spcBef>
              <a:spcPct val="0"/>
            </a:spcBef>
            <a:spcAft>
              <a:spcPct val="35000"/>
            </a:spcAft>
            <a:buNone/>
          </a:pPr>
          <a:r>
            <a:rPr lang="en-US" sz="1600" kern="1200"/>
            <a:t>4. To apply theoretical knowledge from academic studies to real-world HR challenges.</a:t>
          </a:r>
        </a:p>
      </dsp:txBody>
      <dsp:txXfrm>
        <a:off x="651712" y="2117272"/>
        <a:ext cx="8966420" cy="564252"/>
      </dsp:txXfrm>
    </dsp:sp>
    <dsp:sp modelId="{B90508FA-9C7B-4585-8ACB-D550A10B506E}">
      <dsp:nvSpPr>
        <dsp:cNvPr id="0" name=""/>
        <dsp:cNvSpPr/>
      </dsp:nvSpPr>
      <dsp:spPr>
        <a:xfrm>
          <a:off x="0" y="2822588"/>
          <a:ext cx="9618133" cy="564252"/>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92A072-F438-4C83-8D79-7B11D7499F7B}">
      <dsp:nvSpPr>
        <dsp:cNvPr id="0" name=""/>
        <dsp:cNvSpPr/>
      </dsp:nvSpPr>
      <dsp:spPr>
        <a:xfrm>
          <a:off x="170686" y="2949545"/>
          <a:ext cx="310339" cy="31033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C56E119-7034-461B-A057-C0250D22ADB4}">
      <dsp:nvSpPr>
        <dsp:cNvPr id="0" name=""/>
        <dsp:cNvSpPr/>
      </dsp:nvSpPr>
      <dsp:spPr>
        <a:xfrm>
          <a:off x="651712" y="2822588"/>
          <a:ext cx="8966420" cy="564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17" tIns="59717" rIns="59717" bIns="59717" numCol="1" spcCol="1270" anchor="ctr" anchorCtr="0">
          <a:noAutofit/>
        </a:bodyPr>
        <a:lstStyle/>
        <a:p>
          <a:pPr marL="0" lvl="0" indent="0" algn="l" defTabSz="711200">
            <a:lnSpc>
              <a:spcPct val="90000"/>
            </a:lnSpc>
            <a:spcBef>
              <a:spcPct val="0"/>
            </a:spcBef>
            <a:spcAft>
              <a:spcPct val="35000"/>
            </a:spcAft>
            <a:buNone/>
          </a:pPr>
          <a:r>
            <a:rPr lang="en-US" sz="1600" kern="1200"/>
            <a:t>5. To develop soft skills like communication, teamwork, and problem-solving in a fast-paced corporate environment.</a:t>
          </a:r>
        </a:p>
      </dsp:txBody>
      <dsp:txXfrm>
        <a:off x="651712" y="2822588"/>
        <a:ext cx="8966420" cy="564252"/>
      </dsp:txXfrm>
    </dsp:sp>
    <dsp:sp modelId="{D48B0E66-BA73-47AD-A7EC-329B04525EF9}">
      <dsp:nvSpPr>
        <dsp:cNvPr id="0" name=""/>
        <dsp:cNvSpPr/>
      </dsp:nvSpPr>
      <dsp:spPr>
        <a:xfrm>
          <a:off x="0" y="3527904"/>
          <a:ext cx="9618133" cy="56425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45151C-FB8C-4B68-9657-3EB96FFC28FE}">
      <dsp:nvSpPr>
        <dsp:cNvPr id="0" name=""/>
        <dsp:cNvSpPr/>
      </dsp:nvSpPr>
      <dsp:spPr>
        <a:xfrm>
          <a:off x="170686" y="3654861"/>
          <a:ext cx="310339" cy="31033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9300FB6-3E36-4B67-AECF-85E626B8F496}">
      <dsp:nvSpPr>
        <dsp:cNvPr id="0" name=""/>
        <dsp:cNvSpPr/>
      </dsp:nvSpPr>
      <dsp:spPr>
        <a:xfrm>
          <a:off x="651712" y="3527904"/>
          <a:ext cx="8966420" cy="564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717" tIns="59717" rIns="59717" bIns="59717" numCol="1" spcCol="1270" anchor="ctr" anchorCtr="0">
          <a:noAutofit/>
        </a:bodyPr>
        <a:lstStyle/>
        <a:p>
          <a:pPr marL="0" lvl="0" indent="0" algn="l" defTabSz="711200">
            <a:lnSpc>
              <a:spcPct val="90000"/>
            </a:lnSpc>
            <a:spcBef>
              <a:spcPct val="0"/>
            </a:spcBef>
            <a:spcAft>
              <a:spcPct val="35000"/>
            </a:spcAft>
            <a:buNone/>
          </a:pPr>
          <a:r>
            <a:rPr lang="en-US" sz="1600" kern="1200"/>
            <a:t>6. To enhance the understanding of organizational culture and diversity in a global company like Hyundai.</a:t>
          </a:r>
        </a:p>
      </dsp:txBody>
      <dsp:txXfrm>
        <a:off x="651712" y="3527904"/>
        <a:ext cx="8966420" cy="56425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30667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723850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405766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578150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4323334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0249128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8447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1747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84060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90414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5/27/2024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5758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5/27/2024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949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5/27/2024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23239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5/27/2024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81071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5/27/2024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21867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5/27/2024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62289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5/27/2024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906523322"/>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6"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C7B46CC-9F26-EDBF-046A-31B1072735C9}"/>
              </a:ext>
            </a:extLst>
          </p:cNvPr>
          <p:cNvSpPr>
            <a:spLocks noGrp="1"/>
          </p:cNvSpPr>
          <p:nvPr>
            <p:ph type="title"/>
          </p:nvPr>
        </p:nvSpPr>
        <p:spPr>
          <a:xfrm>
            <a:off x="280141" y="423394"/>
            <a:ext cx="4432461" cy="1790727"/>
          </a:xfrm>
        </p:spPr>
        <p:txBody>
          <a:bodyPr anchor="ctr">
            <a:normAutofit/>
          </a:bodyPr>
          <a:lstStyle/>
          <a:p>
            <a:r>
              <a:rPr lang="en-US" sz="3200" b="1" dirty="0">
                <a:solidFill>
                  <a:schemeClr val="tx1">
                    <a:lumMod val="95000"/>
                  </a:schemeClr>
                </a:solidFill>
                <a:latin typeface="Bahnschrift SemiLight SemiConde" panose="020B0502040204020203" pitchFamily="34" charset="0"/>
              </a:rPr>
              <a:t>SUMMER INTERNSHIP PROGRAMME – 2024</a:t>
            </a:r>
            <a:endParaRPr lang="en-IN" sz="3200" dirty="0">
              <a:solidFill>
                <a:schemeClr val="tx1">
                  <a:lumMod val="95000"/>
                </a:schemeClr>
              </a:solidFill>
            </a:endParaRP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a:extLst>
              <a:ext uri="{FF2B5EF4-FFF2-40B4-BE49-F238E27FC236}">
                <a16:creationId xmlns:a16="http://schemas.microsoft.com/office/drawing/2014/main" id="{4DB04A95-BAD8-79DC-238B-79B898293B6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602" b="7650"/>
          <a:stretch/>
        </p:blipFill>
        <p:spPr>
          <a:xfrm>
            <a:off x="5976417" y="845719"/>
            <a:ext cx="5606359" cy="5160579"/>
          </a:xfrm>
          <a:prstGeom prst="rect">
            <a:avLst/>
          </a:prstGeom>
        </p:spPr>
      </p:pic>
      <p:pic>
        <p:nvPicPr>
          <p:cNvPr id="17" name="Picture 16">
            <a:extLst>
              <a:ext uri="{FF2B5EF4-FFF2-40B4-BE49-F238E27FC236}">
                <a16:creationId xmlns:a16="http://schemas.microsoft.com/office/drawing/2014/main" id="{9714F37E-E85F-7D6F-CAEF-32F2B98ECB1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15719" y="1696796"/>
            <a:ext cx="1368272" cy="1121982"/>
          </a:xfrm>
          <a:prstGeom prst="rect">
            <a:avLst/>
          </a:prstGeom>
        </p:spPr>
      </p:pic>
      <p:sp>
        <p:nvSpPr>
          <p:cNvPr id="19" name="TextBox 18">
            <a:extLst>
              <a:ext uri="{FF2B5EF4-FFF2-40B4-BE49-F238E27FC236}">
                <a16:creationId xmlns:a16="http://schemas.microsoft.com/office/drawing/2014/main" id="{5B6FD462-3ACB-2FA5-BBFC-796D60DDA3AD}"/>
              </a:ext>
            </a:extLst>
          </p:cNvPr>
          <p:cNvSpPr txBox="1"/>
          <p:nvPr/>
        </p:nvSpPr>
        <p:spPr>
          <a:xfrm>
            <a:off x="22707" y="2728222"/>
            <a:ext cx="4154295" cy="1908215"/>
          </a:xfrm>
          <a:prstGeom prst="rect">
            <a:avLst/>
          </a:prstGeom>
          <a:noFill/>
        </p:spPr>
        <p:txBody>
          <a:bodyPr wrap="square" rtlCol="0">
            <a:spAutoFit/>
          </a:bodyPr>
          <a:lstStyle/>
          <a:p>
            <a:pPr algn="ctr"/>
            <a:r>
              <a:rPr lang="en-US" sz="2800" b="1" dirty="0">
                <a:solidFill>
                  <a:schemeClr val="tx1">
                    <a:lumMod val="95000"/>
                  </a:schemeClr>
                </a:solidFill>
                <a:latin typeface="Gabriola" panose="04040605051002020D02" pitchFamily="82" charset="0"/>
                <a:cs typeface="Calibri" panose="020F0502020204030204" pitchFamily="34" charset="0"/>
              </a:rPr>
              <a:t>MID- TERM PRESENTATION</a:t>
            </a:r>
            <a:br>
              <a:rPr lang="en-US" sz="2400" dirty="0">
                <a:solidFill>
                  <a:schemeClr val="tx1">
                    <a:lumMod val="95000"/>
                  </a:schemeClr>
                </a:solidFill>
                <a:latin typeface="Gabriola" panose="04040605051002020D02" pitchFamily="82" charset="0"/>
                <a:cs typeface="Calibri" panose="020F0502020204030204" pitchFamily="34" charset="0"/>
              </a:rPr>
            </a:br>
            <a:r>
              <a:rPr lang="en-US" sz="1800" dirty="0">
                <a:solidFill>
                  <a:schemeClr val="tx1">
                    <a:lumMod val="95000"/>
                  </a:schemeClr>
                </a:solidFill>
                <a:latin typeface="Arial" panose="020B0604020202020204" pitchFamily="34" charset="0"/>
                <a:ea typeface="Ebrima" panose="02000000000000000000" pitchFamily="2" charset="0"/>
                <a:cs typeface="Arial" panose="020B0604020202020204" pitchFamily="34" charset="0"/>
              </a:rPr>
              <a:t>Presented by:- </a:t>
            </a:r>
            <a:r>
              <a:rPr lang="en-US" sz="1800" u="sng" dirty="0">
                <a:solidFill>
                  <a:schemeClr val="tx1">
                    <a:lumMod val="95000"/>
                  </a:schemeClr>
                </a:solidFill>
                <a:latin typeface="Arial" panose="020B0604020202020204" pitchFamily="34" charset="0"/>
                <a:ea typeface="Ebrima" panose="02000000000000000000" pitchFamily="2" charset="0"/>
                <a:cs typeface="Arial" panose="020B0604020202020204" pitchFamily="34" charset="0"/>
              </a:rPr>
              <a:t>(Sakshi Pandita)</a:t>
            </a:r>
            <a:endParaRPr lang="en-US" u="sng" dirty="0">
              <a:solidFill>
                <a:schemeClr val="tx1">
                  <a:lumMod val="95000"/>
                </a:schemeClr>
              </a:solidFill>
              <a:latin typeface="Arial" panose="020B0604020202020204" pitchFamily="34" charset="0"/>
              <a:ea typeface="Ebrima" panose="02000000000000000000" pitchFamily="2" charset="0"/>
              <a:cs typeface="Arial" panose="020B0604020202020204" pitchFamily="34" charset="0"/>
            </a:endParaRPr>
          </a:p>
          <a:p>
            <a:pPr algn="ctr"/>
            <a:r>
              <a:rPr lang="en-US" sz="1800" dirty="0">
                <a:solidFill>
                  <a:schemeClr val="tx1">
                    <a:lumMod val="95000"/>
                  </a:schemeClr>
                </a:solidFill>
                <a:latin typeface="Arial" panose="020B0604020202020204" pitchFamily="34" charset="0"/>
                <a:ea typeface="Ebrima" panose="02000000000000000000" pitchFamily="2" charset="0"/>
                <a:cs typeface="Arial" panose="020B0604020202020204" pitchFamily="34" charset="0"/>
              </a:rPr>
              <a:t>Roll no.:  MB050 </a:t>
            </a:r>
            <a:br>
              <a:rPr lang="en-US" sz="1800" dirty="0">
                <a:solidFill>
                  <a:schemeClr val="tx1">
                    <a:lumMod val="95000"/>
                  </a:schemeClr>
                </a:solidFill>
                <a:latin typeface="Arial" panose="020B0604020202020204" pitchFamily="34" charset="0"/>
                <a:ea typeface="Ebrima" panose="02000000000000000000" pitchFamily="2" charset="0"/>
                <a:cs typeface="Arial" panose="020B0604020202020204" pitchFamily="34" charset="0"/>
              </a:rPr>
            </a:br>
            <a:r>
              <a:rPr lang="en-US" sz="1800" dirty="0">
                <a:solidFill>
                  <a:schemeClr val="tx1">
                    <a:lumMod val="95000"/>
                  </a:schemeClr>
                </a:solidFill>
                <a:latin typeface="Arial" panose="020B0604020202020204" pitchFamily="34" charset="0"/>
                <a:ea typeface="Ebrima" panose="02000000000000000000" pitchFamily="2" charset="0"/>
                <a:cs typeface="Arial" panose="020B0604020202020204" pitchFamily="34" charset="0"/>
              </a:rPr>
              <a:t>Faculty Guide: </a:t>
            </a:r>
            <a:r>
              <a:rPr lang="en-US" sz="1800" b="1" u="sng" dirty="0">
                <a:solidFill>
                  <a:schemeClr val="tx1">
                    <a:lumMod val="95000"/>
                  </a:schemeClr>
                </a:solidFill>
                <a:latin typeface="Arial" panose="020B0604020202020204" pitchFamily="34" charset="0"/>
                <a:ea typeface="Ebrima" panose="02000000000000000000" pitchFamily="2" charset="0"/>
                <a:cs typeface="Arial" panose="020B0604020202020204" pitchFamily="34" charset="0"/>
              </a:rPr>
              <a:t>Prof.(Dr.)  Naresh </a:t>
            </a:r>
            <a:r>
              <a:rPr lang="en-US" sz="1800" b="1" u="sng" dirty="0" err="1">
                <a:solidFill>
                  <a:schemeClr val="tx1">
                    <a:lumMod val="95000"/>
                  </a:schemeClr>
                </a:solidFill>
                <a:latin typeface="Arial" panose="020B0604020202020204" pitchFamily="34" charset="0"/>
                <a:ea typeface="Ebrima" panose="02000000000000000000" pitchFamily="2" charset="0"/>
                <a:cs typeface="Arial" panose="020B0604020202020204" pitchFamily="34" charset="0"/>
              </a:rPr>
              <a:t>K.Patel</a:t>
            </a:r>
            <a:endParaRPr lang="en-IN" b="1" u="sng" dirty="0">
              <a:solidFill>
                <a:schemeClr val="tx1">
                  <a:lumMod val="95000"/>
                </a:schemeClr>
              </a:solidFill>
            </a:endParaRPr>
          </a:p>
          <a:p>
            <a:endParaRPr lang="en-IN" dirty="0">
              <a:solidFill>
                <a:schemeClr val="tx1">
                  <a:lumMod val="95000"/>
                </a:schemeClr>
              </a:solidFill>
            </a:endParaRPr>
          </a:p>
        </p:txBody>
      </p:sp>
      <p:sp>
        <p:nvSpPr>
          <p:cNvPr id="21" name="TextBox 20">
            <a:extLst>
              <a:ext uri="{FF2B5EF4-FFF2-40B4-BE49-F238E27FC236}">
                <a16:creationId xmlns:a16="http://schemas.microsoft.com/office/drawing/2014/main" id="{A988DE3E-1ED4-C2E0-1E82-0E29102669C9}"/>
              </a:ext>
            </a:extLst>
          </p:cNvPr>
          <p:cNvSpPr txBox="1"/>
          <p:nvPr/>
        </p:nvSpPr>
        <p:spPr>
          <a:xfrm>
            <a:off x="280141" y="4036010"/>
            <a:ext cx="4054146" cy="1569660"/>
          </a:xfrm>
          <a:prstGeom prst="rect">
            <a:avLst/>
          </a:prstGeom>
          <a:noFill/>
        </p:spPr>
        <p:txBody>
          <a:bodyPr wrap="square" rtlCol="0">
            <a:spAutoFit/>
          </a:bodyPr>
          <a:lstStyle/>
          <a:p>
            <a:r>
              <a:rPr lang="en-US" sz="3200" dirty="0">
                <a:latin typeface="Microsoft Uighur" panose="02000000000000000000" pitchFamily="2" charset="-78"/>
                <a:cs typeface="Microsoft Uighur" panose="02000000000000000000" pitchFamily="2" charset="-78"/>
              </a:rPr>
              <a:t>___________________</a:t>
            </a:r>
          </a:p>
          <a:p>
            <a:r>
              <a:rPr lang="en-US" sz="3200" dirty="0">
                <a:latin typeface="Microsoft Uighur" panose="02000000000000000000" pitchFamily="2" charset="-78"/>
                <a:cs typeface="Microsoft Uighur" panose="02000000000000000000" pitchFamily="2" charset="-78"/>
              </a:rPr>
              <a:t>Company: Am Hyundai</a:t>
            </a:r>
          </a:p>
          <a:p>
            <a:endParaRPr lang="en-IN" sz="3200" dirty="0"/>
          </a:p>
        </p:txBody>
      </p:sp>
      <p:pic>
        <p:nvPicPr>
          <p:cNvPr id="23" name="Picture 22">
            <a:extLst>
              <a:ext uri="{FF2B5EF4-FFF2-40B4-BE49-F238E27FC236}">
                <a16:creationId xmlns:a16="http://schemas.microsoft.com/office/drawing/2014/main" id="{06645E1B-2957-15F9-F510-1D8A99901D8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612544" y="5316387"/>
            <a:ext cx="1040995" cy="1040995"/>
          </a:xfrm>
          <a:prstGeom prst="rect">
            <a:avLst/>
          </a:prstGeom>
        </p:spPr>
      </p:pic>
    </p:spTree>
    <p:extLst>
      <p:ext uri="{BB962C8B-B14F-4D97-AF65-F5344CB8AC3E}">
        <p14:creationId xmlns:p14="http://schemas.microsoft.com/office/powerpoint/2010/main" val="2030757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31" name="Group 5130">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32" name="Straight Connector 5131">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133" name="Straight Connector 5132">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134"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35"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36" name="Isosceles Triangle 5135">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37"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38"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39"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40" name="Isosceles Triangle 5139">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41" name="Isosceles Triangle 5140">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143" name="Rectangle 514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145" name="Rectangle 514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47" name="Straight Connector 514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149" name="Straight Connector 514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515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5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55" name="Isosceles Triangle 515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5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59" name="Isosceles Triangle 515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61" name="Freeform: Shape 5160">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AB40D3B-0EED-409C-9C1F-856FDC961FE8}"/>
              </a:ext>
            </a:extLst>
          </p:cNvPr>
          <p:cNvSpPr>
            <a:spLocks noGrp="1"/>
          </p:cNvSpPr>
          <p:nvPr>
            <p:ph type="title"/>
          </p:nvPr>
        </p:nvSpPr>
        <p:spPr>
          <a:xfrm>
            <a:off x="7181723" y="609600"/>
            <a:ext cx="4512989" cy="2227730"/>
          </a:xfrm>
        </p:spPr>
        <p:txBody>
          <a:bodyPr vert="horz" lIns="91440" tIns="45720" rIns="91440" bIns="45720" rtlCol="0" anchor="ctr">
            <a:normAutofit/>
          </a:bodyPr>
          <a:lstStyle/>
          <a:p>
            <a:r>
              <a:rPr lang="en-US">
                <a:solidFill>
                  <a:srgbClr val="FFFFFF"/>
                </a:solidFill>
              </a:rPr>
              <a:t>Week 3</a:t>
            </a:r>
          </a:p>
        </p:txBody>
      </p:sp>
      <p:pic>
        <p:nvPicPr>
          <p:cNvPr id="5126" name="Picture 6" descr="Three Weeks icon in SVG, PNG formats">
            <a:extLst>
              <a:ext uri="{FF2B5EF4-FFF2-40B4-BE49-F238E27FC236}">
                <a16:creationId xmlns:a16="http://schemas.microsoft.com/office/drawing/2014/main" id="{B2A402EC-D723-2580-D664-C8E0A4CA823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7251" y="1575194"/>
            <a:ext cx="3856774" cy="3796511"/>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8A96C99-56B7-4B9B-A1A6-E2D1CDEB8D59}"/>
              </a:ext>
            </a:extLst>
          </p:cNvPr>
          <p:cNvSpPr>
            <a:spLocks noGrp="1"/>
          </p:cNvSpPr>
          <p:nvPr>
            <p:ph sz="half" idx="1"/>
          </p:nvPr>
        </p:nvSpPr>
        <p:spPr>
          <a:xfrm>
            <a:off x="7181725" y="2837329"/>
            <a:ext cx="4512988" cy="3317938"/>
          </a:xfrm>
        </p:spPr>
        <p:txBody>
          <a:bodyPr vert="horz" lIns="91440" tIns="45720" rIns="91440" bIns="45720" rtlCol="0" anchor="t">
            <a:normAutofit/>
          </a:bodyPr>
          <a:lstStyle/>
          <a:p>
            <a:pPr lvl="1"/>
            <a:r>
              <a:rPr lang="en-US" sz="1500">
                <a:solidFill>
                  <a:srgbClr val="FFFFFF"/>
                </a:solidFill>
              </a:rPr>
              <a:t>Learned about the leave system with specific guidelines.</a:t>
            </a:r>
          </a:p>
          <a:p>
            <a:pPr lvl="1"/>
            <a:r>
              <a:rPr lang="en-US" sz="1500">
                <a:solidFill>
                  <a:srgbClr val="FFFFFF"/>
                </a:solidFill>
              </a:rPr>
              <a:t>Learned both manual and digital attendance methods.</a:t>
            </a:r>
          </a:p>
          <a:p>
            <a:pPr lvl="1"/>
            <a:r>
              <a:rPr lang="en-US" sz="1500">
                <a:solidFill>
                  <a:srgbClr val="FFFFFF"/>
                </a:solidFill>
              </a:rPr>
              <a:t>Collected leave forms from employees.</a:t>
            </a:r>
          </a:p>
          <a:p>
            <a:pPr lvl="1"/>
            <a:r>
              <a:rPr lang="en-US" sz="1500">
                <a:solidFill>
                  <a:srgbClr val="FFFFFF"/>
                </a:solidFill>
              </a:rPr>
              <a:t>Learned both manual and digital attendance methods.</a:t>
            </a:r>
          </a:p>
          <a:p>
            <a:pPr lvl="1"/>
            <a:r>
              <a:rPr lang="en-US" sz="1500">
                <a:solidFill>
                  <a:srgbClr val="FFFFFF"/>
                </a:solidFill>
              </a:rPr>
              <a:t>Used the "Smart Office" app by the AM group for digital attendance.</a:t>
            </a:r>
          </a:p>
          <a:p>
            <a:pPr lvl="1"/>
            <a:r>
              <a:rPr lang="en-US" sz="1500">
                <a:solidFill>
                  <a:srgbClr val="FFFFFF"/>
                </a:solidFill>
              </a:rPr>
              <a:t>Checked employee attendance on both software and manually</a:t>
            </a:r>
            <a:endParaRPr lang="en-US" sz="1500" b="1">
              <a:solidFill>
                <a:srgbClr val="FFFFFF"/>
              </a:solidFill>
            </a:endParaRPr>
          </a:p>
        </p:txBody>
      </p:sp>
    </p:spTree>
    <p:extLst>
      <p:ext uri="{BB962C8B-B14F-4D97-AF65-F5344CB8AC3E}">
        <p14:creationId xmlns:p14="http://schemas.microsoft.com/office/powerpoint/2010/main" val="1107748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7" name="Group 2056">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058" name="Straight Connector 2057">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59" name="Straight Connector 2058">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60"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1"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2" name="Isosceles Triangle 2061">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3"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4"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5"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6" name="Isosceles Triangle 2065">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7" name="Isosceles Triangle 2066">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69" name="Rectangle 2068">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071" name="Rectangle 2070">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73" name="Straight Connector 2072">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75" name="Straight Connector 2074">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077"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79"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1" name="Isosceles Triangle 2080">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3"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5" name="Isosceles Triangle 2084">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87" name="Freeform: Shape 2086">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AB40D3B-0EED-409C-9C1F-856FDC961FE8}"/>
              </a:ext>
            </a:extLst>
          </p:cNvPr>
          <p:cNvSpPr>
            <a:spLocks noGrp="1"/>
          </p:cNvSpPr>
          <p:nvPr>
            <p:ph type="title"/>
          </p:nvPr>
        </p:nvSpPr>
        <p:spPr>
          <a:xfrm>
            <a:off x="7181723" y="609600"/>
            <a:ext cx="4512989" cy="2227730"/>
          </a:xfrm>
        </p:spPr>
        <p:txBody>
          <a:bodyPr vert="horz" lIns="91440" tIns="45720" rIns="91440" bIns="45720" rtlCol="0" anchor="ctr">
            <a:normAutofit/>
          </a:bodyPr>
          <a:lstStyle/>
          <a:p>
            <a:r>
              <a:rPr lang="en-US">
                <a:solidFill>
                  <a:srgbClr val="FFFFFF"/>
                </a:solidFill>
              </a:rPr>
              <a:t>Week 4</a:t>
            </a:r>
          </a:p>
        </p:txBody>
      </p:sp>
      <p:pic>
        <p:nvPicPr>
          <p:cNvPr id="2052" name="Picture 4" descr="Four Weeks icon in SVG, PNG formats">
            <a:extLst>
              <a:ext uri="{FF2B5EF4-FFF2-40B4-BE49-F238E27FC236}">
                <a16:creationId xmlns:a16="http://schemas.microsoft.com/office/drawing/2014/main" id="{D1715BEF-EA62-3849-1AD5-CBE14F4D021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7251" y="1575194"/>
            <a:ext cx="3856774" cy="3796511"/>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8A96C99-56B7-4B9B-A1A6-E2D1CDEB8D59}"/>
              </a:ext>
            </a:extLst>
          </p:cNvPr>
          <p:cNvSpPr>
            <a:spLocks noGrp="1"/>
          </p:cNvSpPr>
          <p:nvPr>
            <p:ph sz="half" idx="1"/>
          </p:nvPr>
        </p:nvSpPr>
        <p:spPr>
          <a:xfrm>
            <a:off x="7181725" y="2837329"/>
            <a:ext cx="4512988" cy="3317938"/>
          </a:xfrm>
        </p:spPr>
        <p:txBody>
          <a:bodyPr vert="horz" lIns="91440" tIns="45720" rIns="91440" bIns="45720" rtlCol="0" anchor="t">
            <a:normAutofit/>
          </a:bodyPr>
          <a:lstStyle/>
          <a:p>
            <a:pPr lvl="1">
              <a:lnSpc>
                <a:spcPct val="90000"/>
              </a:lnSpc>
            </a:pPr>
            <a:r>
              <a:rPr lang="en-US">
                <a:solidFill>
                  <a:srgbClr val="FFFFFF"/>
                </a:solidFill>
              </a:rPr>
              <a:t>Entered details of walk-in customers at the company's outlet.</a:t>
            </a:r>
          </a:p>
          <a:p>
            <a:pPr lvl="1">
              <a:lnSpc>
                <a:spcPct val="90000"/>
              </a:lnSpc>
            </a:pPr>
            <a:r>
              <a:rPr lang="en-US">
                <a:solidFill>
                  <a:srgbClr val="FFFFFF"/>
                </a:solidFill>
              </a:rPr>
              <a:t>Recorded names, contact numbers, locations, and interested car model</a:t>
            </a:r>
          </a:p>
          <a:p>
            <a:pPr lvl="1">
              <a:lnSpc>
                <a:spcPct val="90000"/>
              </a:lnSpc>
            </a:pPr>
            <a:r>
              <a:rPr lang="en-US">
                <a:solidFill>
                  <a:srgbClr val="FFFFFF"/>
                </a:solidFill>
              </a:rPr>
              <a:t>Gained insights into EVs, automatic, and manual cars.</a:t>
            </a:r>
          </a:p>
          <a:p>
            <a:pPr lvl="1">
              <a:lnSpc>
                <a:spcPct val="90000"/>
              </a:lnSpc>
            </a:pPr>
            <a:r>
              <a:rPr lang="en-US">
                <a:solidFill>
                  <a:srgbClr val="FFFFFF"/>
                </a:solidFill>
              </a:rPr>
              <a:t>Learned about car stocking and quick arrangement processes.</a:t>
            </a:r>
          </a:p>
          <a:p>
            <a:pPr lvl="1">
              <a:lnSpc>
                <a:spcPct val="90000"/>
              </a:lnSpc>
            </a:pPr>
            <a:r>
              <a:rPr lang="en-US">
                <a:solidFill>
                  <a:srgbClr val="FFFFFF"/>
                </a:solidFill>
              </a:rPr>
              <a:t>Acquired basic knowledge of car competitors (e.g., Hyundai Venue vs. Tata Nexon, Hyundai Verna vs. Honda City and Virtus).</a:t>
            </a:r>
          </a:p>
          <a:p>
            <a:pPr lvl="1">
              <a:lnSpc>
                <a:spcPct val="90000"/>
              </a:lnSpc>
            </a:pPr>
            <a:endParaRPr lang="en-US">
              <a:solidFill>
                <a:srgbClr val="FFFFFF"/>
              </a:solidFill>
            </a:endParaRPr>
          </a:p>
        </p:txBody>
      </p:sp>
    </p:spTree>
    <p:extLst>
      <p:ext uri="{BB962C8B-B14F-4D97-AF65-F5344CB8AC3E}">
        <p14:creationId xmlns:p14="http://schemas.microsoft.com/office/powerpoint/2010/main" val="3576876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56" name="Group 6155">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6157" name="Straight Connector 6156">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158" name="Straight Connector 6157">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159"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60"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61" name="Isosceles Triangle 6160">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62"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63"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64"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65" name="Isosceles Triangle 6164">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66" name="Isosceles Triangle 6165">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6168" name="Rectangle 616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6170" name="Rectangle 616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72" name="Straight Connector 617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174" name="Straight Connector 617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17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7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80" name="Isosceles Triangle 617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8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84" name="Isosceles Triangle 618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86" name="Freeform: Shape 6185">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AB40D3B-0EED-409C-9C1F-856FDC961FE8}"/>
              </a:ext>
            </a:extLst>
          </p:cNvPr>
          <p:cNvSpPr>
            <a:spLocks noGrp="1"/>
          </p:cNvSpPr>
          <p:nvPr>
            <p:ph type="title"/>
          </p:nvPr>
        </p:nvSpPr>
        <p:spPr>
          <a:xfrm>
            <a:off x="7181723" y="609600"/>
            <a:ext cx="4512989" cy="2227730"/>
          </a:xfrm>
        </p:spPr>
        <p:txBody>
          <a:bodyPr vert="horz" lIns="91440" tIns="45720" rIns="91440" bIns="45720" rtlCol="0" anchor="ctr">
            <a:normAutofit/>
          </a:bodyPr>
          <a:lstStyle/>
          <a:p>
            <a:r>
              <a:rPr lang="en-US">
                <a:solidFill>
                  <a:srgbClr val="FFFFFF"/>
                </a:solidFill>
              </a:rPr>
              <a:t>Week 5</a:t>
            </a:r>
          </a:p>
        </p:txBody>
      </p:sp>
      <p:pic>
        <p:nvPicPr>
          <p:cNvPr id="6146" name="Picture 2" descr="Five Weeks icon in SVG, PNG formats">
            <a:extLst>
              <a:ext uri="{FF2B5EF4-FFF2-40B4-BE49-F238E27FC236}">
                <a16:creationId xmlns:a16="http://schemas.microsoft.com/office/drawing/2014/main" id="{3ADFB90E-71DD-9E89-BE43-7F69FC71183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7251" y="1575194"/>
            <a:ext cx="3856774" cy="3796511"/>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6151" name="Content Placeholder 2">
            <a:extLst>
              <a:ext uri="{FF2B5EF4-FFF2-40B4-BE49-F238E27FC236}">
                <a16:creationId xmlns:a16="http://schemas.microsoft.com/office/drawing/2014/main" id="{23083B0B-0ACF-971F-B401-8A853EDA909C}"/>
              </a:ext>
            </a:extLst>
          </p:cNvPr>
          <p:cNvSpPr>
            <a:spLocks noGrp="1"/>
          </p:cNvSpPr>
          <p:nvPr>
            <p:ph sz="half" idx="1"/>
          </p:nvPr>
        </p:nvSpPr>
        <p:spPr>
          <a:xfrm>
            <a:off x="7181725" y="2837329"/>
            <a:ext cx="4512988" cy="3317938"/>
          </a:xfrm>
        </p:spPr>
        <p:txBody>
          <a:bodyPr vert="horz" lIns="91440" tIns="45720" rIns="91440" bIns="45720" rtlCol="0" anchor="t">
            <a:normAutofit/>
          </a:bodyPr>
          <a:lstStyle/>
          <a:p>
            <a:endParaRPr lang="en-US">
              <a:solidFill>
                <a:srgbClr val="FFFFFF"/>
              </a:solidFill>
            </a:endParaRPr>
          </a:p>
        </p:txBody>
      </p:sp>
    </p:spTree>
    <p:extLst>
      <p:ext uri="{BB962C8B-B14F-4D97-AF65-F5344CB8AC3E}">
        <p14:creationId xmlns:p14="http://schemas.microsoft.com/office/powerpoint/2010/main" val="1350522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FCD64F7-7681-43EA-8592-605B9AC24306}"/>
              </a:ext>
            </a:extLst>
          </p:cNvPr>
          <p:cNvSpPr>
            <a:spLocks noGrp="1"/>
          </p:cNvSpPr>
          <p:nvPr>
            <p:ph type="title"/>
          </p:nvPr>
        </p:nvSpPr>
        <p:spPr>
          <a:xfrm>
            <a:off x="677334" y="609600"/>
            <a:ext cx="8596668" cy="1320800"/>
          </a:xfrm>
        </p:spPr>
        <p:txBody>
          <a:bodyPr>
            <a:normAutofit/>
          </a:bodyPr>
          <a:lstStyle/>
          <a:p>
            <a:r>
              <a:rPr lang="en-US">
                <a:latin typeface="Bahnschrift SemiLight SemiConde" panose="020B0502040204020203" pitchFamily="34" charset="0"/>
              </a:rPr>
              <a:t>PROBLEMS</a:t>
            </a:r>
          </a:p>
        </p:txBody>
      </p:sp>
      <p:sp>
        <p:nvSpPr>
          <p:cNvPr id="3" name="Content Placeholder 2">
            <a:extLst>
              <a:ext uri="{FF2B5EF4-FFF2-40B4-BE49-F238E27FC236}">
                <a16:creationId xmlns:a16="http://schemas.microsoft.com/office/drawing/2014/main" id="{E8398CDF-ACE7-4AE0-AF69-F0B8B8844F51}"/>
              </a:ext>
            </a:extLst>
          </p:cNvPr>
          <p:cNvSpPr>
            <a:spLocks noGrp="1"/>
          </p:cNvSpPr>
          <p:nvPr>
            <p:ph idx="1"/>
          </p:nvPr>
        </p:nvSpPr>
        <p:spPr>
          <a:xfrm>
            <a:off x="677334" y="2160589"/>
            <a:ext cx="8596668" cy="3880773"/>
          </a:xfrm>
        </p:spPr>
        <p:txBody>
          <a:bodyPr>
            <a:normAutofit/>
          </a:bodyPr>
          <a:lstStyle/>
          <a:p>
            <a:pPr lvl="2">
              <a:buFont typeface="Wingdings" panose="05000000000000000000" pitchFamily="2" charset="2"/>
              <a:buChar char="v"/>
            </a:pPr>
            <a:r>
              <a:rPr lang="en-US" b="1"/>
              <a:t> Finding data</a:t>
            </a:r>
          </a:p>
          <a:p>
            <a:pPr lvl="3">
              <a:buFont typeface="Arial" panose="020B0604020202020204" pitchFamily="34" charset="0"/>
              <a:buChar char="•"/>
            </a:pPr>
            <a:r>
              <a:rPr lang="en-US"/>
              <a:t>Collection of data is sometimes very hectic because to find authenticated data is hard.</a:t>
            </a:r>
          </a:p>
          <a:p>
            <a:pPr lvl="2">
              <a:buFont typeface="Wingdings" panose="05000000000000000000" pitchFamily="2" charset="2"/>
              <a:buChar char="v"/>
            </a:pPr>
            <a:r>
              <a:rPr lang="en-US"/>
              <a:t> </a:t>
            </a:r>
            <a:r>
              <a:rPr lang="en-US" b="1"/>
              <a:t>Time consuming</a:t>
            </a:r>
          </a:p>
          <a:p>
            <a:pPr lvl="3">
              <a:buFont typeface="Arial" panose="020B0604020202020204" pitchFamily="34" charset="0"/>
              <a:buChar char="•"/>
            </a:pPr>
            <a:r>
              <a:rPr lang="en-US"/>
              <a:t>Sometimes to find the authentic data, it requires time to research properly.</a:t>
            </a:r>
          </a:p>
          <a:p>
            <a:pPr lvl="2">
              <a:buFont typeface="Wingdings" panose="05000000000000000000" pitchFamily="2" charset="2"/>
              <a:buChar char="v"/>
            </a:pPr>
            <a:r>
              <a:rPr lang="en-US"/>
              <a:t> </a:t>
            </a:r>
            <a:r>
              <a:rPr lang="en-US" b="1"/>
              <a:t>Limited access to data</a:t>
            </a:r>
          </a:p>
          <a:p>
            <a:pPr lvl="3">
              <a:buFont typeface="Arial" panose="020B0604020202020204" pitchFamily="34" charset="0"/>
              <a:buChar char="•"/>
            </a:pPr>
            <a:r>
              <a:rPr lang="en-US"/>
              <a:t>Difficulty obtaining necessary data or information due to confidentiality or restricted access.</a:t>
            </a:r>
          </a:p>
          <a:p>
            <a:pPr lvl="2">
              <a:buFont typeface="Wingdings" panose="05000000000000000000" pitchFamily="2" charset="2"/>
              <a:buChar char="v"/>
            </a:pPr>
            <a:r>
              <a:rPr lang="en-US"/>
              <a:t> </a:t>
            </a:r>
            <a:r>
              <a:rPr lang="en-US" b="1"/>
              <a:t>Technical challenges</a:t>
            </a:r>
          </a:p>
          <a:p>
            <a:pPr lvl="3">
              <a:buFont typeface="Arial" panose="020B0604020202020204" pitchFamily="34" charset="0"/>
              <a:buChar char="•"/>
            </a:pPr>
            <a:r>
              <a:rPr lang="en-US"/>
              <a:t> Difficulty with HR software, systems, or tools</a:t>
            </a:r>
            <a:r>
              <a:rPr lang="en-US" b="1"/>
              <a:t>.</a:t>
            </a:r>
          </a:p>
          <a:p>
            <a:pPr lvl="2">
              <a:buFont typeface="Wingdings" panose="05000000000000000000" pitchFamily="2" charset="2"/>
              <a:buChar char="v"/>
            </a:pPr>
            <a:r>
              <a:rPr lang="en-US" b="1"/>
              <a:t> Maintaining confidentiality</a:t>
            </a:r>
          </a:p>
          <a:p>
            <a:pPr lvl="3">
              <a:buFont typeface="Arial" panose="020B0604020202020204" pitchFamily="34" charset="0"/>
              <a:buChar char="•"/>
            </a:pPr>
            <a:r>
              <a:rPr lang="en-US"/>
              <a:t> Handling sensitive employee information and maintaining confidentiality.</a:t>
            </a:r>
          </a:p>
        </p:txBody>
      </p:sp>
    </p:spTree>
    <p:extLst>
      <p:ext uri="{BB962C8B-B14F-4D97-AF65-F5344CB8AC3E}">
        <p14:creationId xmlns:p14="http://schemas.microsoft.com/office/powerpoint/2010/main" val="61608854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TextBox 2">
            <a:extLst>
              <a:ext uri="{FF2B5EF4-FFF2-40B4-BE49-F238E27FC236}">
                <a16:creationId xmlns:a16="http://schemas.microsoft.com/office/drawing/2014/main" id="{17D54632-51F3-4E3A-1091-CD1EA9B4E822}"/>
              </a:ext>
            </a:extLst>
          </p:cNvPr>
          <p:cNvSpPr txBox="1"/>
          <p:nvPr/>
        </p:nvSpPr>
        <p:spPr>
          <a:xfrm>
            <a:off x="985969" y="4553712"/>
            <a:ext cx="8288032" cy="1096316"/>
          </a:xfrm>
          <a:prstGeom prst="rect">
            <a:avLst/>
          </a:prstGeom>
        </p:spPr>
        <p:txBody>
          <a:bodyPr vert="horz" lIns="91440" tIns="45720" rIns="91440" bIns="45720" rtlCol="0" anchor="b">
            <a:normAutofit/>
          </a:bodyPr>
          <a:lstStyle/>
          <a:p>
            <a:pPr algn="ctr">
              <a:spcBef>
                <a:spcPct val="0"/>
              </a:spcBef>
              <a:spcAft>
                <a:spcPts val="600"/>
              </a:spcAft>
            </a:pPr>
            <a:r>
              <a:rPr lang="en-US" sz="4800" kern="1200" dirty="0">
                <a:solidFill>
                  <a:schemeClr val="accent1"/>
                </a:solidFill>
                <a:latin typeface="+mj-lt"/>
                <a:ea typeface="+mj-ea"/>
                <a:cs typeface="+mj-cs"/>
              </a:rPr>
              <a:t>Thanks</a:t>
            </a:r>
          </a:p>
        </p:txBody>
      </p:sp>
      <p:pic>
        <p:nvPicPr>
          <p:cNvPr id="7" name="Graphic 6" descr="Smiling Face with No Fill">
            <a:extLst>
              <a:ext uri="{FF2B5EF4-FFF2-40B4-BE49-F238E27FC236}">
                <a16:creationId xmlns:a16="http://schemas.microsoft.com/office/drawing/2014/main" id="{FF960645-875A-BB39-BD4D-B858A81304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80259" y="934222"/>
            <a:ext cx="3299450" cy="3299450"/>
          </a:xfrm>
          <a:prstGeom prst="rect">
            <a:avLst/>
          </a:prstGeom>
        </p:spPr>
      </p:pic>
    </p:spTree>
    <p:extLst>
      <p:ext uri="{BB962C8B-B14F-4D97-AF65-F5344CB8AC3E}">
        <p14:creationId xmlns:p14="http://schemas.microsoft.com/office/powerpoint/2010/main" val="21158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851645-74DC-479D-B5B3-660493AD97B4}"/>
              </a:ext>
            </a:extLst>
          </p:cNvPr>
          <p:cNvSpPr>
            <a:spLocks noGrp="1"/>
          </p:cNvSpPr>
          <p:nvPr>
            <p:ph type="title"/>
          </p:nvPr>
        </p:nvSpPr>
        <p:spPr/>
        <p:txBody>
          <a:bodyPr>
            <a:normAutofit/>
          </a:bodyPr>
          <a:lstStyle/>
          <a:p>
            <a:pPr algn="ctr"/>
            <a:r>
              <a:rPr lang="en-US" sz="4400" dirty="0">
                <a:solidFill>
                  <a:srgbClr val="660066"/>
                </a:solidFill>
                <a:latin typeface="Bahnschrift SemiLight SemiConde" panose="020B0502040204020203" pitchFamily="34" charset="0"/>
              </a:rPr>
              <a:t>OVERVIEW</a:t>
            </a:r>
          </a:p>
        </p:txBody>
      </p:sp>
      <p:sp>
        <p:nvSpPr>
          <p:cNvPr id="5" name="Content Placeholder 4">
            <a:extLst>
              <a:ext uri="{FF2B5EF4-FFF2-40B4-BE49-F238E27FC236}">
                <a16:creationId xmlns:a16="http://schemas.microsoft.com/office/drawing/2014/main" id="{E94397A5-5FFD-4D45-84BF-0D09649D1403}"/>
              </a:ext>
            </a:extLst>
          </p:cNvPr>
          <p:cNvSpPr>
            <a:spLocks noGrp="1"/>
          </p:cNvSpPr>
          <p:nvPr>
            <p:ph sz="half" idx="1"/>
          </p:nvPr>
        </p:nvSpPr>
        <p:spPr>
          <a:xfrm>
            <a:off x="1036320" y="2317996"/>
            <a:ext cx="4639736" cy="3748193"/>
          </a:xfrm>
        </p:spPr>
        <p:txBody>
          <a:bodyPr/>
          <a:lstStyle/>
          <a:p>
            <a:r>
              <a:rPr lang="en-US" dirty="0"/>
              <a:t>1. Company Overview</a:t>
            </a:r>
          </a:p>
          <a:p>
            <a:r>
              <a:rPr lang="en-US" dirty="0"/>
              <a:t>2. Brief Of Project</a:t>
            </a:r>
          </a:p>
          <a:p>
            <a:r>
              <a:rPr lang="en-US" dirty="0"/>
              <a:t>3. Objectives</a:t>
            </a:r>
          </a:p>
          <a:p>
            <a:r>
              <a:rPr lang="en-US" dirty="0"/>
              <a:t>4. Research Methodology</a:t>
            </a:r>
          </a:p>
          <a:p>
            <a:r>
              <a:rPr lang="en-US" dirty="0"/>
              <a:t>5. Weekly Tasks</a:t>
            </a:r>
          </a:p>
          <a:p>
            <a:r>
              <a:rPr lang="en-US" dirty="0"/>
              <a:t>6. Problem Faced </a:t>
            </a:r>
          </a:p>
          <a:p>
            <a:r>
              <a:rPr lang="en-US" dirty="0"/>
              <a:t>7. Thank You</a:t>
            </a:r>
          </a:p>
          <a:p>
            <a:endParaRPr lang="en-US" dirty="0"/>
          </a:p>
        </p:txBody>
      </p:sp>
      <p:pic>
        <p:nvPicPr>
          <p:cNvPr id="7" name="Content Placeholder 6">
            <a:extLst>
              <a:ext uri="{FF2B5EF4-FFF2-40B4-BE49-F238E27FC236}">
                <a16:creationId xmlns:a16="http://schemas.microsoft.com/office/drawing/2014/main" id="{C8EAFE65-5281-40B2-A275-B7485BA9C1C7}"/>
              </a:ext>
            </a:extLst>
          </p:cNvPr>
          <p:cNvPicPr>
            <a:picLocks noGrp="1" noChangeAspect="1"/>
          </p:cNvPicPr>
          <p:nvPr>
            <p:ph sz="half" idx="2"/>
          </p:nvPr>
        </p:nvPicPr>
        <p:blipFill>
          <a:blip r:embed="rId2"/>
          <a:stretch>
            <a:fillRect/>
          </a:stretch>
        </p:blipFill>
        <p:spPr>
          <a:xfrm>
            <a:off x="4556760" y="2007854"/>
            <a:ext cx="6598920" cy="4058335"/>
          </a:xfrm>
          <a:prstGeom prst="rect">
            <a:avLst/>
          </a:prstGeom>
        </p:spPr>
      </p:pic>
    </p:spTree>
    <p:extLst>
      <p:ext uri="{BB962C8B-B14F-4D97-AF65-F5344CB8AC3E}">
        <p14:creationId xmlns:p14="http://schemas.microsoft.com/office/powerpoint/2010/main" val="583951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8E7367-4523-4743-8AEA-C5741F2A2B38}"/>
              </a:ext>
            </a:extLst>
          </p:cNvPr>
          <p:cNvSpPr>
            <a:spLocks noGrp="1"/>
          </p:cNvSpPr>
          <p:nvPr>
            <p:ph type="title"/>
          </p:nvPr>
        </p:nvSpPr>
        <p:spPr>
          <a:xfrm>
            <a:off x="1286933" y="609600"/>
            <a:ext cx="10197494" cy="1099457"/>
          </a:xfrm>
        </p:spPr>
        <p:txBody>
          <a:bodyPr>
            <a:normAutofit/>
          </a:bodyPr>
          <a:lstStyle/>
          <a:p>
            <a:pPr>
              <a:lnSpc>
                <a:spcPct val="90000"/>
              </a:lnSpc>
            </a:pPr>
            <a:br>
              <a:rPr lang="en-US" sz="2300">
                <a:latin typeface="Bahnschrift SemiLight SemiConde" panose="020B0502040204020203" pitchFamily="34" charset="0"/>
              </a:rPr>
            </a:br>
            <a:r>
              <a:rPr lang="en-US" sz="2300">
                <a:latin typeface="Bahnschrift SemiLight SemiConde" panose="020B0502040204020203" pitchFamily="34" charset="0"/>
              </a:rPr>
              <a:t>COMPANY OVERVIEW</a:t>
            </a:r>
            <a:br>
              <a:rPr lang="en-US" sz="2300">
                <a:latin typeface="Bahnschrift SemiLight SemiConde" panose="020B0502040204020203" pitchFamily="34" charset="0"/>
              </a:rPr>
            </a:br>
            <a:endParaRPr lang="en-US" sz="2300">
              <a:latin typeface="Bahnschrift SemiLight SemiConde" panose="020B0502040204020203" pitchFamily="34" charset="0"/>
            </a:endParaRP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413AAC33-6407-F8E7-79D4-2BCFF5832C4F}"/>
              </a:ext>
            </a:extLst>
          </p:cNvPr>
          <p:cNvGraphicFramePr>
            <a:graphicFrameLocks noGrp="1"/>
          </p:cNvGraphicFramePr>
          <p:nvPr>
            <p:ph idx="1"/>
            <p:extLst>
              <p:ext uri="{D42A27DB-BD31-4B8C-83A1-F6EECF244321}">
                <p14:modId xmlns:p14="http://schemas.microsoft.com/office/powerpoint/2010/main" val="678434549"/>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9206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8FAFF-894C-4D7F-B551-F8690BB0DE69}"/>
              </a:ext>
            </a:extLst>
          </p:cNvPr>
          <p:cNvSpPr>
            <a:spLocks noGrp="1"/>
          </p:cNvSpPr>
          <p:nvPr>
            <p:ph type="title"/>
          </p:nvPr>
        </p:nvSpPr>
        <p:spPr>
          <a:xfrm>
            <a:off x="1286933" y="609600"/>
            <a:ext cx="10197494" cy="1099457"/>
          </a:xfrm>
        </p:spPr>
        <p:txBody>
          <a:bodyPr>
            <a:normAutofit/>
          </a:bodyPr>
          <a:lstStyle/>
          <a:p>
            <a:pPr>
              <a:lnSpc>
                <a:spcPct val="90000"/>
              </a:lnSpc>
            </a:pPr>
            <a:r>
              <a:rPr lang="en-US" sz="2300">
                <a:latin typeface="Bahnschrift SemiLight SemiConde" panose="020B0502040204020203" pitchFamily="34" charset="0"/>
              </a:rPr>
              <a:t>BRIEF OF SUMMER INTERNSHIP PROJECT</a:t>
            </a:r>
            <a:br>
              <a:rPr lang="en-US" sz="2300">
                <a:latin typeface="+mn-lt"/>
              </a:rPr>
            </a:br>
            <a:br>
              <a:rPr lang="en-US" sz="2300">
                <a:latin typeface="+mn-lt"/>
              </a:rPr>
            </a:br>
            <a:r>
              <a:rPr lang="en-US" sz="2300">
                <a:latin typeface="Gabriola" panose="04040605051002020D02" pitchFamily="82" charset="0"/>
              </a:rPr>
              <a:t>“A STUDY OF CUSTOMER SATISFACTION AT AM HYUNDAI PVT. LIMITED”</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165FED9E-8BBF-D916-3E21-04C148E5D8EA}"/>
              </a:ext>
            </a:extLst>
          </p:cNvPr>
          <p:cNvGraphicFramePr>
            <a:graphicFrameLocks noGrp="1"/>
          </p:cNvGraphicFramePr>
          <p:nvPr>
            <p:ph idx="1"/>
            <p:extLst>
              <p:ext uri="{D42A27DB-BD31-4B8C-83A1-F6EECF244321}">
                <p14:modId xmlns:p14="http://schemas.microsoft.com/office/powerpoint/2010/main" val="1754757610"/>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9770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ADB53C-E7BE-4CD7-89C5-FF575CB9F946}"/>
              </a:ext>
            </a:extLst>
          </p:cNvPr>
          <p:cNvSpPr>
            <a:spLocks noGrp="1"/>
          </p:cNvSpPr>
          <p:nvPr>
            <p:ph type="title"/>
          </p:nvPr>
        </p:nvSpPr>
        <p:spPr>
          <a:xfrm>
            <a:off x="1286933" y="609600"/>
            <a:ext cx="10197494" cy="1099457"/>
          </a:xfrm>
        </p:spPr>
        <p:txBody>
          <a:bodyPr>
            <a:normAutofit/>
          </a:bodyPr>
          <a:lstStyle/>
          <a:p>
            <a:r>
              <a:rPr lang="en-US">
                <a:latin typeface="Bahnschrift SemiLight SemiConde" panose="020B0502040204020203" pitchFamily="34" charset="0"/>
              </a:rPr>
              <a:t>OBJECTIVES</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D97C10C-256F-5EF5-7D98-4EC092684BDE}"/>
              </a:ext>
            </a:extLst>
          </p:cNvPr>
          <p:cNvGraphicFramePr>
            <a:graphicFrameLocks noGrp="1"/>
          </p:cNvGraphicFramePr>
          <p:nvPr>
            <p:ph idx="1"/>
            <p:extLst>
              <p:ext uri="{D42A27DB-BD31-4B8C-83A1-F6EECF244321}">
                <p14:modId xmlns:p14="http://schemas.microsoft.com/office/powerpoint/2010/main" val="944934785"/>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2012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35" name="Group 1034">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36" name="Straight Connector 1035">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7" name="Straight Connector 1036">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38"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9"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0" name="Isosceles Triangle 1039">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1"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2"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3"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4" name="Isosceles Triangle 1043">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5" name="Isosceles Triangle 1044">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047" name="Rectangle 1046">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49" name="Rectangle 1048">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1" name="Straight Connector 1050">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53" name="Straight Connector 1052">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055"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7"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9" name="Isosceles Triangle 1058">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1"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3" name="Isosceles Triangle 1062">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5" name="Freeform: Shape 1064">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A7702F9-20F9-48D0-968D-5460AA2B8FFC}"/>
              </a:ext>
            </a:extLst>
          </p:cNvPr>
          <p:cNvSpPr>
            <a:spLocks noGrp="1"/>
          </p:cNvSpPr>
          <p:nvPr>
            <p:ph type="title"/>
          </p:nvPr>
        </p:nvSpPr>
        <p:spPr>
          <a:xfrm>
            <a:off x="7181723" y="609600"/>
            <a:ext cx="4512989" cy="2227730"/>
          </a:xfrm>
        </p:spPr>
        <p:txBody>
          <a:bodyPr vert="horz" lIns="91440" tIns="45720" rIns="91440" bIns="45720" rtlCol="0" anchor="ctr">
            <a:normAutofit/>
          </a:bodyPr>
          <a:lstStyle/>
          <a:p>
            <a:r>
              <a:rPr lang="en-US">
                <a:solidFill>
                  <a:srgbClr val="FFFFFF"/>
                </a:solidFill>
              </a:rPr>
              <a:t>RESEARCH METHODOLOGY</a:t>
            </a:r>
          </a:p>
        </p:txBody>
      </p:sp>
      <p:pic>
        <p:nvPicPr>
          <p:cNvPr id="1030" name="Picture 6" descr="Audit icon in SVG, PNG formats">
            <a:extLst>
              <a:ext uri="{FF2B5EF4-FFF2-40B4-BE49-F238E27FC236}">
                <a16:creationId xmlns:a16="http://schemas.microsoft.com/office/drawing/2014/main" id="{0957D4D7-1396-CB22-8B0D-FB409D74B28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7251" y="1425038"/>
            <a:ext cx="3856774" cy="4096822"/>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8E14DB7-A2B2-428D-8A4E-ACC098DA9915}"/>
              </a:ext>
            </a:extLst>
          </p:cNvPr>
          <p:cNvSpPr>
            <a:spLocks noGrp="1"/>
          </p:cNvSpPr>
          <p:nvPr>
            <p:ph sz="half" idx="1"/>
          </p:nvPr>
        </p:nvSpPr>
        <p:spPr>
          <a:xfrm>
            <a:off x="7181725" y="2837329"/>
            <a:ext cx="4512988" cy="3317938"/>
          </a:xfrm>
        </p:spPr>
        <p:txBody>
          <a:bodyPr vert="horz" lIns="91440" tIns="45720" rIns="91440" bIns="45720" rtlCol="0" anchor="t">
            <a:normAutofit fontScale="92500" lnSpcReduction="10000"/>
          </a:bodyPr>
          <a:lstStyle/>
          <a:p>
            <a:pPr>
              <a:lnSpc>
                <a:spcPct val="90000"/>
              </a:lnSpc>
            </a:pPr>
            <a:r>
              <a:rPr lang="en-US" sz="1400" b="1">
                <a:solidFill>
                  <a:srgbClr val="FFFFFF"/>
                </a:solidFill>
              </a:rPr>
              <a:t>Secondary data</a:t>
            </a:r>
          </a:p>
          <a:p>
            <a:pPr marL="292608" lvl="1" indent="0">
              <a:lnSpc>
                <a:spcPct val="90000"/>
              </a:lnSpc>
            </a:pPr>
            <a:r>
              <a:rPr lang="en-US" sz="1400">
                <a:solidFill>
                  <a:srgbClr val="FFFFFF"/>
                </a:solidFill>
              </a:rPr>
              <a:t>      1. Literature review</a:t>
            </a:r>
          </a:p>
          <a:p>
            <a:pPr marL="292608" lvl="1" indent="0">
              <a:lnSpc>
                <a:spcPct val="90000"/>
              </a:lnSpc>
            </a:pPr>
            <a:r>
              <a:rPr lang="en-US" sz="1400">
                <a:solidFill>
                  <a:srgbClr val="FFFFFF"/>
                </a:solidFill>
              </a:rPr>
              <a:t>      2. Company reports</a:t>
            </a:r>
          </a:p>
          <a:p>
            <a:pPr marL="292608" lvl="1" indent="0">
              <a:lnSpc>
                <a:spcPct val="90000"/>
              </a:lnSpc>
            </a:pPr>
            <a:r>
              <a:rPr lang="en-US" sz="1400">
                <a:solidFill>
                  <a:srgbClr val="FFFFFF"/>
                </a:solidFill>
              </a:rPr>
              <a:t>      3. Hyundai’s official website</a:t>
            </a:r>
          </a:p>
          <a:p>
            <a:pPr marL="292608" lvl="1" indent="0">
              <a:lnSpc>
                <a:spcPct val="90000"/>
              </a:lnSpc>
            </a:pPr>
            <a:r>
              <a:rPr lang="en-US" sz="1400">
                <a:solidFill>
                  <a:srgbClr val="FFFFFF"/>
                </a:solidFill>
              </a:rPr>
              <a:t>      4. Employee handbooks and policies</a:t>
            </a:r>
          </a:p>
          <a:p>
            <a:pPr marL="292608" lvl="1" indent="0">
              <a:lnSpc>
                <a:spcPct val="90000"/>
              </a:lnSpc>
            </a:pPr>
            <a:r>
              <a:rPr lang="en-US" sz="1400">
                <a:solidFill>
                  <a:srgbClr val="FFFFFF"/>
                </a:solidFill>
              </a:rPr>
              <a:t>      5. Online articles</a:t>
            </a:r>
          </a:p>
          <a:p>
            <a:pPr>
              <a:lnSpc>
                <a:spcPct val="90000"/>
              </a:lnSpc>
            </a:pPr>
            <a:r>
              <a:rPr lang="en-US" sz="1400">
                <a:solidFill>
                  <a:srgbClr val="FFFFFF"/>
                </a:solidFill>
              </a:rPr>
              <a:t> </a:t>
            </a:r>
            <a:r>
              <a:rPr lang="en-US" sz="1400" b="1">
                <a:solidFill>
                  <a:srgbClr val="FFFFFF"/>
                </a:solidFill>
              </a:rPr>
              <a:t>Primary data</a:t>
            </a:r>
          </a:p>
          <a:p>
            <a:pPr marL="292608" lvl="1" indent="0">
              <a:lnSpc>
                <a:spcPct val="90000"/>
              </a:lnSpc>
            </a:pPr>
            <a:r>
              <a:rPr lang="en-US" sz="1400">
                <a:solidFill>
                  <a:srgbClr val="FFFFFF"/>
                </a:solidFill>
              </a:rPr>
              <a:t>     1. Observations</a:t>
            </a:r>
          </a:p>
          <a:p>
            <a:pPr marL="292608" lvl="1" indent="0">
              <a:lnSpc>
                <a:spcPct val="90000"/>
              </a:lnSpc>
            </a:pPr>
            <a:r>
              <a:rPr lang="en-US" sz="1400">
                <a:solidFill>
                  <a:srgbClr val="FFFFFF"/>
                </a:solidFill>
              </a:rPr>
              <a:t>     2. Data Collection through HR software and system</a:t>
            </a:r>
          </a:p>
          <a:p>
            <a:pPr marL="292608" lvl="1" indent="0">
              <a:lnSpc>
                <a:spcPct val="90000"/>
              </a:lnSpc>
            </a:pPr>
            <a:r>
              <a:rPr lang="en-US" sz="1400">
                <a:solidFill>
                  <a:srgbClr val="FFFFFF"/>
                </a:solidFill>
              </a:rPr>
              <a:t>     3. Employee’s feedback and suggestions</a:t>
            </a:r>
          </a:p>
          <a:p>
            <a:pPr marL="292608" lvl="1" indent="0">
              <a:lnSpc>
                <a:spcPct val="90000"/>
              </a:lnSpc>
            </a:pPr>
            <a:r>
              <a:rPr lang="en-US" sz="1400">
                <a:solidFill>
                  <a:srgbClr val="FFFFFF"/>
                </a:solidFill>
              </a:rPr>
              <a:t>     4. Performance data and metrics</a:t>
            </a:r>
          </a:p>
        </p:txBody>
      </p:sp>
    </p:spTree>
    <p:extLst>
      <p:ext uri="{BB962C8B-B14F-4D97-AF65-F5344CB8AC3E}">
        <p14:creationId xmlns:p14="http://schemas.microsoft.com/office/powerpoint/2010/main" val="2140275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3" name="Straight Connector 22">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TextBox 2">
            <a:extLst>
              <a:ext uri="{FF2B5EF4-FFF2-40B4-BE49-F238E27FC236}">
                <a16:creationId xmlns:a16="http://schemas.microsoft.com/office/drawing/2014/main" id="{946C7992-B7F9-8549-A06B-3454F58C1928}"/>
              </a:ext>
            </a:extLst>
          </p:cNvPr>
          <p:cNvSpPr txBox="1"/>
          <p:nvPr/>
        </p:nvSpPr>
        <p:spPr>
          <a:xfrm>
            <a:off x="250464" y="2425554"/>
            <a:ext cx="7766936" cy="1646302"/>
          </a:xfrm>
          <a:prstGeom prst="rect">
            <a:avLst/>
          </a:prstGeom>
        </p:spPr>
        <p:txBody>
          <a:bodyPr vert="horz" lIns="91440" tIns="45720" rIns="91440" bIns="45720" rtlCol="0" anchor="b">
            <a:normAutofit/>
          </a:bodyPr>
          <a:lstStyle/>
          <a:p>
            <a:pPr algn="r">
              <a:spcBef>
                <a:spcPct val="0"/>
              </a:spcBef>
              <a:spcAft>
                <a:spcPts val="600"/>
              </a:spcAft>
            </a:pPr>
            <a:r>
              <a:rPr lang="en-US" sz="5400" b="1" dirty="0">
                <a:solidFill>
                  <a:schemeClr val="accent1"/>
                </a:solidFill>
                <a:latin typeface="+mj-lt"/>
                <a:ea typeface="+mj-ea"/>
                <a:cs typeface="+mj-cs"/>
              </a:rPr>
              <a:t>WEEKLY TASKS</a:t>
            </a:r>
          </a:p>
        </p:txBody>
      </p:sp>
    </p:spTree>
    <p:extLst>
      <p:ext uri="{BB962C8B-B14F-4D97-AF65-F5344CB8AC3E}">
        <p14:creationId xmlns:p14="http://schemas.microsoft.com/office/powerpoint/2010/main" val="370316042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1" name="Rectangle 2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AB40D3B-0EED-409C-9C1F-856FDC961FE8}"/>
              </a:ext>
            </a:extLst>
          </p:cNvPr>
          <p:cNvSpPr>
            <a:spLocks noGrp="1"/>
          </p:cNvSpPr>
          <p:nvPr>
            <p:ph type="title"/>
          </p:nvPr>
        </p:nvSpPr>
        <p:spPr>
          <a:xfrm>
            <a:off x="7181723" y="609600"/>
            <a:ext cx="4512989" cy="2227730"/>
          </a:xfrm>
        </p:spPr>
        <p:txBody>
          <a:bodyPr vert="horz" lIns="91440" tIns="45720" rIns="91440" bIns="45720" rtlCol="0" anchor="ctr">
            <a:normAutofit/>
          </a:bodyPr>
          <a:lstStyle/>
          <a:p>
            <a:r>
              <a:rPr lang="en-US">
                <a:solidFill>
                  <a:srgbClr val="FFFFFF"/>
                </a:solidFill>
              </a:rPr>
              <a:t>Week 1</a:t>
            </a:r>
          </a:p>
        </p:txBody>
      </p:sp>
      <p:pic>
        <p:nvPicPr>
          <p:cNvPr id="4" name="Picture 2" descr="One Week icon in SVG, PNG formats">
            <a:extLst>
              <a:ext uri="{FF2B5EF4-FFF2-40B4-BE49-F238E27FC236}">
                <a16:creationId xmlns:a16="http://schemas.microsoft.com/office/drawing/2014/main" id="{2B4B2A1F-F2AA-04CE-720C-AD946DA8245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7251" y="1575194"/>
            <a:ext cx="3856774" cy="379651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8A96C99-56B7-4B9B-A1A6-E2D1CDEB8D59}"/>
              </a:ext>
            </a:extLst>
          </p:cNvPr>
          <p:cNvSpPr>
            <a:spLocks noGrp="1"/>
          </p:cNvSpPr>
          <p:nvPr>
            <p:ph sz="half" idx="1"/>
          </p:nvPr>
        </p:nvSpPr>
        <p:spPr>
          <a:xfrm>
            <a:off x="7181725" y="2837329"/>
            <a:ext cx="4512988" cy="3317938"/>
          </a:xfrm>
        </p:spPr>
        <p:txBody>
          <a:bodyPr vert="horz" lIns="91440" tIns="45720" rIns="91440" bIns="45720" rtlCol="0" anchor="t">
            <a:normAutofit/>
          </a:bodyPr>
          <a:lstStyle/>
          <a:p>
            <a:pPr lvl="1">
              <a:lnSpc>
                <a:spcPct val="90000"/>
              </a:lnSpc>
            </a:pPr>
            <a:r>
              <a:rPr lang="en-US" sz="1200">
                <a:solidFill>
                  <a:srgbClr val="FFFFFF"/>
                </a:solidFill>
              </a:rPr>
              <a:t>I received training in recruitment best practices, enhancing my ability to attract and select top talent.</a:t>
            </a:r>
          </a:p>
          <a:p>
            <a:pPr lvl="1">
              <a:lnSpc>
                <a:spcPct val="90000"/>
              </a:lnSpc>
            </a:pPr>
            <a:r>
              <a:rPr lang="en-US" sz="1200">
                <a:solidFill>
                  <a:srgbClr val="FFFFFF"/>
                </a:solidFill>
              </a:rPr>
              <a:t>Through this training, I developed skills in fostering positive employee relationships, leading to improved employee engagement and retention.</a:t>
            </a:r>
          </a:p>
          <a:p>
            <a:pPr lvl="1">
              <a:lnSpc>
                <a:spcPct val="90000"/>
              </a:lnSpc>
            </a:pPr>
            <a:r>
              <a:rPr lang="en-US" sz="1200">
                <a:solidFill>
                  <a:srgbClr val="FFFFFF"/>
                </a:solidFill>
              </a:rPr>
              <a:t>I learned effective strategies for building strong relationships with employees, including communication, empathy, and conflict resolution.</a:t>
            </a:r>
          </a:p>
          <a:p>
            <a:pPr lvl="1">
              <a:lnSpc>
                <a:spcPct val="90000"/>
              </a:lnSpc>
            </a:pPr>
            <a:r>
              <a:rPr lang="en-US" sz="1200">
                <a:solidFill>
                  <a:srgbClr val="FFFFFF"/>
                </a:solidFill>
              </a:rPr>
              <a:t>As a result, I am now equipped to create a positive work environment, promoting employee satisfaction, productivity, and overall success.</a:t>
            </a:r>
          </a:p>
        </p:txBody>
      </p:sp>
    </p:spTree>
    <p:extLst>
      <p:ext uri="{BB962C8B-B14F-4D97-AF65-F5344CB8AC3E}">
        <p14:creationId xmlns:p14="http://schemas.microsoft.com/office/powerpoint/2010/main" val="4055256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080" name="Straight Connector 3079">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81" name="Straight Connector 3080">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82"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3"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4" name="Isosceles Triangle 3083">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5"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6"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7"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8" name="Isosceles Triangle 3087">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89" name="Isosceles Triangle 3088">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091" name="Rectangle 3090">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093" name="Rectangle 309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95" name="Straight Connector 3094">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97" name="Straight Connector 309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09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01"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03" name="Isosceles Triangle 3102">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05"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07" name="Isosceles Triangle 3106">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09" name="Freeform: Shape 3108">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AB40D3B-0EED-409C-9C1F-856FDC961FE8}"/>
              </a:ext>
            </a:extLst>
          </p:cNvPr>
          <p:cNvSpPr>
            <a:spLocks noGrp="1"/>
          </p:cNvSpPr>
          <p:nvPr>
            <p:ph type="title"/>
          </p:nvPr>
        </p:nvSpPr>
        <p:spPr>
          <a:xfrm>
            <a:off x="7181723" y="609600"/>
            <a:ext cx="4512989" cy="2227730"/>
          </a:xfrm>
        </p:spPr>
        <p:txBody>
          <a:bodyPr vert="horz" lIns="91440" tIns="45720" rIns="91440" bIns="45720" rtlCol="0" anchor="ctr">
            <a:normAutofit/>
          </a:bodyPr>
          <a:lstStyle/>
          <a:p>
            <a:r>
              <a:rPr lang="en-US">
                <a:solidFill>
                  <a:srgbClr val="FFFFFF"/>
                </a:solidFill>
              </a:rPr>
              <a:t>Week 2</a:t>
            </a:r>
          </a:p>
        </p:txBody>
      </p:sp>
      <p:pic>
        <p:nvPicPr>
          <p:cNvPr id="3074" name="Picture 2" descr="Two Weeks icon in SVG, PNG formats">
            <a:extLst>
              <a:ext uri="{FF2B5EF4-FFF2-40B4-BE49-F238E27FC236}">
                <a16:creationId xmlns:a16="http://schemas.microsoft.com/office/drawing/2014/main" id="{06378BE0-18AE-3182-9EE5-0FB4B4D457B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7251" y="1575194"/>
            <a:ext cx="3856774" cy="3796511"/>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8A96C99-56B7-4B9B-A1A6-E2D1CDEB8D59}"/>
              </a:ext>
            </a:extLst>
          </p:cNvPr>
          <p:cNvSpPr>
            <a:spLocks noGrp="1"/>
          </p:cNvSpPr>
          <p:nvPr>
            <p:ph sz="half" idx="1"/>
          </p:nvPr>
        </p:nvSpPr>
        <p:spPr>
          <a:xfrm>
            <a:off x="7181725" y="2837329"/>
            <a:ext cx="4512988" cy="3317938"/>
          </a:xfrm>
        </p:spPr>
        <p:txBody>
          <a:bodyPr vert="horz" lIns="91440" tIns="45720" rIns="91440" bIns="45720" rtlCol="0" anchor="t">
            <a:normAutofit/>
          </a:bodyPr>
          <a:lstStyle/>
          <a:p>
            <a:pPr lvl="1"/>
            <a:r>
              <a:rPr lang="en-US">
                <a:solidFill>
                  <a:srgbClr val="FFFFFF"/>
                </a:solidFill>
              </a:rPr>
              <a:t> Conducted a survey as an HR trainee.</a:t>
            </a:r>
          </a:p>
          <a:p>
            <a:pPr lvl="1"/>
            <a:r>
              <a:rPr lang="en-US">
                <a:solidFill>
                  <a:srgbClr val="FFFFFF"/>
                </a:solidFill>
              </a:rPr>
              <a:t>Focused on customer treatment and well-being.</a:t>
            </a:r>
          </a:p>
          <a:p>
            <a:pPr lvl="1"/>
            <a:r>
              <a:rPr lang="en-US">
                <a:solidFill>
                  <a:srgbClr val="FFFFFF"/>
                </a:solidFill>
              </a:rPr>
              <a:t>Noted a well-equipped waiting room with air conditioning and drinks.</a:t>
            </a:r>
          </a:p>
          <a:p>
            <a:pPr lvl="1"/>
            <a:r>
              <a:rPr lang="en-US">
                <a:solidFill>
                  <a:srgbClr val="FFFFFF"/>
                </a:solidFill>
              </a:rPr>
              <a:t>Observed a see-through glass for customers to watch car servicing</a:t>
            </a:r>
            <a:r>
              <a:rPr lang="en-US" b="1">
                <a:solidFill>
                  <a:srgbClr val="FFFFFF"/>
                </a:solidFill>
              </a:rPr>
              <a:t>.</a:t>
            </a:r>
          </a:p>
          <a:p>
            <a:pPr lvl="1"/>
            <a:endParaRPr lang="en-US" b="1">
              <a:solidFill>
                <a:srgbClr val="FFFFFF"/>
              </a:solidFill>
            </a:endParaRPr>
          </a:p>
        </p:txBody>
      </p:sp>
    </p:spTree>
    <p:extLst>
      <p:ext uri="{BB962C8B-B14F-4D97-AF65-F5344CB8AC3E}">
        <p14:creationId xmlns:p14="http://schemas.microsoft.com/office/powerpoint/2010/main" val="41656212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1204</TotalTime>
  <Words>910</Words>
  <Application>Microsoft Office PowerPoint</Application>
  <PresentationFormat>Widescreen</PresentationFormat>
  <Paragraphs>83</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Bahnschrift SemiLight SemiConde</vt:lpstr>
      <vt:lpstr>Gabriola</vt:lpstr>
      <vt:lpstr>Microsoft Uighur</vt:lpstr>
      <vt:lpstr>Trebuchet MS</vt:lpstr>
      <vt:lpstr>Wingdings</vt:lpstr>
      <vt:lpstr>Wingdings 3</vt:lpstr>
      <vt:lpstr>Facet</vt:lpstr>
      <vt:lpstr>SUMMER INTERNSHIP PROGRAMME – 2024</vt:lpstr>
      <vt:lpstr>OVERVIEW</vt:lpstr>
      <vt:lpstr> COMPANY OVERVIEW </vt:lpstr>
      <vt:lpstr>BRIEF OF SUMMER INTERNSHIP PROJECT  “A STUDY OF CUSTOMER SATISFACTION AT AM HYUNDAI PVT. LIMITED”</vt:lpstr>
      <vt:lpstr>OBJECTIVES</vt:lpstr>
      <vt:lpstr>RESEARCH METHODOLOGY</vt:lpstr>
      <vt:lpstr>PowerPoint Presentation</vt:lpstr>
      <vt:lpstr>Week 1</vt:lpstr>
      <vt:lpstr>Week 2</vt:lpstr>
      <vt:lpstr>Week 3</vt:lpstr>
      <vt:lpstr>Week 4</vt:lpstr>
      <vt:lpstr>Week 5</vt:lpstr>
      <vt:lpstr>PROBLEMS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internship programee</dc:title>
  <dc:creator>LENOVO</dc:creator>
  <cp:lastModifiedBy>Thakur, Arjun</cp:lastModifiedBy>
  <cp:revision>34</cp:revision>
  <dcterms:created xsi:type="dcterms:W3CDTF">2024-05-26T17:19:08Z</dcterms:created>
  <dcterms:modified xsi:type="dcterms:W3CDTF">2024-05-27T20:06:30Z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