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1" r:id="rId6"/>
    <p:sldId id="262" r:id="rId7"/>
    <p:sldId id="263" r:id="rId8"/>
    <p:sldId id="264" r:id="rId9"/>
    <p:sldId id="265" r:id="rId10"/>
    <p:sldId id="271" r:id="rId11"/>
    <p:sldId id="266" r:id="rId12"/>
    <p:sldId id="275" r:id="rId13"/>
    <p:sldId id="274" r:id="rId14"/>
    <p:sldId id="273" r:id="rId15"/>
    <p:sldId id="272"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F0E727-181D-4E5C-8813-AB13083F303D}">
          <p14:sldIdLst>
            <p14:sldId id="257"/>
          </p14:sldIdLst>
        </p14:section>
        <p14:section name="Untitled Section" id="{A0F536D4-4AD5-4FA5-86A8-AB1ED2BA0FE8}">
          <p14:sldIdLst>
            <p14:sldId id="261"/>
            <p14:sldId id="262"/>
            <p14:sldId id="263"/>
            <p14:sldId id="264"/>
            <p14:sldId id="265"/>
            <p14:sldId id="271"/>
            <p14:sldId id="266"/>
            <p14:sldId id="275"/>
            <p14:sldId id="274"/>
            <p14:sldId id="273"/>
            <p14:sldId id="272"/>
            <p14:sldId id="269"/>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3940C5"/>
    <a:srgbClr val="0000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5-27T02:51:29.060" idx="1">
    <p:pos x="10" y="10"/>
    <p:text/>
    <p:extLst>
      <p:ext uri="{C676402C-5697-4E1C-873F-D02D1690AC5C}">
        <p15:threadingInfo xmlns:p15="http://schemas.microsoft.com/office/powerpoint/2012/main" timeZoneBias="-330"/>
      </p:ext>
    </p:extLst>
  </p:cm>
  <p:cm authorId="1" dt="2024-05-27T03:14:03.703" idx="2">
    <p:pos x="146" y="146"/>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5/27/2024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5/27/2024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213BDE5-1846-4BE5-8DF6-769655E5B7D6}"/>
              </a:ext>
            </a:extLst>
          </p:cNvPr>
          <p:cNvPicPr>
            <a:picLocks noChangeAspect="1"/>
          </p:cNvPicPr>
          <p:nvPr/>
        </p:nvPicPr>
        <p:blipFill rotWithShape="1">
          <a:blip r:embed="rId2">
            <a:extLst>
              <a:ext uri="{28A0092B-C50C-407E-A947-70E740481C1C}">
                <a14:useLocalDpi xmlns:a14="http://schemas.microsoft.com/office/drawing/2010/main" val="0"/>
              </a:ext>
            </a:extLst>
          </a:blip>
          <a:srcRect r="1602" b="7650"/>
          <a:stretch/>
        </p:blipFill>
        <p:spPr>
          <a:xfrm>
            <a:off x="-15583" y="0"/>
            <a:ext cx="7558429" cy="6957385"/>
          </a:xfrm>
          <a:prstGeom prst="rect">
            <a:avLst/>
          </a:prstGeom>
        </p:spPr>
      </p:pic>
      <p:pic>
        <p:nvPicPr>
          <p:cNvPr id="15" name="Picture 14">
            <a:extLst>
              <a:ext uri="{FF2B5EF4-FFF2-40B4-BE49-F238E27FC236}">
                <a16:creationId xmlns:a16="http://schemas.microsoft.com/office/drawing/2014/main" id="{857695FA-A97D-4EE3-AAC0-916CB85861D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24007" y="1578860"/>
            <a:ext cx="1368272" cy="1121982"/>
          </a:xfrm>
          <a:prstGeom prst="rect">
            <a:avLst/>
          </a:prstGeom>
        </p:spPr>
      </p:pic>
      <p:sp>
        <p:nvSpPr>
          <p:cNvPr id="21" name="TextBox 20">
            <a:extLst>
              <a:ext uri="{FF2B5EF4-FFF2-40B4-BE49-F238E27FC236}">
                <a16:creationId xmlns:a16="http://schemas.microsoft.com/office/drawing/2014/main" id="{0BFCB72C-3AF5-4856-8A77-333DFD0FF198}"/>
              </a:ext>
            </a:extLst>
          </p:cNvPr>
          <p:cNvSpPr txBox="1"/>
          <p:nvPr/>
        </p:nvSpPr>
        <p:spPr>
          <a:xfrm>
            <a:off x="7542846" y="4653616"/>
            <a:ext cx="4649154" cy="584775"/>
          </a:xfrm>
          <a:prstGeom prst="rect">
            <a:avLst/>
          </a:prstGeom>
          <a:noFill/>
        </p:spPr>
        <p:txBody>
          <a:bodyPr wrap="square">
            <a:spAutoFit/>
          </a:bodyPr>
          <a:lstStyle/>
          <a:p>
            <a:pPr algn="ctr"/>
            <a:r>
              <a:rPr lang="en-US" sz="3200" dirty="0">
                <a:latin typeface="Microsoft Uighur" panose="02000000000000000000" pitchFamily="2" charset="-78"/>
                <a:cs typeface="Microsoft Uighur" panose="02000000000000000000" pitchFamily="2" charset="-78"/>
              </a:rPr>
              <a:t>Company: Am Hyundai</a:t>
            </a:r>
          </a:p>
        </p:txBody>
      </p:sp>
      <p:pic>
        <p:nvPicPr>
          <p:cNvPr id="20" name="Picture 19">
            <a:extLst>
              <a:ext uri="{FF2B5EF4-FFF2-40B4-BE49-F238E27FC236}">
                <a16:creationId xmlns:a16="http://schemas.microsoft.com/office/drawing/2014/main" id="{EA351458-7ECA-4463-B513-BA7108BDC0F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398875" y="5509821"/>
            <a:ext cx="1040995" cy="1040995"/>
          </a:xfrm>
          <a:prstGeom prst="rect">
            <a:avLst/>
          </a:prstGeom>
        </p:spPr>
      </p:pic>
      <p:sp>
        <p:nvSpPr>
          <p:cNvPr id="3" name="TextBox 2">
            <a:extLst>
              <a:ext uri="{FF2B5EF4-FFF2-40B4-BE49-F238E27FC236}">
                <a16:creationId xmlns:a16="http://schemas.microsoft.com/office/drawing/2014/main" id="{E6D77508-7F8B-F72D-BC76-DDA12478DF77}"/>
              </a:ext>
            </a:extLst>
          </p:cNvPr>
          <p:cNvSpPr txBox="1"/>
          <p:nvPr/>
        </p:nvSpPr>
        <p:spPr>
          <a:xfrm>
            <a:off x="7729086" y="288758"/>
            <a:ext cx="4158114" cy="4093428"/>
          </a:xfrm>
          <a:prstGeom prst="rect">
            <a:avLst/>
          </a:prstGeom>
          <a:noFill/>
        </p:spPr>
        <p:txBody>
          <a:bodyPr wrap="square" rtlCol="0">
            <a:spAutoFit/>
          </a:bodyPr>
          <a:lstStyle/>
          <a:p>
            <a:pPr algn="ctr"/>
            <a:r>
              <a:rPr lang="en-US" sz="3600" b="1" dirty="0">
                <a:solidFill>
                  <a:srgbClr val="660066"/>
                </a:solidFill>
                <a:latin typeface="Bahnschrift SemiLight SemiConde" panose="020B0502040204020203" pitchFamily="34" charset="0"/>
              </a:rPr>
              <a:t>SUMMER INTERNSHIP PROGRAMME – 2024</a:t>
            </a:r>
            <a:br>
              <a:rPr lang="en-US" sz="2800" b="1" dirty="0">
                <a:solidFill>
                  <a:srgbClr val="660066"/>
                </a:solidFill>
                <a:latin typeface="Bahnschrift SemiLight SemiConde" panose="020B0502040204020203" pitchFamily="34" charset="0"/>
              </a:rPr>
            </a:br>
            <a:endParaRPr lang="en-US" sz="2800" b="1" dirty="0">
              <a:solidFill>
                <a:srgbClr val="660066"/>
              </a:solidFill>
              <a:latin typeface="Bahnschrift SemiLight SemiConde" panose="020B0502040204020203" pitchFamily="34" charset="0"/>
            </a:endParaRPr>
          </a:p>
          <a:p>
            <a:pPr algn="ctr"/>
            <a:br>
              <a:rPr lang="en-US" sz="2800" b="1" dirty="0">
                <a:solidFill>
                  <a:srgbClr val="660066"/>
                </a:solidFill>
                <a:latin typeface="Bahnschrift SemiLight SemiConde" panose="020B0502040204020203" pitchFamily="34" charset="0"/>
              </a:rPr>
            </a:br>
            <a:br>
              <a:rPr lang="en-US" sz="3200" b="1" dirty="0">
                <a:solidFill>
                  <a:srgbClr val="3940C5"/>
                </a:solidFill>
                <a:latin typeface="Bahnschrift SemiLight SemiConde" panose="020B0502040204020203" pitchFamily="34" charset="0"/>
              </a:rPr>
            </a:br>
            <a:r>
              <a:rPr lang="en-US" sz="2800" b="1" dirty="0">
                <a:solidFill>
                  <a:schemeClr val="accent6">
                    <a:lumMod val="50000"/>
                  </a:schemeClr>
                </a:solidFill>
                <a:latin typeface="Gabriola" panose="04040605051002020D02" pitchFamily="82" charset="0"/>
                <a:cs typeface="Calibri" panose="020F0502020204030204" pitchFamily="34" charset="0"/>
              </a:rPr>
              <a:t>MID- TERM PRESENTATION</a:t>
            </a:r>
            <a:br>
              <a:rPr lang="en-US" sz="2400" dirty="0">
                <a:solidFill>
                  <a:schemeClr val="tx2">
                    <a:lumMod val="60000"/>
                    <a:lumOff val="40000"/>
                  </a:schemeClr>
                </a:solidFill>
                <a:latin typeface="Gabriola" panose="04040605051002020D02" pitchFamily="82" charset="0"/>
                <a:cs typeface="Calibri" panose="020F0502020204030204" pitchFamily="34" charset="0"/>
              </a:rPr>
            </a:br>
            <a:r>
              <a:rPr lang="en-US" sz="1800" dirty="0">
                <a:solidFill>
                  <a:schemeClr val="tx1"/>
                </a:solidFill>
                <a:latin typeface="Arial" panose="020B0604020202020204" pitchFamily="34" charset="0"/>
                <a:ea typeface="Ebrima" panose="02000000000000000000" pitchFamily="2" charset="0"/>
                <a:cs typeface="Arial" panose="020B0604020202020204" pitchFamily="34" charset="0"/>
              </a:rPr>
              <a:t>Presented by:- </a:t>
            </a:r>
            <a:r>
              <a:rPr lang="en-US" sz="1800" u="sng" dirty="0">
                <a:solidFill>
                  <a:schemeClr val="tx1"/>
                </a:solidFill>
                <a:latin typeface="Arial" panose="020B0604020202020204" pitchFamily="34" charset="0"/>
                <a:ea typeface="Ebrima" panose="02000000000000000000" pitchFamily="2" charset="0"/>
                <a:cs typeface="Arial" panose="020B0604020202020204" pitchFamily="34" charset="0"/>
              </a:rPr>
              <a:t>(Sakshi Pandita)</a:t>
            </a:r>
            <a:endParaRPr lang="en-US" u="sng" dirty="0">
              <a:latin typeface="Arial" panose="020B0604020202020204" pitchFamily="34" charset="0"/>
              <a:ea typeface="Ebrima" panose="02000000000000000000" pitchFamily="2" charset="0"/>
              <a:cs typeface="Arial" panose="020B0604020202020204" pitchFamily="34" charset="0"/>
            </a:endParaRPr>
          </a:p>
          <a:p>
            <a:pPr algn="ctr"/>
            <a:r>
              <a:rPr lang="en-US" sz="1800" dirty="0">
                <a:solidFill>
                  <a:schemeClr val="tx1"/>
                </a:solidFill>
                <a:latin typeface="Arial" panose="020B0604020202020204" pitchFamily="34" charset="0"/>
                <a:ea typeface="Ebrima" panose="02000000000000000000" pitchFamily="2" charset="0"/>
                <a:cs typeface="Arial" panose="020B0604020202020204" pitchFamily="34" charset="0"/>
              </a:rPr>
              <a:t>Roll no.:  MB050 </a:t>
            </a:r>
            <a:br>
              <a:rPr lang="en-US" sz="1800" dirty="0">
                <a:solidFill>
                  <a:schemeClr val="tx1"/>
                </a:solidFill>
                <a:latin typeface="Arial" panose="020B0604020202020204" pitchFamily="34" charset="0"/>
                <a:ea typeface="Ebrima" panose="02000000000000000000" pitchFamily="2" charset="0"/>
                <a:cs typeface="Arial" panose="020B0604020202020204" pitchFamily="34" charset="0"/>
              </a:rPr>
            </a:br>
            <a:r>
              <a:rPr lang="en-US" sz="1800" dirty="0">
                <a:solidFill>
                  <a:schemeClr val="tx1"/>
                </a:solidFill>
                <a:latin typeface="Arial" panose="020B0604020202020204" pitchFamily="34" charset="0"/>
                <a:ea typeface="Ebrima" panose="02000000000000000000" pitchFamily="2" charset="0"/>
                <a:cs typeface="Arial" panose="020B0604020202020204" pitchFamily="34" charset="0"/>
              </a:rPr>
              <a:t>Faculty Guide: </a:t>
            </a:r>
            <a:r>
              <a:rPr lang="en-US" sz="1800" b="1" u="sng" dirty="0">
                <a:solidFill>
                  <a:schemeClr val="tx1"/>
                </a:solidFill>
                <a:latin typeface="Arial" panose="020B0604020202020204" pitchFamily="34" charset="0"/>
                <a:ea typeface="Ebrima" panose="02000000000000000000" pitchFamily="2" charset="0"/>
                <a:cs typeface="Arial" panose="020B0604020202020204" pitchFamily="34" charset="0"/>
              </a:rPr>
              <a:t>Prof.(Dr.)  Naresh </a:t>
            </a:r>
            <a:r>
              <a:rPr lang="en-US" sz="1800" b="1" u="sng" dirty="0" err="1">
                <a:solidFill>
                  <a:schemeClr val="tx1"/>
                </a:solidFill>
                <a:latin typeface="Arial" panose="020B0604020202020204" pitchFamily="34" charset="0"/>
                <a:ea typeface="Ebrima" panose="02000000000000000000" pitchFamily="2" charset="0"/>
                <a:cs typeface="Arial" panose="020B0604020202020204" pitchFamily="34" charset="0"/>
              </a:rPr>
              <a:t>K.Patel</a:t>
            </a:r>
            <a:endParaRPr lang="en-IN" b="1" u="sng"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0D3B-0EED-409C-9C1F-856FDC961FE8}"/>
              </a:ext>
            </a:extLst>
          </p:cNvPr>
          <p:cNvSpPr>
            <a:spLocks noGrp="1"/>
          </p:cNvSpPr>
          <p:nvPr>
            <p:ph type="title"/>
          </p:nvPr>
        </p:nvSpPr>
        <p:spPr>
          <a:xfrm>
            <a:off x="1097280" y="286603"/>
            <a:ext cx="10058400" cy="1450757"/>
          </a:xfrm>
        </p:spPr>
        <p:txBody>
          <a:bodyPr anchor="b">
            <a:normAutofit/>
          </a:bodyPr>
          <a:lstStyle/>
          <a:p>
            <a:r>
              <a:rPr lang="en-US"/>
              <a:t>Week 3</a:t>
            </a:r>
          </a:p>
        </p:txBody>
      </p:sp>
      <p:sp>
        <p:nvSpPr>
          <p:cNvPr id="3" name="Content Placeholder 2">
            <a:extLst>
              <a:ext uri="{FF2B5EF4-FFF2-40B4-BE49-F238E27FC236}">
                <a16:creationId xmlns:a16="http://schemas.microsoft.com/office/drawing/2014/main" id="{38A96C99-56B7-4B9B-A1A6-E2D1CDEB8D59}"/>
              </a:ext>
            </a:extLst>
          </p:cNvPr>
          <p:cNvSpPr>
            <a:spLocks noGrp="1"/>
          </p:cNvSpPr>
          <p:nvPr>
            <p:ph sz="half" idx="1"/>
          </p:nvPr>
        </p:nvSpPr>
        <p:spPr>
          <a:xfrm>
            <a:off x="1097280" y="2120900"/>
            <a:ext cx="4639736" cy="3748193"/>
          </a:xfrm>
        </p:spPr>
        <p:txBody>
          <a:bodyPr>
            <a:normAutofit/>
          </a:bodyPr>
          <a:lstStyle/>
          <a:p>
            <a:pPr lvl="1">
              <a:buFont typeface="Arial" panose="020B0604020202020204" pitchFamily="34" charset="0"/>
              <a:buChar char="•"/>
            </a:pPr>
            <a:r>
              <a:rPr lang="en-US" sz="1900"/>
              <a:t>Learned about the leave system with specific guidelines.</a:t>
            </a:r>
          </a:p>
          <a:p>
            <a:pPr lvl="1">
              <a:buFont typeface="Arial" panose="020B0604020202020204" pitchFamily="34" charset="0"/>
              <a:buChar char="•"/>
            </a:pPr>
            <a:r>
              <a:rPr lang="en-US" sz="1900"/>
              <a:t>Learned both manual and digital attendance methods.</a:t>
            </a:r>
          </a:p>
          <a:p>
            <a:pPr lvl="1">
              <a:buFont typeface="Arial" panose="020B0604020202020204" pitchFamily="34" charset="0"/>
              <a:buChar char="•"/>
            </a:pPr>
            <a:r>
              <a:rPr lang="en-US" sz="1900"/>
              <a:t>Collected leave forms from employees.</a:t>
            </a:r>
          </a:p>
          <a:p>
            <a:pPr lvl="1">
              <a:buFont typeface="Arial" panose="020B0604020202020204" pitchFamily="34" charset="0"/>
              <a:buChar char="•"/>
            </a:pPr>
            <a:r>
              <a:rPr lang="en-US" sz="1900"/>
              <a:t>Learned both manual and digital attendance methods.</a:t>
            </a:r>
          </a:p>
          <a:p>
            <a:pPr lvl="1">
              <a:buFont typeface="Arial" panose="020B0604020202020204" pitchFamily="34" charset="0"/>
              <a:buChar char="•"/>
            </a:pPr>
            <a:r>
              <a:rPr lang="en-US" sz="1900"/>
              <a:t>Used the "Smart Office" app by the AM group for digital attendance.</a:t>
            </a:r>
          </a:p>
          <a:p>
            <a:pPr lvl="1">
              <a:buFont typeface="Arial" panose="020B0604020202020204" pitchFamily="34" charset="0"/>
              <a:buChar char="•"/>
            </a:pPr>
            <a:r>
              <a:rPr lang="en-US" sz="1900"/>
              <a:t>Checked employee attendance on both software and manually</a:t>
            </a:r>
            <a:endParaRPr lang="en-US" sz="1900" b="1"/>
          </a:p>
        </p:txBody>
      </p:sp>
      <p:pic>
        <p:nvPicPr>
          <p:cNvPr id="5126" name="Picture 6" descr="Three Weeks icon in SVG, PNG formats">
            <a:extLst>
              <a:ext uri="{FF2B5EF4-FFF2-40B4-BE49-F238E27FC236}">
                <a16:creationId xmlns:a16="http://schemas.microsoft.com/office/drawing/2014/main" id="{B2A402EC-D723-2580-D664-C8E0A4CA82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1967" y="2120900"/>
            <a:ext cx="3807689" cy="374819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748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0D3B-0EED-409C-9C1F-856FDC961FE8}"/>
              </a:ext>
            </a:extLst>
          </p:cNvPr>
          <p:cNvSpPr>
            <a:spLocks noGrp="1"/>
          </p:cNvSpPr>
          <p:nvPr>
            <p:ph type="title"/>
          </p:nvPr>
        </p:nvSpPr>
        <p:spPr>
          <a:xfrm>
            <a:off x="1097280" y="286603"/>
            <a:ext cx="10058400" cy="1450757"/>
          </a:xfrm>
        </p:spPr>
        <p:txBody>
          <a:bodyPr anchor="b">
            <a:normAutofit/>
          </a:bodyPr>
          <a:lstStyle/>
          <a:p>
            <a:r>
              <a:rPr lang="en-US"/>
              <a:t>Week 4</a:t>
            </a:r>
          </a:p>
        </p:txBody>
      </p:sp>
      <p:sp>
        <p:nvSpPr>
          <p:cNvPr id="3" name="Content Placeholder 2">
            <a:extLst>
              <a:ext uri="{FF2B5EF4-FFF2-40B4-BE49-F238E27FC236}">
                <a16:creationId xmlns:a16="http://schemas.microsoft.com/office/drawing/2014/main" id="{38A96C99-56B7-4B9B-A1A6-E2D1CDEB8D59}"/>
              </a:ext>
            </a:extLst>
          </p:cNvPr>
          <p:cNvSpPr>
            <a:spLocks noGrp="1"/>
          </p:cNvSpPr>
          <p:nvPr>
            <p:ph sz="half" idx="1"/>
          </p:nvPr>
        </p:nvSpPr>
        <p:spPr>
          <a:xfrm>
            <a:off x="1097280" y="2120900"/>
            <a:ext cx="4639736" cy="3748193"/>
          </a:xfrm>
        </p:spPr>
        <p:txBody>
          <a:bodyPr>
            <a:normAutofit/>
          </a:bodyPr>
          <a:lstStyle/>
          <a:p>
            <a:pPr lvl="1">
              <a:lnSpc>
                <a:spcPct val="90000"/>
              </a:lnSpc>
              <a:buFont typeface="Arial" panose="020B0604020202020204" pitchFamily="34" charset="0"/>
              <a:buChar char="•"/>
            </a:pPr>
            <a:r>
              <a:rPr lang="en-US" sz="1900"/>
              <a:t>Entered details of walk-in customers at the company's outlet.</a:t>
            </a:r>
          </a:p>
          <a:p>
            <a:pPr lvl="1">
              <a:lnSpc>
                <a:spcPct val="90000"/>
              </a:lnSpc>
              <a:buFont typeface="Arial" panose="020B0604020202020204" pitchFamily="34" charset="0"/>
              <a:buChar char="•"/>
            </a:pPr>
            <a:r>
              <a:rPr lang="en-US" sz="1900"/>
              <a:t>Recorded names, contact numbers, locations, and interested car model</a:t>
            </a:r>
          </a:p>
          <a:p>
            <a:pPr lvl="1">
              <a:lnSpc>
                <a:spcPct val="90000"/>
              </a:lnSpc>
              <a:buFont typeface="Arial" panose="020B0604020202020204" pitchFamily="34" charset="0"/>
              <a:buChar char="•"/>
            </a:pPr>
            <a:r>
              <a:rPr lang="en-US" sz="1900"/>
              <a:t>Gained insights into EVs, automatic, and manual cars.</a:t>
            </a:r>
          </a:p>
          <a:p>
            <a:pPr lvl="1">
              <a:lnSpc>
                <a:spcPct val="90000"/>
              </a:lnSpc>
              <a:buFont typeface="Arial" panose="020B0604020202020204" pitchFamily="34" charset="0"/>
              <a:buChar char="•"/>
            </a:pPr>
            <a:r>
              <a:rPr lang="en-US" sz="1900"/>
              <a:t>Learned about car stocking and quick arrangement processes.</a:t>
            </a:r>
          </a:p>
          <a:p>
            <a:pPr lvl="1">
              <a:lnSpc>
                <a:spcPct val="90000"/>
              </a:lnSpc>
              <a:buFont typeface="Arial" panose="020B0604020202020204" pitchFamily="34" charset="0"/>
              <a:buChar char="•"/>
            </a:pPr>
            <a:r>
              <a:rPr lang="en-US" sz="1900"/>
              <a:t>Acquired basic knowledge of car competitors (e.g., Hyundai Venue vs. Tata </a:t>
            </a:r>
            <a:r>
              <a:rPr lang="en-US" sz="1900" err="1"/>
              <a:t>Nexon</a:t>
            </a:r>
            <a:r>
              <a:rPr lang="en-US" sz="1900"/>
              <a:t>, Hyundai Verna vs. Honda City and Virtus).</a:t>
            </a:r>
          </a:p>
          <a:p>
            <a:pPr lvl="1">
              <a:lnSpc>
                <a:spcPct val="90000"/>
              </a:lnSpc>
              <a:buFont typeface="Arial" panose="020B0604020202020204" pitchFamily="34" charset="0"/>
              <a:buChar char="•"/>
            </a:pPr>
            <a:endParaRPr lang="en-US" sz="1900"/>
          </a:p>
        </p:txBody>
      </p:sp>
      <p:pic>
        <p:nvPicPr>
          <p:cNvPr id="2052" name="Picture 4" descr="Four Weeks icon in SVG, PNG formats">
            <a:extLst>
              <a:ext uri="{FF2B5EF4-FFF2-40B4-BE49-F238E27FC236}">
                <a16:creationId xmlns:a16="http://schemas.microsoft.com/office/drawing/2014/main" id="{D1715BEF-EA62-3849-1AD5-CBE14F4D02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1967" y="2120900"/>
            <a:ext cx="3807689" cy="374819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87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0D3B-0EED-409C-9C1F-856FDC961FE8}"/>
              </a:ext>
            </a:extLst>
          </p:cNvPr>
          <p:cNvSpPr>
            <a:spLocks noGrp="1"/>
          </p:cNvSpPr>
          <p:nvPr>
            <p:ph type="title"/>
          </p:nvPr>
        </p:nvSpPr>
        <p:spPr>
          <a:xfrm>
            <a:off x="1097280" y="286603"/>
            <a:ext cx="10058400" cy="1450757"/>
          </a:xfrm>
        </p:spPr>
        <p:txBody>
          <a:bodyPr anchor="b">
            <a:normAutofit/>
          </a:bodyPr>
          <a:lstStyle/>
          <a:p>
            <a:r>
              <a:rPr lang="en-US"/>
              <a:t>Week 5</a:t>
            </a:r>
          </a:p>
        </p:txBody>
      </p:sp>
      <p:sp>
        <p:nvSpPr>
          <p:cNvPr id="6151" name="Content Placeholder 2">
            <a:extLst>
              <a:ext uri="{FF2B5EF4-FFF2-40B4-BE49-F238E27FC236}">
                <a16:creationId xmlns:a16="http://schemas.microsoft.com/office/drawing/2014/main" id="{23083B0B-0ACF-971F-B401-8A853EDA909C}"/>
              </a:ext>
            </a:extLst>
          </p:cNvPr>
          <p:cNvSpPr>
            <a:spLocks noGrp="1"/>
          </p:cNvSpPr>
          <p:nvPr>
            <p:ph sz="half" idx="1"/>
          </p:nvPr>
        </p:nvSpPr>
        <p:spPr>
          <a:xfrm>
            <a:off x="1097280" y="2120900"/>
            <a:ext cx="4639736" cy="3748193"/>
          </a:xfrm>
        </p:spPr>
        <p:txBody>
          <a:bodyPr/>
          <a:lstStyle/>
          <a:p>
            <a:endParaRPr lang="en-US"/>
          </a:p>
        </p:txBody>
      </p:sp>
      <p:pic>
        <p:nvPicPr>
          <p:cNvPr id="6146" name="Picture 2" descr="Five Weeks icon in SVG, PNG formats">
            <a:extLst>
              <a:ext uri="{FF2B5EF4-FFF2-40B4-BE49-F238E27FC236}">
                <a16:creationId xmlns:a16="http://schemas.microsoft.com/office/drawing/2014/main" id="{3ADFB90E-71DD-9E89-BE43-7F69FC7118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1967" y="2120900"/>
            <a:ext cx="3807689" cy="374819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52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64F7-7681-43EA-8592-605B9AC24306}"/>
              </a:ext>
            </a:extLst>
          </p:cNvPr>
          <p:cNvSpPr>
            <a:spLocks noGrp="1"/>
          </p:cNvSpPr>
          <p:nvPr>
            <p:ph type="title"/>
          </p:nvPr>
        </p:nvSpPr>
        <p:spPr/>
        <p:txBody>
          <a:bodyPr>
            <a:normAutofit/>
          </a:bodyPr>
          <a:lstStyle/>
          <a:p>
            <a:pPr algn="ctr"/>
            <a:r>
              <a:rPr lang="en-US" sz="3200" dirty="0">
                <a:solidFill>
                  <a:srgbClr val="660066"/>
                </a:solidFill>
                <a:latin typeface="Bahnschrift SemiLight SemiConde" panose="020B0502040204020203" pitchFamily="34" charset="0"/>
              </a:rPr>
              <a:t>PROBLEMS</a:t>
            </a:r>
          </a:p>
        </p:txBody>
      </p:sp>
      <p:sp>
        <p:nvSpPr>
          <p:cNvPr id="3" name="Content Placeholder 2">
            <a:extLst>
              <a:ext uri="{FF2B5EF4-FFF2-40B4-BE49-F238E27FC236}">
                <a16:creationId xmlns:a16="http://schemas.microsoft.com/office/drawing/2014/main" id="{E8398CDF-ACE7-4AE0-AF69-F0B8B8844F51}"/>
              </a:ext>
            </a:extLst>
          </p:cNvPr>
          <p:cNvSpPr>
            <a:spLocks noGrp="1"/>
          </p:cNvSpPr>
          <p:nvPr>
            <p:ph idx="1"/>
          </p:nvPr>
        </p:nvSpPr>
        <p:spPr/>
        <p:txBody>
          <a:bodyPr/>
          <a:lstStyle/>
          <a:p>
            <a:pPr lvl="2">
              <a:buFont typeface="Wingdings" panose="05000000000000000000" pitchFamily="2" charset="2"/>
              <a:buChar char="v"/>
            </a:pPr>
            <a:r>
              <a:rPr lang="en-US" sz="1600" b="1" dirty="0"/>
              <a:t> Finding data</a:t>
            </a:r>
          </a:p>
          <a:p>
            <a:pPr lvl="3">
              <a:buFont typeface="Arial" panose="020B0604020202020204" pitchFamily="34" charset="0"/>
              <a:buChar char="•"/>
            </a:pPr>
            <a:r>
              <a:rPr lang="en-US" sz="1600" dirty="0"/>
              <a:t>Collection of data is sometimes very hectic because to find authenticated data is hard</a:t>
            </a:r>
            <a:r>
              <a:rPr lang="en-US" dirty="0"/>
              <a:t>.</a:t>
            </a:r>
          </a:p>
          <a:p>
            <a:pPr lvl="2">
              <a:buFont typeface="Wingdings" panose="05000000000000000000" pitchFamily="2" charset="2"/>
              <a:buChar char="v"/>
            </a:pPr>
            <a:r>
              <a:rPr lang="en-US" sz="1600" dirty="0"/>
              <a:t> </a:t>
            </a:r>
            <a:r>
              <a:rPr lang="en-US" sz="1600" b="1" dirty="0"/>
              <a:t>Time consuming</a:t>
            </a:r>
          </a:p>
          <a:p>
            <a:pPr lvl="3">
              <a:buFont typeface="Arial" panose="020B0604020202020204" pitchFamily="34" charset="0"/>
              <a:buChar char="•"/>
            </a:pPr>
            <a:r>
              <a:rPr lang="en-US" sz="1600" dirty="0"/>
              <a:t>Sometimes to find the authentic data, it requires time to research properly.</a:t>
            </a:r>
          </a:p>
          <a:p>
            <a:pPr lvl="2">
              <a:buFont typeface="Wingdings" panose="05000000000000000000" pitchFamily="2" charset="2"/>
              <a:buChar char="v"/>
            </a:pPr>
            <a:r>
              <a:rPr lang="en-US" sz="1600" dirty="0"/>
              <a:t> </a:t>
            </a:r>
            <a:r>
              <a:rPr lang="en-US" sz="1600" b="1" dirty="0"/>
              <a:t>Limited access to data</a:t>
            </a:r>
          </a:p>
          <a:p>
            <a:pPr lvl="3">
              <a:buFont typeface="Arial" panose="020B0604020202020204" pitchFamily="34" charset="0"/>
              <a:buChar char="•"/>
            </a:pPr>
            <a:r>
              <a:rPr lang="en-US" sz="1600" dirty="0"/>
              <a:t>Difficulty obtaining necessary data or information due to confidentiality or restricted access.</a:t>
            </a:r>
          </a:p>
          <a:p>
            <a:pPr lvl="2">
              <a:buFont typeface="Wingdings" panose="05000000000000000000" pitchFamily="2" charset="2"/>
              <a:buChar char="v"/>
            </a:pPr>
            <a:r>
              <a:rPr lang="en-US" sz="1600" dirty="0"/>
              <a:t> </a:t>
            </a:r>
            <a:r>
              <a:rPr lang="en-US" sz="1600" b="1" dirty="0"/>
              <a:t>Technical challenges</a:t>
            </a:r>
          </a:p>
          <a:p>
            <a:pPr lvl="3">
              <a:buFont typeface="Arial" panose="020B0604020202020204" pitchFamily="34" charset="0"/>
              <a:buChar char="•"/>
            </a:pPr>
            <a:r>
              <a:rPr lang="en-US" sz="1600" dirty="0"/>
              <a:t> Difficulty with HR software, systems, or tools</a:t>
            </a:r>
            <a:r>
              <a:rPr lang="en-US" sz="1600" b="1" dirty="0"/>
              <a:t>.</a:t>
            </a:r>
          </a:p>
          <a:p>
            <a:pPr lvl="2">
              <a:buFont typeface="Wingdings" panose="05000000000000000000" pitchFamily="2" charset="2"/>
              <a:buChar char="v"/>
            </a:pPr>
            <a:r>
              <a:rPr lang="en-US" sz="1600" b="1" dirty="0"/>
              <a:t> Maintaining confidentiality</a:t>
            </a:r>
          </a:p>
          <a:p>
            <a:pPr lvl="3">
              <a:buFont typeface="Arial" panose="020B0604020202020204" pitchFamily="34" charset="0"/>
              <a:buChar char="•"/>
            </a:pPr>
            <a:r>
              <a:rPr lang="en-US" sz="1600" dirty="0"/>
              <a:t> Handling sensitive employee information and maintaining confidentiality.</a:t>
            </a:r>
          </a:p>
        </p:txBody>
      </p:sp>
    </p:spTree>
    <p:extLst>
      <p:ext uri="{BB962C8B-B14F-4D97-AF65-F5344CB8AC3E}">
        <p14:creationId xmlns:p14="http://schemas.microsoft.com/office/powerpoint/2010/main" val="616088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4CD9E1-746F-48E6-B747-425C1DBCA938}"/>
              </a:ext>
            </a:extLst>
          </p:cNvPr>
          <p:cNvPicPr>
            <a:picLocks noChangeAspect="1"/>
          </p:cNvPicPr>
          <p:nvPr/>
        </p:nvPicPr>
        <p:blipFill>
          <a:blip r:embed="rId2"/>
          <a:stretch>
            <a:fillRect/>
          </a:stretch>
        </p:blipFill>
        <p:spPr>
          <a:xfrm>
            <a:off x="2903765" y="1231900"/>
            <a:ext cx="5719536" cy="3202940"/>
          </a:xfrm>
          <a:prstGeom prst="rect">
            <a:avLst/>
          </a:prstGeom>
        </p:spPr>
      </p:pic>
    </p:spTree>
    <p:extLst>
      <p:ext uri="{BB962C8B-B14F-4D97-AF65-F5344CB8AC3E}">
        <p14:creationId xmlns:p14="http://schemas.microsoft.com/office/powerpoint/2010/main" val="2115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851645-74DC-479D-B5B3-660493AD97B4}"/>
              </a:ext>
            </a:extLst>
          </p:cNvPr>
          <p:cNvSpPr>
            <a:spLocks noGrp="1"/>
          </p:cNvSpPr>
          <p:nvPr>
            <p:ph type="title"/>
          </p:nvPr>
        </p:nvSpPr>
        <p:spPr/>
        <p:txBody>
          <a:bodyPr>
            <a:normAutofit/>
          </a:bodyPr>
          <a:lstStyle/>
          <a:p>
            <a:pPr algn="ctr"/>
            <a:r>
              <a:rPr lang="en-US" sz="4400" dirty="0">
                <a:solidFill>
                  <a:srgbClr val="660066"/>
                </a:solidFill>
                <a:latin typeface="Bahnschrift SemiLight SemiConde" panose="020B0502040204020203" pitchFamily="34" charset="0"/>
              </a:rPr>
              <a:t>OVERVIEW</a:t>
            </a:r>
          </a:p>
        </p:txBody>
      </p:sp>
      <p:sp>
        <p:nvSpPr>
          <p:cNvPr id="5" name="Content Placeholder 4">
            <a:extLst>
              <a:ext uri="{FF2B5EF4-FFF2-40B4-BE49-F238E27FC236}">
                <a16:creationId xmlns:a16="http://schemas.microsoft.com/office/drawing/2014/main" id="{E94397A5-5FFD-4D45-84BF-0D09649D1403}"/>
              </a:ext>
            </a:extLst>
          </p:cNvPr>
          <p:cNvSpPr>
            <a:spLocks noGrp="1"/>
          </p:cNvSpPr>
          <p:nvPr>
            <p:ph sz="half" idx="1"/>
          </p:nvPr>
        </p:nvSpPr>
        <p:spPr>
          <a:xfrm>
            <a:off x="1097280" y="2162926"/>
            <a:ext cx="4639736" cy="3748193"/>
          </a:xfrm>
        </p:spPr>
        <p:txBody>
          <a:bodyPr/>
          <a:lstStyle/>
          <a:p>
            <a:r>
              <a:rPr lang="en-US" dirty="0"/>
              <a:t>1. Company Overview</a:t>
            </a:r>
          </a:p>
          <a:p>
            <a:r>
              <a:rPr lang="en-US" dirty="0"/>
              <a:t>2. Brief Of Project</a:t>
            </a:r>
          </a:p>
          <a:p>
            <a:r>
              <a:rPr lang="en-US" dirty="0"/>
              <a:t>3. Objectives</a:t>
            </a:r>
          </a:p>
          <a:p>
            <a:r>
              <a:rPr lang="en-US" dirty="0"/>
              <a:t>4. Research Methodology</a:t>
            </a:r>
          </a:p>
          <a:p>
            <a:r>
              <a:rPr lang="en-US" dirty="0"/>
              <a:t>5. Weekly Tasks</a:t>
            </a:r>
          </a:p>
          <a:p>
            <a:r>
              <a:rPr lang="en-US" dirty="0"/>
              <a:t>6. Problem Faced </a:t>
            </a:r>
          </a:p>
          <a:p>
            <a:r>
              <a:rPr lang="en-US" dirty="0"/>
              <a:t>7. Thank You</a:t>
            </a:r>
          </a:p>
          <a:p>
            <a:endParaRPr lang="en-US" dirty="0"/>
          </a:p>
        </p:txBody>
      </p:sp>
      <p:pic>
        <p:nvPicPr>
          <p:cNvPr id="7" name="Content Placeholder 6">
            <a:extLst>
              <a:ext uri="{FF2B5EF4-FFF2-40B4-BE49-F238E27FC236}">
                <a16:creationId xmlns:a16="http://schemas.microsoft.com/office/drawing/2014/main" id="{C8EAFE65-5281-40B2-A275-B7485BA9C1C7}"/>
              </a:ext>
            </a:extLst>
          </p:cNvPr>
          <p:cNvPicPr>
            <a:picLocks noGrp="1" noChangeAspect="1"/>
          </p:cNvPicPr>
          <p:nvPr>
            <p:ph sz="half" idx="2"/>
          </p:nvPr>
        </p:nvPicPr>
        <p:blipFill>
          <a:blip r:embed="rId2"/>
          <a:stretch>
            <a:fillRect/>
          </a:stretch>
        </p:blipFill>
        <p:spPr>
          <a:xfrm>
            <a:off x="4556760" y="2007854"/>
            <a:ext cx="6598920" cy="4058335"/>
          </a:xfrm>
          <a:prstGeom prst="rect">
            <a:avLst/>
          </a:prstGeom>
        </p:spPr>
      </p:pic>
    </p:spTree>
    <p:extLst>
      <p:ext uri="{BB962C8B-B14F-4D97-AF65-F5344CB8AC3E}">
        <p14:creationId xmlns:p14="http://schemas.microsoft.com/office/powerpoint/2010/main" val="58395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7367-4523-4743-8AEA-C5741F2A2B38}"/>
              </a:ext>
            </a:extLst>
          </p:cNvPr>
          <p:cNvSpPr>
            <a:spLocks noGrp="1"/>
          </p:cNvSpPr>
          <p:nvPr>
            <p:ph type="title"/>
          </p:nvPr>
        </p:nvSpPr>
        <p:spPr>
          <a:xfrm>
            <a:off x="1092200" y="546100"/>
            <a:ext cx="10071100" cy="1409700"/>
          </a:xfrm>
        </p:spPr>
        <p:txBody>
          <a:bodyPr>
            <a:normAutofit/>
          </a:bodyPr>
          <a:lstStyle/>
          <a:p>
            <a:pPr algn="ctr"/>
            <a:r>
              <a:rPr lang="en-US" sz="3200" dirty="0">
                <a:solidFill>
                  <a:srgbClr val="660066"/>
                </a:solidFill>
                <a:latin typeface="Bahnschrift SemiLight SemiConde" panose="020B0502040204020203" pitchFamily="34" charset="0"/>
              </a:rPr>
              <a:t>COMPANY OVERVIEW</a:t>
            </a:r>
            <a:br>
              <a:rPr lang="en-US" sz="3200" dirty="0">
                <a:solidFill>
                  <a:srgbClr val="660066"/>
                </a:solidFill>
                <a:latin typeface="Bahnschrift SemiLight SemiConde" panose="020B0502040204020203" pitchFamily="34" charset="0"/>
              </a:rPr>
            </a:br>
            <a:endParaRPr lang="en-US" sz="3200" dirty="0">
              <a:solidFill>
                <a:srgbClr val="660066"/>
              </a:solidFill>
              <a:latin typeface="Bahnschrift SemiLight SemiConde" panose="020B0502040204020203" pitchFamily="34" charset="0"/>
            </a:endParaRPr>
          </a:p>
        </p:txBody>
      </p:sp>
      <p:sp>
        <p:nvSpPr>
          <p:cNvPr id="3" name="Content Placeholder 2">
            <a:extLst>
              <a:ext uri="{FF2B5EF4-FFF2-40B4-BE49-F238E27FC236}">
                <a16:creationId xmlns:a16="http://schemas.microsoft.com/office/drawing/2014/main" id="{F5437AE8-A8C0-4D45-87FF-7B369AB9FC56}"/>
              </a:ext>
            </a:extLst>
          </p:cNvPr>
          <p:cNvSpPr>
            <a:spLocks noGrp="1"/>
          </p:cNvSpPr>
          <p:nvPr>
            <p:ph idx="1"/>
          </p:nvPr>
        </p:nvSpPr>
        <p:spPr>
          <a:xfrm>
            <a:off x="1159575" y="1955800"/>
            <a:ext cx="10003725" cy="4546600"/>
          </a:xfrm>
        </p:spPr>
        <p:txBody>
          <a:bodyPr>
            <a:normAutofit/>
          </a:bodyPr>
          <a:lstStyle/>
          <a:p>
            <a:pPr>
              <a:lnSpc>
                <a:spcPct val="100000"/>
              </a:lnSpc>
              <a:buFont typeface="Wingdings" panose="05000000000000000000" pitchFamily="2" charset="2"/>
              <a:buChar char="v"/>
            </a:pPr>
            <a:r>
              <a:rPr lang="en-US" sz="1700" dirty="0">
                <a:cs typeface="Calibri" panose="020F0502020204030204" pitchFamily="34" charset="0"/>
              </a:rPr>
              <a:t> Founded in 1967 by Chung Ju-</a:t>
            </a:r>
            <a:r>
              <a:rPr lang="en-US" sz="1700" dirty="0" err="1">
                <a:cs typeface="Calibri" panose="020F0502020204030204" pitchFamily="34" charset="0"/>
              </a:rPr>
              <a:t>yung</a:t>
            </a:r>
            <a:r>
              <a:rPr lang="en-US" sz="1700" dirty="0">
                <a:cs typeface="Calibri" panose="020F0502020204030204" pitchFamily="34" charset="0"/>
              </a:rPr>
              <a:t> as a construction company.</a:t>
            </a:r>
          </a:p>
          <a:p>
            <a:pPr>
              <a:lnSpc>
                <a:spcPct val="100000"/>
              </a:lnSpc>
              <a:buFont typeface="Wingdings" panose="05000000000000000000" pitchFamily="2" charset="2"/>
              <a:buChar char="v"/>
            </a:pPr>
            <a:r>
              <a:rPr lang="en-US" sz="1700" dirty="0">
                <a:cs typeface="Calibri" panose="020F0502020204030204" pitchFamily="34" charset="0"/>
              </a:rPr>
              <a:t> Entered the automotive industry in 1968 with the Hyundai Motor Company.</a:t>
            </a:r>
          </a:p>
          <a:p>
            <a:pPr>
              <a:lnSpc>
                <a:spcPct val="100000"/>
              </a:lnSpc>
              <a:buFont typeface="Wingdings" panose="05000000000000000000" pitchFamily="2" charset="2"/>
              <a:buChar char="v"/>
            </a:pPr>
            <a:r>
              <a:rPr lang="en-US" sz="1700" dirty="0">
                <a:cs typeface="Calibri" panose="020F0502020204030204" pitchFamily="34" charset="0"/>
              </a:rPr>
              <a:t> Released its first car, the Pony, in 1975, developed with help from Mitsubishi.</a:t>
            </a:r>
          </a:p>
          <a:p>
            <a:pPr>
              <a:lnSpc>
                <a:spcPct val="100000"/>
              </a:lnSpc>
              <a:buFont typeface="Wingdings" panose="05000000000000000000" pitchFamily="2" charset="2"/>
              <a:buChar char="v"/>
            </a:pPr>
            <a:r>
              <a:rPr lang="en-US" sz="1700" dirty="0">
                <a:cs typeface="Calibri" panose="020F0502020204030204" pitchFamily="34" charset="0"/>
              </a:rPr>
              <a:t> Expanded globally in the 1980s, entering markets like the United States and Europe.</a:t>
            </a:r>
          </a:p>
          <a:p>
            <a:pPr>
              <a:lnSpc>
                <a:spcPct val="100000"/>
              </a:lnSpc>
              <a:buFont typeface="Wingdings" panose="05000000000000000000" pitchFamily="2" charset="2"/>
              <a:buChar char="v"/>
            </a:pPr>
            <a:r>
              <a:rPr lang="en-US" sz="1700" dirty="0">
                <a:cs typeface="Calibri" panose="020F0502020204030204" pitchFamily="34" charset="0"/>
              </a:rPr>
              <a:t> Established Hyundai Motor America in 1986, marking its entry into the U.S. market.</a:t>
            </a:r>
          </a:p>
          <a:p>
            <a:pPr>
              <a:lnSpc>
                <a:spcPct val="100000"/>
              </a:lnSpc>
              <a:buFont typeface="Wingdings" panose="05000000000000000000" pitchFamily="2" charset="2"/>
              <a:buChar char="v"/>
            </a:pPr>
            <a:r>
              <a:rPr lang="en-US" sz="1700" dirty="0">
                <a:cs typeface="Calibri" panose="020F0502020204030204" pitchFamily="34" charset="0"/>
              </a:rPr>
              <a:t> In the 1990s, Hyundai experienced rapid growth, becoming one of the world's largest automakers.</a:t>
            </a:r>
          </a:p>
          <a:p>
            <a:pPr>
              <a:lnSpc>
                <a:spcPct val="100000"/>
              </a:lnSpc>
              <a:buFont typeface="Wingdings" panose="05000000000000000000" pitchFamily="2" charset="2"/>
              <a:buChar char="v"/>
            </a:pPr>
            <a:r>
              <a:rPr lang="en-US" sz="1700" dirty="0">
                <a:cs typeface="Calibri" panose="020F0502020204030204" pitchFamily="34" charset="0"/>
              </a:rPr>
              <a:t> In 1996, Hyundai firstly entered in India at Chennai and setup Hyundai’s first plant their.</a:t>
            </a:r>
          </a:p>
          <a:p>
            <a:pPr>
              <a:lnSpc>
                <a:spcPct val="100000"/>
              </a:lnSpc>
              <a:buFont typeface="Wingdings" panose="05000000000000000000" pitchFamily="2" charset="2"/>
              <a:buChar char="v"/>
            </a:pPr>
            <a:r>
              <a:rPr lang="en-US" sz="1700" dirty="0">
                <a:cs typeface="Calibri" panose="020F0502020204030204" pitchFamily="34" charset="0"/>
              </a:rPr>
              <a:t> Launched luxury brand Genesis in 2015, targeting premium markets.</a:t>
            </a:r>
          </a:p>
          <a:p>
            <a:pPr>
              <a:lnSpc>
                <a:spcPct val="100000"/>
              </a:lnSpc>
              <a:buFont typeface="Wingdings" panose="05000000000000000000" pitchFamily="2" charset="2"/>
              <a:buChar char="v"/>
            </a:pPr>
            <a:r>
              <a:rPr lang="en-US" sz="1700" dirty="0">
                <a:cs typeface="Calibri" panose="020F0502020204030204" pitchFamily="34" charset="0"/>
              </a:rPr>
              <a:t> Invested heavily in eco-friendly vehicles, including hybrids, electric cars, and hydrogen fuel cell technology.</a:t>
            </a:r>
          </a:p>
        </p:txBody>
      </p:sp>
    </p:spTree>
    <p:extLst>
      <p:ext uri="{BB962C8B-B14F-4D97-AF65-F5344CB8AC3E}">
        <p14:creationId xmlns:p14="http://schemas.microsoft.com/office/powerpoint/2010/main" val="58920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FAFF-894C-4D7F-B551-F8690BB0DE69}"/>
              </a:ext>
            </a:extLst>
          </p:cNvPr>
          <p:cNvSpPr>
            <a:spLocks noGrp="1"/>
          </p:cNvSpPr>
          <p:nvPr>
            <p:ph type="title"/>
          </p:nvPr>
        </p:nvSpPr>
        <p:spPr>
          <a:xfrm>
            <a:off x="1097280" y="263529"/>
            <a:ext cx="10058400" cy="1450757"/>
          </a:xfrm>
        </p:spPr>
        <p:txBody>
          <a:bodyPr>
            <a:normAutofit/>
          </a:bodyPr>
          <a:lstStyle/>
          <a:p>
            <a:pPr algn="ctr"/>
            <a:r>
              <a:rPr lang="en-US" sz="3200" dirty="0">
                <a:solidFill>
                  <a:srgbClr val="660066"/>
                </a:solidFill>
                <a:latin typeface="Bahnschrift SemiLight SemiConde" panose="020B0502040204020203" pitchFamily="34" charset="0"/>
              </a:rPr>
              <a:t>BRIEF OF SUMMER INTERNSHIP PROJECT</a:t>
            </a:r>
            <a:br>
              <a:rPr lang="en-US" sz="3200" dirty="0">
                <a:solidFill>
                  <a:srgbClr val="660066"/>
                </a:solidFill>
                <a:latin typeface="+mn-lt"/>
              </a:rPr>
            </a:br>
            <a:br>
              <a:rPr lang="en-US" sz="3200" dirty="0">
                <a:solidFill>
                  <a:srgbClr val="660066"/>
                </a:solidFill>
                <a:latin typeface="+mn-lt"/>
              </a:rPr>
            </a:br>
            <a:r>
              <a:rPr lang="en-US" sz="2800" dirty="0">
                <a:solidFill>
                  <a:schemeClr val="accent6">
                    <a:lumMod val="50000"/>
                  </a:schemeClr>
                </a:solidFill>
                <a:latin typeface="Gabriola" panose="04040605051002020D02" pitchFamily="82" charset="0"/>
              </a:rPr>
              <a:t>“A STUDY OF CUSTOMER SATISFACTION AT AM HYUNDAI PVT. LIMITED”</a:t>
            </a:r>
          </a:p>
        </p:txBody>
      </p:sp>
      <p:sp>
        <p:nvSpPr>
          <p:cNvPr id="3" name="Content Placeholder 2">
            <a:extLst>
              <a:ext uri="{FF2B5EF4-FFF2-40B4-BE49-F238E27FC236}">
                <a16:creationId xmlns:a16="http://schemas.microsoft.com/office/drawing/2014/main" id="{6EA8A080-97FD-472B-919A-030ACA324281}"/>
              </a:ext>
            </a:extLst>
          </p:cNvPr>
          <p:cNvSpPr>
            <a:spLocks noGrp="1"/>
          </p:cNvSpPr>
          <p:nvPr>
            <p:ph idx="1"/>
          </p:nvPr>
        </p:nvSpPr>
        <p:spPr>
          <a:xfrm>
            <a:off x="1097280" y="2162609"/>
            <a:ext cx="10713720" cy="4914900"/>
          </a:xfrm>
        </p:spPr>
        <p:txBody>
          <a:bodyPr>
            <a:normAutofit/>
          </a:bodyPr>
          <a:lstStyle/>
          <a:p>
            <a:r>
              <a:rPr lang="en-IN" sz="1600" dirty="0">
                <a:latin typeface="Franklin Gothic Book (Body)"/>
              </a:rPr>
              <a:t>As a Hyundai intern, I'm conducting research on "Enhancing Customer Satisfaction" to drive growth and competitiveness. In today's competitive landscape, customer experience is crucial for brand loyalty and success. This research explores customer satisfaction dimensions, including product quality, after-sales service, dealership experience, and digital engagement. By identifying key drivers and areas for improvement, Hyundai can refine its customer-centric strategies. With evolving consumer expectations and digital disruption, innovation is essential. </a:t>
            </a:r>
          </a:p>
          <a:p>
            <a:r>
              <a:rPr lang="en-IN" sz="1600" dirty="0">
                <a:latin typeface="Franklin Gothic Book (Body)"/>
              </a:rPr>
              <a:t>Through comprehensive analysis, including customer surveys, market research, and benchmarking, this study provides actionable insights to elevate customer satisfaction. By fostering emotional connections, enhancing service excellence, and leveraging digital technologies, </a:t>
            </a:r>
          </a:p>
          <a:p>
            <a:r>
              <a:rPr lang="en-IN" sz="1600" dirty="0">
                <a:latin typeface="Franklin Gothic Book (Body)"/>
              </a:rPr>
              <a:t>Hyundai can cultivate loyalty and drive sustainable growth in the automotive market. This research supports Hyundai's commitment to delivering exceptional value and experiences, ensuring long-term success. By understanding customer needs and preferences, Hyundai can stay ahead of the competition and achieve its vision of becoming a leader in the global automotive industry.</a:t>
            </a:r>
            <a:endParaRPr lang="en-US" sz="1600" dirty="0">
              <a:latin typeface="Franklin Gothic Book (Body)"/>
            </a:endParaRPr>
          </a:p>
        </p:txBody>
      </p:sp>
    </p:spTree>
    <p:extLst>
      <p:ext uri="{BB962C8B-B14F-4D97-AF65-F5344CB8AC3E}">
        <p14:creationId xmlns:p14="http://schemas.microsoft.com/office/powerpoint/2010/main" val="220977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B53C-E7BE-4CD7-89C5-FF575CB9F946}"/>
              </a:ext>
            </a:extLst>
          </p:cNvPr>
          <p:cNvSpPr>
            <a:spLocks noGrp="1"/>
          </p:cNvSpPr>
          <p:nvPr>
            <p:ph type="title"/>
          </p:nvPr>
        </p:nvSpPr>
        <p:spPr>
          <a:xfrm>
            <a:off x="1257300" y="673100"/>
            <a:ext cx="9898380" cy="876300"/>
          </a:xfrm>
        </p:spPr>
        <p:txBody>
          <a:bodyPr>
            <a:normAutofit/>
          </a:bodyPr>
          <a:lstStyle/>
          <a:p>
            <a:pPr algn="ctr"/>
            <a:r>
              <a:rPr lang="en-US" sz="3200" dirty="0">
                <a:solidFill>
                  <a:srgbClr val="660066"/>
                </a:solidFill>
                <a:latin typeface="Bahnschrift SemiLight SemiConde" panose="020B0502040204020203" pitchFamily="34" charset="0"/>
              </a:rPr>
              <a:t>OBJECTIVES</a:t>
            </a:r>
          </a:p>
        </p:txBody>
      </p:sp>
      <p:sp>
        <p:nvSpPr>
          <p:cNvPr id="3" name="Content Placeholder 2">
            <a:extLst>
              <a:ext uri="{FF2B5EF4-FFF2-40B4-BE49-F238E27FC236}">
                <a16:creationId xmlns:a16="http://schemas.microsoft.com/office/drawing/2014/main" id="{EE5482C5-9C3C-4C9C-AFF4-A1D77D6B81E9}"/>
              </a:ext>
            </a:extLst>
          </p:cNvPr>
          <p:cNvSpPr>
            <a:spLocks noGrp="1"/>
          </p:cNvSpPr>
          <p:nvPr>
            <p:ph idx="1"/>
          </p:nvPr>
        </p:nvSpPr>
        <p:spPr>
          <a:xfrm>
            <a:off x="1257300" y="2070101"/>
            <a:ext cx="11353800" cy="4927599"/>
          </a:xfrm>
        </p:spPr>
        <p:txBody>
          <a:bodyPr>
            <a:normAutofit/>
          </a:bodyPr>
          <a:lstStyle/>
          <a:p>
            <a:r>
              <a:rPr lang="en-US" sz="1600" dirty="0"/>
              <a:t>1. To gain practical experience in HR functions such as recruitment and employee engagement.</a:t>
            </a:r>
          </a:p>
          <a:p>
            <a:r>
              <a:rPr lang="en-US" sz="1600" dirty="0"/>
              <a:t>2. To Acquire skills in HR tools and systems, such as HR software and analytics.</a:t>
            </a:r>
          </a:p>
          <a:p>
            <a:r>
              <a:rPr lang="en-US" sz="1600" dirty="0"/>
              <a:t>3. To network with professionals in the HR field and build relationships with colleagues and mentors.</a:t>
            </a:r>
          </a:p>
          <a:p>
            <a:r>
              <a:rPr lang="en-US" sz="1600" dirty="0"/>
              <a:t>4. To apply theoretical knowledge from academic studies to real-world HR challenges.</a:t>
            </a:r>
          </a:p>
          <a:p>
            <a:r>
              <a:rPr lang="en-US" sz="1600" dirty="0"/>
              <a:t>5. To develop soft skills like communication, teamwork, and problem-solving in a fast-paced corporate environment.</a:t>
            </a:r>
          </a:p>
          <a:p>
            <a:r>
              <a:rPr lang="en-US" sz="1600" dirty="0"/>
              <a:t>6. To enhance the understanding of organizational culture and diversity in a global company like Hyundai.</a:t>
            </a:r>
          </a:p>
        </p:txBody>
      </p:sp>
    </p:spTree>
    <p:extLst>
      <p:ext uri="{BB962C8B-B14F-4D97-AF65-F5344CB8AC3E}">
        <p14:creationId xmlns:p14="http://schemas.microsoft.com/office/powerpoint/2010/main" val="322201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02F9-20F9-48D0-968D-5460AA2B8FFC}"/>
              </a:ext>
            </a:extLst>
          </p:cNvPr>
          <p:cNvSpPr>
            <a:spLocks noGrp="1"/>
          </p:cNvSpPr>
          <p:nvPr>
            <p:ph type="title"/>
          </p:nvPr>
        </p:nvSpPr>
        <p:spPr>
          <a:xfrm>
            <a:off x="1097280" y="286603"/>
            <a:ext cx="10058400" cy="1450757"/>
          </a:xfrm>
        </p:spPr>
        <p:txBody>
          <a:bodyPr anchor="b">
            <a:normAutofit/>
          </a:bodyPr>
          <a:lstStyle/>
          <a:p>
            <a:r>
              <a:rPr lang="en-US" dirty="0"/>
              <a:t>RESEARCH METHODOLOGY</a:t>
            </a:r>
          </a:p>
        </p:txBody>
      </p:sp>
      <p:sp>
        <p:nvSpPr>
          <p:cNvPr id="3" name="Content Placeholder 2">
            <a:extLst>
              <a:ext uri="{FF2B5EF4-FFF2-40B4-BE49-F238E27FC236}">
                <a16:creationId xmlns:a16="http://schemas.microsoft.com/office/drawing/2014/main" id="{C8E14DB7-A2B2-428D-8A4E-ACC098DA9915}"/>
              </a:ext>
            </a:extLst>
          </p:cNvPr>
          <p:cNvSpPr>
            <a:spLocks noGrp="1"/>
          </p:cNvSpPr>
          <p:nvPr>
            <p:ph sz="half" idx="1"/>
          </p:nvPr>
        </p:nvSpPr>
        <p:spPr>
          <a:xfrm>
            <a:off x="1097280" y="2120900"/>
            <a:ext cx="4639736" cy="3748193"/>
          </a:xfrm>
        </p:spPr>
        <p:txBody>
          <a:bodyPr>
            <a:normAutofit/>
          </a:bodyPr>
          <a:lstStyle/>
          <a:p>
            <a:pPr>
              <a:lnSpc>
                <a:spcPct val="90000"/>
              </a:lnSpc>
              <a:buFont typeface="Wingdings" panose="05000000000000000000" pitchFamily="2" charset="2"/>
              <a:buChar char="v"/>
            </a:pPr>
            <a:r>
              <a:rPr lang="en-US" sz="1600" b="1"/>
              <a:t>Secondary data</a:t>
            </a:r>
          </a:p>
          <a:p>
            <a:pPr marL="292608" lvl="1" indent="0">
              <a:lnSpc>
                <a:spcPct val="90000"/>
              </a:lnSpc>
              <a:buNone/>
            </a:pPr>
            <a:r>
              <a:rPr lang="en-US" sz="1600"/>
              <a:t>      1. Literature review</a:t>
            </a:r>
          </a:p>
          <a:p>
            <a:pPr marL="292608" lvl="1" indent="0">
              <a:lnSpc>
                <a:spcPct val="90000"/>
              </a:lnSpc>
              <a:buNone/>
            </a:pPr>
            <a:r>
              <a:rPr lang="en-US" sz="1600"/>
              <a:t>      2. Company reports</a:t>
            </a:r>
          </a:p>
          <a:p>
            <a:pPr marL="292608" lvl="1" indent="0">
              <a:lnSpc>
                <a:spcPct val="90000"/>
              </a:lnSpc>
              <a:buNone/>
            </a:pPr>
            <a:r>
              <a:rPr lang="en-US" sz="1600"/>
              <a:t>      3. Hyundai’s official website</a:t>
            </a:r>
          </a:p>
          <a:p>
            <a:pPr marL="292608" lvl="1" indent="0">
              <a:lnSpc>
                <a:spcPct val="90000"/>
              </a:lnSpc>
              <a:buNone/>
            </a:pPr>
            <a:r>
              <a:rPr lang="en-US" sz="1600"/>
              <a:t>      4. Employee handbooks and policies</a:t>
            </a:r>
          </a:p>
          <a:p>
            <a:pPr marL="292608" lvl="1" indent="0">
              <a:lnSpc>
                <a:spcPct val="90000"/>
              </a:lnSpc>
              <a:buNone/>
            </a:pPr>
            <a:r>
              <a:rPr lang="en-US" sz="1600"/>
              <a:t>      5. Online articles</a:t>
            </a:r>
          </a:p>
          <a:p>
            <a:pPr>
              <a:lnSpc>
                <a:spcPct val="90000"/>
              </a:lnSpc>
              <a:buFont typeface="Wingdings" panose="05000000000000000000" pitchFamily="2" charset="2"/>
              <a:buChar char="v"/>
            </a:pPr>
            <a:r>
              <a:rPr lang="en-US" sz="1600"/>
              <a:t> </a:t>
            </a:r>
            <a:r>
              <a:rPr lang="en-US" sz="1600" b="1"/>
              <a:t>Primary data</a:t>
            </a:r>
          </a:p>
          <a:p>
            <a:pPr marL="292608" lvl="1" indent="0">
              <a:lnSpc>
                <a:spcPct val="90000"/>
              </a:lnSpc>
              <a:buNone/>
            </a:pPr>
            <a:r>
              <a:rPr lang="en-US" sz="1600"/>
              <a:t>     1. Observations</a:t>
            </a:r>
          </a:p>
          <a:p>
            <a:pPr marL="292608" lvl="1" indent="0">
              <a:lnSpc>
                <a:spcPct val="90000"/>
              </a:lnSpc>
              <a:buNone/>
            </a:pPr>
            <a:r>
              <a:rPr lang="en-US" sz="1600"/>
              <a:t>     2. Data Collection through HR software and system</a:t>
            </a:r>
          </a:p>
          <a:p>
            <a:pPr marL="292608" lvl="1" indent="0">
              <a:lnSpc>
                <a:spcPct val="90000"/>
              </a:lnSpc>
              <a:buNone/>
            </a:pPr>
            <a:r>
              <a:rPr lang="en-US" sz="1600"/>
              <a:t>     3. Employee’s feedback and suggestions</a:t>
            </a:r>
          </a:p>
          <a:p>
            <a:pPr marL="292608" lvl="1" indent="0">
              <a:lnSpc>
                <a:spcPct val="90000"/>
              </a:lnSpc>
              <a:buNone/>
            </a:pPr>
            <a:r>
              <a:rPr lang="en-US" sz="1600"/>
              <a:t>     4. Performance data and metrics</a:t>
            </a:r>
          </a:p>
        </p:txBody>
      </p:sp>
      <p:pic>
        <p:nvPicPr>
          <p:cNvPr id="1030" name="Picture 6" descr="Audit icon in SVG, PNG formats">
            <a:extLst>
              <a:ext uri="{FF2B5EF4-FFF2-40B4-BE49-F238E27FC236}">
                <a16:creationId xmlns:a16="http://schemas.microsoft.com/office/drawing/2014/main" id="{0957D4D7-1396-CB22-8B0D-FB409D74B2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1525" y="2120900"/>
            <a:ext cx="3528573" cy="374819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275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6C7992-B7F9-8549-A06B-3454F58C1928}"/>
              </a:ext>
            </a:extLst>
          </p:cNvPr>
          <p:cNvSpPr txBox="1"/>
          <p:nvPr/>
        </p:nvSpPr>
        <p:spPr>
          <a:xfrm>
            <a:off x="3304139" y="2472621"/>
            <a:ext cx="6134501" cy="1200329"/>
          </a:xfrm>
          <a:prstGeom prst="rect">
            <a:avLst/>
          </a:prstGeom>
          <a:noFill/>
        </p:spPr>
        <p:txBody>
          <a:bodyPr wrap="square" rtlCol="0">
            <a:spAutoFit/>
          </a:bodyPr>
          <a:lstStyle/>
          <a:p>
            <a:r>
              <a:rPr lang="en-US" sz="7200" b="1" dirty="0">
                <a:solidFill>
                  <a:srgbClr val="660066"/>
                </a:solidFill>
                <a:latin typeface="Bahnschrift SemiLight SemiConde" panose="020B0502040204020203" pitchFamily="34" charset="0"/>
              </a:rPr>
              <a:t>WEEKLY TASKS</a:t>
            </a:r>
            <a:endParaRPr lang="en-IN" sz="7200" b="1" dirty="0"/>
          </a:p>
        </p:txBody>
      </p:sp>
    </p:spTree>
    <p:extLst>
      <p:ext uri="{BB962C8B-B14F-4D97-AF65-F5344CB8AC3E}">
        <p14:creationId xmlns:p14="http://schemas.microsoft.com/office/powerpoint/2010/main" val="370316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0D3B-0EED-409C-9C1F-856FDC961FE8}"/>
              </a:ext>
            </a:extLst>
          </p:cNvPr>
          <p:cNvSpPr>
            <a:spLocks noGrp="1"/>
          </p:cNvSpPr>
          <p:nvPr>
            <p:ph type="title"/>
          </p:nvPr>
        </p:nvSpPr>
        <p:spPr>
          <a:xfrm>
            <a:off x="1097280" y="286603"/>
            <a:ext cx="10058400" cy="1450757"/>
          </a:xfrm>
        </p:spPr>
        <p:txBody>
          <a:bodyPr anchor="b">
            <a:normAutofit/>
          </a:bodyPr>
          <a:lstStyle/>
          <a:p>
            <a:r>
              <a:rPr lang="en-US"/>
              <a:t>Week 1</a:t>
            </a:r>
          </a:p>
        </p:txBody>
      </p:sp>
      <p:sp>
        <p:nvSpPr>
          <p:cNvPr id="3" name="Content Placeholder 2">
            <a:extLst>
              <a:ext uri="{FF2B5EF4-FFF2-40B4-BE49-F238E27FC236}">
                <a16:creationId xmlns:a16="http://schemas.microsoft.com/office/drawing/2014/main" id="{38A96C99-56B7-4B9B-A1A6-E2D1CDEB8D59}"/>
              </a:ext>
            </a:extLst>
          </p:cNvPr>
          <p:cNvSpPr>
            <a:spLocks noGrp="1"/>
          </p:cNvSpPr>
          <p:nvPr>
            <p:ph sz="half" idx="1"/>
          </p:nvPr>
        </p:nvSpPr>
        <p:spPr>
          <a:xfrm>
            <a:off x="1097280" y="2120900"/>
            <a:ext cx="4639736" cy="3748193"/>
          </a:xfrm>
        </p:spPr>
        <p:txBody>
          <a:bodyPr>
            <a:normAutofit/>
          </a:bodyPr>
          <a:lstStyle/>
          <a:p>
            <a:pPr lvl="1">
              <a:lnSpc>
                <a:spcPct val="90000"/>
              </a:lnSpc>
              <a:buFont typeface="Arial" panose="020B0604020202020204" pitchFamily="34" charset="0"/>
              <a:buChar char="•"/>
            </a:pPr>
            <a:r>
              <a:rPr lang="en-IN" sz="1600" dirty="0"/>
              <a:t>I received training in recruitment best practices, enhancing my ability to attract and select top talent.</a:t>
            </a:r>
            <a:endParaRPr lang="en-IN" sz="1600"/>
          </a:p>
          <a:p>
            <a:pPr lvl="1">
              <a:lnSpc>
                <a:spcPct val="90000"/>
              </a:lnSpc>
              <a:buFont typeface="Arial" panose="020B0604020202020204" pitchFamily="34" charset="0"/>
              <a:buChar char="•"/>
            </a:pPr>
            <a:r>
              <a:rPr lang="en-IN" sz="1600" dirty="0"/>
              <a:t>Through this training, I developed skills in fostering positive employee relationships, leading to improved employee engagement and retention.</a:t>
            </a:r>
            <a:endParaRPr lang="en-IN" sz="1600"/>
          </a:p>
          <a:p>
            <a:pPr lvl="1">
              <a:lnSpc>
                <a:spcPct val="90000"/>
              </a:lnSpc>
              <a:buFont typeface="Arial" panose="020B0604020202020204" pitchFamily="34" charset="0"/>
              <a:buChar char="•"/>
            </a:pPr>
            <a:r>
              <a:rPr lang="en-IN" sz="1600" dirty="0"/>
              <a:t>I learned effective strategies for building strong relationships with employees, including communication, empathy, and conflict resolution.</a:t>
            </a:r>
            <a:endParaRPr lang="en-IN" sz="1600"/>
          </a:p>
          <a:p>
            <a:pPr lvl="1">
              <a:lnSpc>
                <a:spcPct val="90000"/>
              </a:lnSpc>
              <a:buFont typeface="Arial" panose="020B0604020202020204" pitchFamily="34" charset="0"/>
              <a:buChar char="•"/>
            </a:pPr>
            <a:r>
              <a:rPr lang="en-IN" sz="1600" dirty="0"/>
              <a:t>As a result, I am now equipped to create a positive work environment, promoting employee satisfaction, productivity, and overall success.</a:t>
            </a:r>
            <a:endParaRPr lang="en-US" sz="1600"/>
          </a:p>
        </p:txBody>
      </p:sp>
      <p:pic>
        <p:nvPicPr>
          <p:cNvPr id="4" name="Picture 2" descr="One Week icon in SVG, PNG formats">
            <a:extLst>
              <a:ext uri="{FF2B5EF4-FFF2-40B4-BE49-F238E27FC236}">
                <a16:creationId xmlns:a16="http://schemas.microsoft.com/office/drawing/2014/main" id="{2B4B2A1F-F2AA-04CE-720C-AD946DA824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1967" y="2120900"/>
            <a:ext cx="3807689" cy="3748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25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0D3B-0EED-409C-9C1F-856FDC961FE8}"/>
              </a:ext>
            </a:extLst>
          </p:cNvPr>
          <p:cNvSpPr>
            <a:spLocks noGrp="1"/>
          </p:cNvSpPr>
          <p:nvPr>
            <p:ph type="title"/>
          </p:nvPr>
        </p:nvSpPr>
        <p:spPr>
          <a:xfrm>
            <a:off x="1097280" y="286603"/>
            <a:ext cx="10058400" cy="1450757"/>
          </a:xfrm>
        </p:spPr>
        <p:txBody>
          <a:bodyPr anchor="b">
            <a:normAutofit/>
          </a:bodyPr>
          <a:lstStyle/>
          <a:p>
            <a:r>
              <a:rPr lang="en-US"/>
              <a:t>Week 2</a:t>
            </a:r>
          </a:p>
        </p:txBody>
      </p:sp>
      <p:sp>
        <p:nvSpPr>
          <p:cNvPr id="3" name="Content Placeholder 2">
            <a:extLst>
              <a:ext uri="{FF2B5EF4-FFF2-40B4-BE49-F238E27FC236}">
                <a16:creationId xmlns:a16="http://schemas.microsoft.com/office/drawing/2014/main" id="{38A96C99-56B7-4B9B-A1A6-E2D1CDEB8D59}"/>
              </a:ext>
            </a:extLst>
          </p:cNvPr>
          <p:cNvSpPr>
            <a:spLocks noGrp="1"/>
          </p:cNvSpPr>
          <p:nvPr>
            <p:ph sz="half" idx="1"/>
          </p:nvPr>
        </p:nvSpPr>
        <p:spPr>
          <a:xfrm>
            <a:off x="1097280" y="2120900"/>
            <a:ext cx="4639736" cy="3748193"/>
          </a:xfrm>
        </p:spPr>
        <p:txBody>
          <a:bodyPr>
            <a:normAutofit/>
          </a:bodyPr>
          <a:lstStyle/>
          <a:p>
            <a:pPr lvl="1">
              <a:buFont typeface="Arial" panose="020B0604020202020204" pitchFamily="34" charset="0"/>
              <a:buChar char="•"/>
            </a:pPr>
            <a:r>
              <a:rPr lang="en-US" sz="1900"/>
              <a:t> Conducted a survey as an HR trainee.</a:t>
            </a:r>
          </a:p>
          <a:p>
            <a:pPr lvl="1">
              <a:buFont typeface="Arial" panose="020B0604020202020204" pitchFamily="34" charset="0"/>
              <a:buChar char="•"/>
            </a:pPr>
            <a:r>
              <a:rPr lang="en-US" sz="1900"/>
              <a:t>Focused on customer treatment and well-being.</a:t>
            </a:r>
          </a:p>
          <a:p>
            <a:pPr lvl="1">
              <a:buFont typeface="Arial" panose="020B0604020202020204" pitchFamily="34" charset="0"/>
              <a:buChar char="•"/>
            </a:pPr>
            <a:r>
              <a:rPr lang="en-US" sz="1900"/>
              <a:t>Noted a well-equipped waiting room with air conditioning and drinks.</a:t>
            </a:r>
          </a:p>
          <a:p>
            <a:pPr lvl="1">
              <a:buFont typeface="Arial" panose="020B0604020202020204" pitchFamily="34" charset="0"/>
              <a:buChar char="•"/>
            </a:pPr>
            <a:r>
              <a:rPr lang="en-US" sz="1900"/>
              <a:t>Observed a see-through glass for customers to watch car servicing</a:t>
            </a:r>
            <a:r>
              <a:rPr lang="en-US" sz="1900" b="1"/>
              <a:t>.</a:t>
            </a:r>
          </a:p>
          <a:p>
            <a:pPr lvl="1">
              <a:buFont typeface="Arial" panose="020B0604020202020204" pitchFamily="34" charset="0"/>
              <a:buChar char="•"/>
            </a:pPr>
            <a:endParaRPr lang="en-US" sz="1900" b="1"/>
          </a:p>
        </p:txBody>
      </p:sp>
      <p:pic>
        <p:nvPicPr>
          <p:cNvPr id="3074" name="Picture 2" descr="Two Weeks icon in SVG, PNG formats">
            <a:extLst>
              <a:ext uri="{FF2B5EF4-FFF2-40B4-BE49-F238E27FC236}">
                <a16:creationId xmlns:a16="http://schemas.microsoft.com/office/drawing/2014/main" id="{06378BE0-18AE-3182-9EE5-0FB4B4D457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1967" y="2120900"/>
            <a:ext cx="3807689" cy="374819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62129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{4C98A174-EDAE-41D6-AC37-A08AB05A928A}tf56160789_win32</Template>
  <TotalTime>1179</TotalTime>
  <Words>919</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Bahnschrift SemiLight SemiConde</vt:lpstr>
      <vt:lpstr>Bookman Old Style</vt:lpstr>
      <vt:lpstr>Calibri</vt:lpstr>
      <vt:lpstr>Franklin Gothic Book</vt:lpstr>
      <vt:lpstr>Franklin Gothic Book (Body)</vt:lpstr>
      <vt:lpstr>Gabriola</vt:lpstr>
      <vt:lpstr>Microsoft Uighur</vt:lpstr>
      <vt:lpstr>Wingdings</vt:lpstr>
      <vt:lpstr>Custom</vt:lpstr>
      <vt:lpstr>PowerPoint Presentation</vt:lpstr>
      <vt:lpstr>OVERVIEW</vt:lpstr>
      <vt:lpstr>COMPANY OVERVIEW </vt:lpstr>
      <vt:lpstr>BRIEF OF SUMMER INTERNSHIP PROJECT  “A STUDY OF CUSTOMER SATISFACTION AT AM HYUNDAI PVT. LIMITED”</vt:lpstr>
      <vt:lpstr>OBJECTIVES</vt:lpstr>
      <vt:lpstr>RESEARCH METHODOLOGY</vt:lpstr>
      <vt:lpstr>PowerPoint Presentation</vt:lpstr>
      <vt:lpstr>Week 1</vt:lpstr>
      <vt:lpstr>Week 2</vt:lpstr>
      <vt:lpstr>Week 3</vt:lpstr>
      <vt:lpstr>Week 4</vt:lpstr>
      <vt:lpstr>Week 5</vt:lpstr>
      <vt:lpstr>PROBLEMS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programee</dc:title>
  <dc:creator>LENOVO</dc:creator>
  <cp:lastModifiedBy>Thakur, Arjun</cp:lastModifiedBy>
  <cp:revision>33</cp:revision>
  <dcterms:created xsi:type="dcterms:W3CDTF">2024-05-26T17:19:08Z</dcterms:created>
  <dcterms:modified xsi:type="dcterms:W3CDTF">2024-05-27T19:41:18Z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