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F0E727-181D-4E5C-8813-AB13083F303D}">
          <p14:sldIdLst>
            <p14:sldId id="257"/>
          </p14:sldIdLst>
        </p14:section>
        <p14:section name="Untitled Section" id="{A0F536D4-4AD5-4FA5-86A8-AB1ED2BA0FE8}">
          <p14:sldIdLst>
            <p14:sldId id="261"/>
            <p14:sldId id="262"/>
            <p14:sldId id="263"/>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2"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3940C5"/>
    <a:srgbClr val="0000F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5-27T02:51:29.060" idx="1">
    <p:pos x="10" y="10"/>
    <p:text/>
    <p:extLst>
      <p:ext uri="{C676402C-5697-4E1C-873F-D02D1690AC5C}">
        <p15:threadingInfo xmlns:p15="http://schemas.microsoft.com/office/powerpoint/2012/main" timeZoneBias="-330"/>
      </p:ext>
    </p:extLst>
  </p:cm>
  <p:cm authorId="1" dt="2024-05-27T03:14:03.703" idx="2">
    <p:pos x="146" y="146"/>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5/26/2024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5/26/2024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5/26/2024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5/26/2024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5/26/2024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5/26/2024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5/26/2024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5/26/2024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5/26/2024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5/26/2024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5/26/2024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5/26/2024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7558429" y="0"/>
            <a:ext cx="4633571" cy="5145206"/>
          </a:xfrm>
        </p:spPr>
        <p:txBody>
          <a:bodyPr numCol="1">
            <a:normAutofit fontScale="90000"/>
          </a:bodyPr>
          <a:lstStyle/>
          <a:p>
            <a:pPr algn="ctr"/>
            <a:br>
              <a:rPr lang="en-US" sz="4000" b="1" dirty="0">
                <a:solidFill>
                  <a:srgbClr val="660066"/>
                </a:solidFill>
                <a:latin typeface="Bahnschrift SemiLight SemiConde" panose="020B0502040204020203" pitchFamily="34" charset="0"/>
              </a:rPr>
            </a:br>
            <a:br>
              <a:rPr lang="en-US" sz="4000" b="1" dirty="0">
                <a:solidFill>
                  <a:srgbClr val="660066"/>
                </a:solidFill>
                <a:latin typeface="Bahnschrift SemiLight SemiConde" panose="020B0502040204020203" pitchFamily="34" charset="0"/>
              </a:rPr>
            </a:br>
            <a:br>
              <a:rPr lang="en-US" sz="4000" b="1" dirty="0">
                <a:solidFill>
                  <a:srgbClr val="660066"/>
                </a:solidFill>
                <a:latin typeface="Bahnschrift SemiLight SemiConde" panose="020B0502040204020203" pitchFamily="34" charset="0"/>
              </a:rPr>
            </a:br>
            <a:br>
              <a:rPr lang="en-US" sz="4000" b="1" dirty="0">
                <a:solidFill>
                  <a:srgbClr val="660066"/>
                </a:solidFill>
                <a:latin typeface="Bahnschrift SemiLight SemiConde" panose="020B0502040204020203" pitchFamily="34" charset="0"/>
              </a:rPr>
            </a:br>
            <a:br>
              <a:rPr lang="en-US" sz="4000" b="1" dirty="0">
                <a:solidFill>
                  <a:srgbClr val="660066"/>
                </a:solidFill>
                <a:latin typeface="Bahnschrift SemiLight SemiConde" panose="020B0502040204020203" pitchFamily="34" charset="0"/>
              </a:rPr>
            </a:br>
            <a:br>
              <a:rPr lang="en-US" sz="4000" b="1" dirty="0">
                <a:solidFill>
                  <a:srgbClr val="660066"/>
                </a:solidFill>
                <a:latin typeface="Bahnschrift SemiLight SemiConde" panose="020B0502040204020203" pitchFamily="34" charset="0"/>
              </a:rPr>
            </a:br>
            <a:br>
              <a:rPr lang="en-US" sz="4000" b="1" dirty="0">
                <a:solidFill>
                  <a:srgbClr val="660066"/>
                </a:solidFill>
                <a:latin typeface="Bahnschrift SemiLight SemiConde" panose="020B0502040204020203" pitchFamily="34" charset="0"/>
              </a:rPr>
            </a:br>
            <a:br>
              <a:rPr lang="en-US" sz="4000" b="1" dirty="0">
                <a:solidFill>
                  <a:srgbClr val="660066"/>
                </a:solidFill>
                <a:latin typeface="Bahnschrift SemiLight SemiConde" panose="020B0502040204020203" pitchFamily="34" charset="0"/>
              </a:rPr>
            </a:br>
            <a:br>
              <a:rPr lang="en-US" sz="4000" b="1" dirty="0">
                <a:solidFill>
                  <a:srgbClr val="660066"/>
                </a:solidFill>
                <a:latin typeface="Bahnschrift SemiLight SemiConde" panose="020B0502040204020203" pitchFamily="34" charset="0"/>
              </a:rPr>
            </a:br>
            <a:br>
              <a:rPr lang="en-US" sz="4000" b="1" dirty="0">
                <a:solidFill>
                  <a:srgbClr val="660066"/>
                </a:solidFill>
                <a:latin typeface="Bahnschrift SemiLight SemiConde" panose="020B0502040204020203" pitchFamily="34" charset="0"/>
              </a:rPr>
            </a:br>
            <a:br>
              <a:rPr lang="en-US" sz="4000" b="1" dirty="0">
                <a:solidFill>
                  <a:srgbClr val="660066"/>
                </a:solidFill>
                <a:latin typeface="Bahnschrift SemiLight SemiConde" panose="020B0502040204020203" pitchFamily="34" charset="0"/>
              </a:rPr>
            </a:br>
            <a:br>
              <a:rPr lang="en-US" sz="4000" b="1" dirty="0">
                <a:solidFill>
                  <a:srgbClr val="660066"/>
                </a:solidFill>
                <a:latin typeface="Bahnschrift SemiLight SemiConde" panose="020B0502040204020203" pitchFamily="34" charset="0"/>
              </a:rPr>
            </a:br>
            <a:br>
              <a:rPr lang="en-US" sz="4000" b="1" dirty="0">
                <a:solidFill>
                  <a:srgbClr val="660066"/>
                </a:solidFill>
                <a:latin typeface="Bahnschrift SemiLight SemiConde" panose="020B0502040204020203" pitchFamily="34" charset="0"/>
              </a:rPr>
            </a:br>
            <a:br>
              <a:rPr lang="en-US" sz="4000" b="1" dirty="0">
                <a:solidFill>
                  <a:srgbClr val="660066"/>
                </a:solidFill>
                <a:latin typeface="Bahnschrift SemiLight SemiConde" panose="020B0502040204020203" pitchFamily="34" charset="0"/>
              </a:rPr>
            </a:br>
            <a:br>
              <a:rPr lang="en-US" sz="4000" b="1" dirty="0">
                <a:solidFill>
                  <a:srgbClr val="660066"/>
                </a:solidFill>
                <a:latin typeface="Bahnschrift SemiLight SemiConde" panose="020B0502040204020203" pitchFamily="34" charset="0"/>
              </a:rPr>
            </a:br>
            <a:br>
              <a:rPr lang="en-US" sz="4000" b="1" dirty="0">
                <a:solidFill>
                  <a:srgbClr val="660066"/>
                </a:solidFill>
                <a:latin typeface="Bahnschrift SemiLight SemiConde" panose="020B0502040204020203" pitchFamily="34" charset="0"/>
              </a:rPr>
            </a:br>
            <a:r>
              <a:rPr lang="en-US" sz="3600" b="1" dirty="0">
                <a:solidFill>
                  <a:srgbClr val="660066"/>
                </a:solidFill>
                <a:latin typeface="Bahnschrift SemiLight SemiConde" panose="020B0502040204020203" pitchFamily="34" charset="0"/>
              </a:rPr>
              <a:t>SUMMER INTERNSHIP PROGRAMME – 2024</a:t>
            </a:r>
            <a:br>
              <a:rPr lang="en-US" sz="3600" b="1" dirty="0">
                <a:solidFill>
                  <a:srgbClr val="660066"/>
                </a:solidFill>
                <a:latin typeface="Bahnschrift SemiLight SemiConde" panose="020B0502040204020203" pitchFamily="34" charset="0"/>
              </a:rPr>
            </a:br>
            <a:br>
              <a:rPr lang="en-US" sz="4000" b="1" dirty="0">
                <a:solidFill>
                  <a:srgbClr val="3940C5"/>
                </a:solidFill>
                <a:latin typeface="Bahnschrift SemiLight SemiConde" panose="020B0502040204020203" pitchFamily="34" charset="0"/>
              </a:rPr>
            </a:br>
            <a:r>
              <a:rPr lang="en-US" sz="3200" dirty="0">
                <a:solidFill>
                  <a:schemeClr val="accent6">
                    <a:lumMod val="50000"/>
                  </a:schemeClr>
                </a:solidFill>
                <a:latin typeface="Gabriola" panose="04040605051002020D02" pitchFamily="82" charset="0"/>
                <a:cs typeface="Calibri" panose="020F0502020204030204" pitchFamily="34" charset="0"/>
              </a:rPr>
              <a:t>MID- TERM PRESENTATION</a:t>
            </a:r>
            <a:br>
              <a:rPr lang="en-US" sz="3200" dirty="0">
                <a:solidFill>
                  <a:schemeClr val="tx2">
                    <a:lumMod val="60000"/>
                    <a:lumOff val="40000"/>
                  </a:schemeClr>
                </a:solidFill>
                <a:latin typeface="Gabriola" panose="04040605051002020D02" pitchFamily="82" charset="0"/>
                <a:cs typeface="Calibri" panose="020F0502020204030204" pitchFamily="34" charset="0"/>
              </a:rPr>
            </a:br>
            <a:r>
              <a:rPr lang="en-US" sz="3200" dirty="0">
                <a:solidFill>
                  <a:schemeClr val="tx1"/>
                </a:solidFill>
                <a:latin typeface="Microsoft Uighur" panose="02000000000000000000" pitchFamily="2" charset="-78"/>
                <a:ea typeface="Ebrima" panose="02000000000000000000" pitchFamily="2" charset="0"/>
                <a:cs typeface="Microsoft Uighur" panose="02000000000000000000" pitchFamily="2" charset="-78"/>
              </a:rPr>
              <a:t>Presented by  </a:t>
            </a:r>
            <a:br>
              <a:rPr lang="en-US" sz="3200" dirty="0">
                <a:solidFill>
                  <a:schemeClr val="tx1"/>
                </a:solidFill>
                <a:latin typeface="Microsoft Uighur" panose="02000000000000000000" pitchFamily="2" charset="-78"/>
                <a:ea typeface="Ebrima" panose="02000000000000000000" pitchFamily="2" charset="0"/>
                <a:cs typeface="Microsoft Uighur" panose="02000000000000000000" pitchFamily="2" charset="-78"/>
              </a:rPr>
            </a:br>
            <a:r>
              <a:rPr lang="en-US" sz="3200" dirty="0">
                <a:solidFill>
                  <a:schemeClr val="tx1"/>
                </a:solidFill>
                <a:latin typeface="Microsoft Uighur" panose="02000000000000000000" pitchFamily="2" charset="-78"/>
                <a:ea typeface="Ebrima" panose="02000000000000000000" pitchFamily="2" charset="0"/>
                <a:cs typeface="Microsoft Uighur" panose="02000000000000000000" pitchFamily="2" charset="-78"/>
              </a:rPr>
              <a:t>   Sakshi Pandita</a:t>
            </a:r>
            <a:br>
              <a:rPr lang="en-US" sz="3200" dirty="0">
                <a:solidFill>
                  <a:schemeClr val="tx1"/>
                </a:solidFill>
                <a:latin typeface="Microsoft Uighur" panose="02000000000000000000" pitchFamily="2" charset="-78"/>
                <a:ea typeface="Ebrima" panose="02000000000000000000" pitchFamily="2" charset="0"/>
                <a:cs typeface="Microsoft Uighur" panose="02000000000000000000" pitchFamily="2" charset="-78"/>
              </a:rPr>
            </a:br>
            <a:r>
              <a:rPr lang="en-US" sz="3200" dirty="0">
                <a:solidFill>
                  <a:schemeClr val="tx1"/>
                </a:solidFill>
                <a:latin typeface="Microsoft Uighur" panose="02000000000000000000" pitchFamily="2" charset="-78"/>
                <a:ea typeface="Ebrima" panose="02000000000000000000" pitchFamily="2" charset="0"/>
                <a:cs typeface="Microsoft Uighur" panose="02000000000000000000" pitchFamily="2" charset="-78"/>
              </a:rPr>
              <a:t>             Roll no.:  MB050                        </a:t>
            </a:r>
            <a:br>
              <a:rPr lang="en-US" sz="3200" dirty="0">
                <a:solidFill>
                  <a:schemeClr val="tx1"/>
                </a:solidFill>
                <a:latin typeface="Microsoft Uighur" panose="02000000000000000000" pitchFamily="2" charset="-78"/>
                <a:ea typeface="Ebrima" panose="02000000000000000000" pitchFamily="2" charset="0"/>
                <a:cs typeface="Microsoft Uighur" panose="02000000000000000000" pitchFamily="2" charset="-78"/>
              </a:rPr>
            </a:br>
            <a:r>
              <a:rPr lang="en-US" sz="3200" dirty="0">
                <a:solidFill>
                  <a:schemeClr val="tx1"/>
                </a:solidFill>
                <a:latin typeface="Microsoft Uighur" panose="02000000000000000000" pitchFamily="2" charset="-78"/>
                <a:ea typeface="Ebrima" panose="02000000000000000000" pitchFamily="2" charset="0"/>
                <a:cs typeface="Microsoft Uighur" panose="02000000000000000000" pitchFamily="2" charset="-78"/>
              </a:rPr>
              <a:t>Faculty Guide: Prof.(Dr.)  Naresh </a:t>
            </a:r>
            <a:r>
              <a:rPr lang="en-US" sz="3200" dirty="0" err="1">
                <a:solidFill>
                  <a:schemeClr val="tx1"/>
                </a:solidFill>
                <a:latin typeface="Microsoft Uighur" panose="02000000000000000000" pitchFamily="2" charset="-78"/>
                <a:ea typeface="Ebrima" panose="02000000000000000000" pitchFamily="2" charset="0"/>
                <a:cs typeface="Microsoft Uighur" panose="02000000000000000000" pitchFamily="2" charset="-78"/>
              </a:rPr>
              <a:t>K.Patel</a:t>
            </a:r>
            <a:r>
              <a:rPr lang="en-US" sz="3200" dirty="0">
                <a:solidFill>
                  <a:schemeClr val="tx1"/>
                </a:solidFill>
                <a:latin typeface="Microsoft Uighur" panose="02000000000000000000" pitchFamily="2" charset="-78"/>
                <a:ea typeface="Ebrima" panose="02000000000000000000" pitchFamily="2" charset="0"/>
                <a:cs typeface="Microsoft Uighur" panose="02000000000000000000" pitchFamily="2" charset="-78"/>
              </a:rPr>
              <a:t>                                                                                               </a:t>
            </a:r>
            <a:br>
              <a:rPr lang="en-US" sz="3200" dirty="0">
                <a:solidFill>
                  <a:schemeClr val="tx1"/>
                </a:solidFill>
                <a:latin typeface="Microsoft Uighur" panose="02000000000000000000" pitchFamily="2" charset="-78"/>
                <a:ea typeface="Ebrima" panose="02000000000000000000" pitchFamily="2" charset="0"/>
                <a:cs typeface="Microsoft Uighur" panose="02000000000000000000" pitchFamily="2" charset="-78"/>
              </a:rPr>
            </a:br>
            <a:br>
              <a:rPr lang="en-US" sz="3200" dirty="0">
                <a:solidFill>
                  <a:schemeClr val="tx1"/>
                </a:solidFill>
                <a:latin typeface="Calibri" panose="020F0502020204030204" pitchFamily="34" charset="0"/>
                <a:cs typeface="Calibri" panose="020F0502020204030204" pitchFamily="34" charset="0"/>
              </a:rPr>
            </a:br>
            <a:endParaRPr lang="en-US" sz="4000" dirty="0">
              <a:solidFill>
                <a:schemeClr val="tx2">
                  <a:lumMod val="60000"/>
                  <a:lumOff val="40000"/>
                </a:schemeClr>
              </a:solidFill>
              <a:latin typeface="Calibri" panose="020F0502020204030204" pitchFamily="34" charset="0"/>
              <a:cs typeface="Calibri" panose="020F0502020204030204" pitchFamily="34" charset="0"/>
            </a:endParaRP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213BDE5-1846-4BE5-8DF6-769655E5B7D6}"/>
              </a:ext>
            </a:extLst>
          </p:cNvPr>
          <p:cNvPicPr>
            <a:picLocks noChangeAspect="1"/>
          </p:cNvPicPr>
          <p:nvPr/>
        </p:nvPicPr>
        <p:blipFill rotWithShape="1">
          <a:blip r:embed="rId2">
            <a:extLst>
              <a:ext uri="{28A0092B-C50C-407E-A947-70E740481C1C}">
                <a14:useLocalDpi xmlns:a14="http://schemas.microsoft.com/office/drawing/2010/main" val="0"/>
              </a:ext>
            </a:extLst>
          </a:blip>
          <a:srcRect r="1602" b="7650"/>
          <a:stretch/>
        </p:blipFill>
        <p:spPr>
          <a:xfrm>
            <a:off x="-15583" y="0"/>
            <a:ext cx="7558429" cy="6957385"/>
          </a:xfrm>
          <a:prstGeom prst="rect">
            <a:avLst/>
          </a:prstGeom>
        </p:spPr>
      </p:pic>
      <p:pic>
        <p:nvPicPr>
          <p:cNvPr id="13" name="Picture 12">
            <a:extLst>
              <a:ext uri="{FF2B5EF4-FFF2-40B4-BE49-F238E27FC236}">
                <a16:creationId xmlns:a16="http://schemas.microsoft.com/office/drawing/2014/main" id="{8DD2C21E-0FA1-4826-A948-EFB727A1D3D0}"/>
              </a:ext>
            </a:extLst>
          </p:cNvPr>
          <p:cNvPicPr>
            <a:picLocks noChangeAspect="1"/>
          </p:cNvPicPr>
          <p:nvPr/>
        </p:nvPicPr>
        <p:blipFill>
          <a:blip r:embed="rId3"/>
          <a:stretch>
            <a:fillRect/>
          </a:stretch>
        </p:blipFill>
        <p:spPr>
          <a:xfrm>
            <a:off x="3778324" y="3018660"/>
            <a:ext cx="5401524" cy="652329"/>
          </a:xfrm>
          <a:prstGeom prst="rect">
            <a:avLst/>
          </a:prstGeom>
        </p:spPr>
      </p:pic>
      <p:pic>
        <p:nvPicPr>
          <p:cNvPr id="14" name="Picture 13">
            <a:extLst>
              <a:ext uri="{FF2B5EF4-FFF2-40B4-BE49-F238E27FC236}">
                <a16:creationId xmlns:a16="http://schemas.microsoft.com/office/drawing/2014/main" id="{4BAF2B16-2FA3-44FB-8531-6DBF15F61231}"/>
              </a:ext>
            </a:extLst>
          </p:cNvPr>
          <p:cNvPicPr>
            <a:picLocks noChangeAspect="1"/>
          </p:cNvPicPr>
          <p:nvPr/>
        </p:nvPicPr>
        <p:blipFill>
          <a:blip r:embed="rId3"/>
          <a:stretch>
            <a:fillRect/>
          </a:stretch>
        </p:blipFill>
        <p:spPr>
          <a:xfrm>
            <a:off x="3547638" y="3261822"/>
            <a:ext cx="5401524" cy="652329"/>
          </a:xfrm>
          <a:prstGeom prst="rect">
            <a:avLst/>
          </a:prstGeom>
        </p:spPr>
      </p:pic>
      <p:pic>
        <p:nvPicPr>
          <p:cNvPr id="15" name="Picture 14">
            <a:extLst>
              <a:ext uri="{FF2B5EF4-FFF2-40B4-BE49-F238E27FC236}">
                <a16:creationId xmlns:a16="http://schemas.microsoft.com/office/drawing/2014/main" id="{857695FA-A97D-4EE3-AAC0-916CB85861D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542846" y="2559055"/>
            <a:ext cx="1368272" cy="1121982"/>
          </a:xfrm>
          <a:prstGeom prst="rect">
            <a:avLst/>
          </a:prstGeom>
        </p:spPr>
      </p:pic>
      <p:sp>
        <p:nvSpPr>
          <p:cNvPr id="21" name="TextBox 20">
            <a:extLst>
              <a:ext uri="{FF2B5EF4-FFF2-40B4-BE49-F238E27FC236}">
                <a16:creationId xmlns:a16="http://schemas.microsoft.com/office/drawing/2014/main" id="{0BFCB72C-3AF5-4856-8A77-333DFD0FF198}"/>
              </a:ext>
            </a:extLst>
          </p:cNvPr>
          <p:cNvSpPr txBox="1"/>
          <p:nvPr/>
        </p:nvSpPr>
        <p:spPr>
          <a:xfrm>
            <a:off x="7558428" y="4498924"/>
            <a:ext cx="4252572" cy="584775"/>
          </a:xfrm>
          <a:prstGeom prst="rect">
            <a:avLst/>
          </a:prstGeom>
          <a:noFill/>
        </p:spPr>
        <p:txBody>
          <a:bodyPr wrap="square">
            <a:spAutoFit/>
          </a:bodyPr>
          <a:lstStyle/>
          <a:p>
            <a:pPr algn="ctr"/>
            <a:r>
              <a:rPr lang="en-US" sz="3200" dirty="0">
                <a:latin typeface="Microsoft Uighur" panose="02000000000000000000" pitchFamily="2" charset="-78"/>
                <a:cs typeface="Microsoft Uighur" panose="02000000000000000000" pitchFamily="2" charset="-78"/>
              </a:rPr>
              <a:t>Company: Am Hyundai                              </a:t>
            </a:r>
          </a:p>
        </p:txBody>
      </p:sp>
      <p:pic>
        <p:nvPicPr>
          <p:cNvPr id="20" name="Picture 19">
            <a:extLst>
              <a:ext uri="{FF2B5EF4-FFF2-40B4-BE49-F238E27FC236}">
                <a16:creationId xmlns:a16="http://schemas.microsoft.com/office/drawing/2014/main" id="{EA351458-7ECA-4463-B513-BA7108BDC0F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185515" y="5605337"/>
            <a:ext cx="854039" cy="85403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D64F7-7681-43EA-8592-605B9AC24306}"/>
              </a:ext>
            </a:extLst>
          </p:cNvPr>
          <p:cNvSpPr>
            <a:spLocks noGrp="1"/>
          </p:cNvSpPr>
          <p:nvPr>
            <p:ph type="title"/>
          </p:nvPr>
        </p:nvSpPr>
        <p:spPr/>
        <p:txBody>
          <a:bodyPr>
            <a:normAutofit/>
          </a:bodyPr>
          <a:lstStyle/>
          <a:p>
            <a:pPr algn="ctr"/>
            <a:r>
              <a:rPr lang="en-US" sz="3200" dirty="0">
                <a:solidFill>
                  <a:srgbClr val="660066"/>
                </a:solidFill>
                <a:latin typeface="Bahnschrift SemiLight SemiConde" panose="020B0502040204020203" pitchFamily="34" charset="0"/>
              </a:rPr>
              <a:t>PROBLEMS</a:t>
            </a:r>
          </a:p>
        </p:txBody>
      </p:sp>
      <p:sp>
        <p:nvSpPr>
          <p:cNvPr id="3" name="Content Placeholder 2">
            <a:extLst>
              <a:ext uri="{FF2B5EF4-FFF2-40B4-BE49-F238E27FC236}">
                <a16:creationId xmlns:a16="http://schemas.microsoft.com/office/drawing/2014/main" id="{E8398CDF-ACE7-4AE0-AF69-F0B8B8844F51}"/>
              </a:ext>
            </a:extLst>
          </p:cNvPr>
          <p:cNvSpPr>
            <a:spLocks noGrp="1"/>
          </p:cNvSpPr>
          <p:nvPr>
            <p:ph idx="1"/>
          </p:nvPr>
        </p:nvSpPr>
        <p:spPr/>
        <p:txBody>
          <a:bodyPr/>
          <a:lstStyle/>
          <a:p>
            <a:pPr lvl="2">
              <a:buFont typeface="Wingdings" panose="05000000000000000000" pitchFamily="2" charset="2"/>
              <a:buChar char="v"/>
            </a:pPr>
            <a:r>
              <a:rPr lang="en-US" sz="1600" b="1" dirty="0"/>
              <a:t> Finding data</a:t>
            </a:r>
          </a:p>
          <a:p>
            <a:pPr lvl="3">
              <a:buFont typeface="Arial" panose="020B0604020202020204" pitchFamily="34" charset="0"/>
              <a:buChar char="•"/>
            </a:pPr>
            <a:r>
              <a:rPr lang="en-US" sz="1600" dirty="0"/>
              <a:t>Collection of data is sometimes very hectic because to find authenticated data is hard</a:t>
            </a:r>
            <a:r>
              <a:rPr lang="en-US" dirty="0"/>
              <a:t>.</a:t>
            </a:r>
          </a:p>
          <a:p>
            <a:pPr lvl="2">
              <a:buFont typeface="Wingdings" panose="05000000000000000000" pitchFamily="2" charset="2"/>
              <a:buChar char="v"/>
            </a:pPr>
            <a:r>
              <a:rPr lang="en-US" sz="1600" dirty="0"/>
              <a:t> </a:t>
            </a:r>
            <a:r>
              <a:rPr lang="en-US" sz="1600" b="1" dirty="0"/>
              <a:t>Time consuming</a:t>
            </a:r>
          </a:p>
          <a:p>
            <a:pPr lvl="3">
              <a:buFont typeface="Arial" panose="020B0604020202020204" pitchFamily="34" charset="0"/>
              <a:buChar char="•"/>
            </a:pPr>
            <a:r>
              <a:rPr lang="en-US" sz="1600" dirty="0"/>
              <a:t>Sometimes to find the authentic data, it requires time to research properly.</a:t>
            </a:r>
          </a:p>
          <a:p>
            <a:pPr lvl="2">
              <a:buFont typeface="Wingdings" panose="05000000000000000000" pitchFamily="2" charset="2"/>
              <a:buChar char="v"/>
            </a:pPr>
            <a:r>
              <a:rPr lang="en-US" sz="1600" dirty="0"/>
              <a:t> </a:t>
            </a:r>
            <a:r>
              <a:rPr lang="en-US" sz="1600" b="1" dirty="0"/>
              <a:t>Limited access to data</a:t>
            </a:r>
          </a:p>
          <a:p>
            <a:pPr lvl="3">
              <a:buFont typeface="Arial" panose="020B0604020202020204" pitchFamily="34" charset="0"/>
              <a:buChar char="•"/>
            </a:pPr>
            <a:r>
              <a:rPr lang="en-US" sz="1600" dirty="0"/>
              <a:t>Difficulty obtaining necessary data or information due to confidentiality or restricted access.</a:t>
            </a:r>
          </a:p>
          <a:p>
            <a:pPr lvl="2">
              <a:buFont typeface="Wingdings" panose="05000000000000000000" pitchFamily="2" charset="2"/>
              <a:buChar char="v"/>
            </a:pPr>
            <a:r>
              <a:rPr lang="en-US" sz="1600" dirty="0"/>
              <a:t> </a:t>
            </a:r>
            <a:r>
              <a:rPr lang="en-US" sz="1600" b="1" dirty="0"/>
              <a:t>Technical challenges</a:t>
            </a:r>
          </a:p>
          <a:p>
            <a:pPr lvl="3">
              <a:buFont typeface="Arial" panose="020B0604020202020204" pitchFamily="34" charset="0"/>
              <a:buChar char="•"/>
            </a:pPr>
            <a:r>
              <a:rPr lang="en-US" sz="1600" dirty="0"/>
              <a:t> Difficulty with HR software, systems, or tools</a:t>
            </a:r>
            <a:r>
              <a:rPr lang="en-US" sz="1600" b="1" dirty="0"/>
              <a:t>.</a:t>
            </a:r>
          </a:p>
          <a:p>
            <a:pPr lvl="2">
              <a:buFont typeface="Wingdings" panose="05000000000000000000" pitchFamily="2" charset="2"/>
              <a:buChar char="v"/>
            </a:pPr>
            <a:r>
              <a:rPr lang="en-US" sz="1600" b="1" dirty="0"/>
              <a:t> Maintaining confidentiality</a:t>
            </a:r>
          </a:p>
          <a:p>
            <a:pPr lvl="3">
              <a:buFont typeface="Arial" panose="020B0604020202020204" pitchFamily="34" charset="0"/>
              <a:buChar char="•"/>
            </a:pPr>
            <a:r>
              <a:rPr lang="en-US" sz="1600" dirty="0"/>
              <a:t> Handling sensitive employee information and maintaining confidentiality.</a:t>
            </a:r>
          </a:p>
        </p:txBody>
      </p:sp>
    </p:spTree>
    <p:extLst>
      <p:ext uri="{BB962C8B-B14F-4D97-AF65-F5344CB8AC3E}">
        <p14:creationId xmlns:p14="http://schemas.microsoft.com/office/powerpoint/2010/main" val="616088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4CD9E1-746F-48E6-B747-425C1DBCA938}"/>
              </a:ext>
            </a:extLst>
          </p:cNvPr>
          <p:cNvPicPr>
            <a:picLocks noChangeAspect="1"/>
          </p:cNvPicPr>
          <p:nvPr/>
        </p:nvPicPr>
        <p:blipFill>
          <a:blip r:embed="rId2"/>
          <a:stretch>
            <a:fillRect/>
          </a:stretch>
        </p:blipFill>
        <p:spPr>
          <a:xfrm>
            <a:off x="2903765" y="1231900"/>
            <a:ext cx="5719536" cy="3202940"/>
          </a:xfrm>
          <a:prstGeom prst="rect">
            <a:avLst/>
          </a:prstGeom>
        </p:spPr>
      </p:pic>
    </p:spTree>
    <p:extLst>
      <p:ext uri="{BB962C8B-B14F-4D97-AF65-F5344CB8AC3E}">
        <p14:creationId xmlns:p14="http://schemas.microsoft.com/office/powerpoint/2010/main" val="2115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851645-74DC-479D-B5B3-660493AD97B4}"/>
              </a:ext>
            </a:extLst>
          </p:cNvPr>
          <p:cNvSpPr>
            <a:spLocks noGrp="1"/>
          </p:cNvSpPr>
          <p:nvPr>
            <p:ph type="title"/>
          </p:nvPr>
        </p:nvSpPr>
        <p:spPr/>
        <p:txBody>
          <a:bodyPr>
            <a:normAutofit/>
          </a:bodyPr>
          <a:lstStyle/>
          <a:p>
            <a:r>
              <a:rPr lang="en-US" sz="3200" dirty="0">
                <a:solidFill>
                  <a:srgbClr val="660066"/>
                </a:solidFill>
                <a:latin typeface="Bahnschrift SemiLight SemiConde" panose="020B0502040204020203" pitchFamily="34" charset="0"/>
              </a:rPr>
              <a:t>OVERVIEW</a:t>
            </a:r>
          </a:p>
        </p:txBody>
      </p:sp>
      <p:sp>
        <p:nvSpPr>
          <p:cNvPr id="5" name="Content Placeholder 4">
            <a:extLst>
              <a:ext uri="{FF2B5EF4-FFF2-40B4-BE49-F238E27FC236}">
                <a16:creationId xmlns:a16="http://schemas.microsoft.com/office/drawing/2014/main" id="{E94397A5-5FFD-4D45-84BF-0D09649D1403}"/>
              </a:ext>
            </a:extLst>
          </p:cNvPr>
          <p:cNvSpPr>
            <a:spLocks noGrp="1"/>
          </p:cNvSpPr>
          <p:nvPr>
            <p:ph sz="half" idx="1"/>
          </p:nvPr>
        </p:nvSpPr>
        <p:spPr>
          <a:xfrm>
            <a:off x="1097280" y="2162926"/>
            <a:ext cx="4639736" cy="3748193"/>
          </a:xfrm>
        </p:spPr>
        <p:txBody>
          <a:bodyPr/>
          <a:lstStyle/>
          <a:p>
            <a:r>
              <a:rPr lang="en-US" dirty="0"/>
              <a:t>1. Company Overview</a:t>
            </a:r>
          </a:p>
          <a:p>
            <a:r>
              <a:rPr lang="en-US" dirty="0"/>
              <a:t>2. Brief Of Project</a:t>
            </a:r>
          </a:p>
          <a:p>
            <a:r>
              <a:rPr lang="en-US" dirty="0"/>
              <a:t>3. Objectives</a:t>
            </a:r>
          </a:p>
          <a:p>
            <a:r>
              <a:rPr lang="en-US" dirty="0"/>
              <a:t>4. Research Methodology</a:t>
            </a:r>
          </a:p>
          <a:p>
            <a:r>
              <a:rPr lang="en-US" dirty="0"/>
              <a:t>5. Weekly Tasks</a:t>
            </a:r>
          </a:p>
          <a:p>
            <a:r>
              <a:rPr lang="en-US" dirty="0"/>
              <a:t>6. Problem Faced </a:t>
            </a:r>
          </a:p>
          <a:p>
            <a:r>
              <a:rPr lang="en-US" dirty="0"/>
              <a:t>7. Thank You</a:t>
            </a:r>
          </a:p>
          <a:p>
            <a:endParaRPr lang="en-US" dirty="0"/>
          </a:p>
        </p:txBody>
      </p:sp>
      <p:pic>
        <p:nvPicPr>
          <p:cNvPr id="7" name="Content Placeholder 6">
            <a:extLst>
              <a:ext uri="{FF2B5EF4-FFF2-40B4-BE49-F238E27FC236}">
                <a16:creationId xmlns:a16="http://schemas.microsoft.com/office/drawing/2014/main" id="{C8EAFE65-5281-40B2-A275-B7485BA9C1C7}"/>
              </a:ext>
            </a:extLst>
          </p:cNvPr>
          <p:cNvPicPr>
            <a:picLocks noGrp="1" noChangeAspect="1"/>
          </p:cNvPicPr>
          <p:nvPr>
            <p:ph sz="half" idx="2"/>
          </p:nvPr>
        </p:nvPicPr>
        <p:blipFill>
          <a:blip r:embed="rId2"/>
          <a:stretch>
            <a:fillRect/>
          </a:stretch>
        </p:blipFill>
        <p:spPr>
          <a:xfrm>
            <a:off x="4556760" y="2007854"/>
            <a:ext cx="6598920" cy="4058335"/>
          </a:xfrm>
          <a:prstGeom prst="rect">
            <a:avLst/>
          </a:prstGeom>
        </p:spPr>
      </p:pic>
    </p:spTree>
    <p:extLst>
      <p:ext uri="{BB962C8B-B14F-4D97-AF65-F5344CB8AC3E}">
        <p14:creationId xmlns:p14="http://schemas.microsoft.com/office/powerpoint/2010/main" val="583951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E7367-4523-4743-8AEA-C5741F2A2B38}"/>
              </a:ext>
            </a:extLst>
          </p:cNvPr>
          <p:cNvSpPr>
            <a:spLocks noGrp="1"/>
          </p:cNvSpPr>
          <p:nvPr>
            <p:ph type="title"/>
          </p:nvPr>
        </p:nvSpPr>
        <p:spPr>
          <a:xfrm>
            <a:off x="469900" y="762000"/>
            <a:ext cx="10071100" cy="1409700"/>
          </a:xfrm>
        </p:spPr>
        <p:txBody>
          <a:bodyPr>
            <a:normAutofit/>
          </a:bodyPr>
          <a:lstStyle/>
          <a:p>
            <a:pPr algn="ctr"/>
            <a:r>
              <a:rPr lang="en-US" sz="3200" dirty="0">
                <a:solidFill>
                  <a:srgbClr val="660066"/>
                </a:solidFill>
                <a:latin typeface="Bahnschrift SemiLight SemiConde" panose="020B0502040204020203" pitchFamily="34" charset="0"/>
              </a:rPr>
              <a:t>COMPANY OVERVIEW</a:t>
            </a:r>
            <a:br>
              <a:rPr lang="en-US" sz="3200" dirty="0">
                <a:solidFill>
                  <a:srgbClr val="660066"/>
                </a:solidFill>
                <a:latin typeface="Bahnschrift SemiLight SemiConde" panose="020B0502040204020203" pitchFamily="34" charset="0"/>
              </a:rPr>
            </a:br>
            <a:endParaRPr lang="en-US" sz="3200" dirty="0">
              <a:solidFill>
                <a:srgbClr val="660066"/>
              </a:solidFill>
              <a:latin typeface="Bahnschrift SemiLight SemiConde" panose="020B0502040204020203" pitchFamily="34" charset="0"/>
            </a:endParaRPr>
          </a:p>
        </p:txBody>
      </p:sp>
      <p:sp>
        <p:nvSpPr>
          <p:cNvPr id="3" name="Content Placeholder 2">
            <a:extLst>
              <a:ext uri="{FF2B5EF4-FFF2-40B4-BE49-F238E27FC236}">
                <a16:creationId xmlns:a16="http://schemas.microsoft.com/office/drawing/2014/main" id="{F5437AE8-A8C0-4D45-87FF-7B369AB9FC56}"/>
              </a:ext>
            </a:extLst>
          </p:cNvPr>
          <p:cNvSpPr>
            <a:spLocks noGrp="1"/>
          </p:cNvSpPr>
          <p:nvPr>
            <p:ph idx="1"/>
          </p:nvPr>
        </p:nvSpPr>
        <p:spPr>
          <a:xfrm>
            <a:off x="1092200" y="1955800"/>
            <a:ext cx="11099800" cy="4546600"/>
          </a:xfrm>
        </p:spPr>
        <p:txBody>
          <a:bodyPr>
            <a:normAutofit fontScale="85000" lnSpcReduction="20000"/>
          </a:bodyPr>
          <a:lstStyle/>
          <a:p>
            <a:pPr>
              <a:buFont typeface="Wingdings" panose="05000000000000000000" pitchFamily="2" charset="2"/>
              <a:buChar char="v"/>
            </a:pPr>
            <a:r>
              <a:rPr lang="en-US" dirty="0">
                <a:cs typeface="Calibri" panose="020F0502020204030204" pitchFamily="34" charset="0"/>
              </a:rPr>
              <a:t> Founded in 1967 by Chung Ju-</a:t>
            </a:r>
            <a:r>
              <a:rPr lang="en-US" dirty="0" err="1">
                <a:cs typeface="Calibri" panose="020F0502020204030204" pitchFamily="34" charset="0"/>
              </a:rPr>
              <a:t>yung</a:t>
            </a:r>
            <a:r>
              <a:rPr lang="en-US" dirty="0">
                <a:cs typeface="Calibri" panose="020F0502020204030204" pitchFamily="34" charset="0"/>
              </a:rPr>
              <a:t> as a construction company.</a:t>
            </a:r>
          </a:p>
          <a:p>
            <a:pPr>
              <a:buFont typeface="Wingdings" panose="05000000000000000000" pitchFamily="2" charset="2"/>
              <a:buChar char="v"/>
            </a:pPr>
            <a:r>
              <a:rPr lang="en-US" dirty="0">
                <a:cs typeface="Calibri" panose="020F0502020204030204" pitchFamily="34" charset="0"/>
              </a:rPr>
              <a:t> Entered the automotive industry in 1968 with the Hyundai Motor Company.</a:t>
            </a:r>
          </a:p>
          <a:p>
            <a:pPr>
              <a:buFont typeface="Wingdings" panose="05000000000000000000" pitchFamily="2" charset="2"/>
              <a:buChar char="v"/>
            </a:pPr>
            <a:r>
              <a:rPr lang="en-US" dirty="0">
                <a:cs typeface="Calibri" panose="020F0502020204030204" pitchFamily="34" charset="0"/>
              </a:rPr>
              <a:t> Released its first car, the Pony, in 1975, developed with help from Mitsubishi.</a:t>
            </a:r>
          </a:p>
          <a:p>
            <a:pPr>
              <a:buFont typeface="Wingdings" panose="05000000000000000000" pitchFamily="2" charset="2"/>
              <a:buChar char="v"/>
            </a:pPr>
            <a:r>
              <a:rPr lang="en-US" dirty="0">
                <a:cs typeface="Calibri" panose="020F0502020204030204" pitchFamily="34" charset="0"/>
              </a:rPr>
              <a:t> Expanded globally in the 1980s, entering markets like the United States and Europe.</a:t>
            </a:r>
          </a:p>
          <a:p>
            <a:pPr>
              <a:buFont typeface="Wingdings" panose="05000000000000000000" pitchFamily="2" charset="2"/>
              <a:buChar char="v"/>
            </a:pPr>
            <a:r>
              <a:rPr lang="en-US" dirty="0">
                <a:cs typeface="Calibri" panose="020F0502020204030204" pitchFamily="34" charset="0"/>
              </a:rPr>
              <a:t> Established Hyundai Motor America in 1986, marking its entry into the U.S. market.</a:t>
            </a:r>
          </a:p>
          <a:p>
            <a:pPr>
              <a:buFont typeface="Wingdings" panose="05000000000000000000" pitchFamily="2" charset="2"/>
              <a:buChar char="v"/>
            </a:pPr>
            <a:r>
              <a:rPr lang="en-US" dirty="0">
                <a:cs typeface="Calibri" panose="020F0502020204030204" pitchFamily="34" charset="0"/>
              </a:rPr>
              <a:t> In the 1990s, Hyundai experienced rapid growth, becoming one of the world's largest automakers.</a:t>
            </a:r>
          </a:p>
          <a:p>
            <a:pPr>
              <a:buFont typeface="Wingdings" panose="05000000000000000000" pitchFamily="2" charset="2"/>
              <a:buChar char="v"/>
            </a:pPr>
            <a:r>
              <a:rPr lang="en-US" dirty="0">
                <a:cs typeface="Calibri" panose="020F0502020204030204" pitchFamily="34" charset="0"/>
              </a:rPr>
              <a:t> Introduced the Hyundai Sonata and Hyundai Elantra, which became popular models globally.</a:t>
            </a:r>
          </a:p>
          <a:p>
            <a:pPr>
              <a:buFont typeface="Wingdings" panose="05000000000000000000" pitchFamily="2" charset="2"/>
              <a:buChar char="v"/>
            </a:pPr>
            <a:r>
              <a:rPr lang="en-US" dirty="0">
                <a:cs typeface="Calibri" panose="020F0502020204030204" pitchFamily="34" charset="0"/>
              </a:rPr>
              <a:t> In 1996, Hyundai firstly entered in India at Chennai and setup Hyundai’s first plant their.</a:t>
            </a:r>
          </a:p>
          <a:p>
            <a:pPr>
              <a:buFont typeface="Wingdings" panose="05000000000000000000" pitchFamily="2" charset="2"/>
              <a:buChar char="v"/>
            </a:pPr>
            <a:r>
              <a:rPr lang="en-US" dirty="0">
                <a:cs typeface="Calibri" panose="020F0502020204030204" pitchFamily="34" charset="0"/>
              </a:rPr>
              <a:t> Launched luxury brand Genesis in 2015, targeting premium markets.</a:t>
            </a:r>
          </a:p>
          <a:p>
            <a:pPr>
              <a:buFont typeface="Wingdings" panose="05000000000000000000" pitchFamily="2" charset="2"/>
              <a:buChar char="v"/>
            </a:pPr>
            <a:r>
              <a:rPr lang="en-US" dirty="0">
                <a:cs typeface="Calibri" panose="020F0502020204030204" pitchFamily="34" charset="0"/>
              </a:rPr>
              <a:t> Invested heavily in eco-friendly vehicles, including hybrids, electric cars, and hydrogen fuel cell technology.</a:t>
            </a:r>
          </a:p>
          <a:p>
            <a:pPr>
              <a:buFont typeface="Wingdings" panose="05000000000000000000" pitchFamily="2" charset="2"/>
              <a:buChar char="v"/>
            </a:pPr>
            <a:r>
              <a:rPr lang="en-US" dirty="0">
                <a:cs typeface="Calibri" panose="020F0502020204030204" pitchFamily="34" charset="0"/>
              </a:rPr>
              <a:t>Present day, Hyundai is one of the world’s largest automakers, known for its innovative designs, technology, and sustainability efforts. </a:t>
            </a:r>
          </a:p>
        </p:txBody>
      </p:sp>
    </p:spTree>
    <p:extLst>
      <p:ext uri="{BB962C8B-B14F-4D97-AF65-F5344CB8AC3E}">
        <p14:creationId xmlns:p14="http://schemas.microsoft.com/office/powerpoint/2010/main" val="589206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8FAFF-894C-4D7F-B551-F8690BB0DE69}"/>
              </a:ext>
            </a:extLst>
          </p:cNvPr>
          <p:cNvSpPr>
            <a:spLocks noGrp="1"/>
          </p:cNvSpPr>
          <p:nvPr>
            <p:ph type="title"/>
          </p:nvPr>
        </p:nvSpPr>
        <p:spPr>
          <a:xfrm>
            <a:off x="1097280" y="263529"/>
            <a:ext cx="10058400" cy="1450757"/>
          </a:xfrm>
        </p:spPr>
        <p:txBody>
          <a:bodyPr>
            <a:normAutofit/>
          </a:bodyPr>
          <a:lstStyle/>
          <a:p>
            <a:pPr algn="ctr"/>
            <a:r>
              <a:rPr lang="en-US" sz="3200" dirty="0">
                <a:solidFill>
                  <a:srgbClr val="660066"/>
                </a:solidFill>
                <a:latin typeface="Bahnschrift SemiLight SemiConde" panose="020B0502040204020203" pitchFamily="34" charset="0"/>
              </a:rPr>
              <a:t>BRIEF OF SUMMER INTERNSHIP PROJECT</a:t>
            </a:r>
            <a:br>
              <a:rPr lang="en-US" sz="3200" dirty="0">
                <a:solidFill>
                  <a:srgbClr val="660066"/>
                </a:solidFill>
                <a:latin typeface="+mn-lt"/>
              </a:rPr>
            </a:br>
            <a:br>
              <a:rPr lang="en-US" sz="3200" dirty="0">
                <a:solidFill>
                  <a:srgbClr val="660066"/>
                </a:solidFill>
                <a:latin typeface="+mn-lt"/>
              </a:rPr>
            </a:br>
            <a:r>
              <a:rPr lang="en-US" sz="2800" dirty="0">
                <a:solidFill>
                  <a:schemeClr val="accent6">
                    <a:lumMod val="50000"/>
                  </a:schemeClr>
                </a:solidFill>
                <a:latin typeface="Gabriola" panose="04040605051002020D02" pitchFamily="82" charset="0"/>
              </a:rPr>
              <a:t>“A STUDY OF CUSTOMER SATISFACTION AT AM HYUNDAI PVT. LIMITED”</a:t>
            </a:r>
          </a:p>
        </p:txBody>
      </p:sp>
      <p:sp>
        <p:nvSpPr>
          <p:cNvPr id="3" name="Content Placeholder 2">
            <a:extLst>
              <a:ext uri="{FF2B5EF4-FFF2-40B4-BE49-F238E27FC236}">
                <a16:creationId xmlns:a16="http://schemas.microsoft.com/office/drawing/2014/main" id="{6EA8A080-97FD-472B-919A-030ACA324281}"/>
              </a:ext>
            </a:extLst>
          </p:cNvPr>
          <p:cNvSpPr>
            <a:spLocks noGrp="1"/>
          </p:cNvSpPr>
          <p:nvPr>
            <p:ph idx="1"/>
          </p:nvPr>
        </p:nvSpPr>
        <p:spPr>
          <a:xfrm>
            <a:off x="1097280" y="1816100"/>
            <a:ext cx="10713720" cy="4914900"/>
          </a:xfrm>
        </p:spPr>
        <p:txBody>
          <a:bodyPr>
            <a:normAutofit/>
          </a:bodyPr>
          <a:lstStyle/>
          <a:p>
            <a:r>
              <a:rPr lang="en-US" sz="1600" dirty="0"/>
              <a:t>As an intern at Hyundai, I am undertaking a research endeavor centered on "Enhancing Customer Satisfaction: A Strategic Imperative for Hyundai." In today's competitive automotive landscape, where customer experience plays a pivotal role in brand loyalty and market success, understanding and optimizing customer satisfaction is paramount for Hyundai's sustained growth and competitiveness.</a:t>
            </a:r>
          </a:p>
          <a:p>
            <a:r>
              <a:rPr lang="en-US" sz="1600" dirty="0"/>
              <a:t>This research aims to delve into the multifaceted dimensions of customer satisfaction within the context of Hyundai's operations. By examining factors such as product quality, after-sales service, dealership experience, and digital engagement, this study seeks to identify key drivers of customer satisfaction and areas for improvement.</a:t>
            </a:r>
          </a:p>
          <a:p>
            <a:r>
              <a:rPr lang="en-US" sz="1600" dirty="0"/>
              <a:t>Hyundai has long been committed to delivering exceptional value and experiences to its customers. However, in an era characterized by rapidly evolving consumer expectations and digital disruption, it is essential for Hyundai to continuously innovate and refine its customer-centric strategies.</a:t>
            </a:r>
          </a:p>
          <a:p>
            <a:r>
              <a:rPr lang="en-US" sz="1600" dirty="0"/>
              <a:t>Through comprehensive analysis, including customer surveys, market research, and benchmarking against industry best practices, this research endeavors to provide Hyundai with actionable insights and recommendations to elevate its customer satisfaction levels. By fostering stronger emotional connections, enhancing service excellence, and leveraging digital technologies, Hyundai can cultivate a loyal customer base and drive sustainable growth in the fiercely competitive automotive market.</a:t>
            </a:r>
          </a:p>
          <a:p>
            <a:endParaRPr lang="en-US" dirty="0">
              <a:latin typeface="Gabriola" panose="04040605051002020D02" pitchFamily="82" charset="0"/>
            </a:endParaRPr>
          </a:p>
        </p:txBody>
      </p:sp>
    </p:spTree>
    <p:extLst>
      <p:ext uri="{BB962C8B-B14F-4D97-AF65-F5344CB8AC3E}">
        <p14:creationId xmlns:p14="http://schemas.microsoft.com/office/powerpoint/2010/main" val="2209770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DB53C-E7BE-4CD7-89C5-FF575CB9F946}"/>
              </a:ext>
            </a:extLst>
          </p:cNvPr>
          <p:cNvSpPr>
            <a:spLocks noGrp="1"/>
          </p:cNvSpPr>
          <p:nvPr>
            <p:ph type="title"/>
          </p:nvPr>
        </p:nvSpPr>
        <p:spPr>
          <a:xfrm>
            <a:off x="1257300" y="673100"/>
            <a:ext cx="9898380" cy="876300"/>
          </a:xfrm>
        </p:spPr>
        <p:txBody>
          <a:bodyPr>
            <a:normAutofit/>
          </a:bodyPr>
          <a:lstStyle/>
          <a:p>
            <a:pPr algn="ctr"/>
            <a:r>
              <a:rPr lang="en-US" sz="3200" dirty="0">
                <a:solidFill>
                  <a:srgbClr val="660066"/>
                </a:solidFill>
                <a:latin typeface="Bahnschrift SemiLight SemiConde" panose="020B0502040204020203" pitchFamily="34" charset="0"/>
              </a:rPr>
              <a:t>OBJECTIVES</a:t>
            </a:r>
          </a:p>
        </p:txBody>
      </p:sp>
      <p:sp>
        <p:nvSpPr>
          <p:cNvPr id="3" name="Content Placeholder 2">
            <a:extLst>
              <a:ext uri="{FF2B5EF4-FFF2-40B4-BE49-F238E27FC236}">
                <a16:creationId xmlns:a16="http://schemas.microsoft.com/office/drawing/2014/main" id="{EE5482C5-9C3C-4C9C-AFF4-A1D77D6B81E9}"/>
              </a:ext>
            </a:extLst>
          </p:cNvPr>
          <p:cNvSpPr>
            <a:spLocks noGrp="1"/>
          </p:cNvSpPr>
          <p:nvPr>
            <p:ph idx="1"/>
          </p:nvPr>
        </p:nvSpPr>
        <p:spPr>
          <a:xfrm>
            <a:off x="1257300" y="2070101"/>
            <a:ext cx="11353800" cy="4927599"/>
          </a:xfrm>
        </p:spPr>
        <p:txBody>
          <a:bodyPr>
            <a:normAutofit/>
          </a:bodyPr>
          <a:lstStyle/>
          <a:p>
            <a:r>
              <a:rPr lang="en-US" sz="1600" dirty="0"/>
              <a:t>1. To gain practical experience in HR functions such as recruitment and employee engagement.</a:t>
            </a:r>
          </a:p>
          <a:p>
            <a:r>
              <a:rPr lang="en-US" sz="1600" dirty="0"/>
              <a:t>2. To Acquire skills in HR tools and systems, such as HR software and analytics.</a:t>
            </a:r>
          </a:p>
          <a:p>
            <a:r>
              <a:rPr lang="en-US" sz="1600" dirty="0"/>
              <a:t>3. To network with professionals in the HR field and build relationships with colleagues and mentors.</a:t>
            </a:r>
          </a:p>
          <a:p>
            <a:r>
              <a:rPr lang="en-US" sz="1600" dirty="0"/>
              <a:t>4. To apply theoretical knowledge from academic studies to real-world HR challenges.</a:t>
            </a:r>
          </a:p>
          <a:p>
            <a:r>
              <a:rPr lang="en-US" sz="1600" dirty="0"/>
              <a:t>5. To develop soft skills like communication, teamwork, and problem-solving in a fast-paced corporate environment.</a:t>
            </a:r>
          </a:p>
          <a:p>
            <a:r>
              <a:rPr lang="en-US" sz="1600" dirty="0"/>
              <a:t>6. To enhance the understanding of organizational culture and diversity in a global company like Hyundai.</a:t>
            </a:r>
          </a:p>
        </p:txBody>
      </p:sp>
    </p:spTree>
    <p:extLst>
      <p:ext uri="{BB962C8B-B14F-4D97-AF65-F5344CB8AC3E}">
        <p14:creationId xmlns:p14="http://schemas.microsoft.com/office/powerpoint/2010/main" val="3222012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702F9-20F9-48D0-968D-5460AA2B8FFC}"/>
              </a:ext>
            </a:extLst>
          </p:cNvPr>
          <p:cNvSpPr>
            <a:spLocks noGrp="1"/>
          </p:cNvSpPr>
          <p:nvPr>
            <p:ph type="title"/>
          </p:nvPr>
        </p:nvSpPr>
        <p:spPr>
          <a:xfrm>
            <a:off x="1097280" y="146903"/>
            <a:ext cx="10058400" cy="1450757"/>
          </a:xfrm>
        </p:spPr>
        <p:txBody>
          <a:bodyPr>
            <a:normAutofit/>
          </a:bodyPr>
          <a:lstStyle/>
          <a:p>
            <a:pPr algn="ctr"/>
            <a:r>
              <a:rPr lang="en-US" sz="3200" dirty="0">
                <a:solidFill>
                  <a:srgbClr val="660066"/>
                </a:solidFill>
                <a:latin typeface="Bahnschrift SemiLight SemiConde" panose="020B0502040204020203" pitchFamily="34" charset="0"/>
              </a:rPr>
              <a:t>RESEARCH METHODOLOGY</a:t>
            </a:r>
          </a:p>
        </p:txBody>
      </p:sp>
      <p:sp>
        <p:nvSpPr>
          <p:cNvPr id="3" name="Content Placeholder 2">
            <a:extLst>
              <a:ext uri="{FF2B5EF4-FFF2-40B4-BE49-F238E27FC236}">
                <a16:creationId xmlns:a16="http://schemas.microsoft.com/office/drawing/2014/main" id="{C8E14DB7-A2B2-428D-8A4E-ACC098DA9915}"/>
              </a:ext>
            </a:extLst>
          </p:cNvPr>
          <p:cNvSpPr>
            <a:spLocks noGrp="1"/>
          </p:cNvSpPr>
          <p:nvPr>
            <p:ph idx="1"/>
          </p:nvPr>
        </p:nvSpPr>
        <p:spPr/>
        <p:txBody>
          <a:bodyPr>
            <a:normAutofit lnSpcReduction="10000"/>
          </a:bodyPr>
          <a:lstStyle/>
          <a:p>
            <a:pPr>
              <a:buFont typeface="Wingdings" panose="05000000000000000000" pitchFamily="2" charset="2"/>
              <a:buChar char="v"/>
            </a:pPr>
            <a:r>
              <a:rPr lang="en-US" b="1" dirty="0"/>
              <a:t>Secondary data</a:t>
            </a:r>
          </a:p>
          <a:p>
            <a:pPr marL="292608" lvl="1" indent="0">
              <a:buNone/>
            </a:pPr>
            <a:r>
              <a:rPr lang="en-US" dirty="0"/>
              <a:t>      1. </a:t>
            </a:r>
            <a:r>
              <a:rPr lang="en-US" sz="1600" dirty="0"/>
              <a:t>Literature review</a:t>
            </a:r>
          </a:p>
          <a:p>
            <a:pPr marL="292608" lvl="1" indent="0">
              <a:buNone/>
            </a:pPr>
            <a:r>
              <a:rPr lang="en-US" sz="1600" dirty="0"/>
              <a:t>      2. Company reports</a:t>
            </a:r>
          </a:p>
          <a:p>
            <a:pPr marL="292608" lvl="1" indent="0">
              <a:buNone/>
            </a:pPr>
            <a:r>
              <a:rPr lang="en-US" sz="1600" dirty="0"/>
              <a:t>      3. Hyundai’s official website</a:t>
            </a:r>
          </a:p>
          <a:p>
            <a:pPr marL="292608" lvl="1" indent="0">
              <a:buNone/>
            </a:pPr>
            <a:r>
              <a:rPr lang="en-US" sz="1600" dirty="0"/>
              <a:t>      4. Employee handbooks and policies</a:t>
            </a:r>
          </a:p>
          <a:p>
            <a:pPr marL="292608" lvl="1" indent="0">
              <a:buNone/>
            </a:pPr>
            <a:r>
              <a:rPr lang="en-US" sz="1600" dirty="0"/>
              <a:t>      5. Online articles</a:t>
            </a:r>
          </a:p>
          <a:p>
            <a:pPr>
              <a:buFont typeface="Wingdings" panose="05000000000000000000" pitchFamily="2" charset="2"/>
              <a:buChar char="v"/>
            </a:pPr>
            <a:r>
              <a:rPr lang="en-US" dirty="0"/>
              <a:t> </a:t>
            </a:r>
            <a:r>
              <a:rPr lang="en-US" b="1" dirty="0"/>
              <a:t>Primary data</a:t>
            </a:r>
          </a:p>
          <a:p>
            <a:pPr marL="292608" lvl="1" indent="0">
              <a:buNone/>
            </a:pPr>
            <a:r>
              <a:rPr lang="en-US" dirty="0"/>
              <a:t>     1. </a:t>
            </a:r>
            <a:r>
              <a:rPr lang="en-US" sz="1600" dirty="0"/>
              <a:t>Observations</a:t>
            </a:r>
          </a:p>
          <a:p>
            <a:pPr marL="292608" lvl="1" indent="0">
              <a:buNone/>
            </a:pPr>
            <a:r>
              <a:rPr lang="en-US" sz="1600" dirty="0"/>
              <a:t>     2. Data Collection through HR software and system</a:t>
            </a:r>
          </a:p>
          <a:p>
            <a:pPr marL="292608" lvl="1" indent="0">
              <a:buNone/>
            </a:pPr>
            <a:r>
              <a:rPr lang="en-US" sz="1600" dirty="0"/>
              <a:t>     3. Employee’s feedback and suggestions</a:t>
            </a:r>
          </a:p>
          <a:p>
            <a:pPr marL="292608" lvl="1" indent="0">
              <a:buNone/>
            </a:pPr>
            <a:r>
              <a:rPr lang="en-US" sz="1600" dirty="0"/>
              <a:t>     4. Performance data and metrics</a:t>
            </a:r>
          </a:p>
        </p:txBody>
      </p:sp>
    </p:spTree>
    <p:extLst>
      <p:ext uri="{BB962C8B-B14F-4D97-AF65-F5344CB8AC3E}">
        <p14:creationId xmlns:p14="http://schemas.microsoft.com/office/powerpoint/2010/main" val="2140275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0D3B-0EED-409C-9C1F-856FDC961FE8}"/>
              </a:ext>
            </a:extLst>
          </p:cNvPr>
          <p:cNvSpPr>
            <a:spLocks noGrp="1"/>
          </p:cNvSpPr>
          <p:nvPr>
            <p:ph type="title"/>
          </p:nvPr>
        </p:nvSpPr>
        <p:spPr/>
        <p:txBody>
          <a:bodyPr>
            <a:normAutofit/>
          </a:bodyPr>
          <a:lstStyle/>
          <a:p>
            <a:pPr algn="ctr"/>
            <a:r>
              <a:rPr lang="en-US" sz="3200" dirty="0">
                <a:solidFill>
                  <a:srgbClr val="660066"/>
                </a:solidFill>
                <a:latin typeface="Bahnschrift SemiLight SemiConde" panose="020B0502040204020203" pitchFamily="34" charset="0"/>
              </a:rPr>
              <a:t>WEEKLY TASKS</a:t>
            </a:r>
          </a:p>
        </p:txBody>
      </p:sp>
      <p:sp>
        <p:nvSpPr>
          <p:cNvPr id="3" name="Content Placeholder 2">
            <a:extLst>
              <a:ext uri="{FF2B5EF4-FFF2-40B4-BE49-F238E27FC236}">
                <a16:creationId xmlns:a16="http://schemas.microsoft.com/office/drawing/2014/main" id="{38A96C99-56B7-4B9B-A1A6-E2D1CDEB8D59}"/>
              </a:ext>
            </a:extLst>
          </p:cNvPr>
          <p:cNvSpPr>
            <a:spLocks noGrp="1"/>
          </p:cNvSpPr>
          <p:nvPr>
            <p:ph idx="1"/>
          </p:nvPr>
        </p:nvSpPr>
        <p:spPr/>
        <p:txBody>
          <a:bodyPr>
            <a:normAutofit/>
          </a:bodyPr>
          <a:lstStyle/>
          <a:p>
            <a:pPr>
              <a:buFont typeface="Wingdings" panose="05000000000000000000" pitchFamily="2" charset="2"/>
              <a:buChar char="v"/>
            </a:pPr>
            <a:r>
              <a:rPr lang="en-US" dirty="0"/>
              <a:t> </a:t>
            </a:r>
            <a:r>
              <a:rPr lang="en-US" sz="1600" b="1" dirty="0"/>
              <a:t>Week 1 </a:t>
            </a:r>
            <a:endParaRPr lang="en-US" sz="1400" dirty="0"/>
          </a:p>
          <a:p>
            <a:pPr lvl="1">
              <a:buFont typeface="Arial" panose="020B0604020202020204" pitchFamily="34" charset="0"/>
              <a:buChar char="•"/>
            </a:pPr>
            <a:r>
              <a:rPr lang="en-US" sz="1600" dirty="0"/>
              <a:t>They give me training related to recruitment.</a:t>
            </a:r>
          </a:p>
          <a:p>
            <a:pPr lvl="1">
              <a:buFont typeface="Arial" panose="020B0604020202020204" pitchFamily="34" charset="0"/>
              <a:buChar char="•"/>
            </a:pPr>
            <a:r>
              <a:rPr lang="en-US" sz="1600" dirty="0"/>
              <a:t>I gained skills in fostering positive employee relationships</a:t>
            </a:r>
            <a:r>
              <a:rPr lang="en-US" sz="1600" b="1" dirty="0"/>
              <a:t>.</a:t>
            </a:r>
          </a:p>
          <a:p>
            <a:pPr>
              <a:buFont typeface="Wingdings" panose="05000000000000000000" pitchFamily="2" charset="2"/>
              <a:buChar char="v"/>
            </a:pPr>
            <a:r>
              <a:rPr lang="en-US" sz="1600" b="1" dirty="0"/>
              <a:t> Week 2</a:t>
            </a:r>
          </a:p>
          <a:p>
            <a:pPr lvl="1">
              <a:buFont typeface="Arial" panose="020B0604020202020204" pitchFamily="34" charset="0"/>
              <a:buChar char="•"/>
            </a:pPr>
            <a:r>
              <a:rPr lang="en-US" sz="1600" dirty="0"/>
              <a:t> Conducted a survey as an HR trainee.</a:t>
            </a:r>
          </a:p>
          <a:p>
            <a:pPr lvl="1">
              <a:buFont typeface="Arial" panose="020B0604020202020204" pitchFamily="34" charset="0"/>
              <a:buChar char="•"/>
            </a:pPr>
            <a:r>
              <a:rPr lang="en-US" sz="1600" dirty="0"/>
              <a:t>Focused on customer treatment and well-being.</a:t>
            </a:r>
          </a:p>
          <a:p>
            <a:pPr lvl="1">
              <a:buFont typeface="Arial" panose="020B0604020202020204" pitchFamily="34" charset="0"/>
              <a:buChar char="•"/>
            </a:pPr>
            <a:r>
              <a:rPr lang="en-US" sz="1600" dirty="0"/>
              <a:t>Noted a well-equipped waiting room with air conditioning and drinks.</a:t>
            </a:r>
          </a:p>
          <a:p>
            <a:pPr lvl="1">
              <a:buFont typeface="Arial" panose="020B0604020202020204" pitchFamily="34" charset="0"/>
              <a:buChar char="•"/>
            </a:pPr>
            <a:r>
              <a:rPr lang="en-US" sz="1600" dirty="0"/>
              <a:t>Observed a see-through glass for customers to watch car servicing</a:t>
            </a:r>
            <a:r>
              <a:rPr lang="en-US" sz="1400" b="1" dirty="0"/>
              <a:t>.</a:t>
            </a:r>
          </a:p>
        </p:txBody>
      </p:sp>
    </p:spTree>
    <p:extLst>
      <p:ext uri="{BB962C8B-B14F-4D97-AF65-F5344CB8AC3E}">
        <p14:creationId xmlns:p14="http://schemas.microsoft.com/office/powerpoint/2010/main" val="4055256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0D3B-0EED-409C-9C1F-856FDC961FE8}"/>
              </a:ext>
            </a:extLst>
          </p:cNvPr>
          <p:cNvSpPr>
            <a:spLocks noGrp="1"/>
          </p:cNvSpPr>
          <p:nvPr>
            <p:ph type="title"/>
          </p:nvPr>
        </p:nvSpPr>
        <p:spPr/>
        <p:txBody>
          <a:bodyPr>
            <a:normAutofit/>
          </a:bodyPr>
          <a:lstStyle/>
          <a:p>
            <a:pPr algn="ctr"/>
            <a:r>
              <a:rPr lang="en-US" sz="3200" dirty="0">
                <a:solidFill>
                  <a:srgbClr val="660066"/>
                </a:solidFill>
                <a:latin typeface="Bahnschrift SemiLight SemiConde" panose="020B0502040204020203" pitchFamily="34" charset="0"/>
              </a:rPr>
              <a:t>WEEKLY TASKS</a:t>
            </a:r>
          </a:p>
        </p:txBody>
      </p:sp>
      <p:sp>
        <p:nvSpPr>
          <p:cNvPr id="3" name="Content Placeholder 2">
            <a:extLst>
              <a:ext uri="{FF2B5EF4-FFF2-40B4-BE49-F238E27FC236}">
                <a16:creationId xmlns:a16="http://schemas.microsoft.com/office/drawing/2014/main" id="{38A96C99-56B7-4B9B-A1A6-E2D1CDEB8D59}"/>
              </a:ext>
            </a:extLst>
          </p:cNvPr>
          <p:cNvSpPr>
            <a:spLocks noGrp="1"/>
          </p:cNvSpPr>
          <p:nvPr>
            <p:ph idx="1"/>
          </p:nvPr>
        </p:nvSpPr>
        <p:spPr/>
        <p:txBody>
          <a:bodyPr>
            <a:normAutofit/>
          </a:bodyPr>
          <a:lstStyle/>
          <a:p>
            <a:pPr>
              <a:buFont typeface="Wingdings" panose="05000000000000000000" pitchFamily="2" charset="2"/>
              <a:buChar char="v"/>
            </a:pPr>
            <a:r>
              <a:rPr lang="en-US" sz="1600" b="1" dirty="0"/>
              <a:t> Week 3</a:t>
            </a:r>
          </a:p>
          <a:p>
            <a:pPr lvl="1">
              <a:buFont typeface="Arial" panose="020B0604020202020204" pitchFamily="34" charset="0"/>
              <a:buChar char="•"/>
            </a:pPr>
            <a:r>
              <a:rPr lang="en-US" sz="1600" dirty="0"/>
              <a:t>Learned about the leave system with specific guidelines.</a:t>
            </a:r>
          </a:p>
          <a:p>
            <a:pPr lvl="1">
              <a:buFont typeface="Arial" panose="020B0604020202020204" pitchFamily="34" charset="0"/>
              <a:buChar char="•"/>
            </a:pPr>
            <a:r>
              <a:rPr lang="en-US" sz="1600" dirty="0"/>
              <a:t>Learned both manual and digital attendance methods.</a:t>
            </a:r>
          </a:p>
          <a:p>
            <a:pPr lvl="1">
              <a:buFont typeface="Arial" panose="020B0604020202020204" pitchFamily="34" charset="0"/>
              <a:buChar char="•"/>
            </a:pPr>
            <a:r>
              <a:rPr lang="en-US" sz="1600" dirty="0"/>
              <a:t>Collected leave forms from employees.</a:t>
            </a:r>
          </a:p>
          <a:p>
            <a:pPr lvl="1">
              <a:buFont typeface="Arial" panose="020B0604020202020204" pitchFamily="34" charset="0"/>
              <a:buChar char="•"/>
            </a:pPr>
            <a:r>
              <a:rPr lang="en-US" sz="1600" dirty="0"/>
              <a:t>Learned both manual and digital attendance methods.</a:t>
            </a:r>
          </a:p>
          <a:p>
            <a:pPr lvl="1">
              <a:buFont typeface="Arial" panose="020B0604020202020204" pitchFamily="34" charset="0"/>
              <a:buChar char="•"/>
            </a:pPr>
            <a:r>
              <a:rPr lang="en-US" sz="1600" dirty="0"/>
              <a:t>Used the "Smart Office" app by the AM group for digital attendance.</a:t>
            </a:r>
          </a:p>
          <a:p>
            <a:pPr lvl="1">
              <a:buFont typeface="Arial" panose="020B0604020202020204" pitchFamily="34" charset="0"/>
              <a:buChar char="•"/>
            </a:pPr>
            <a:r>
              <a:rPr lang="en-US" sz="1600" dirty="0"/>
              <a:t>Checked employee attendance on both software and manually</a:t>
            </a:r>
            <a:r>
              <a:rPr lang="en-US" sz="1400" dirty="0"/>
              <a:t>.</a:t>
            </a:r>
          </a:p>
          <a:p>
            <a:pPr>
              <a:buFont typeface="Wingdings" panose="05000000000000000000" pitchFamily="2" charset="2"/>
              <a:buChar char="v"/>
            </a:pPr>
            <a:r>
              <a:rPr lang="en-US" sz="1600" b="1" dirty="0"/>
              <a:t> Week 4</a:t>
            </a:r>
          </a:p>
          <a:p>
            <a:pPr lvl="1">
              <a:buFont typeface="Arial" panose="020B0604020202020204" pitchFamily="34" charset="0"/>
              <a:buChar char="•"/>
            </a:pPr>
            <a:r>
              <a:rPr lang="en-US" sz="1600" dirty="0"/>
              <a:t>Entered details of walk-in customers at the company's outlet.</a:t>
            </a:r>
          </a:p>
          <a:p>
            <a:pPr lvl="1">
              <a:buFont typeface="Arial" panose="020B0604020202020204" pitchFamily="34" charset="0"/>
              <a:buChar char="•"/>
            </a:pPr>
            <a:r>
              <a:rPr lang="en-US" sz="1600" dirty="0"/>
              <a:t>Recorded names, contact numbers, locations, and interested car models</a:t>
            </a:r>
          </a:p>
        </p:txBody>
      </p:sp>
    </p:spTree>
    <p:extLst>
      <p:ext uri="{BB962C8B-B14F-4D97-AF65-F5344CB8AC3E}">
        <p14:creationId xmlns:p14="http://schemas.microsoft.com/office/powerpoint/2010/main" val="1294996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0D3B-0EED-409C-9C1F-856FDC961FE8}"/>
              </a:ext>
            </a:extLst>
          </p:cNvPr>
          <p:cNvSpPr>
            <a:spLocks noGrp="1"/>
          </p:cNvSpPr>
          <p:nvPr>
            <p:ph type="title"/>
          </p:nvPr>
        </p:nvSpPr>
        <p:spPr/>
        <p:txBody>
          <a:bodyPr>
            <a:normAutofit/>
          </a:bodyPr>
          <a:lstStyle/>
          <a:p>
            <a:pPr algn="ctr"/>
            <a:r>
              <a:rPr lang="en-US" sz="3200" dirty="0">
                <a:solidFill>
                  <a:srgbClr val="660066"/>
                </a:solidFill>
                <a:latin typeface="Bahnschrift SemiLight SemiConde" panose="020B0502040204020203" pitchFamily="34" charset="0"/>
              </a:rPr>
              <a:t>WEEKLY TASKS</a:t>
            </a:r>
          </a:p>
        </p:txBody>
      </p:sp>
      <p:sp>
        <p:nvSpPr>
          <p:cNvPr id="3" name="Content Placeholder 2">
            <a:extLst>
              <a:ext uri="{FF2B5EF4-FFF2-40B4-BE49-F238E27FC236}">
                <a16:creationId xmlns:a16="http://schemas.microsoft.com/office/drawing/2014/main" id="{38A96C99-56B7-4B9B-A1A6-E2D1CDEB8D59}"/>
              </a:ext>
            </a:extLst>
          </p:cNvPr>
          <p:cNvSpPr>
            <a:spLocks noGrp="1"/>
          </p:cNvSpPr>
          <p:nvPr>
            <p:ph idx="1"/>
          </p:nvPr>
        </p:nvSpPr>
        <p:spPr/>
        <p:txBody>
          <a:bodyPr>
            <a:normAutofit/>
          </a:bodyPr>
          <a:lstStyle/>
          <a:p>
            <a:pPr marL="201168" lvl="1" indent="0">
              <a:buNone/>
            </a:pPr>
            <a:endParaRPr lang="en-US" sz="1400" dirty="0"/>
          </a:p>
          <a:p>
            <a:pPr lvl="1">
              <a:buFont typeface="Arial" panose="020B0604020202020204" pitchFamily="34" charset="0"/>
              <a:buChar char="•"/>
            </a:pPr>
            <a:r>
              <a:rPr lang="en-US" sz="1600" dirty="0"/>
              <a:t>Gained insights into EVs, automatic, and manual cars.</a:t>
            </a:r>
          </a:p>
          <a:p>
            <a:pPr lvl="1">
              <a:buFont typeface="Arial" panose="020B0604020202020204" pitchFamily="34" charset="0"/>
              <a:buChar char="•"/>
            </a:pPr>
            <a:r>
              <a:rPr lang="en-US" sz="1600" dirty="0"/>
              <a:t>Learned about car stocking and quick arrangement processes.</a:t>
            </a:r>
          </a:p>
          <a:p>
            <a:pPr lvl="1">
              <a:buFont typeface="Arial" panose="020B0604020202020204" pitchFamily="34" charset="0"/>
              <a:buChar char="•"/>
            </a:pPr>
            <a:r>
              <a:rPr lang="en-US" sz="1600" dirty="0"/>
              <a:t>Acquired basic knowledge of car competitors (e.g., Hyundai Venue vs. Tata </a:t>
            </a:r>
            <a:r>
              <a:rPr lang="en-US" sz="1600" dirty="0" err="1"/>
              <a:t>Nexon</a:t>
            </a:r>
            <a:r>
              <a:rPr lang="en-US" sz="1600" dirty="0"/>
              <a:t>, Hyundai Verna vs. Honda City and Virtus).</a:t>
            </a:r>
          </a:p>
          <a:p>
            <a:pPr>
              <a:buFont typeface="Wingdings" panose="05000000000000000000" pitchFamily="2" charset="2"/>
              <a:buChar char="v"/>
            </a:pPr>
            <a:r>
              <a:rPr lang="en-US" sz="1800" b="1" dirty="0"/>
              <a:t> Week 5</a:t>
            </a:r>
          </a:p>
          <a:p>
            <a:pPr>
              <a:buFont typeface="Arial" panose="020B0604020202020204" pitchFamily="34" charset="0"/>
              <a:buChar char="•"/>
            </a:pPr>
            <a:endParaRPr lang="en-US" sz="1600" dirty="0"/>
          </a:p>
          <a:p>
            <a:pPr>
              <a:buFont typeface="Wingdings" panose="05000000000000000000" pitchFamily="2" charset="2"/>
              <a:buChar char="v"/>
            </a:pPr>
            <a:endParaRPr lang="en-US" sz="1600" dirty="0"/>
          </a:p>
        </p:txBody>
      </p:sp>
    </p:spTree>
    <p:extLst>
      <p:ext uri="{BB962C8B-B14F-4D97-AF65-F5344CB8AC3E}">
        <p14:creationId xmlns:p14="http://schemas.microsoft.com/office/powerpoint/2010/main" val="2290680956"/>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{4C98A174-EDAE-41D6-AC37-A08AB05A928A}tf56160789_win32</Template>
  <TotalTime>443</TotalTime>
  <Words>964</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Bahnschrift SemiLight SemiConde</vt:lpstr>
      <vt:lpstr>Bookman Old Style</vt:lpstr>
      <vt:lpstr>Calibri</vt:lpstr>
      <vt:lpstr>Franklin Gothic Book</vt:lpstr>
      <vt:lpstr>Gabriola</vt:lpstr>
      <vt:lpstr>Microsoft Uighur</vt:lpstr>
      <vt:lpstr>Wingdings</vt:lpstr>
      <vt:lpstr>Custom</vt:lpstr>
      <vt:lpstr>                SUMMER INTERNSHIP PROGRAMME – 2024  MID- TERM PRESENTATION Presented by      Sakshi Pandita              Roll no.:  MB050                         Faculty Guide: Prof.(Dr.)  Naresh K.Patel                                                                                                 </vt:lpstr>
      <vt:lpstr>OVERVIEW</vt:lpstr>
      <vt:lpstr>COMPANY OVERVIEW </vt:lpstr>
      <vt:lpstr>BRIEF OF SUMMER INTERNSHIP PROJECT  “A STUDY OF CUSTOMER SATISFACTION AT AM HYUNDAI PVT. LIMITED”</vt:lpstr>
      <vt:lpstr>OBJECTIVES</vt:lpstr>
      <vt:lpstr>RESEARCH METHODOLOGY</vt:lpstr>
      <vt:lpstr>WEEKLY TASKS</vt:lpstr>
      <vt:lpstr>WEEKLY TASKS</vt:lpstr>
      <vt:lpstr>WEEKLY TASKS</vt:lpstr>
      <vt:lpstr>PROBLEMS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 programee</dc:title>
  <dc:creator>LENOVO</dc:creator>
  <cp:lastModifiedBy>LENOVO</cp:lastModifiedBy>
  <cp:revision>32</cp:revision>
  <dcterms:created xsi:type="dcterms:W3CDTF">2024-05-26T17:19:08Z</dcterms:created>
  <dcterms:modified xsi:type="dcterms:W3CDTF">2024-05-27T00:43:04Z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