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4"/>
  </p:notesMasterIdLst>
  <p:sldIdLst>
    <p:sldId id="459" r:id="rId2"/>
    <p:sldId id="384" r:id="rId3"/>
    <p:sldId id="424" r:id="rId4"/>
    <p:sldId id="426" r:id="rId5"/>
    <p:sldId id="430" r:id="rId6"/>
    <p:sldId id="433" r:id="rId7"/>
    <p:sldId id="442" r:id="rId8"/>
    <p:sldId id="427" r:id="rId9"/>
    <p:sldId id="428" r:id="rId10"/>
    <p:sldId id="429" r:id="rId11"/>
    <p:sldId id="432" r:id="rId12"/>
    <p:sldId id="453" r:id="rId13"/>
    <p:sldId id="454" r:id="rId14"/>
    <p:sldId id="455" r:id="rId15"/>
    <p:sldId id="456" r:id="rId16"/>
    <p:sldId id="457" r:id="rId17"/>
    <p:sldId id="458" r:id="rId18"/>
    <p:sldId id="443" r:id="rId19"/>
    <p:sldId id="445" r:id="rId20"/>
    <p:sldId id="444" r:id="rId21"/>
    <p:sldId id="450" r:id="rId22"/>
    <p:sldId id="446" r:id="rId23"/>
    <p:sldId id="447" r:id="rId24"/>
    <p:sldId id="448" r:id="rId25"/>
    <p:sldId id="451" r:id="rId26"/>
    <p:sldId id="449" r:id="rId27"/>
    <p:sldId id="452" r:id="rId28"/>
    <p:sldId id="257" r:id="rId29"/>
    <p:sldId id="259" r:id="rId30"/>
    <p:sldId id="258" r:id="rId31"/>
    <p:sldId id="440" r:id="rId32"/>
    <p:sldId id="46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759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6625" autoAdjust="0"/>
  </p:normalViewPr>
  <p:slideViewPr>
    <p:cSldViewPr snapToObjects="1">
      <p:cViewPr varScale="1">
        <p:scale>
          <a:sx n="81" d="100"/>
          <a:sy n="81" d="100"/>
        </p:scale>
        <p:origin x="130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pxhere.com/en/photo/1448313" TargetMode="External"/><Relationship Id="rId1" Type="http://schemas.openxmlformats.org/officeDocument/2006/relationships/image" Target="../media/image7.jpg"/><Relationship Id="rId6" Type="http://schemas.openxmlformats.org/officeDocument/2006/relationships/hyperlink" Target="https://www.groundreport.com/business-intelligence-one-done-design-use-anywhere/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://xavi.ivars.me/bloc/2016/machine-learning-reloaded/" TargetMode="External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pxhere.com/en/photo/1448313" TargetMode="External"/><Relationship Id="rId1" Type="http://schemas.openxmlformats.org/officeDocument/2006/relationships/image" Target="../media/image7.jpg"/><Relationship Id="rId6" Type="http://schemas.openxmlformats.org/officeDocument/2006/relationships/hyperlink" Target="https://www.groundreport.com/business-intelligence-one-done-design-use-anywhere/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://xavi.ivars.me/bloc/2016/machine-learning-reloaded/" TargetMode="External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E6627E-8283-41FA-8B12-86A5F1348861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0E8B0A-964C-4E27-9801-7684064AF456}">
      <dgm:prSet/>
      <dgm:spPr/>
      <dgm:t>
        <a:bodyPr/>
        <a:lstStyle/>
        <a:p>
          <a:r>
            <a:rPr lang="en-US" b="1"/>
            <a:t>Problem Definition &amp; Objective</a:t>
          </a:r>
          <a:endParaRPr lang="en-US"/>
        </a:p>
      </dgm:t>
    </dgm:pt>
    <dgm:pt modelId="{5240F9DD-331C-4143-9D8D-B6976FA258F9}" type="parTrans" cxnId="{0BABFE5B-8C5B-40E2-8A25-E56EA29B8EDC}">
      <dgm:prSet/>
      <dgm:spPr/>
      <dgm:t>
        <a:bodyPr/>
        <a:lstStyle/>
        <a:p>
          <a:endParaRPr lang="en-US"/>
        </a:p>
      </dgm:t>
    </dgm:pt>
    <dgm:pt modelId="{5DA6E2FE-37E2-48C9-81C0-2DC3B2E3DB2D}" type="sibTrans" cxnId="{0BABFE5B-8C5B-40E2-8A25-E56EA29B8EDC}">
      <dgm:prSet/>
      <dgm:spPr/>
      <dgm:t>
        <a:bodyPr/>
        <a:lstStyle/>
        <a:p>
          <a:endParaRPr lang="en-US"/>
        </a:p>
      </dgm:t>
    </dgm:pt>
    <dgm:pt modelId="{ACED5F52-1FE4-4CD0-AF8F-685661C17771}">
      <dgm:prSet/>
      <dgm:spPr/>
      <dgm:t>
        <a:bodyPr/>
        <a:lstStyle/>
        <a:p>
          <a:r>
            <a:rPr lang="en-US" b="1"/>
            <a:t>Dataset Description</a:t>
          </a:r>
          <a:endParaRPr lang="en-US"/>
        </a:p>
      </dgm:t>
    </dgm:pt>
    <dgm:pt modelId="{F71BCE6C-3158-4468-9A81-37F6FE67E430}" type="parTrans" cxnId="{3F6143B3-99C7-43A8-80E3-4EA5AE4D25B3}">
      <dgm:prSet/>
      <dgm:spPr/>
      <dgm:t>
        <a:bodyPr/>
        <a:lstStyle/>
        <a:p>
          <a:endParaRPr lang="en-US"/>
        </a:p>
      </dgm:t>
    </dgm:pt>
    <dgm:pt modelId="{310C7E29-90EB-4167-B2B8-3B179630CBB4}" type="sibTrans" cxnId="{3F6143B3-99C7-43A8-80E3-4EA5AE4D25B3}">
      <dgm:prSet/>
      <dgm:spPr/>
      <dgm:t>
        <a:bodyPr/>
        <a:lstStyle/>
        <a:p>
          <a:endParaRPr lang="en-US"/>
        </a:p>
      </dgm:t>
    </dgm:pt>
    <dgm:pt modelId="{BAC430D8-8D99-4A63-8AF7-DAC3E31CB91B}">
      <dgm:prSet/>
      <dgm:spPr/>
      <dgm:t>
        <a:bodyPr/>
        <a:lstStyle/>
        <a:p>
          <a:r>
            <a:rPr lang="en-US" b="1"/>
            <a:t>Data Preprocessing &amp; Feature Engineering</a:t>
          </a:r>
          <a:endParaRPr lang="en-US"/>
        </a:p>
      </dgm:t>
    </dgm:pt>
    <dgm:pt modelId="{38B3E0A5-8784-4D56-816E-C5BA2801EAB6}" type="parTrans" cxnId="{E594DBB9-6404-44AA-B948-43CF130C7BA5}">
      <dgm:prSet/>
      <dgm:spPr/>
      <dgm:t>
        <a:bodyPr/>
        <a:lstStyle/>
        <a:p>
          <a:endParaRPr lang="en-US"/>
        </a:p>
      </dgm:t>
    </dgm:pt>
    <dgm:pt modelId="{76C28B07-4DEA-403B-8FF4-87ACE48B24BF}" type="sibTrans" cxnId="{E594DBB9-6404-44AA-B948-43CF130C7BA5}">
      <dgm:prSet/>
      <dgm:spPr/>
      <dgm:t>
        <a:bodyPr/>
        <a:lstStyle/>
        <a:p>
          <a:endParaRPr lang="en-US"/>
        </a:p>
      </dgm:t>
    </dgm:pt>
    <dgm:pt modelId="{2D719C3B-46C1-41C9-A67A-D4E19CB31531}">
      <dgm:prSet/>
      <dgm:spPr/>
      <dgm:t>
        <a:bodyPr/>
        <a:lstStyle/>
        <a:p>
          <a:r>
            <a:rPr lang="en-US" b="1" dirty="0"/>
            <a:t>Exploratory Data Analysis</a:t>
          </a:r>
          <a:endParaRPr lang="en-US" dirty="0"/>
        </a:p>
      </dgm:t>
    </dgm:pt>
    <dgm:pt modelId="{F5A2E14A-1E1A-4B6C-BB67-72CA55362C36}" type="parTrans" cxnId="{F1D9D3B5-6CF7-4346-9C04-03BC7B1B45B7}">
      <dgm:prSet/>
      <dgm:spPr/>
      <dgm:t>
        <a:bodyPr/>
        <a:lstStyle/>
        <a:p>
          <a:endParaRPr lang="en-US"/>
        </a:p>
      </dgm:t>
    </dgm:pt>
    <dgm:pt modelId="{E09177C3-CB43-4B0D-9F86-A392D443BABC}" type="sibTrans" cxnId="{F1D9D3B5-6CF7-4346-9C04-03BC7B1B45B7}">
      <dgm:prSet/>
      <dgm:spPr/>
      <dgm:t>
        <a:bodyPr/>
        <a:lstStyle/>
        <a:p>
          <a:endParaRPr lang="en-US"/>
        </a:p>
      </dgm:t>
    </dgm:pt>
    <dgm:pt modelId="{380EFA71-0019-400A-80E7-2AC93D5B4EBB}">
      <dgm:prSet/>
      <dgm:spPr/>
      <dgm:t>
        <a:bodyPr/>
        <a:lstStyle/>
        <a:p>
          <a:r>
            <a:rPr lang="en-US" b="1"/>
            <a:t>Feature Selection</a:t>
          </a:r>
          <a:endParaRPr lang="en-US"/>
        </a:p>
      </dgm:t>
    </dgm:pt>
    <dgm:pt modelId="{51646CE8-474B-4D03-B527-A022993F5972}" type="parTrans" cxnId="{E3CEFA90-EF54-49FE-B0C5-6440D449B3D7}">
      <dgm:prSet/>
      <dgm:spPr/>
      <dgm:t>
        <a:bodyPr/>
        <a:lstStyle/>
        <a:p>
          <a:endParaRPr lang="en-US"/>
        </a:p>
      </dgm:t>
    </dgm:pt>
    <dgm:pt modelId="{0FAB5AD6-987B-4ED7-BDFA-7D680B134839}" type="sibTrans" cxnId="{E3CEFA90-EF54-49FE-B0C5-6440D449B3D7}">
      <dgm:prSet/>
      <dgm:spPr/>
      <dgm:t>
        <a:bodyPr/>
        <a:lstStyle/>
        <a:p>
          <a:endParaRPr lang="en-US"/>
        </a:p>
      </dgm:t>
    </dgm:pt>
    <dgm:pt modelId="{E786BECA-B21C-44F4-B392-7BBF79670327}">
      <dgm:prSet/>
      <dgm:spPr/>
      <dgm:t>
        <a:bodyPr/>
        <a:lstStyle/>
        <a:p>
          <a:r>
            <a:rPr lang="en-US" b="1"/>
            <a:t>Model Deployment</a:t>
          </a:r>
          <a:endParaRPr lang="en-US"/>
        </a:p>
      </dgm:t>
    </dgm:pt>
    <dgm:pt modelId="{0609BBEA-4A07-4E76-A52B-1D86C690A8C7}" type="parTrans" cxnId="{175A42B6-74FE-4696-8BCA-6F1685042F9C}">
      <dgm:prSet/>
      <dgm:spPr/>
      <dgm:t>
        <a:bodyPr/>
        <a:lstStyle/>
        <a:p>
          <a:endParaRPr lang="en-US"/>
        </a:p>
      </dgm:t>
    </dgm:pt>
    <dgm:pt modelId="{84FBFA91-31AA-45F2-841D-C3B9A73A55B1}" type="sibTrans" cxnId="{175A42B6-74FE-4696-8BCA-6F1685042F9C}">
      <dgm:prSet/>
      <dgm:spPr/>
      <dgm:t>
        <a:bodyPr/>
        <a:lstStyle/>
        <a:p>
          <a:endParaRPr lang="en-US"/>
        </a:p>
      </dgm:t>
    </dgm:pt>
    <dgm:pt modelId="{C35FC5CB-E2A1-4659-A2AA-1D61C81A4A22}">
      <dgm:prSet/>
      <dgm:spPr/>
      <dgm:t>
        <a:bodyPr/>
        <a:lstStyle/>
        <a:p>
          <a:r>
            <a:rPr lang="en-US" b="1" dirty="0"/>
            <a:t>Model Evaluation</a:t>
          </a:r>
          <a:endParaRPr lang="en-US" dirty="0"/>
        </a:p>
      </dgm:t>
    </dgm:pt>
    <dgm:pt modelId="{374A8344-1FFE-4758-A742-EF1ABD2C83F0}" type="parTrans" cxnId="{3204BDF5-1B37-4D24-859E-ED37E34921F4}">
      <dgm:prSet/>
      <dgm:spPr/>
      <dgm:t>
        <a:bodyPr/>
        <a:lstStyle/>
        <a:p>
          <a:endParaRPr lang="en-US"/>
        </a:p>
      </dgm:t>
    </dgm:pt>
    <dgm:pt modelId="{22DADFC1-BE27-440E-AB81-4D997E17F7E0}" type="sibTrans" cxnId="{3204BDF5-1B37-4D24-859E-ED37E34921F4}">
      <dgm:prSet/>
      <dgm:spPr/>
      <dgm:t>
        <a:bodyPr/>
        <a:lstStyle/>
        <a:p>
          <a:endParaRPr lang="en-US"/>
        </a:p>
      </dgm:t>
    </dgm:pt>
    <dgm:pt modelId="{9AF6849E-A3C9-40F8-A513-ECA229BBC237}">
      <dgm:prSet/>
      <dgm:spPr/>
      <dgm:t>
        <a:bodyPr/>
        <a:lstStyle/>
        <a:p>
          <a:r>
            <a:rPr lang="en-US" b="1" dirty="0"/>
            <a:t>Interfacing</a:t>
          </a:r>
          <a:endParaRPr lang="en-US" dirty="0"/>
        </a:p>
      </dgm:t>
    </dgm:pt>
    <dgm:pt modelId="{E1457F5B-0BEA-41A3-8AE8-ADDF1CE62675}" type="parTrans" cxnId="{795A57DB-A340-4F06-B90F-99736C403101}">
      <dgm:prSet/>
      <dgm:spPr/>
      <dgm:t>
        <a:bodyPr/>
        <a:lstStyle/>
        <a:p>
          <a:endParaRPr lang="en-US"/>
        </a:p>
      </dgm:t>
    </dgm:pt>
    <dgm:pt modelId="{390196A6-C556-431D-B15D-CF611C64CA53}" type="sibTrans" cxnId="{795A57DB-A340-4F06-B90F-99736C403101}">
      <dgm:prSet/>
      <dgm:spPr/>
      <dgm:t>
        <a:bodyPr/>
        <a:lstStyle/>
        <a:p>
          <a:endParaRPr lang="en-US"/>
        </a:p>
      </dgm:t>
    </dgm:pt>
    <dgm:pt modelId="{99BA4A6E-50F2-4806-BA9B-46B0DC4F4FB4}">
      <dgm:prSet/>
      <dgm:spPr/>
      <dgm:t>
        <a:bodyPr/>
        <a:lstStyle/>
        <a:p>
          <a:r>
            <a:rPr lang="en-US" b="1"/>
            <a:t>Conclusion</a:t>
          </a:r>
          <a:endParaRPr lang="en-US"/>
        </a:p>
      </dgm:t>
    </dgm:pt>
    <dgm:pt modelId="{9EC958FC-02A5-4FB0-B4A3-006731F3155D}" type="parTrans" cxnId="{2F547F09-8DD3-4778-8526-D537A25AE093}">
      <dgm:prSet/>
      <dgm:spPr/>
      <dgm:t>
        <a:bodyPr/>
        <a:lstStyle/>
        <a:p>
          <a:endParaRPr lang="en-US"/>
        </a:p>
      </dgm:t>
    </dgm:pt>
    <dgm:pt modelId="{10AD53FB-1E25-440D-B79E-8AF6D96D07A3}" type="sibTrans" cxnId="{2F547F09-8DD3-4778-8526-D537A25AE093}">
      <dgm:prSet/>
      <dgm:spPr/>
      <dgm:t>
        <a:bodyPr/>
        <a:lstStyle/>
        <a:p>
          <a:endParaRPr lang="en-US"/>
        </a:p>
      </dgm:t>
    </dgm:pt>
    <dgm:pt modelId="{3B776424-6A69-4FBF-9618-6C7B20DF49B2}">
      <dgm:prSet/>
      <dgm:spPr/>
      <dgm:t>
        <a:bodyPr/>
        <a:lstStyle/>
        <a:p>
          <a:r>
            <a:rPr lang="en-US" b="1" dirty="0"/>
            <a:t>Challenges Faced</a:t>
          </a:r>
          <a:endParaRPr lang="en-US" dirty="0"/>
        </a:p>
      </dgm:t>
    </dgm:pt>
    <dgm:pt modelId="{96CA9BB6-9ADA-4902-A01B-99A06860C11A}" type="parTrans" cxnId="{12E19E8B-0AE1-4124-B893-19648CC54750}">
      <dgm:prSet/>
      <dgm:spPr/>
      <dgm:t>
        <a:bodyPr/>
        <a:lstStyle/>
        <a:p>
          <a:endParaRPr lang="en-US"/>
        </a:p>
      </dgm:t>
    </dgm:pt>
    <dgm:pt modelId="{48952060-6BB6-4F00-B30B-213EF048D116}" type="sibTrans" cxnId="{12E19E8B-0AE1-4124-B893-19648CC54750}">
      <dgm:prSet/>
      <dgm:spPr/>
      <dgm:t>
        <a:bodyPr/>
        <a:lstStyle/>
        <a:p>
          <a:endParaRPr lang="en-US"/>
        </a:p>
      </dgm:t>
    </dgm:pt>
    <dgm:pt modelId="{A928E4A5-69D4-444D-8B3B-F9772337D04F}" type="pres">
      <dgm:prSet presAssocID="{94E6627E-8283-41FA-8B12-86A5F1348861}" presName="Name0" presStyleCnt="0">
        <dgm:presLayoutVars>
          <dgm:dir/>
          <dgm:animLvl val="lvl"/>
          <dgm:resizeHandles val="exact"/>
        </dgm:presLayoutVars>
      </dgm:prSet>
      <dgm:spPr/>
    </dgm:pt>
    <dgm:pt modelId="{E889DEA9-9C3D-41CC-9F67-1F99AACA17A0}" type="pres">
      <dgm:prSet presAssocID="{9D0E8B0A-964C-4E27-9801-7684064AF456}" presName="linNode" presStyleCnt="0"/>
      <dgm:spPr/>
    </dgm:pt>
    <dgm:pt modelId="{63990F06-1327-48C5-A6C9-89703C393A33}" type="pres">
      <dgm:prSet presAssocID="{9D0E8B0A-964C-4E27-9801-7684064AF456}" presName="parentText" presStyleLbl="node1" presStyleIdx="0" presStyleCnt="10" custLinFactNeighborY="-5418">
        <dgm:presLayoutVars>
          <dgm:chMax val="1"/>
          <dgm:bulletEnabled val="1"/>
        </dgm:presLayoutVars>
      </dgm:prSet>
      <dgm:spPr/>
    </dgm:pt>
    <dgm:pt modelId="{68DBA641-FED0-4BAD-B10D-261C758443DE}" type="pres">
      <dgm:prSet presAssocID="{5DA6E2FE-37E2-48C9-81C0-2DC3B2E3DB2D}" presName="sp" presStyleCnt="0"/>
      <dgm:spPr/>
    </dgm:pt>
    <dgm:pt modelId="{DB3B0234-8609-4EF6-88DA-A88C254038B5}" type="pres">
      <dgm:prSet presAssocID="{ACED5F52-1FE4-4CD0-AF8F-685661C17771}" presName="linNode" presStyleCnt="0"/>
      <dgm:spPr/>
    </dgm:pt>
    <dgm:pt modelId="{F64DEFF6-4E22-4089-8671-5243BAA91DA0}" type="pres">
      <dgm:prSet presAssocID="{ACED5F52-1FE4-4CD0-AF8F-685661C17771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9C7CEE6B-A952-4A2F-9D09-3E12750EDA12}" type="pres">
      <dgm:prSet presAssocID="{310C7E29-90EB-4167-B2B8-3B179630CBB4}" presName="sp" presStyleCnt="0"/>
      <dgm:spPr/>
    </dgm:pt>
    <dgm:pt modelId="{BCDE43CC-E0EA-4303-9016-C7EF597D2DDE}" type="pres">
      <dgm:prSet presAssocID="{BAC430D8-8D99-4A63-8AF7-DAC3E31CB91B}" presName="linNode" presStyleCnt="0"/>
      <dgm:spPr/>
    </dgm:pt>
    <dgm:pt modelId="{98A751B4-A693-42A7-9A22-B2DA6A2B8593}" type="pres">
      <dgm:prSet presAssocID="{BAC430D8-8D99-4A63-8AF7-DAC3E31CB91B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4CA8D0EC-9541-48E2-9422-5202BC6143EC}" type="pres">
      <dgm:prSet presAssocID="{76C28B07-4DEA-403B-8FF4-87ACE48B24BF}" presName="sp" presStyleCnt="0"/>
      <dgm:spPr/>
    </dgm:pt>
    <dgm:pt modelId="{24665EAD-7E22-48B2-8588-583934D665AD}" type="pres">
      <dgm:prSet presAssocID="{2D719C3B-46C1-41C9-A67A-D4E19CB31531}" presName="linNode" presStyleCnt="0"/>
      <dgm:spPr/>
    </dgm:pt>
    <dgm:pt modelId="{3C07040D-C1B0-4F12-869E-1680F2666C71}" type="pres">
      <dgm:prSet presAssocID="{2D719C3B-46C1-41C9-A67A-D4E19CB31531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4E9F7001-90BB-4DF4-8F8C-6E55B243AED3}" type="pres">
      <dgm:prSet presAssocID="{E09177C3-CB43-4B0D-9F86-A392D443BABC}" presName="sp" presStyleCnt="0"/>
      <dgm:spPr/>
    </dgm:pt>
    <dgm:pt modelId="{6D37FFBF-25F6-443C-92B8-0049692D51EE}" type="pres">
      <dgm:prSet presAssocID="{380EFA71-0019-400A-80E7-2AC93D5B4EBB}" presName="linNode" presStyleCnt="0"/>
      <dgm:spPr/>
    </dgm:pt>
    <dgm:pt modelId="{F4DC6AA1-157E-4712-AB50-7B65AA114EEA}" type="pres">
      <dgm:prSet presAssocID="{380EFA71-0019-400A-80E7-2AC93D5B4EBB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174FDE2C-6D8E-4D92-A843-AC4837C31C30}" type="pres">
      <dgm:prSet presAssocID="{0FAB5AD6-987B-4ED7-BDFA-7D680B134839}" presName="sp" presStyleCnt="0"/>
      <dgm:spPr/>
    </dgm:pt>
    <dgm:pt modelId="{5C803ECF-8E5E-44FD-8D36-EAA5D1CE3FE0}" type="pres">
      <dgm:prSet presAssocID="{E786BECA-B21C-44F4-B392-7BBF79670327}" presName="linNode" presStyleCnt="0"/>
      <dgm:spPr/>
    </dgm:pt>
    <dgm:pt modelId="{5F0D41D2-75B1-47AC-A8F7-D7EC3BCD6599}" type="pres">
      <dgm:prSet presAssocID="{E786BECA-B21C-44F4-B392-7BBF79670327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355765B8-237E-4773-B22C-536776D1F941}" type="pres">
      <dgm:prSet presAssocID="{84FBFA91-31AA-45F2-841D-C3B9A73A55B1}" presName="sp" presStyleCnt="0"/>
      <dgm:spPr/>
    </dgm:pt>
    <dgm:pt modelId="{B5A52220-AD57-473F-ABA3-2D7B68162D2E}" type="pres">
      <dgm:prSet presAssocID="{C35FC5CB-E2A1-4659-A2AA-1D61C81A4A22}" presName="linNode" presStyleCnt="0"/>
      <dgm:spPr/>
    </dgm:pt>
    <dgm:pt modelId="{63F49D48-D3BE-4FFF-8C8B-ED49972AC289}" type="pres">
      <dgm:prSet presAssocID="{C35FC5CB-E2A1-4659-A2AA-1D61C81A4A22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DC0C6E80-B479-44D3-A7FD-1F74FFF2062C}" type="pres">
      <dgm:prSet presAssocID="{22DADFC1-BE27-440E-AB81-4D997E17F7E0}" presName="sp" presStyleCnt="0"/>
      <dgm:spPr/>
    </dgm:pt>
    <dgm:pt modelId="{7D9A5F10-1CCE-4B50-9F25-A4BA52F86130}" type="pres">
      <dgm:prSet presAssocID="{9AF6849E-A3C9-40F8-A513-ECA229BBC237}" presName="linNode" presStyleCnt="0"/>
      <dgm:spPr/>
    </dgm:pt>
    <dgm:pt modelId="{5067F649-CBF9-4C7C-9195-FFEF2C5D5304}" type="pres">
      <dgm:prSet presAssocID="{9AF6849E-A3C9-40F8-A513-ECA229BBC237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D5945D76-1A08-4522-9C24-6479856EC8BE}" type="pres">
      <dgm:prSet presAssocID="{390196A6-C556-431D-B15D-CF611C64CA53}" presName="sp" presStyleCnt="0"/>
      <dgm:spPr/>
    </dgm:pt>
    <dgm:pt modelId="{98D4AE2F-022B-44A6-BB4A-F3AF6F91CE80}" type="pres">
      <dgm:prSet presAssocID="{3B776424-6A69-4FBF-9618-6C7B20DF49B2}" presName="linNode" presStyleCnt="0"/>
      <dgm:spPr/>
    </dgm:pt>
    <dgm:pt modelId="{EE919693-D644-4086-9773-EE95F5B9FFA3}" type="pres">
      <dgm:prSet presAssocID="{3B776424-6A69-4FBF-9618-6C7B20DF49B2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421CEB2B-B801-4C45-8170-A0A212179E13}" type="pres">
      <dgm:prSet presAssocID="{48952060-6BB6-4F00-B30B-213EF048D116}" presName="sp" presStyleCnt="0"/>
      <dgm:spPr/>
    </dgm:pt>
    <dgm:pt modelId="{198D6869-09C3-43D6-BECC-FC2B84EA184B}" type="pres">
      <dgm:prSet presAssocID="{99BA4A6E-50F2-4806-BA9B-46B0DC4F4FB4}" presName="linNode" presStyleCnt="0"/>
      <dgm:spPr/>
    </dgm:pt>
    <dgm:pt modelId="{8C1E3950-C8E3-45BE-9784-8FCA80CF88E9}" type="pres">
      <dgm:prSet presAssocID="{99BA4A6E-50F2-4806-BA9B-46B0DC4F4FB4}" presName="parentText" presStyleLbl="node1" presStyleIdx="9" presStyleCnt="10">
        <dgm:presLayoutVars>
          <dgm:chMax val="1"/>
          <dgm:bulletEnabled val="1"/>
        </dgm:presLayoutVars>
      </dgm:prSet>
      <dgm:spPr/>
    </dgm:pt>
  </dgm:ptLst>
  <dgm:cxnLst>
    <dgm:cxn modelId="{F7D12203-50BF-4246-8F75-66C76FA9D1D9}" type="presOf" srcId="{9D0E8B0A-964C-4E27-9801-7684064AF456}" destId="{63990F06-1327-48C5-A6C9-89703C393A33}" srcOrd="0" destOrd="0" presId="urn:microsoft.com/office/officeart/2005/8/layout/vList5"/>
    <dgm:cxn modelId="{2F547F09-8DD3-4778-8526-D537A25AE093}" srcId="{94E6627E-8283-41FA-8B12-86A5F1348861}" destId="{99BA4A6E-50F2-4806-BA9B-46B0DC4F4FB4}" srcOrd="9" destOrd="0" parTransId="{9EC958FC-02A5-4FB0-B4A3-006731F3155D}" sibTransId="{10AD53FB-1E25-440D-B79E-8AF6D96D07A3}"/>
    <dgm:cxn modelId="{BD6B082C-E24F-43B3-9395-91CBE1EF84DC}" type="presOf" srcId="{99BA4A6E-50F2-4806-BA9B-46B0DC4F4FB4}" destId="{8C1E3950-C8E3-45BE-9784-8FCA80CF88E9}" srcOrd="0" destOrd="0" presId="urn:microsoft.com/office/officeart/2005/8/layout/vList5"/>
    <dgm:cxn modelId="{0BABFE5B-8C5B-40E2-8A25-E56EA29B8EDC}" srcId="{94E6627E-8283-41FA-8B12-86A5F1348861}" destId="{9D0E8B0A-964C-4E27-9801-7684064AF456}" srcOrd="0" destOrd="0" parTransId="{5240F9DD-331C-4143-9D8D-B6976FA258F9}" sibTransId="{5DA6E2FE-37E2-48C9-81C0-2DC3B2E3DB2D}"/>
    <dgm:cxn modelId="{8DD80568-668A-4904-A090-D6AEF710A661}" type="presOf" srcId="{3B776424-6A69-4FBF-9618-6C7B20DF49B2}" destId="{EE919693-D644-4086-9773-EE95F5B9FFA3}" srcOrd="0" destOrd="0" presId="urn:microsoft.com/office/officeart/2005/8/layout/vList5"/>
    <dgm:cxn modelId="{735E2D4D-F78B-445A-9489-0D37CBEA29EF}" type="presOf" srcId="{ACED5F52-1FE4-4CD0-AF8F-685661C17771}" destId="{F64DEFF6-4E22-4089-8671-5243BAA91DA0}" srcOrd="0" destOrd="0" presId="urn:microsoft.com/office/officeart/2005/8/layout/vList5"/>
    <dgm:cxn modelId="{12F22551-3DF7-4990-A879-929F58202BB8}" type="presOf" srcId="{2D719C3B-46C1-41C9-A67A-D4E19CB31531}" destId="{3C07040D-C1B0-4F12-869E-1680F2666C71}" srcOrd="0" destOrd="0" presId="urn:microsoft.com/office/officeart/2005/8/layout/vList5"/>
    <dgm:cxn modelId="{374DE080-D2BE-4B62-953F-782B1463F42C}" type="presOf" srcId="{BAC430D8-8D99-4A63-8AF7-DAC3E31CB91B}" destId="{98A751B4-A693-42A7-9A22-B2DA6A2B8593}" srcOrd="0" destOrd="0" presId="urn:microsoft.com/office/officeart/2005/8/layout/vList5"/>
    <dgm:cxn modelId="{B98F6B81-ECCA-42F4-AA69-6909FE680A73}" type="presOf" srcId="{C35FC5CB-E2A1-4659-A2AA-1D61C81A4A22}" destId="{63F49D48-D3BE-4FFF-8C8B-ED49972AC289}" srcOrd="0" destOrd="0" presId="urn:microsoft.com/office/officeart/2005/8/layout/vList5"/>
    <dgm:cxn modelId="{12E19E8B-0AE1-4124-B893-19648CC54750}" srcId="{94E6627E-8283-41FA-8B12-86A5F1348861}" destId="{3B776424-6A69-4FBF-9618-6C7B20DF49B2}" srcOrd="8" destOrd="0" parTransId="{96CA9BB6-9ADA-4902-A01B-99A06860C11A}" sibTransId="{48952060-6BB6-4F00-B30B-213EF048D116}"/>
    <dgm:cxn modelId="{62D38A8C-16B9-48B6-8DF1-5D9F6B98F6C8}" type="presOf" srcId="{380EFA71-0019-400A-80E7-2AC93D5B4EBB}" destId="{F4DC6AA1-157E-4712-AB50-7B65AA114EEA}" srcOrd="0" destOrd="0" presId="urn:microsoft.com/office/officeart/2005/8/layout/vList5"/>
    <dgm:cxn modelId="{E3CEFA90-EF54-49FE-B0C5-6440D449B3D7}" srcId="{94E6627E-8283-41FA-8B12-86A5F1348861}" destId="{380EFA71-0019-400A-80E7-2AC93D5B4EBB}" srcOrd="4" destOrd="0" parTransId="{51646CE8-474B-4D03-B527-A022993F5972}" sibTransId="{0FAB5AD6-987B-4ED7-BDFA-7D680B134839}"/>
    <dgm:cxn modelId="{B1CFBF99-F7F7-4917-8CE6-EADC8300399A}" type="presOf" srcId="{94E6627E-8283-41FA-8B12-86A5F1348861}" destId="{A928E4A5-69D4-444D-8B3B-F9772337D04F}" srcOrd="0" destOrd="0" presId="urn:microsoft.com/office/officeart/2005/8/layout/vList5"/>
    <dgm:cxn modelId="{3F6143B3-99C7-43A8-80E3-4EA5AE4D25B3}" srcId="{94E6627E-8283-41FA-8B12-86A5F1348861}" destId="{ACED5F52-1FE4-4CD0-AF8F-685661C17771}" srcOrd="1" destOrd="0" parTransId="{F71BCE6C-3158-4468-9A81-37F6FE67E430}" sibTransId="{310C7E29-90EB-4167-B2B8-3B179630CBB4}"/>
    <dgm:cxn modelId="{F1D9D3B5-6CF7-4346-9C04-03BC7B1B45B7}" srcId="{94E6627E-8283-41FA-8B12-86A5F1348861}" destId="{2D719C3B-46C1-41C9-A67A-D4E19CB31531}" srcOrd="3" destOrd="0" parTransId="{F5A2E14A-1E1A-4B6C-BB67-72CA55362C36}" sibTransId="{E09177C3-CB43-4B0D-9F86-A392D443BABC}"/>
    <dgm:cxn modelId="{175A42B6-74FE-4696-8BCA-6F1685042F9C}" srcId="{94E6627E-8283-41FA-8B12-86A5F1348861}" destId="{E786BECA-B21C-44F4-B392-7BBF79670327}" srcOrd="5" destOrd="0" parTransId="{0609BBEA-4A07-4E76-A52B-1D86C690A8C7}" sibTransId="{84FBFA91-31AA-45F2-841D-C3B9A73A55B1}"/>
    <dgm:cxn modelId="{E594DBB9-6404-44AA-B948-43CF130C7BA5}" srcId="{94E6627E-8283-41FA-8B12-86A5F1348861}" destId="{BAC430D8-8D99-4A63-8AF7-DAC3E31CB91B}" srcOrd="2" destOrd="0" parTransId="{38B3E0A5-8784-4D56-816E-C5BA2801EAB6}" sibTransId="{76C28B07-4DEA-403B-8FF4-87ACE48B24BF}"/>
    <dgm:cxn modelId="{D4EB16D4-57E1-4982-AADF-B5D647351591}" type="presOf" srcId="{9AF6849E-A3C9-40F8-A513-ECA229BBC237}" destId="{5067F649-CBF9-4C7C-9195-FFEF2C5D5304}" srcOrd="0" destOrd="0" presId="urn:microsoft.com/office/officeart/2005/8/layout/vList5"/>
    <dgm:cxn modelId="{795A57DB-A340-4F06-B90F-99736C403101}" srcId="{94E6627E-8283-41FA-8B12-86A5F1348861}" destId="{9AF6849E-A3C9-40F8-A513-ECA229BBC237}" srcOrd="7" destOrd="0" parTransId="{E1457F5B-0BEA-41A3-8AE8-ADDF1CE62675}" sibTransId="{390196A6-C556-431D-B15D-CF611C64CA53}"/>
    <dgm:cxn modelId="{B09026E5-DABA-4EE6-A9C8-3BB3E76CF595}" type="presOf" srcId="{E786BECA-B21C-44F4-B392-7BBF79670327}" destId="{5F0D41D2-75B1-47AC-A8F7-D7EC3BCD6599}" srcOrd="0" destOrd="0" presId="urn:microsoft.com/office/officeart/2005/8/layout/vList5"/>
    <dgm:cxn modelId="{3204BDF5-1B37-4D24-859E-ED37E34921F4}" srcId="{94E6627E-8283-41FA-8B12-86A5F1348861}" destId="{C35FC5CB-E2A1-4659-A2AA-1D61C81A4A22}" srcOrd="6" destOrd="0" parTransId="{374A8344-1FFE-4758-A742-EF1ABD2C83F0}" sibTransId="{22DADFC1-BE27-440E-AB81-4D997E17F7E0}"/>
    <dgm:cxn modelId="{D2D55096-F239-4943-9A39-841A020A5216}" type="presParOf" srcId="{A928E4A5-69D4-444D-8B3B-F9772337D04F}" destId="{E889DEA9-9C3D-41CC-9F67-1F99AACA17A0}" srcOrd="0" destOrd="0" presId="urn:microsoft.com/office/officeart/2005/8/layout/vList5"/>
    <dgm:cxn modelId="{36F9CD96-55BC-4EBC-BB71-1072E800CBD8}" type="presParOf" srcId="{E889DEA9-9C3D-41CC-9F67-1F99AACA17A0}" destId="{63990F06-1327-48C5-A6C9-89703C393A33}" srcOrd="0" destOrd="0" presId="urn:microsoft.com/office/officeart/2005/8/layout/vList5"/>
    <dgm:cxn modelId="{C66F5EAC-5703-48DA-963C-3C03167C7486}" type="presParOf" srcId="{A928E4A5-69D4-444D-8B3B-F9772337D04F}" destId="{68DBA641-FED0-4BAD-B10D-261C758443DE}" srcOrd="1" destOrd="0" presId="urn:microsoft.com/office/officeart/2005/8/layout/vList5"/>
    <dgm:cxn modelId="{34B1AF82-5D35-46B1-BE0C-18097B984BF4}" type="presParOf" srcId="{A928E4A5-69D4-444D-8B3B-F9772337D04F}" destId="{DB3B0234-8609-4EF6-88DA-A88C254038B5}" srcOrd="2" destOrd="0" presId="urn:microsoft.com/office/officeart/2005/8/layout/vList5"/>
    <dgm:cxn modelId="{DAB20662-6368-43DD-B820-7A666C9B8FB3}" type="presParOf" srcId="{DB3B0234-8609-4EF6-88DA-A88C254038B5}" destId="{F64DEFF6-4E22-4089-8671-5243BAA91DA0}" srcOrd="0" destOrd="0" presId="urn:microsoft.com/office/officeart/2005/8/layout/vList5"/>
    <dgm:cxn modelId="{FF61BF5D-DB4C-4FBC-89E7-A24B467010D3}" type="presParOf" srcId="{A928E4A5-69D4-444D-8B3B-F9772337D04F}" destId="{9C7CEE6B-A952-4A2F-9D09-3E12750EDA12}" srcOrd="3" destOrd="0" presId="urn:microsoft.com/office/officeart/2005/8/layout/vList5"/>
    <dgm:cxn modelId="{E3873AB3-69F4-40E2-9608-24648E8C1108}" type="presParOf" srcId="{A928E4A5-69D4-444D-8B3B-F9772337D04F}" destId="{BCDE43CC-E0EA-4303-9016-C7EF597D2DDE}" srcOrd="4" destOrd="0" presId="urn:microsoft.com/office/officeart/2005/8/layout/vList5"/>
    <dgm:cxn modelId="{1F8486C9-358B-4266-A0CF-B732DA56629F}" type="presParOf" srcId="{BCDE43CC-E0EA-4303-9016-C7EF597D2DDE}" destId="{98A751B4-A693-42A7-9A22-B2DA6A2B8593}" srcOrd="0" destOrd="0" presId="urn:microsoft.com/office/officeart/2005/8/layout/vList5"/>
    <dgm:cxn modelId="{6EFC2F92-69D2-4184-9194-B65F7B11B53B}" type="presParOf" srcId="{A928E4A5-69D4-444D-8B3B-F9772337D04F}" destId="{4CA8D0EC-9541-48E2-9422-5202BC6143EC}" srcOrd="5" destOrd="0" presId="urn:microsoft.com/office/officeart/2005/8/layout/vList5"/>
    <dgm:cxn modelId="{9D0E2BFD-F255-4B75-BBB9-5CAD6DD64681}" type="presParOf" srcId="{A928E4A5-69D4-444D-8B3B-F9772337D04F}" destId="{24665EAD-7E22-48B2-8588-583934D665AD}" srcOrd="6" destOrd="0" presId="urn:microsoft.com/office/officeart/2005/8/layout/vList5"/>
    <dgm:cxn modelId="{BA17657C-2C3D-418B-84FE-AE5D1F2D5717}" type="presParOf" srcId="{24665EAD-7E22-48B2-8588-583934D665AD}" destId="{3C07040D-C1B0-4F12-869E-1680F2666C71}" srcOrd="0" destOrd="0" presId="urn:microsoft.com/office/officeart/2005/8/layout/vList5"/>
    <dgm:cxn modelId="{02348319-34FD-49BF-8616-C1409E82F591}" type="presParOf" srcId="{A928E4A5-69D4-444D-8B3B-F9772337D04F}" destId="{4E9F7001-90BB-4DF4-8F8C-6E55B243AED3}" srcOrd="7" destOrd="0" presId="urn:microsoft.com/office/officeart/2005/8/layout/vList5"/>
    <dgm:cxn modelId="{B5921AC9-6168-4F5A-85EE-FE14F82049AB}" type="presParOf" srcId="{A928E4A5-69D4-444D-8B3B-F9772337D04F}" destId="{6D37FFBF-25F6-443C-92B8-0049692D51EE}" srcOrd="8" destOrd="0" presId="urn:microsoft.com/office/officeart/2005/8/layout/vList5"/>
    <dgm:cxn modelId="{D41D88D0-69EC-4F2C-83E8-8B6ED5D3EF00}" type="presParOf" srcId="{6D37FFBF-25F6-443C-92B8-0049692D51EE}" destId="{F4DC6AA1-157E-4712-AB50-7B65AA114EEA}" srcOrd="0" destOrd="0" presId="urn:microsoft.com/office/officeart/2005/8/layout/vList5"/>
    <dgm:cxn modelId="{DD82E733-EA9E-45FE-BA6A-94E4952C24A3}" type="presParOf" srcId="{A928E4A5-69D4-444D-8B3B-F9772337D04F}" destId="{174FDE2C-6D8E-4D92-A843-AC4837C31C30}" srcOrd="9" destOrd="0" presId="urn:microsoft.com/office/officeart/2005/8/layout/vList5"/>
    <dgm:cxn modelId="{F72B74E9-AC0B-4040-BB0A-4A6959CAEFFD}" type="presParOf" srcId="{A928E4A5-69D4-444D-8B3B-F9772337D04F}" destId="{5C803ECF-8E5E-44FD-8D36-EAA5D1CE3FE0}" srcOrd="10" destOrd="0" presId="urn:microsoft.com/office/officeart/2005/8/layout/vList5"/>
    <dgm:cxn modelId="{A8AF69F5-E7E4-4A36-ADC5-1F644F8F07E8}" type="presParOf" srcId="{5C803ECF-8E5E-44FD-8D36-EAA5D1CE3FE0}" destId="{5F0D41D2-75B1-47AC-A8F7-D7EC3BCD6599}" srcOrd="0" destOrd="0" presId="urn:microsoft.com/office/officeart/2005/8/layout/vList5"/>
    <dgm:cxn modelId="{984D2DB4-652A-4499-A08A-329D6F297CB9}" type="presParOf" srcId="{A928E4A5-69D4-444D-8B3B-F9772337D04F}" destId="{355765B8-237E-4773-B22C-536776D1F941}" srcOrd="11" destOrd="0" presId="urn:microsoft.com/office/officeart/2005/8/layout/vList5"/>
    <dgm:cxn modelId="{CE27D8C5-065A-42E4-9F2B-B5920BB80113}" type="presParOf" srcId="{A928E4A5-69D4-444D-8B3B-F9772337D04F}" destId="{B5A52220-AD57-473F-ABA3-2D7B68162D2E}" srcOrd="12" destOrd="0" presId="urn:microsoft.com/office/officeart/2005/8/layout/vList5"/>
    <dgm:cxn modelId="{9E6F8CAE-4386-4009-A937-4172428919DA}" type="presParOf" srcId="{B5A52220-AD57-473F-ABA3-2D7B68162D2E}" destId="{63F49D48-D3BE-4FFF-8C8B-ED49972AC289}" srcOrd="0" destOrd="0" presId="urn:microsoft.com/office/officeart/2005/8/layout/vList5"/>
    <dgm:cxn modelId="{B5208F2F-CD1E-415E-ACFD-E790D517379D}" type="presParOf" srcId="{A928E4A5-69D4-444D-8B3B-F9772337D04F}" destId="{DC0C6E80-B479-44D3-A7FD-1F74FFF2062C}" srcOrd="13" destOrd="0" presId="urn:microsoft.com/office/officeart/2005/8/layout/vList5"/>
    <dgm:cxn modelId="{6E689F04-D598-4321-92F9-0524D21D1159}" type="presParOf" srcId="{A928E4A5-69D4-444D-8B3B-F9772337D04F}" destId="{7D9A5F10-1CCE-4B50-9F25-A4BA52F86130}" srcOrd="14" destOrd="0" presId="urn:microsoft.com/office/officeart/2005/8/layout/vList5"/>
    <dgm:cxn modelId="{5CDAEEE0-0D05-458C-988B-8A71E8246469}" type="presParOf" srcId="{7D9A5F10-1CCE-4B50-9F25-A4BA52F86130}" destId="{5067F649-CBF9-4C7C-9195-FFEF2C5D5304}" srcOrd="0" destOrd="0" presId="urn:microsoft.com/office/officeart/2005/8/layout/vList5"/>
    <dgm:cxn modelId="{2247B5FB-7221-408D-9671-6D0E9A3F23CE}" type="presParOf" srcId="{A928E4A5-69D4-444D-8B3B-F9772337D04F}" destId="{D5945D76-1A08-4522-9C24-6479856EC8BE}" srcOrd="15" destOrd="0" presId="urn:microsoft.com/office/officeart/2005/8/layout/vList5"/>
    <dgm:cxn modelId="{AF2CCE97-C1A1-4597-8E7E-06E930A4D633}" type="presParOf" srcId="{A928E4A5-69D4-444D-8B3B-F9772337D04F}" destId="{98D4AE2F-022B-44A6-BB4A-F3AF6F91CE80}" srcOrd="16" destOrd="0" presId="urn:microsoft.com/office/officeart/2005/8/layout/vList5"/>
    <dgm:cxn modelId="{84A29A22-D40E-4C0D-A0E3-8708F23DEC91}" type="presParOf" srcId="{98D4AE2F-022B-44A6-BB4A-F3AF6F91CE80}" destId="{EE919693-D644-4086-9773-EE95F5B9FFA3}" srcOrd="0" destOrd="0" presId="urn:microsoft.com/office/officeart/2005/8/layout/vList5"/>
    <dgm:cxn modelId="{1E5117E2-3C97-4E2B-9A68-9F9F43E0A7CE}" type="presParOf" srcId="{A928E4A5-69D4-444D-8B3B-F9772337D04F}" destId="{421CEB2B-B801-4C45-8170-A0A212179E13}" srcOrd="17" destOrd="0" presId="urn:microsoft.com/office/officeart/2005/8/layout/vList5"/>
    <dgm:cxn modelId="{0608F2C1-507D-4C8B-B5A8-D52CBDB1E975}" type="presParOf" srcId="{A928E4A5-69D4-444D-8B3B-F9772337D04F}" destId="{198D6869-09C3-43D6-BECC-FC2B84EA184B}" srcOrd="18" destOrd="0" presId="urn:microsoft.com/office/officeart/2005/8/layout/vList5"/>
    <dgm:cxn modelId="{A863EBA0-417D-4540-9035-3E4C1D78206D}" type="presParOf" srcId="{198D6869-09C3-43D6-BECC-FC2B84EA184B}" destId="{8C1E3950-C8E3-45BE-9784-8FCA80CF88E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8A2156-D21B-4C77-AC39-BC2FAF8E9A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F13C941C-0C6E-48C3-94EA-81444D144E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objective of this project is to predict the case status of an H1B petition and provide insights and recommendations to reduce the chances of rejection.</a:t>
          </a:r>
        </a:p>
      </dgm:t>
    </dgm:pt>
    <dgm:pt modelId="{633E1652-67A5-48AC-ACF6-0D96DB012DEA}" type="parTrans" cxnId="{F9426C66-2555-491A-BB95-BFAE0BB5CD53}">
      <dgm:prSet/>
      <dgm:spPr/>
      <dgm:t>
        <a:bodyPr/>
        <a:lstStyle/>
        <a:p>
          <a:endParaRPr lang="en-US"/>
        </a:p>
      </dgm:t>
    </dgm:pt>
    <dgm:pt modelId="{B092EEEE-3727-4563-85EC-4590D9D733DF}" type="sibTrans" cxnId="{F9426C66-2555-491A-BB95-BFAE0BB5CD53}">
      <dgm:prSet/>
      <dgm:spPr/>
      <dgm:t>
        <a:bodyPr/>
        <a:lstStyle/>
        <a:p>
          <a:endParaRPr lang="en-US"/>
        </a:p>
      </dgm:t>
    </dgm:pt>
    <dgm:pt modelId="{F51A5EC6-45E7-4D2A-A40F-CA7C75EBC4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implement a machine learning model that will be useful for employers seeking foreign talent in order to make their case stronger and avoid denials. </a:t>
          </a:r>
        </a:p>
      </dgm:t>
    </dgm:pt>
    <dgm:pt modelId="{30C3D8E4-DD0A-441C-B746-94D91D1F9626}" type="parTrans" cxnId="{9A70F8BA-0E7B-40D7-BE86-1F44EBD4CA1E}">
      <dgm:prSet/>
      <dgm:spPr/>
      <dgm:t>
        <a:bodyPr/>
        <a:lstStyle/>
        <a:p>
          <a:endParaRPr lang="en-US"/>
        </a:p>
      </dgm:t>
    </dgm:pt>
    <dgm:pt modelId="{ACF2DCCC-5CEE-4052-B1BE-0902CE2D1B64}" type="sibTrans" cxnId="{9A70F8BA-0E7B-40D7-BE86-1F44EBD4CA1E}">
      <dgm:prSet/>
      <dgm:spPr/>
      <dgm:t>
        <a:bodyPr/>
        <a:lstStyle/>
        <a:p>
          <a:endParaRPr lang="en-US"/>
        </a:p>
      </dgm:t>
    </dgm:pt>
    <dgm:pt modelId="{8BF3AABA-CE8F-4EF4-900D-313EB44F57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insights from this project would also enable foreign nationals to target the right companies and locations to increase the chances of H1B acceptance.</a:t>
          </a:r>
        </a:p>
      </dgm:t>
    </dgm:pt>
    <dgm:pt modelId="{EE9EB2AC-AB1F-40DF-9EFD-AEAEC00C2D36}" type="parTrans" cxnId="{5787CF95-383E-4C34-A508-29676950449C}">
      <dgm:prSet/>
      <dgm:spPr/>
      <dgm:t>
        <a:bodyPr/>
        <a:lstStyle/>
        <a:p>
          <a:endParaRPr lang="en-US"/>
        </a:p>
      </dgm:t>
    </dgm:pt>
    <dgm:pt modelId="{2937C011-330D-4F6A-836D-37AC3DCD3FFF}" type="sibTrans" cxnId="{5787CF95-383E-4C34-A508-29676950449C}">
      <dgm:prSet/>
      <dgm:spPr/>
      <dgm:t>
        <a:bodyPr/>
        <a:lstStyle/>
        <a:p>
          <a:endParaRPr lang="en-US"/>
        </a:p>
      </dgm:t>
    </dgm:pt>
    <dgm:pt modelId="{40949B79-20F2-4ED3-9314-F24DCDFAA85A}" type="pres">
      <dgm:prSet presAssocID="{4D8A2156-D21B-4C77-AC39-BC2FAF8E9A7B}" presName="root" presStyleCnt="0">
        <dgm:presLayoutVars>
          <dgm:dir/>
          <dgm:resizeHandles val="exact"/>
        </dgm:presLayoutVars>
      </dgm:prSet>
      <dgm:spPr/>
    </dgm:pt>
    <dgm:pt modelId="{A438D758-7795-4EDA-9AF2-66966428DCCA}" type="pres">
      <dgm:prSet presAssocID="{F13C941C-0C6E-48C3-94EA-81444D144EF6}" presName="compNode" presStyleCnt="0"/>
      <dgm:spPr/>
    </dgm:pt>
    <dgm:pt modelId="{8869BD70-7E03-4E0F-8AB4-15FD9A641670}" type="pres">
      <dgm:prSet presAssocID="{F13C941C-0C6E-48C3-94EA-81444D144EF6}" presName="bgRect" presStyleLbl="bgShp" presStyleIdx="0" presStyleCnt="3"/>
      <dgm:spPr/>
    </dgm:pt>
    <dgm:pt modelId="{2F86BBA2-DD14-4D37-87BC-567FE47411C0}" type="pres">
      <dgm:prSet presAssocID="{F13C941C-0C6E-48C3-94EA-81444D144EF6}" presName="iconRect" presStyleLbl="node1" presStyleIdx="0" presStyleCnt="3" custScaleX="121317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0FA793D5-5758-40BB-B1DB-3E28CCA0FED0}" type="pres">
      <dgm:prSet presAssocID="{F13C941C-0C6E-48C3-94EA-81444D144EF6}" presName="spaceRect" presStyleCnt="0"/>
      <dgm:spPr/>
    </dgm:pt>
    <dgm:pt modelId="{0ECBC6C6-679D-43B6-A419-6037DA124A54}" type="pres">
      <dgm:prSet presAssocID="{F13C941C-0C6E-48C3-94EA-81444D144EF6}" presName="parTx" presStyleLbl="revTx" presStyleIdx="0" presStyleCnt="3">
        <dgm:presLayoutVars>
          <dgm:chMax val="0"/>
          <dgm:chPref val="0"/>
        </dgm:presLayoutVars>
      </dgm:prSet>
      <dgm:spPr/>
    </dgm:pt>
    <dgm:pt modelId="{11D3B122-5487-44FA-B58A-7F6B14885CA7}" type="pres">
      <dgm:prSet presAssocID="{B092EEEE-3727-4563-85EC-4590D9D733DF}" presName="sibTrans" presStyleCnt="0"/>
      <dgm:spPr/>
    </dgm:pt>
    <dgm:pt modelId="{717FFA7C-8340-4662-BD5B-7691D542458C}" type="pres">
      <dgm:prSet presAssocID="{F51A5EC6-45E7-4D2A-A40F-CA7C75EBC472}" presName="compNode" presStyleCnt="0"/>
      <dgm:spPr/>
    </dgm:pt>
    <dgm:pt modelId="{2E38E043-DAC9-407A-83A0-E11AF0118DE0}" type="pres">
      <dgm:prSet presAssocID="{F51A5EC6-45E7-4D2A-A40F-CA7C75EBC472}" presName="bgRect" presStyleLbl="bgShp" presStyleIdx="1" presStyleCnt="3"/>
      <dgm:spPr/>
    </dgm:pt>
    <dgm:pt modelId="{EAE5EAA2-B370-4B25-86F3-C3CE9E091237}" type="pres">
      <dgm:prSet presAssocID="{F51A5EC6-45E7-4D2A-A40F-CA7C75EBC472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1000" r="-21000"/>
          </a:stretch>
        </a:blipFill>
        <a:ln>
          <a:noFill/>
        </a:ln>
      </dgm:spPr>
    </dgm:pt>
    <dgm:pt modelId="{49F86CA4-1C36-45AE-9204-57B46938E805}" type="pres">
      <dgm:prSet presAssocID="{F51A5EC6-45E7-4D2A-A40F-CA7C75EBC472}" presName="spaceRect" presStyleCnt="0"/>
      <dgm:spPr/>
    </dgm:pt>
    <dgm:pt modelId="{F2DB42FF-0644-4009-B88B-D78728C64281}" type="pres">
      <dgm:prSet presAssocID="{F51A5EC6-45E7-4D2A-A40F-CA7C75EBC472}" presName="parTx" presStyleLbl="revTx" presStyleIdx="1" presStyleCnt="3">
        <dgm:presLayoutVars>
          <dgm:chMax val="0"/>
          <dgm:chPref val="0"/>
        </dgm:presLayoutVars>
      </dgm:prSet>
      <dgm:spPr/>
    </dgm:pt>
    <dgm:pt modelId="{7F6AD688-3DAE-4C06-9C94-0B8B94B77A55}" type="pres">
      <dgm:prSet presAssocID="{ACF2DCCC-5CEE-4052-B1BE-0902CE2D1B64}" presName="sibTrans" presStyleCnt="0"/>
      <dgm:spPr/>
    </dgm:pt>
    <dgm:pt modelId="{BF3D0FBF-BEB3-4A51-B19D-EF09C68C0EFD}" type="pres">
      <dgm:prSet presAssocID="{8BF3AABA-CE8F-4EF4-900D-313EB44F5726}" presName="compNode" presStyleCnt="0"/>
      <dgm:spPr/>
    </dgm:pt>
    <dgm:pt modelId="{085F233F-4A1D-4890-A4BC-6E76EB22A75E}" type="pres">
      <dgm:prSet presAssocID="{8BF3AABA-CE8F-4EF4-900D-313EB44F5726}" presName="bgRect" presStyleLbl="bgShp" presStyleIdx="2" presStyleCnt="3"/>
      <dgm:spPr/>
    </dgm:pt>
    <dgm:pt modelId="{ABB6E1ED-6A2E-4313-85EA-CB54A11F9F3D}" type="pres">
      <dgm:prSet presAssocID="{8BF3AABA-CE8F-4EF4-900D-313EB44F57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7000" r="-37000"/>
          </a:stretch>
        </a:blipFill>
        <a:ln>
          <a:noFill/>
        </a:ln>
      </dgm:spPr>
    </dgm:pt>
    <dgm:pt modelId="{89423D9B-FB8A-4BBD-84D6-BCE322C410E9}" type="pres">
      <dgm:prSet presAssocID="{8BF3AABA-CE8F-4EF4-900D-313EB44F5726}" presName="spaceRect" presStyleCnt="0"/>
      <dgm:spPr/>
    </dgm:pt>
    <dgm:pt modelId="{B5DF1877-1D14-4CFE-8272-39C89A23941B}" type="pres">
      <dgm:prSet presAssocID="{8BF3AABA-CE8F-4EF4-900D-313EB44F572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426C66-2555-491A-BB95-BFAE0BB5CD53}" srcId="{4D8A2156-D21B-4C77-AC39-BC2FAF8E9A7B}" destId="{F13C941C-0C6E-48C3-94EA-81444D144EF6}" srcOrd="0" destOrd="0" parTransId="{633E1652-67A5-48AC-ACF6-0D96DB012DEA}" sibTransId="{B092EEEE-3727-4563-85EC-4590D9D733DF}"/>
    <dgm:cxn modelId="{9EE90277-27DD-4BC6-9740-11D1CD07D088}" type="presOf" srcId="{8BF3AABA-CE8F-4EF4-900D-313EB44F5726}" destId="{B5DF1877-1D14-4CFE-8272-39C89A23941B}" srcOrd="0" destOrd="0" presId="urn:microsoft.com/office/officeart/2018/2/layout/IconVerticalSolidList"/>
    <dgm:cxn modelId="{B8066E7B-9084-4D4D-8203-2EC2DFEFDD40}" type="presOf" srcId="{F51A5EC6-45E7-4D2A-A40F-CA7C75EBC472}" destId="{F2DB42FF-0644-4009-B88B-D78728C64281}" srcOrd="0" destOrd="0" presId="urn:microsoft.com/office/officeart/2018/2/layout/IconVerticalSolidList"/>
    <dgm:cxn modelId="{5787CF95-383E-4C34-A508-29676950449C}" srcId="{4D8A2156-D21B-4C77-AC39-BC2FAF8E9A7B}" destId="{8BF3AABA-CE8F-4EF4-900D-313EB44F5726}" srcOrd="2" destOrd="0" parTransId="{EE9EB2AC-AB1F-40DF-9EFD-AEAEC00C2D36}" sibTransId="{2937C011-330D-4F6A-836D-37AC3DCD3FFF}"/>
    <dgm:cxn modelId="{9A70F8BA-0E7B-40D7-BE86-1F44EBD4CA1E}" srcId="{4D8A2156-D21B-4C77-AC39-BC2FAF8E9A7B}" destId="{F51A5EC6-45E7-4D2A-A40F-CA7C75EBC472}" srcOrd="1" destOrd="0" parTransId="{30C3D8E4-DD0A-441C-B746-94D91D1F9626}" sibTransId="{ACF2DCCC-5CEE-4052-B1BE-0902CE2D1B64}"/>
    <dgm:cxn modelId="{350891D6-ABCE-42DC-8C81-D7BC2C9A87AC}" type="presOf" srcId="{4D8A2156-D21B-4C77-AC39-BC2FAF8E9A7B}" destId="{40949B79-20F2-4ED3-9314-F24DCDFAA85A}" srcOrd="0" destOrd="0" presId="urn:microsoft.com/office/officeart/2018/2/layout/IconVerticalSolidList"/>
    <dgm:cxn modelId="{9F5101EC-A9A4-4970-A805-BB7B1BFCEA64}" type="presOf" srcId="{F13C941C-0C6E-48C3-94EA-81444D144EF6}" destId="{0ECBC6C6-679D-43B6-A419-6037DA124A54}" srcOrd="0" destOrd="0" presId="urn:microsoft.com/office/officeart/2018/2/layout/IconVerticalSolidList"/>
    <dgm:cxn modelId="{595123A6-F73D-4475-8BD5-AEC1AAF72D61}" type="presParOf" srcId="{40949B79-20F2-4ED3-9314-F24DCDFAA85A}" destId="{A438D758-7795-4EDA-9AF2-66966428DCCA}" srcOrd="0" destOrd="0" presId="urn:microsoft.com/office/officeart/2018/2/layout/IconVerticalSolidList"/>
    <dgm:cxn modelId="{A89F0E03-D977-43CC-BC24-C3CAEF15506F}" type="presParOf" srcId="{A438D758-7795-4EDA-9AF2-66966428DCCA}" destId="{8869BD70-7E03-4E0F-8AB4-15FD9A641670}" srcOrd="0" destOrd="0" presId="urn:microsoft.com/office/officeart/2018/2/layout/IconVerticalSolidList"/>
    <dgm:cxn modelId="{97C8176A-E477-4592-8120-22E0458B86AE}" type="presParOf" srcId="{A438D758-7795-4EDA-9AF2-66966428DCCA}" destId="{2F86BBA2-DD14-4D37-87BC-567FE47411C0}" srcOrd="1" destOrd="0" presId="urn:microsoft.com/office/officeart/2018/2/layout/IconVerticalSolidList"/>
    <dgm:cxn modelId="{2731AABF-96C6-4ABB-ACF6-2A10FFBF6C98}" type="presParOf" srcId="{A438D758-7795-4EDA-9AF2-66966428DCCA}" destId="{0FA793D5-5758-40BB-B1DB-3E28CCA0FED0}" srcOrd="2" destOrd="0" presId="urn:microsoft.com/office/officeart/2018/2/layout/IconVerticalSolidList"/>
    <dgm:cxn modelId="{5347A206-B891-473B-82C3-1A070D43B8EE}" type="presParOf" srcId="{A438D758-7795-4EDA-9AF2-66966428DCCA}" destId="{0ECBC6C6-679D-43B6-A419-6037DA124A54}" srcOrd="3" destOrd="0" presId="urn:microsoft.com/office/officeart/2018/2/layout/IconVerticalSolidList"/>
    <dgm:cxn modelId="{7E6640DB-EC69-46BA-906B-BD2D95DE5C47}" type="presParOf" srcId="{40949B79-20F2-4ED3-9314-F24DCDFAA85A}" destId="{11D3B122-5487-44FA-B58A-7F6B14885CA7}" srcOrd="1" destOrd="0" presId="urn:microsoft.com/office/officeart/2018/2/layout/IconVerticalSolidList"/>
    <dgm:cxn modelId="{4C71E7B7-149C-4A70-929D-41668B32CEC5}" type="presParOf" srcId="{40949B79-20F2-4ED3-9314-F24DCDFAA85A}" destId="{717FFA7C-8340-4662-BD5B-7691D542458C}" srcOrd="2" destOrd="0" presId="urn:microsoft.com/office/officeart/2018/2/layout/IconVerticalSolidList"/>
    <dgm:cxn modelId="{4FBA3D6A-AFFF-44AD-BA43-B2B04362C4B9}" type="presParOf" srcId="{717FFA7C-8340-4662-BD5B-7691D542458C}" destId="{2E38E043-DAC9-407A-83A0-E11AF0118DE0}" srcOrd="0" destOrd="0" presId="urn:microsoft.com/office/officeart/2018/2/layout/IconVerticalSolidList"/>
    <dgm:cxn modelId="{082C13CD-409F-45A1-8A73-DFF9C3F8F415}" type="presParOf" srcId="{717FFA7C-8340-4662-BD5B-7691D542458C}" destId="{EAE5EAA2-B370-4B25-86F3-C3CE9E091237}" srcOrd="1" destOrd="0" presId="urn:microsoft.com/office/officeart/2018/2/layout/IconVerticalSolidList"/>
    <dgm:cxn modelId="{FDA54468-AC53-47B8-B2CB-6FC140016491}" type="presParOf" srcId="{717FFA7C-8340-4662-BD5B-7691D542458C}" destId="{49F86CA4-1C36-45AE-9204-57B46938E805}" srcOrd="2" destOrd="0" presId="urn:microsoft.com/office/officeart/2018/2/layout/IconVerticalSolidList"/>
    <dgm:cxn modelId="{2616E901-A4C6-4B1C-9D39-3901C8985E1D}" type="presParOf" srcId="{717FFA7C-8340-4662-BD5B-7691D542458C}" destId="{F2DB42FF-0644-4009-B88B-D78728C64281}" srcOrd="3" destOrd="0" presId="urn:microsoft.com/office/officeart/2018/2/layout/IconVerticalSolidList"/>
    <dgm:cxn modelId="{B22A1728-0098-4D76-9FA4-22FDE3AFB466}" type="presParOf" srcId="{40949B79-20F2-4ED3-9314-F24DCDFAA85A}" destId="{7F6AD688-3DAE-4C06-9C94-0B8B94B77A55}" srcOrd="3" destOrd="0" presId="urn:microsoft.com/office/officeart/2018/2/layout/IconVerticalSolidList"/>
    <dgm:cxn modelId="{B424D84C-BE00-4F87-81AA-FAB562669CE0}" type="presParOf" srcId="{40949B79-20F2-4ED3-9314-F24DCDFAA85A}" destId="{BF3D0FBF-BEB3-4A51-B19D-EF09C68C0EFD}" srcOrd="4" destOrd="0" presId="urn:microsoft.com/office/officeart/2018/2/layout/IconVerticalSolidList"/>
    <dgm:cxn modelId="{29AD6A01-36EC-43F0-8AD8-111CC50CA8C8}" type="presParOf" srcId="{BF3D0FBF-BEB3-4A51-B19D-EF09C68C0EFD}" destId="{085F233F-4A1D-4890-A4BC-6E76EB22A75E}" srcOrd="0" destOrd="0" presId="urn:microsoft.com/office/officeart/2018/2/layout/IconVerticalSolidList"/>
    <dgm:cxn modelId="{F48E1858-537F-4EBD-B709-D645F92A313D}" type="presParOf" srcId="{BF3D0FBF-BEB3-4A51-B19D-EF09C68C0EFD}" destId="{ABB6E1ED-6A2E-4313-85EA-CB54A11F9F3D}" srcOrd="1" destOrd="0" presId="urn:microsoft.com/office/officeart/2018/2/layout/IconVerticalSolidList"/>
    <dgm:cxn modelId="{50BF7643-483B-4924-AF15-FB359C423DCE}" type="presParOf" srcId="{BF3D0FBF-BEB3-4A51-B19D-EF09C68C0EFD}" destId="{89423D9B-FB8A-4BBD-84D6-BCE322C410E9}" srcOrd="2" destOrd="0" presId="urn:microsoft.com/office/officeart/2018/2/layout/IconVerticalSolidList"/>
    <dgm:cxn modelId="{E17BA6C2-1862-4B58-9972-984762118429}" type="presParOf" srcId="{BF3D0FBF-BEB3-4A51-B19D-EF09C68C0EFD}" destId="{B5DF1877-1D14-4CFE-8272-39C89A2394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0C6F1B-A43D-4F2A-AE05-9C7382291982}" type="doc">
      <dgm:prSet loTypeId="urn:microsoft.com/office/officeart/2005/8/layout/pyramid3" loCatId="pyramid" qsTypeId="urn:microsoft.com/office/officeart/2005/8/quickstyle/simple1" qsCatId="simple" csTypeId="urn:microsoft.com/office/officeart/2005/8/colors/accent0_3" csCatId="mainScheme" phldr="1"/>
      <dgm:spPr/>
    </dgm:pt>
    <dgm:pt modelId="{4F7D0BEB-748D-4F56-8BA2-A613164AF0BE}">
      <dgm:prSet phldrT="[Text]" custT="1"/>
      <dgm:spPr>
        <a:xfrm rot="10800000">
          <a:off x="494154" y="1222006"/>
          <a:ext cx="2076764" cy="1222006"/>
        </a:xfrm>
        <a:prstGeom prst="trapezoid">
          <a:avLst>
            <a:gd name="adj" fmla="val 44246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n-US" sz="14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25</a:t>
          </a:r>
        </a:p>
        <a:p>
          <a:pPr algn="ctr">
            <a:buNone/>
          </a:pPr>
          <a:r>
            <a:rPr lang="en-US" sz="14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variables</a:t>
          </a:r>
          <a:endParaRPr lang="en-IN" sz="1400" dirty="0">
            <a:solidFill>
              <a:sysClr val="window" lastClr="FFFFFF"/>
            </a:solidFill>
            <a:latin typeface="Arial" panose="020B0604020202020204"/>
            <a:ea typeface="+mn-ea"/>
            <a:cs typeface="+mn-cs"/>
          </a:endParaRPr>
        </a:p>
      </dgm:t>
    </dgm:pt>
    <dgm:pt modelId="{C3185146-8B64-4CA7-B659-2D84263F0296}" type="parTrans" cxnId="{AD2B6762-C58A-4E05-8EAC-60CB5DC4E77D}">
      <dgm:prSet/>
      <dgm:spPr/>
      <dgm:t>
        <a:bodyPr/>
        <a:lstStyle/>
        <a:p>
          <a:pPr algn="ctr"/>
          <a:endParaRPr lang="en-IN"/>
        </a:p>
      </dgm:t>
    </dgm:pt>
    <dgm:pt modelId="{538885D1-41A4-40F4-BF85-2A1DDD7E1678}" type="sibTrans" cxnId="{AD2B6762-C58A-4E05-8EAC-60CB5DC4E77D}">
      <dgm:prSet/>
      <dgm:spPr/>
      <dgm:t>
        <a:bodyPr/>
        <a:lstStyle/>
        <a:p>
          <a:pPr algn="ctr"/>
          <a:endParaRPr lang="en-IN"/>
        </a:p>
      </dgm:t>
    </dgm:pt>
    <dgm:pt modelId="{717B32DB-C581-4EB1-9CC6-9712206BFA14}">
      <dgm:prSet phldrT="[Text]" custT="1"/>
      <dgm:spPr>
        <a:xfrm rot="10800000">
          <a:off x="772447" y="2444013"/>
          <a:ext cx="1520179" cy="1222006"/>
        </a:xfrm>
        <a:prstGeom prst="trapezoid">
          <a:avLst>
            <a:gd name="adj" fmla="val 44246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n-US" sz="14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 7 variable</a:t>
          </a:r>
          <a:endParaRPr lang="en-IN" sz="1400" dirty="0">
            <a:solidFill>
              <a:sysClr val="window" lastClr="FFFFFF"/>
            </a:solidFill>
            <a:latin typeface="Arial" panose="020B0604020202020204"/>
            <a:ea typeface="+mn-ea"/>
            <a:cs typeface="+mn-cs"/>
          </a:endParaRPr>
        </a:p>
      </dgm:t>
    </dgm:pt>
    <dgm:pt modelId="{440FAE9E-FD8B-462D-8443-F38FF6D6397C}" type="parTrans" cxnId="{D4A16FEF-95DD-4564-AF3F-9DC9856CD88C}">
      <dgm:prSet/>
      <dgm:spPr/>
      <dgm:t>
        <a:bodyPr/>
        <a:lstStyle/>
        <a:p>
          <a:pPr algn="ctr"/>
          <a:endParaRPr lang="en-IN"/>
        </a:p>
      </dgm:t>
    </dgm:pt>
    <dgm:pt modelId="{C8ABB93F-A99E-43D6-BA79-8196EF1AA35A}" type="sibTrans" cxnId="{D4A16FEF-95DD-4564-AF3F-9DC9856CD88C}">
      <dgm:prSet/>
      <dgm:spPr/>
      <dgm:t>
        <a:bodyPr/>
        <a:lstStyle/>
        <a:p>
          <a:pPr algn="ctr"/>
          <a:endParaRPr lang="en-IN"/>
        </a:p>
      </dgm:t>
    </dgm:pt>
    <dgm:pt modelId="{9ACD633D-39EB-4559-BCA5-D7D08A3827C7}">
      <dgm:prSet phldrT="[Text]" custT="1"/>
      <dgm:spPr>
        <a:xfrm rot="10800000">
          <a:off x="95823" y="28778"/>
          <a:ext cx="2886013" cy="1222006"/>
        </a:xfrm>
        <a:prstGeom prst="trapezoid">
          <a:avLst>
            <a:gd name="adj" fmla="val 44246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r>
            <a:rPr lang="en-US" sz="14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52</a:t>
          </a:r>
          <a:r>
            <a:rPr lang="en-US" sz="12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  </a:t>
          </a:r>
          <a:r>
            <a:rPr lang="en-US" sz="14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variables</a:t>
          </a:r>
          <a:endParaRPr lang="en-IN" sz="1400" dirty="0">
            <a:solidFill>
              <a:sysClr val="window" lastClr="FFFFFF"/>
            </a:solidFill>
            <a:latin typeface="Arial" panose="020B0604020202020204"/>
            <a:ea typeface="+mn-ea"/>
            <a:cs typeface="+mn-cs"/>
          </a:endParaRPr>
        </a:p>
      </dgm:t>
    </dgm:pt>
    <dgm:pt modelId="{A680BDE2-891B-4135-B07C-CF13B663EACC}" type="parTrans" cxnId="{FA57C3E4-072F-4659-9623-7774D9E14C9A}">
      <dgm:prSet/>
      <dgm:spPr/>
      <dgm:t>
        <a:bodyPr/>
        <a:lstStyle/>
        <a:p>
          <a:pPr algn="ctr"/>
          <a:endParaRPr lang="en-IN"/>
        </a:p>
      </dgm:t>
    </dgm:pt>
    <dgm:pt modelId="{F78E5CA0-5FD0-4738-8C6E-9F6341058A19}" type="sibTrans" cxnId="{FA57C3E4-072F-4659-9623-7774D9E14C9A}">
      <dgm:prSet/>
      <dgm:spPr/>
      <dgm:t>
        <a:bodyPr/>
        <a:lstStyle/>
        <a:p>
          <a:pPr algn="ctr"/>
          <a:endParaRPr lang="en-IN"/>
        </a:p>
      </dgm:t>
    </dgm:pt>
    <dgm:pt modelId="{BBD75041-DA4D-4F93-929F-EFF3C351C5E1}">
      <dgm:prSet phldrT="[Text]" custT="1"/>
      <dgm:spPr>
        <a:xfrm>
          <a:off x="2434854" y="0"/>
          <a:ext cx="2246399" cy="1222006"/>
        </a:xfrm>
        <a:prstGeom prst="nonIsoscelesTrapezoid">
          <a:avLst>
            <a:gd name="adj1" fmla="val 44246"/>
            <a:gd name="adj2" fmla="val 0"/>
          </a:avLst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endParaRPr lang="en-IN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gm:t>
    </dgm:pt>
    <dgm:pt modelId="{E6C84C99-506B-47EE-A291-57723EC2D7D7}" type="parTrans" cxnId="{3E90ABDB-BC37-4931-95F0-5F1E38ADE054}">
      <dgm:prSet/>
      <dgm:spPr/>
      <dgm:t>
        <a:bodyPr/>
        <a:lstStyle/>
        <a:p>
          <a:pPr algn="ctr"/>
          <a:endParaRPr lang="en-IN"/>
        </a:p>
      </dgm:t>
    </dgm:pt>
    <dgm:pt modelId="{882F7261-753F-4BAA-B42C-291156CD054D}" type="sibTrans" cxnId="{3E90ABDB-BC37-4931-95F0-5F1E38ADE054}">
      <dgm:prSet/>
      <dgm:spPr/>
      <dgm:t>
        <a:bodyPr/>
        <a:lstStyle/>
        <a:p>
          <a:pPr algn="ctr"/>
          <a:endParaRPr lang="en-IN"/>
        </a:p>
      </dgm:t>
    </dgm:pt>
    <dgm:pt modelId="{D71D80BA-1346-40A0-8C3B-7175632394F0}">
      <dgm:prSet phldrT="[Text]" custT="1"/>
      <dgm:spPr>
        <a:xfrm>
          <a:off x="2030229" y="1222006"/>
          <a:ext cx="2651024" cy="1222006"/>
        </a:xfrm>
        <a:prstGeom prst="nonIsoscelesTrapezoid">
          <a:avLst>
            <a:gd name="adj1" fmla="val 44246"/>
            <a:gd name="adj2" fmla="val 0"/>
          </a:avLst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endParaRPr lang="en-IN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gm:t>
    </dgm:pt>
    <dgm:pt modelId="{3B816DD9-952B-439E-AE67-8861FADE634C}" type="parTrans" cxnId="{E6D753DD-8D19-49A2-BFC9-0CED58949DC3}">
      <dgm:prSet/>
      <dgm:spPr/>
      <dgm:t>
        <a:bodyPr/>
        <a:lstStyle/>
        <a:p>
          <a:pPr algn="ctr"/>
          <a:endParaRPr lang="en-IN"/>
        </a:p>
      </dgm:t>
    </dgm:pt>
    <dgm:pt modelId="{43711C27-D72C-4E7F-9EEF-168A0DE6061B}" type="sibTrans" cxnId="{E6D753DD-8D19-49A2-BFC9-0CED58949DC3}">
      <dgm:prSet/>
      <dgm:spPr/>
      <dgm:t>
        <a:bodyPr/>
        <a:lstStyle/>
        <a:p>
          <a:pPr algn="ctr"/>
          <a:endParaRPr lang="en-IN"/>
        </a:p>
      </dgm:t>
    </dgm:pt>
    <dgm:pt modelId="{1E85A0B8-CEE0-44A5-A692-FCCBF677F7A1}">
      <dgm:prSet phldrT="[Text]" custT="1"/>
      <dgm:spPr>
        <a:xfrm>
          <a:off x="1751937" y="2444013"/>
          <a:ext cx="2929316" cy="1222006"/>
        </a:xfrm>
        <a:prstGeom prst="nonIsoscelesTrapezoid">
          <a:avLst>
            <a:gd name="adj1" fmla="val 44246"/>
            <a:gd name="adj2" fmla="val 0"/>
          </a:avLst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ctr">
            <a:buNone/>
          </a:pPr>
          <a:endParaRPr lang="en-IN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gm:t>
    </dgm:pt>
    <dgm:pt modelId="{BE4098A5-F3CD-4ADB-8731-1C4B74E32256}" type="parTrans" cxnId="{E6288D45-ECA3-4C22-9EDB-F409199E2442}">
      <dgm:prSet/>
      <dgm:spPr/>
      <dgm:t>
        <a:bodyPr/>
        <a:lstStyle/>
        <a:p>
          <a:endParaRPr lang="en-IN"/>
        </a:p>
      </dgm:t>
    </dgm:pt>
    <dgm:pt modelId="{75D4B07C-B8FD-4D2A-9533-C5B39E9BDBF1}" type="sibTrans" cxnId="{E6288D45-ECA3-4C22-9EDB-F409199E2442}">
      <dgm:prSet/>
      <dgm:spPr/>
      <dgm:t>
        <a:bodyPr/>
        <a:lstStyle/>
        <a:p>
          <a:endParaRPr lang="en-IN"/>
        </a:p>
      </dgm:t>
    </dgm:pt>
    <dgm:pt modelId="{65280A02-A902-4E6B-BFF2-96E68C876849}" type="pres">
      <dgm:prSet presAssocID="{9A0C6F1B-A43D-4F2A-AE05-9C7382291982}" presName="Name0" presStyleCnt="0">
        <dgm:presLayoutVars>
          <dgm:dir/>
          <dgm:animLvl val="lvl"/>
          <dgm:resizeHandles val="exact"/>
        </dgm:presLayoutVars>
      </dgm:prSet>
      <dgm:spPr/>
    </dgm:pt>
    <dgm:pt modelId="{A78424F1-1E14-4065-B050-5234AE11796E}" type="pres">
      <dgm:prSet presAssocID="{9ACD633D-39EB-4559-BCA5-D7D08A3827C7}" presName="Name8" presStyleCnt="0"/>
      <dgm:spPr/>
    </dgm:pt>
    <dgm:pt modelId="{84D60972-061D-4E13-81AA-0C8EE09D4008}" type="pres">
      <dgm:prSet presAssocID="{9ACD633D-39EB-4559-BCA5-D7D08A3827C7}" presName="acctBkgd" presStyleLbl="alignAcc1" presStyleIdx="0" presStyleCnt="3"/>
      <dgm:spPr/>
    </dgm:pt>
    <dgm:pt modelId="{BF3744A5-6E85-4DAC-8026-AE81E26B7028}" type="pres">
      <dgm:prSet presAssocID="{9ACD633D-39EB-4559-BCA5-D7D08A3827C7}" presName="acctTx" presStyleLbl="alignAcc1" presStyleIdx="0" presStyleCnt="3">
        <dgm:presLayoutVars>
          <dgm:bulletEnabled val="1"/>
        </dgm:presLayoutVars>
      </dgm:prSet>
      <dgm:spPr/>
    </dgm:pt>
    <dgm:pt modelId="{1D7CDD8B-339F-4810-A124-2CE2EC2254B9}" type="pres">
      <dgm:prSet presAssocID="{9ACD633D-39EB-4559-BCA5-D7D08A3827C7}" presName="level" presStyleLbl="node1" presStyleIdx="0" presStyleCnt="3" custScaleX="92836" custLinFactNeighborX="194" custLinFactNeighborY="2355">
        <dgm:presLayoutVars>
          <dgm:chMax val="1"/>
          <dgm:bulletEnabled val="1"/>
        </dgm:presLayoutVars>
      </dgm:prSet>
      <dgm:spPr/>
    </dgm:pt>
    <dgm:pt modelId="{6014ACE7-7B5C-4A2E-B50E-382BDCCD1320}" type="pres">
      <dgm:prSet presAssocID="{9ACD633D-39EB-4559-BCA5-D7D08A3827C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B644233-AA21-458E-A637-A66F43440BD1}" type="pres">
      <dgm:prSet presAssocID="{4F7D0BEB-748D-4F56-8BA2-A613164AF0BE}" presName="Name8" presStyleCnt="0"/>
      <dgm:spPr/>
    </dgm:pt>
    <dgm:pt modelId="{C797D912-E42B-46B6-B79F-CD52DD0E074A}" type="pres">
      <dgm:prSet presAssocID="{4F7D0BEB-748D-4F56-8BA2-A613164AF0BE}" presName="acctBkgd" presStyleLbl="alignAcc1" presStyleIdx="1" presStyleCnt="3"/>
      <dgm:spPr/>
    </dgm:pt>
    <dgm:pt modelId="{D1BE7DF5-1C9E-4CFD-BED0-C3D99513CA36}" type="pres">
      <dgm:prSet presAssocID="{4F7D0BEB-748D-4F56-8BA2-A613164AF0BE}" presName="acctTx" presStyleLbl="alignAcc1" presStyleIdx="1" presStyleCnt="3">
        <dgm:presLayoutVars>
          <dgm:bulletEnabled val="1"/>
        </dgm:presLayoutVars>
      </dgm:prSet>
      <dgm:spPr/>
    </dgm:pt>
    <dgm:pt modelId="{BCE16925-AE6D-4EE5-AF07-669E322D9252}" type="pres">
      <dgm:prSet presAssocID="{4F7D0BEB-748D-4F56-8BA2-A613164AF0BE}" presName="level" presStyleLbl="node1" presStyleIdx="1" presStyleCnt="3" custScaleX="115790">
        <dgm:presLayoutVars>
          <dgm:chMax val="1"/>
          <dgm:bulletEnabled val="1"/>
        </dgm:presLayoutVars>
      </dgm:prSet>
      <dgm:spPr/>
    </dgm:pt>
    <dgm:pt modelId="{1DCDF426-078F-496D-BD65-52ABA98A6E35}" type="pres">
      <dgm:prSet presAssocID="{4F7D0BEB-748D-4F56-8BA2-A613164AF0B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EB2C0DD-DB63-41E9-8827-0890335A74B1}" type="pres">
      <dgm:prSet presAssocID="{717B32DB-C581-4EB1-9CC6-9712206BFA14}" presName="Name8" presStyleCnt="0"/>
      <dgm:spPr/>
    </dgm:pt>
    <dgm:pt modelId="{2B2A34A3-80A6-4489-9259-A31472BD544F}" type="pres">
      <dgm:prSet presAssocID="{717B32DB-C581-4EB1-9CC6-9712206BFA14}" presName="acctBkgd" presStyleLbl="alignAcc1" presStyleIdx="2" presStyleCnt="3"/>
      <dgm:spPr/>
    </dgm:pt>
    <dgm:pt modelId="{7841F64B-F742-452A-9621-2F5A82D4507C}" type="pres">
      <dgm:prSet presAssocID="{717B32DB-C581-4EB1-9CC6-9712206BFA14}" presName="acctTx" presStyleLbl="alignAcc1" presStyleIdx="2" presStyleCnt="3">
        <dgm:presLayoutVars>
          <dgm:bulletEnabled val="1"/>
        </dgm:presLayoutVars>
      </dgm:prSet>
      <dgm:spPr/>
    </dgm:pt>
    <dgm:pt modelId="{E5FC5E67-7601-447E-93A6-B9108A0A851B}" type="pres">
      <dgm:prSet presAssocID="{717B32DB-C581-4EB1-9CC6-9712206BFA14}" presName="level" presStyleLbl="node1" presStyleIdx="2" presStyleCnt="3" custScaleX="140578">
        <dgm:presLayoutVars>
          <dgm:chMax val="1"/>
          <dgm:bulletEnabled val="1"/>
        </dgm:presLayoutVars>
      </dgm:prSet>
      <dgm:spPr/>
    </dgm:pt>
    <dgm:pt modelId="{0993F814-4DA0-4554-8C76-B2799442D014}" type="pres">
      <dgm:prSet presAssocID="{717B32DB-C581-4EB1-9CC6-9712206BFA1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A098C21-E3A9-45C7-B2A9-BA87CD9E10B3}" type="presOf" srcId="{9A0C6F1B-A43D-4F2A-AE05-9C7382291982}" destId="{65280A02-A902-4E6B-BFF2-96E68C876849}" srcOrd="0" destOrd="0" presId="urn:microsoft.com/office/officeart/2005/8/layout/pyramid3"/>
    <dgm:cxn modelId="{4D2DE635-FB36-4282-8292-A1DD5BEDF2D6}" type="presOf" srcId="{D71D80BA-1346-40A0-8C3B-7175632394F0}" destId="{D1BE7DF5-1C9E-4CFD-BED0-C3D99513CA36}" srcOrd="1" destOrd="0" presId="urn:microsoft.com/office/officeart/2005/8/layout/pyramid3"/>
    <dgm:cxn modelId="{AD2B6762-C58A-4E05-8EAC-60CB5DC4E77D}" srcId="{9A0C6F1B-A43D-4F2A-AE05-9C7382291982}" destId="{4F7D0BEB-748D-4F56-8BA2-A613164AF0BE}" srcOrd="1" destOrd="0" parTransId="{C3185146-8B64-4CA7-B659-2D84263F0296}" sibTransId="{538885D1-41A4-40F4-BF85-2A1DDD7E1678}"/>
    <dgm:cxn modelId="{E6288D45-ECA3-4C22-9EDB-F409199E2442}" srcId="{717B32DB-C581-4EB1-9CC6-9712206BFA14}" destId="{1E85A0B8-CEE0-44A5-A692-FCCBF677F7A1}" srcOrd="0" destOrd="0" parTransId="{BE4098A5-F3CD-4ADB-8731-1C4B74E32256}" sibTransId="{75D4B07C-B8FD-4D2A-9533-C5B39E9BDBF1}"/>
    <dgm:cxn modelId="{36BAA949-153A-488B-99BB-64DF20892605}" type="presOf" srcId="{BBD75041-DA4D-4F93-929F-EFF3C351C5E1}" destId="{BF3744A5-6E85-4DAC-8026-AE81E26B7028}" srcOrd="1" destOrd="0" presId="urn:microsoft.com/office/officeart/2005/8/layout/pyramid3"/>
    <dgm:cxn modelId="{9048DE6F-7424-4182-8445-BDD3A56F2C64}" type="presOf" srcId="{1E85A0B8-CEE0-44A5-A692-FCCBF677F7A1}" destId="{7841F64B-F742-452A-9621-2F5A82D4507C}" srcOrd="1" destOrd="0" presId="urn:microsoft.com/office/officeart/2005/8/layout/pyramid3"/>
    <dgm:cxn modelId="{B065E977-ABFB-4336-8D49-0F75BC9935B3}" type="presOf" srcId="{D71D80BA-1346-40A0-8C3B-7175632394F0}" destId="{C797D912-E42B-46B6-B79F-CD52DD0E074A}" srcOrd="0" destOrd="0" presId="urn:microsoft.com/office/officeart/2005/8/layout/pyramid3"/>
    <dgm:cxn modelId="{60C59579-EFF2-4DBF-AE94-B4F3ACADF380}" type="presOf" srcId="{9ACD633D-39EB-4559-BCA5-D7D08A3827C7}" destId="{6014ACE7-7B5C-4A2E-B50E-382BDCCD1320}" srcOrd="1" destOrd="0" presId="urn:microsoft.com/office/officeart/2005/8/layout/pyramid3"/>
    <dgm:cxn modelId="{AC228C88-C88C-44F7-934A-9C8F8B6A775C}" type="presOf" srcId="{BBD75041-DA4D-4F93-929F-EFF3C351C5E1}" destId="{84D60972-061D-4E13-81AA-0C8EE09D4008}" srcOrd="0" destOrd="0" presId="urn:microsoft.com/office/officeart/2005/8/layout/pyramid3"/>
    <dgm:cxn modelId="{B5495F95-6EC6-4D00-89D8-D4E81051A187}" type="presOf" srcId="{9ACD633D-39EB-4559-BCA5-D7D08A3827C7}" destId="{1D7CDD8B-339F-4810-A124-2CE2EC2254B9}" srcOrd="0" destOrd="0" presId="urn:microsoft.com/office/officeart/2005/8/layout/pyramid3"/>
    <dgm:cxn modelId="{3904019B-F947-4DA0-8667-45D847FD9845}" type="presOf" srcId="{4F7D0BEB-748D-4F56-8BA2-A613164AF0BE}" destId="{1DCDF426-078F-496D-BD65-52ABA98A6E35}" srcOrd="1" destOrd="0" presId="urn:microsoft.com/office/officeart/2005/8/layout/pyramid3"/>
    <dgm:cxn modelId="{4C330B9C-9A1C-4719-B6BA-A91AAFFFCDD2}" type="presOf" srcId="{717B32DB-C581-4EB1-9CC6-9712206BFA14}" destId="{E5FC5E67-7601-447E-93A6-B9108A0A851B}" srcOrd="0" destOrd="0" presId="urn:microsoft.com/office/officeart/2005/8/layout/pyramid3"/>
    <dgm:cxn modelId="{EFD37CBE-6536-46D5-8F8C-E449088108B3}" type="presOf" srcId="{1E85A0B8-CEE0-44A5-A692-FCCBF677F7A1}" destId="{2B2A34A3-80A6-4489-9259-A31472BD544F}" srcOrd="0" destOrd="0" presId="urn:microsoft.com/office/officeart/2005/8/layout/pyramid3"/>
    <dgm:cxn modelId="{83E932C9-29BE-487E-9A3C-777C41909EB2}" type="presOf" srcId="{4F7D0BEB-748D-4F56-8BA2-A613164AF0BE}" destId="{BCE16925-AE6D-4EE5-AF07-669E322D9252}" srcOrd="0" destOrd="0" presId="urn:microsoft.com/office/officeart/2005/8/layout/pyramid3"/>
    <dgm:cxn modelId="{DAA739CC-99EC-4FF9-B115-E19DFA857CE8}" type="presOf" srcId="{717B32DB-C581-4EB1-9CC6-9712206BFA14}" destId="{0993F814-4DA0-4554-8C76-B2799442D014}" srcOrd="1" destOrd="0" presId="urn:microsoft.com/office/officeart/2005/8/layout/pyramid3"/>
    <dgm:cxn modelId="{3E90ABDB-BC37-4931-95F0-5F1E38ADE054}" srcId="{9ACD633D-39EB-4559-BCA5-D7D08A3827C7}" destId="{BBD75041-DA4D-4F93-929F-EFF3C351C5E1}" srcOrd="0" destOrd="0" parTransId="{E6C84C99-506B-47EE-A291-57723EC2D7D7}" sibTransId="{882F7261-753F-4BAA-B42C-291156CD054D}"/>
    <dgm:cxn modelId="{E6D753DD-8D19-49A2-BFC9-0CED58949DC3}" srcId="{4F7D0BEB-748D-4F56-8BA2-A613164AF0BE}" destId="{D71D80BA-1346-40A0-8C3B-7175632394F0}" srcOrd="0" destOrd="0" parTransId="{3B816DD9-952B-439E-AE67-8861FADE634C}" sibTransId="{43711C27-D72C-4E7F-9EEF-168A0DE6061B}"/>
    <dgm:cxn modelId="{FA57C3E4-072F-4659-9623-7774D9E14C9A}" srcId="{9A0C6F1B-A43D-4F2A-AE05-9C7382291982}" destId="{9ACD633D-39EB-4559-BCA5-D7D08A3827C7}" srcOrd="0" destOrd="0" parTransId="{A680BDE2-891B-4135-B07C-CF13B663EACC}" sibTransId="{F78E5CA0-5FD0-4738-8C6E-9F6341058A19}"/>
    <dgm:cxn modelId="{D4A16FEF-95DD-4564-AF3F-9DC9856CD88C}" srcId="{9A0C6F1B-A43D-4F2A-AE05-9C7382291982}" destId="{717B32DB-C581-4EB1-9CC6-9712206BFA14}" srcOrd="2" destOrd="0" parTransId="{440FAE9E-FD8B-462D-8443-F38FF6D6397C}" sibTransId="{C8ABB93F-A99E-43D6-BA79-8196EF1AA35A}"/>
    <dgm:cxn modelId="{7610E541-14B1-4750-BA1F-7DE30F34110F}" type="presParOf" srcId="{65280A02-A902-4E6B-BFF2-96E68C876849}" destId="{A78424F1-1E14-4065-B050-5234AE11796E}" srcOrd="0" destOrd="0" presId="urn:microsoft.com/office/officeart/2005/8/layout/pyramid3"/>
    <dgm:cxn modelId="{BEB39D69-BB8C-4FB3-BBE9-F91017727245}" type="presParOf" srcId="{A78424F1-1E14-4065-B050-5234AE11796E}" destId="{84D60972-061D-4E13-81AA-0C8EE09D4008}" srcOrd="0" destOrd="0" presId="urn:microsoft.com/office/officeart/2005/8/layout/pyramid3"/>
    <dgm:cxn modelId="{E09839F7-3C21-481B-ABEF-9C2FCC516C95}" type="presParOf" srcId="{A78424F1-1E14-4065-B050-5234AE11796E}" destId="{BF3744A5-6E85-4DAC-8026-AE81E26B7028}" srcOrd="1" destOrd="0" presId="urn:microsoft.com/office/officeart/2005/8/layout/pyramid3"/>
    <dgm:cxn modelId="{54A2BFA3-60B4-4B57-86B8-E7044543F27A}" type="presParOf" srcId="{A78424F1-1E14-4065-B050-5234AE11796E}" destId="{1D7CDD8B-339F-4810-A124-2CE2EC2254B9}" srcOrd="2" destOrd="0" presId="urn:microsoft.com/office/officeart/2005/8/layout/pyramid3"/>
    <dgm:cxn modelId="{F19D4780-3988-4CA3-99A8-DB6826F04E65}" type="presParOf" srcId="{A78424F1-1E14-4065-B050-5234AE11796E}" destId="{6014ACE7-7B5C-4A2E-B50E-382BDCCD1320}" srcOrd="3" destOrd="0" presId="urn:microsoft.com/office/officeart/2005/8/layout/pyramid3"/>
    <dgm:cxn modelId="{A13A3CEF-17DA-4A17-BDF0-B42B457BFD39}" type="presParOf" srcId="{65280A02-A902-4E6B-BFF2-96E68C876849}" destId="{7B644233-AA21-458E-A637-A66F43440BD1}" srcOrd="1" destOrd="0" presId="urn:microsoft.com/office/officeart/2005/8/layout/pyramid3"/>
    <dgm:cxn modelId="{3FB73559-A9C1-4EC9-8D24-621B9F2035B8}" type="presParOf" srcId="{7B644233-AA21-458E-A637-A66F43440BD1}" destId="{C797D912-E42B-46B6-B79F-CD52DD0E074A}" srcOrd="0" destOrd="0" presId="urn:microsoft.com/office/officeart/2005/8/layout/pyramid3"/>
    <dgm:cxn modelId="{33CF627A-E320-48AF-AE8B-22EAC8B6AC2E}" type="presParOf" srcId="{7B644233-AA21-458E-A637-A66F43440BD1}" destId="{D1BE7DF5-1C9E-4CFD-BED0-C3D99513CA36}" srcOrd="1" destOrd="0" presId="urn:microsoft.com/office/officeart/2005/8/layout/pyramid3"/>
    <dgm:cxn modelId="{074ACAA7-EA20-4509-9605-C0FA71316529}" type="presParOf" srcId="{7B644233-AA21-458E-A637-A66F43440BD1}" destId="{BCE16925-AE6D-4EE5-AF07-669E322D9252}" srcOrd="2" destOrd="0" presId="urn:microsoft.com/office/officeart/2005/8/layout/pyramid3"/>
    <dgm:cxn modelId="{265A9A3A-D4E0-47CA-8B45-EE6E6E5BA723}" type="presParOf" srcId="{7B644233-AA21-458E-A637-A66F43440BD1}" destId="{1DCDF426-078F-496D-BD65-52ABA98A6E35}" srcOrd="3" destOrd="0" presId="urn:microsoft.com/office/officeart/2005/8/layout/pyramid3"/>
    <dgm:cxn modelId="{0784AFBE-B7B7-480C-AC82-33156A990984}" type="presParOf" srcId="{65280A02-A902-4E6B-BFF2-96E68C876849}" destId="{FEB2C0DD-DB63-41E9-8827-0890335A74B1}" srcOrd="2" destOrd="0" presId="urn:microsoft.com/office/officeart/2005/8/layout/pyramid3"/>
    <dgm:cxn modelId="{ABFEF41C-81CF-4086-9A72-342F66225784}" type="presParOf" srcId="{FEB2C0DD-DB63-41E9-8827-0890335A74B1}" destId="{2B2A34A3-80A6-4489-9259-A31472BD544F}" srcOrd="0" destOrd="0" presId="urn:microsoft.com/office/officeart/2005/8/layout/pyramid3"/>
    <dgm:cxn modelId="{01DADE55-E5D1-4C54-8099-979D6E143139}" type="presParOf" srcId="{FEB2C0DD-DB63-41E9-8827-0890335A74B1}" destId="{7841F64B-F742-452A-9621-2F5A82D4507C}" srcOrd="1" destOrd="0" presId="urn:microsoft.com/office/officeart/2005/8/layout/pyramid3"/>
    <dgm:cxn modelId="{1155C9A5-607D-49D0-B481-D5C3035A66D4}" type="presParOf" srcId="{FEB2C0DD-DB63-41E9-8827-0890335A74B1}" destId="{E5FC5E67-7601-447E-93A6-B9108A0A851B}" srcOrd="2" destOrd="0" presId="urn:microsoft.com/office/officeart/2005/8/layout/pyramid3"/>
    <dgm:cxn modelId="{D650B26D-4625-4B53-841A-3A5781102035}" type="presParOf" srcId="{FEB2C0DD-DB63-41E9-8827-0890335A74B1}" destId="{0993F814-4DA0-4554-8C76-B2799442D014}" srcOrd="3" destOrd="0" presId="urn:microsoft.com/office/officeart/2005/8/layout/pyramid3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564E4A-2B4D-4FE7-B3F4-160087BD16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15B306-1767-42E0-A036-00F9EDEF0C83}">
      <dgm:prSet/>
      <dgm:spPr/>
      <dgm:t>
        <a:bodyPr/>
        <a:lstStyle/>
        <a:p>
          <a:r>
            <a:rPr lang="en-US"/>
            <a:t>Scikit-learn package GridSearchCV was used for the purpose of parameter tuning.</a:t>
          </a:r>
        </a:p>
      </dgm:t>
    </dgm:pt>
    <dgm:pt modelId="{1A1CFE09-22A0-42B1-98B2-1B5607A5D66E}" type="parTrans" cxnId="{DB4D6540-BDB5-49AB-9621-8CF05EB359B5}">
      <dgm:prSet/>
      <dgm:spPr/>
      <dgm:t>
        <a:bodyPr/>
        <a:lstStyle/>
        <a:p>
          <a:endParaRPr lang="en-US"/>
        </a:p>
      </dgm:t>
    </dgm:pt>
    <dgm:pt modelId="{03270D39-94F4-469C-8195-0343E178A26D}" type="sibTrans" cxnId="{DB4D6540-BDB5-49AB-9621-8CF05EB359B5}">
      <dgm:prSet/>
      <dgm:spPr/>
      <dgm:t>
        <a:bodyPr/>
        <a:lstStyle/>
        <a:p>
          <a:endParaRPr lang="en-US"/>
        </a:p>
      </dgm:t>
    </dgm:pt>
    <dgm:pt modelId="{4363BAD6-947C-4EFF-8D33-9083E1DBD6F6}">
      <dgm:prSet/>
      <dgm:spPr/>
      <dgm:t>
        <a:bodyPr/>
        <a:lstStyle/>
        <a:p>
          <a:r>
            <a:rPr lang="en-US" dirty="0"/>
            <a:t>Different combinations of hyperparameters were used to find the most optimal combination to enhance our learning model.</a:t>
          </a:r>
        </a:p>
      </dgm:t>
    </dgm:pt>
    <dgm:pt modelId="{53FB21F0-4B24-425F-9986-950A4D3A07D4}" type="parTrans" cxnId="{3AF76C89-8C78-4959-8528-DF5C13E35514}">
      <dgm:prSet/>
      <dgm:spPr/>
      <dgm:t>
        <a:bodyPr/>
        <a:lstStyle/>
        <a:p>
          <a:endParaRPr lang="en-US"/>
        </a:p>
      </dgm:t>
    </dgm:pt>
    <dgm:pt modelId="{52D3262D-5126-4E22-B040-0B9DCD1622AC}" type="sibTrans" cxnId="{3AF76C89-8C78-4959-8528-DF5C13E35514}">
      <dgm:prSet/>
      <dgm:spPr/>
      <dgm:t>
        <a:bodyPr/>
        <a:lstStyle/>
        <a:p>
          <a:endParaRPr lang="en-US"/>
        </a:p>
      </dgm:t>
    </dgm:pt>
    <dgm:pt modelId="{90434679-E433-493C-B096-48112236E5CD}">
      <dgm:prSet/>
      <dgm:spPr/>
      <dgm:t>
        <a:bodyPr/>
        <a:lstStyle/>
        <a:p>
          <a:r>
            <a:rPr lang="en-US"/>
            <a:t>This can also be used for the purpose of model comparison.</a:t>
          </a:r>
        </a:p>
      </dgm:t>
    </dgm:pt>
    <dgm:pt modelId="{E70316DC-0349-4283-B585-38CD823C16BD}" type="parTrans" cxnId="{9EE57995-3C21-48CD-9EED-700593B291A4}">
      <dgm:prSet/>
      <dgm:spPr/>
      <dgm:t>
        <a:bodyPr/>
        <a:lstStyle/>
        <a:p>
          <a:endParaRPr lang="en-US"/>
        </a:p>
      </dgm:t>
    </dgm:pt>
    <dgm:pt modelId="{60E3E9E6-35B0-49AA-AFC9-295D116A6549}" type="sibTrans" cxnId="{9EE57995-3C21-48CD-9EED-700593B291A4}">
      <dgm:prSet/>
      <dgm:spPr/>
      <dgm:t>
        <a:bodyPr/>
        <a:lstStyle/>
        <a:p>
          <a:endParaRPr lang="en-US"/>
        </a:p>
      </dgm:t>
    </dgm:pt>
    <dgm:pt modelId="{B3B8431D-EC41-4FF9-A1D8-02FFC235FCB5}" type="pres">
      <dgm:prSet presAssocID="{9A564E4A-2B4D-4FE7-B3F4-160087BD161F}" presName="linear" presStyleCnt="0">
        <dgm:presLayoutVars>
          <dgm:animLvl val="lvl"/>
          <dgm:resizeHandles val="exact"/>
        </dgm:presLayoutVars>
      </dgm:prSet>
      <dgm:spPr/>
    </dgm:pt>
    <dgm:pt modelId="{EFEF313E-D83F-406A-8175-83F9E51CC74E}" type="pres">
      <dgm:prSet presAssocID="{2815B306-1767-42E0-A036-00F9EDEF0C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683D2C-B623-4480-B167-261536B5D20D}" type="pres">
      <dgm:prSet presAssocID="{03270D39-94F4-469C-8195-0343E178A26D}" presName="spacer" presStyleCnt="0"/>
      <dgm:spPr/>
    </dgm:pt>
    <dgm:pt modelId="{FE039A08-49DA-4F29-BC47-BB9BD466C160}" type="pres">
      <dgm:prSet presAssocID="{4363BAD6-947C-4EFF-8D33-9083E1DBD6F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668C9F-F194-4DED-B3C3-4F18A934D900}" type="pres">
      <dgm:prSet presAssocID="{52D3262D-5126-4E22-B040-0B9DCD1622AC}" presName="spacer" presStyleCnt="0"/>
      <dgm:spPr/>
    </dgm:pt>
    <dgm:pt modelId="{C5AEAA4C-39AD-467C-A94B-19CC88F93A08}" type="pres">
      <dgm:prSet presAssocID="{90434679-E433-493C-B096-48112236E5C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B4D6540-BDB5-49AB-9621-8CF05EB359B5}" srcId="{9A564E4A-2B4D-4FE7-B3F4-160087BD161F}" destId="{2815B306-1767-42E0-A036-00F9EDEF0C83}" srcOrd="0" destOrd="0" parTransId="{1A1CFE09-22A0-42B1-98B2-1B5607A5D66E}" sibTransId="{03270D39-94F4-469C-8195-0343E178A26D}"/>
    <dgm:cxn modelId="{7EE30C6E-ED3B-4211-885F-F935BDE044FB}" type="presOf" srcId="{9A564E4A-2B4D-4FE7-B3F4-160087BD161F}" destId="{B3B8431D-EC41-4FF9-A1D8-02FFC235FCB5}" srcOrd="0" destOrd="0" presId="urn:microsoft.com/office/officeart/2005/8/layout/vList2"/>
    <dgm:cxn modelId="{3AF76C89-8C78-4959-8528-DF5C13E35514}" srcId="{9A564E4A-2B4D-4FE7-B3F4-160087BD161F}" destId="{4363BAD6-947C-4EFF-8D33-9083E1DBD6F6}" srcOrd="1" destOrd="0" parTransId="{53FB21F0-4B24-425F-9986-950A4D3A07D4}" sibTransId="{52D3262D-5126-4E22-B040-0B9DCD1622AC}"/>
    <dgm:cxn modelId="{9EE57995-3C21-48CD-9EED-700593B291A4}" srcId="{9A564E4A-2B4D-4FE7-B3F4-160087BD161F}" destId="{90434679-E433-493C-B096-48112236E5CD}" srcOrd="2" destOrd="0" parTransId="{E70316DC-0349-4283-B585-38CD823C16BD}" sibTransId="{60E3E9E6-35B0-49AA-AFC9-295D116A6549}"/>
    <dgm:cxn modelId="{8004FFAD-9EC2-4AC9-96DD-5867F84FCB82}" type="presOf" srcId="{2815B306-1767-42E0-A036-00F9EDEF0C83}" destId="{EFEF313E-D83F-406A-8175-83F9E51CC74E}" srcOrd="0" destOrd="0" presId="urn:microsoft.com/office/officeart/2005/8/layout/vList2"/>
    <dgm:cxn modelId="{BF3E76E9-2943-4EFA-B38F-3B64099D0F19}" type="presOf" srcId="{90434679-E433-493C-B096-48112236E5CD}" destId="{C5AEAA4C-39AD-467C-A94B-19CC88F93A08}" srcOrd="0" destOrd="0" presId="urn:microsoft.com/office/officeart/2005/8/layout/vList2"/>
    <dgm:cxn modelId="{ACE0C8EB-F61F-4FCC-AD73-ED856DDBA785}" type="presOf" srcId="{4363BAD6-947C-4EFF-8D33-9083E1DBD6F6}" destId="{FE039A08-49DA-4F29-BC47-BB9BD466C160}" srcOrd="0" destOrd="0" presId="urn:microsoft.com/office/officeart/2005/8/layout/vList2"/>
    <dgm:cxn modelId="{AB10E5D4-18A2-49CC-AEAE-0D8D0FE272CE}" type="presParOf" srcId="{B3B8431D-EC41-4FF9-A1D8-02FFC235FCB5}" destId="{EFEF313E-D83F-406A-8175-83F9E51CC74E}" srcOrd="0" destOrd="0" presId="urn:microsoft.com/office/officeart/2005/8/layout/vList2"/>
    <dgm:cxn modelId="{F06D6CF7-BB03-4017-B69D-38442A402B64}" type="presParOf" srcId="{B3B8431D-EC41-4FF9-A1D8-02FFC235FCB5}" destId="{02683D2C-B623-4480-B167-261536B5D20D}" srcOrd="1" destOrd="0" presId="urn:microsoft.com/office/officeart/2005/8/layout/vList2"/>
    <dgm:cxn modelId="{75B2E54E-51B3-49F2-A300-757AC8B0C14F}" type="presParOf" srcId="{B3B8431D-EC41-4FF9-A1D8-02FFC235FCB5}" destId="{FE039A08-49DA-4F29-BC47-BB9BD466C160}" srcOrd="2" destOrd="0" presId="urn:microsoft.com/office/officeart/2005/8/layout/vList2"/>
    <dgm:cxn modelId="{CE263EBC-5138-456E-8FB8-1FAF661ACF95}" type="presParOf" srcId="{B3B8431D-EC41-4FF9-A1D8-02FFC235FCB5}" destId="{F9668C9F-F194-4DED-B3C3-4F18A934D900}" srcOrd="3" destOrd="0" presId="urn:microsoft.com/office/officeart/2005/8/layout/vList2"/>
    <dgm:cxn modelId="{98EC5A1C-2C56-49CE-8DF9-036978E4EACF}" type="presParOf" srcId="{B3B8431D-EC41-4FF9-A1D8-02FFC235FCB5}" destId="{C5AEAA4C-39AD-467C-A94B-19CC88F93A0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974EC0-7BA0-499A-ADED-FE7DDA95B864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A22DBC2-E29B-4D47-BFE6-C712EE0AFAE7}">
      <dgm:prSet/>
      <dgm:spPr/>
      <dgm:t>
        <a:bodyPr/>
        <a:lstStyle/>
        <a:p>
          <a:r>
            <a:rPr lang="en-US" b="1" u="sng"/>
            <a:t>LOGISTIC REGRESSION:</a:t>
          </a:r>
          <a:endParaRPr lang="en-US"/>
        </a:p>
      </dgm:t>
    </dgm:pt>
    <dgm:pt modelId="{F0E431EF-92F1-4926-89AD-0B157FF5F014}" type="parTrans" cxnId="{055B23D9-006E-42FB-A980-9E51189189D6}">
      <dgm:prSet/>
      <dgm:spPr/>
      <dgm:t>
        <a:bodyPr/>
        <a:lstStyle/>
        <a:p>
          <a:endParaRPr lang="en-US"/>
        </a:p>
      </dgm:t>
    </dgm:pt>
    <dgm:pt modelId="{646D6DBE-746D-4B16-9746-0E8B9712F06E}" type="sibTrans" cxnId="{055B23D9-006E-42FB-A980-9E51189189D6}">
      <dgm:prSet/>
      <dgm:spPr/>
      <dgm:t>
        <a:bodyPr/>
        <a:lstStyle/>
        <a:p>
          <a:endParaRPr lang="en-US"/>
        </a:p>
      </dgm:t>
    </dgm:pt>
    <dgm:pt modelId="{D3B50B4A-B2F8-4122-A3A0-C1EBDF19A358}">
      <dgm:prSet/>
      <dgm:spPr/>
      <dgm:t>
        <a:bodyPr/>
        <a:lstStyle/>
        <a:p>
          <a:r>
            <a:rPr lang="en-US"/>
            <a:t>Logistic Regression is a classification algorithm which was used for the purpose of binary classification. </a:t>
          </a:r>
        </a:p>
      </dgm:t>
    </dgm:pt>
    <dgm:pt modelId="{E6C627D7-4384-4393-941B-6FD730EA3C6B}" type="parTrans" cxnId="{FBC07DFD-0F34-4B77-BDA7-F7D73F266065}">
      <dgm:prSet/>
      <dgm:spPr/>
      <dgm:t>
        <a:bodyPr/>
        <a:lstStyle/>
        <a:p>
          <a:endParaRPr lang="en-US"/>
        </a:p>
      </dgm:t>
    </dgm:pt>
    <dgm:pt modelId="{ACAAB359-9580-4B7A-9048-8C7A0D12C288}" type="sibTrans" cxnId="{FBC07DFD-0F34-4B77-BDA7-F7D73F266065}">
      <dgm:prSet/>
      <dgm:spPr/>
      <dgm:t>
        <a:bodyPr/>
        <a:lstStyle/>
        <a:p>
          <a:endParaRPr lang="en-US"/>
        </a:p>
      </dgm:t>
    </dgm:pt>
    <dgm:pt modelId="{48558B54-EB32-439A-A2A0-3283DDABCCFB}">
      <dgm:prSet/>
      <dgm:spPr/>
      <dgm:t>
        <a:bodyPr/>
        <a:lstStyle/>
        <a:p>
          <a:r>
            <a:rPr lang="en-US"/>
            <a:t>The training set used was 75% of the original dataset and the test set used was 25% of the original dataset. </a:t>
          </a:r>
        </a:p>
      </dgm:t>
    </dgm:pt>
    <dgm:pt modelId="{6CF06460-DE3C-46BC-8A45-55150D7E953E}" type="parTrans" cxnId="{567B8F92-2284-4D9B-9F1C-EC323D6D8CC3}">
      <dgm:prSet/>
      <dgm:spPr/>
      <dgm:t>
        <a:bodyPr/>
        <a:lstStyle/>
        <a:p>
          <a:endParaRPr lang="en-US"/>
        </a:p>
      </dgm:t>
    </dgm:pt>
    <dgm:pt modelId="{17099360-6681-4517-85D7-1835C733B323}" type="sibTrans" cxnId="{567B8F92-2284-4D9B-9F1C-EC323D6D8CC3}">
      <dgm:prSet/>
      <dgm:spPr/>
      <dgm:t>
        <a:bodyPr/>
        <a:lstStyle/>
        <a:p>
          <a:endParaRPr lang="en-US"/>
        </a:p>
      </dgm:t>
    </dgm:pt>
    <dgm:pt modelId="{3D0CB596-E9A7-4D98-967D-F13D7E41FD13}">
      <dgm:prSet/>
      <dgm:spPr/>
      <dgm:t>
        <a:bodyPr/>
        <a:lstStyle/>
        <a:p>
          <a:r>
            <a:rPr lang="en-US"/>
            <a:t>The area under the curve obtained for Logistic Regression was 0.81.</a:t>
          </a:r>
        </a:p>
      </dgm:t>
    </dgm:pt>
    <dgm:pt modelId="{96030C39-0FA0-401C-B580-18174FA2F6AE}" type="parTrans" cxnId="{838DCB45-3DCB-465F-8C1D-6AC84EE21C86}">
      <dgm:prSet/>
      <dgm:spPr/>
      <dgm:t>
        <a:bodyPr/>
        <a:lstStyle/>
        <a:p>
          <a:endParaRPr lang="en-US"/>
        </a:p>
      </dgm:t>
    </dgm:pt>
    <dgm:pt modelId="{96C10415-F842-4BEA-9EF0-128F79DB3493}" type="sibTrans" cxnId="{838DCB45-3DCB-465F-8C1D-6AC84EE21C86}">
      <dgm:prSet/>
      <dgm:spPr/>
      <dgm:t>
        <a:bodyPr/>
        <a:lstStyle/>
        <a:p>
          <a:endParaRPr lang="en-US"/>
        </a:p>
      </dgm:t>
    </dgm:pt>
    <dgm:pt modelId="{5B03756B-FD8E-4F79-B7C7-D8340A8BF391}" type="pres">
      <dgm:prSet presAssocID="{8D974EC0-7BA0-499A-ADED-FE7DDA95B864}" presName="matrix" presStyleCnt="0">
        <dgm:presLayoutVars>
          <dgm:chMax val="1"/>
          <dgm:dir/>
          <dgm:resizeHandles val="exact"/>
        </dgm:presLayoutVars>
      </dgm:prSet>
      <dgm:spPr/>
    </dgm:pt>
    <dgm:pt modelId="{222E138C-E7A7-4DBB-AD05-34A788597D71}" type="pres">
      <dgm:prSet presAssocID="{8D974EC0-7BA0-499A-ADED-FE7DDA95B864}" presName="diamond" presStyleLbl="bgShp" presStyleIdx="0" presStyleCnt="1"/>
      <dgm:spPr/>
    </dgm:pt>
    <dgm:pt modelId="{1089507E-F240-481C-AF77-6097E500F6E8}" type="pres">
      <dgm:prSet presAssocID="{8D974EC0-7BA0-499A-ADED-FE7DDA95B86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6C662A4-6BDA-4847-B346-84AF0C3368EF}" type="pres">
      <dgm:prSet presAssocID="{8D974EC0-7BA0-499A-ADED-FE7DDA95B86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37DB31-2BD0-493D-A1BC-961C9F2B2E01}" type="pres">
      <dgm:prSet presAssocID="{8D974EC0-7BA0-499A-ADED-FE7DDA95B86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610D451-07B8-46FF-AEF6-ECD7F9AE934D}" type="pres">
      <dgm:prSet presAssocID="{8D974EC0-7BA0-499A-ADED-FE7DDA95B86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38DCB45-3DCB-465F-8C1D-6AC84EE21C86}" srcId="{8D974EC0-7BA0-499A-ADED-FE7DDA95B864}" destId="{3D0CB596-E9A7-4D98-967D-F13D7E41FD13}" srcOrd="3" destOrd="0" parTransId="{96030C39-0FA0-401C-B580-18174FA2F6AE}" sibTransId="{96C10415-F842-4BEA-9EF0-128F79DB3493}"/>
    <dgm:cxn modelId="{0AF85F6B-0E44-4613-9CEF-81C01B3584AC}" type="presOf" srcId="{8D974EC0-7BA0-499A-ADED-FE7DDA95B864}" destId="{5B03756B-FD8E-4F79-B7C7-D8340A8BF391}" srcOrd="0" destOrd="0" presId="urn:microsoft.com/office/officeart/2005/8/layout/matrix3"/>
    <dgm:cxn modelId="{4E8E966D-2D4C-4022-B0AC-C75C273241C0}" type="presOf" srcId="{48558B54-EB32-439A-A2A0-3283DDABCCFB}" destId="{F537DB31-2BD0-493D-A1BC-961C9F2B2E01}" srcOrd="0" destOrd="0" presId="urn:microsoft.com/office/officeart/2005/8/layout/matrix3"/>
    <dgm:cxn modelId="{7BB2137F-903C-42D9-AFDE-A27441BE4905}" type="presOf" srcId="{D3B50B4A-B2F8-4122-A3A0-C1EBDF19A358}" destId="{56C662A4-6BDA-4847-B346-84AF0C3368EF}" srcOrd="0" destOrd="0" presId="urn:microsoft.com/office/officeart/2005/8/layout/matrix3"/>
    <dgm:cxn modelId="{567B8F92-2284-4D9B-9F1C-EC323D6D8CC3}" srcId="{8D974EC0-7BA0-499A-ADED-FE7DDA95B864}" destId="{48558B54-EB32-439A-A2A0-3283DDABCCFB}" srcOrd="2" destOrd="0" parTransId="{6CF06460-DE3C-46BC-8A45-55150D7E953E}" sibTransId="{17099360-6681-4517-85D7-1835C733B323}"/>
    <dgm:cxn modelId="{39C36C98-6B31-4604-8715-94CFE16D2552}" type="presOf" srcId="{3D0CB596-E9A7-4D98-967D-F13D7E41FD13}" destId="{D610D451-07B8-46FF-AEF6-ECD7F9AE934D}" srcOrd="0" destOrd="0" presId="urn:microsoft.com/office/officeart/2005/8/layout/matrix3"/>
    <dgm:cxn modelId="{7AA676A0-316B-4DA0-8F9D-2B7F9F3CA6BA}" type="presOf" srcId="{1A22DBC2-E29B-4D47-BFE6-C712EE0AFAE7}" destId="{1089507E-F240-481C-AF77-6097E500F6E8}" srcOrd="0" destOrd="0" presId="urn:microsoft.com/office/officeart/2005/8/layout/matrix3"/>
    <dgm:cxn modelId="{055B23D9-006E-42FB-A980-9E51189189D6}" srcId="{8D974EC0-7BA0-499A-ADED-FE7DDA95B864}" destId="{1A22DBC2-E29B-4D47-BFE6-C712EE0AFAE7}" srcOrd="0" destOrd="0" parTransId="{F0E431EF-92F1-4926-89AD-0B157FF5F014}" sibTransId="{646D6DBE-746D-4B16-9746-0E8B9712F06E}"/>
    <dgm:cxn modelId="{FBC07DFD-0F34-4B77-BDA7-F7D73F266065}" srcId="{8D974EC0-7BA0-499A-ADED-FE7DDA95B864}" destId="{D3B50B4A-B2F8-4122-A3A0-C1EBDF19A358}" srcOrd="1" destOrd="0" parTransId="{E6C627D7-4384-4393-941B-6FD730EA3C6B}" sibTransId="{ACAAB359-9580-4B7A-9048-8C7A0D12C288}"/>
    <dgm:cxn modelId="{8A0F529E-008A-4394-BCAF-A08E44AD72E0}" type="presParOf" srcId="{5B03756B-FD8E-4F79-B7C7-D8340A8BF391}" destId="{222E138C-E7A7-4DBB-AD05-34A788597D71}" srcOrd="0" destOrd="0" presId="urn:microsoft.com/office/officeart/2005/8/layout/matrix3"/>
    <dgm:cxn modelId="{40592A2D-30CD-44D4-BEAA-83AACD2087F7}" type="presParOf" srcId="{5B03756B-FD8E-4F79-B7C7-D8340A8BF391}" destId="{1089507E-F240-481C-AF77-6097E500F6E8}" srcOrd="1" destOrd="0" presId="urn:microsoft.com/office/officeart/2005/8/layout/matrix3"/>
    <dgm:cxn modelId="{022A3DD8-90D4-497D-BDED-3D757A7E4D4D}" type="presParOf" srcId="{5B03756B-FD8E-4F79-B7C7-D8340A8BF391}" destId="{56C662A4-6BDA-4847-B346-84AF0C3368EF}" srcOrd="2" destOrd="0" presId="urn:microsoft.com/office/officeart/2005/8/layout/matrix3"/>
    <dgm:cxn modelId="{8CB2A022-4D93-4D3E-81B3-2548DEFCEBB9}" type="presParOf" srcId="{5B03756B-FD8E-4F79-B7C7-D8340A8BF391}" destId="{F537DB31-2BD0-493D-A1BC-961C9F2B2E01}" srcOrd="3" destOrd="0" presId="urn:microsoft.com/office/officeart/2005/8/layout/matrix3"/>
    <dgm:cxn modelId="{13AB24B4-1F61-4763-B5C5-F24AB854C2F0}" type="presParOf" srcId="{5B03756B-FD8E-4F79-B7C7-D8340A8BF391}" destId="{D610D451-07B8-46FF-AEF6-ECD7F9AE934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89C157-A40E-4027-868A-F84B622F5DF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7811F9-72AB-4456-9763-9C7E99E200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</a:t>
          </a:r>
          <a:r>
            <a:rPr lang="en-US" baseline="0" dirty="0"/>
            <a:t> ABOUT THE EFFECT OF IMBALANCE ON OUR CLASSIFIER ? </a:t>
          </a:r>
          <a:endParaRPr lang="en-US" dirty="0"/>
        </a:p>
      </dgm:t>
    </dgm:pt>
    <dgm:pt modelId="{39E23068-306F-4ED5-81FE-EAA3E5D68EB8}" type="parTrans" cxnId="{68290EDA-028B-4BF6-9628-8B74564B633C}">
      <dgm:prSet/>
      <dgm:spPr/>
      <dgm:t>
        <a:bodyPr/>
        <a:lstStyle/>
        <a:p>
          <a:endParaRPr lang="en-US"/>
        </a:p>
      </dgm:t>
    </dgm:pt>
    <dgm:pt modelId="{DFA4B462-781E-4DEB-90A9-729AB126FCC3}" type="sibTrans" cxnId="{68290EDA-028B-4BF6-9628-8B74564B633C}">
      <dgm:prSet/>
      <dgm:spPr/>
      <dgm:t>
        <a:bodyPr/>
        <a:lstStyle/>
        <a:p>
          <a:endParaRPr lang="en-US"/>
        </a:p>
      </dgm:t>
    </dgm:pt>
    <dgm:pt modelId="{1697B838-A428-484F-BD1F-36BCBAFD81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Random Forest Classifier is a tree-based classification algorithm which was used for the purpose of binary classification. The training set used was 75% of the original dataset and the test set used was 25% of the original dataset. The area under the curve obtained for Logistic Regression was 0.8031.</a:t>
          </a:r>
        </a:p>
      </dgm:t>
    </dgm:pt>
    <dgm:pt modelId="{4D1B4C05-11AA-4C4A-87A6-88DE3D7B1307}" type="sibTrans" cxnId="{DE990D90-4D07-4C2C-9173-EE768952E7B9}">
      <dgm:prSet/>
      <dgm:spPr/>
      <dgm:t>
        <a:bodyPr/>
        <a:lstStyle/>
        <a:p>
          <a:endParaRPr lang="en-US"/>
        </a:p>
      </dgm:t>
    </dgm:pt>
    <dgm:pt modelId="{F1051FA3-07EB-451D-96EB-66BD1E36DF12}" type="parTrans" cxnId="{DE990D90-4D07-4C2C-9173-EE768952E7B9}">
      <dgm:prSet/>
      <dgm:spPr/>
      <dgm:t>
        <a:bodyPr/>
        <a:lstStyle/>
        <a:p>
          <a:endParaRPr lang="en-US"/>
        </a:p>
      </dgm:t>
    </dgm:pt>
    <dgm:pt modelId="{13E0B5AC-C99E-40EC-9551-00086FD2E2CE}" type="pres">
      <dgm:prSet presAssocID="{6089C157-A40E-4027-868A-F84B622F5DF4}" presName="linear" presStyleCnt="0">
        <dgm:presLayoutVars>
          <dgm:animLvl val="lvl"/>
          <dgm:resizeHandles val="exact"/>
        </dgm:presLayoutVars>
      </dgm:prSet>
      <dgm:spPr/>
    </dgm:pt>
    <dgm:pt modelId="{8D30F01C-3D45-42C1-BA79-BDACD9204432}" type="pres">
      <dgm:prSet presAssocID="{1697B838-A428-484F-BD1F-36BCBAFD819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7768C6B-FF56-4ECD-A6F6-5D3B5A392184}" type="pres">
      <dgm:prSet presAssocID="{4D1B4C05-11AA-4C4A-87A6-88DE3D7B1307}" presName="spacer" presStyleCnt="0"/>
      <dgm:spPr/>
    </dgm:pt>
    <dgm:pt modelId="{9C66C752-A0DA-4FE5-B98A-6D5B91701570}" type="pres">
      <dgm:prSet presAssocID="{2D7811F9-72AB-4456-9763-9C7E99E2005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053FB0C-82A9-433D-8DC5-9735B17DE599}" type="presOf" srcId="{6089C157-A40E-4027-868A-F84B622F5DF4}" destId="{13E0B5AC-C99E-40EC-9551-00086FD2E2CE}" srcOrd="0" destOrd="0" presId="urn:microsoft.com/office/officeart/2005/8/layout/vList2"/>
    <dgm:cxn modelId="{98EFDE3C-70A5-48D0-AB74-FAD272C16975}" type="presOf" srcId="{1697B838-A428-484F-BD1F-36BCBAFD8196}" destId="{8D30F01C-3D45-42C1-BA79-BDACD9204432}" srcOrd="0" destOrd="0" presId="urn:microsoft.com/office/officeart/2005/8/layout/vList2"/>
    <dgm:cxn modelId="{386AB98A-B1D8-4112-A488-AC22CBAC6AA4}" type="presOf" srcId="{2D7811F9-72AB-4456-9763-9C7E99E20053}" destId="{9C66C752-A0DA-4FE5-B98A-6D5B91701570}" srcOrd="0" destOrd="0" presId="urn:microsoft.com/office/officeart/2005/8/layout/vList2"/>
    <dgm:cxn modelId="{DE990D90-4D07-4C2C-9173-EE768952E7B9}" srcId="{6089C157-A40E-4027-868A-F84B622F5DF4}" destId="{1697B838-A428-484F-BD1F-36BCBAFD8196}" srcOrd="0" destOrd="0" parTransId="{F1051FA3-07EB-451D-96EB-66BD1E36DF12}" sibTransId="{4D1B4C05-11AA-4C4A-87A6-88DE3D7B1307}"/>
    <dgm:cxn modelId="{68290EDA-028B-4BF6-9628-8B74564B633C}" srcId="{6089C157-A40E-4027-868A-F84B622F5DF4}" destId="{2D7811F9-72AB-4456-9763-9C7E99E20053}" srcOrd="1" destOrd="0" parTransId="{39E23068-306F-4ED5-81FE-EAA3E5D68EB8}" sibTransId="{DFA4B462-781E-4DEB-90A9-729AB126FCC3}"/>
    <dgm:cxn modelId="{D7CEA736-B865-4677-BE0A-AF34F050DD9D}" type="presParOf" srcId="{13E0B5AC-C99E-40EC-9551-00086FD2E2CE}" destId="{8D30F01C-3D45-42C1-BA79-BDACD9204432}" srcOrd="0" destOrd="0" presId="urn:microsoft.com/office/officeart/2005/8/layout/vList2"/>
    <dgm:cxn modelId="{205BE047-9B43-4FF6-97C7-129C5C26CE69}" type="presParOf" srcId="{13E0B5AC-C99E-40EC-9551-00086FD2E2CE}" destId="{D7768C6B-FF56-4ECD-A6F6-5D3B5A392184}" srcOrd="1" destOrd="0" presId="urn:microsoft.com/office/officeart/2005/8/layout/vList2"/>
    <dgm:cxn modelId="{9EADA98E-1129-471E-A7A1-D034BC53F467}" type="presParOf" srcId="{13E0B5AC-C99E-40EC-9551-00086FD2E2CE}" destId="{9C66C752-A0DA-4FE5-B98A-6D5B9170157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5CC6CD-EA61-4174-BE73-B7541166104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7916A1-03E4-4519-BD92-96B07B72980E}">
      <dgm:prSet/>
      <dgm:spPr/>
      <dgm:t>
        <a:bodyPr/>
        <a:lstStyle/>
        <a:p>
          <a:pPr>
            <a:lnSpc>
              <a:spcPct val="100000"/>
            </a:lnSpc>
          </a:pPr>
          <a:r>
            <a:rPr lang="el-GR"/>
            <a:t>θ </a:t>
          </a:r>
          <a:r>
            <a:rPr lang="en-IN"/>
            <a:t>∝ h</a:t>
          </a:r>
          <a:r>
            <a:rPr lang="el-GR" baseline="-25000"/>
            <a:t>θ</a:t>
          </a:r>
          <a:r>
            <a:rPr lang="en-IN"/>
            <a:t>(x)</a:t>
          </a:r>
          <a:endParaRPr lang="en-US"/>
        </a:p>
      </dgm:t>
    </dgm:pt>
    <dgm:pt modelId="{3B3DC923-D696-4542-A77E-CD61AC3DC271}" type="parTrans" cxnId="{D1BBB561-9899-4BB6-9085-26607467FDC0}">
      <dgm:prSet/>
      <dgm:spPr/>
      <dgm:t>
        <a:bodyPr/>
        <a:lstStyle/>
        <a:p>
          <a:endParaRPr lang="en-US"/>
        </a:p>
      </dgm:t>
    </dgm:pt>
    <dgm:pt modelId="{8146CA4F-7A49-4CDF-9100-9DCD227CADB6}" type="sibTrans" cxnId="{D1BBB561-9899-4BB6-9085-26607467FD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4C1267-DFC7-4996-BC5B-0DE37C03C69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Since we cannot vary </a:t>
          </a:r>
          <a:r>
            <a:rPr lang="el-GR" dirty="0"/>
            <a:t>θ</a:t>
          </a:r>
          <a:r>
            <a:rPr lang="en-IN" dirty="0"/>
            <a:t>, we can change our input x to reduce the probability and bring it closer to 0 (Acceptance)</a:t>
          </a:r>
          <a:endParaRPr lang="en-US" dirty="0"/>
        </a:p>
      </dgm:t>
    </dgm:pt>
    <dgm:pt modelId="{04469D76-F749-480A-9038-054FA0466939}" type="parTrans" cxnId="{110C7404-A69D-4A7B-9F85-74F93F1EB5C2}">
      <dgm:prSet/>
      <dgm:spPr/>
      <dgm:t>
        <a:bodyPr/>
        <a:lstStyle/>
        <a:p>
          <a:endParaRPr lang="en-US"/>
        </a:p>
      </dgm:t>
    </dgm:pt>
    <dgm:pt modelId="{A14E71D6-E832-461F-ACBD-E121CFFC5A5D}" type="sibTrans" cxnId="{110C7404-A69D-4A7B-9F85-74F93F1EB5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84733C-2F9B-42D5-A7D1-9DD7D8F6319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Higher weights mean higher probability</a:t>
          </a:r>
        </a:p>
        <a:p>
          <a:pPr>
            <a:lnSpc>
              <a:spcPct val="100000"/>
            </a:lnSpc>
          </a:pPr>
          <a:r>
            <a:rPr lang="en-IN" dirty="0"/>
            <a:t> (closer to 1 i.e., Denial)</a:t>
          </a:r>
          <a:endParaRPr lang="en-US" dirty="0"/>
        </a:p>
      </dgm:t>
    </dgm:pt>
    <dgm:pt modelId="{C505E324-35A9-499A-B236-0F975F009C28}" type="parTrans" cxnId="{29F547C5-952D-44F1-8E69-7A7A51178467}">
      <dgm:prSet/>
      <dgm:spPr/>
      <dgm:t>
        <a:bodyPr/>
        <a:lstStyle/>
        <a:p>
          <a:endParaRPr lang="en-US"/>
        </a:p>
      </dgm:t>
    </dgm:pt>
    <dgm:pt modelId="{F6DF4DA3-A2CC-4757-A670-1B2FF69AC6C5}" type="sibTrans" cxnId="{29F547C5-952D-44F1-8E69-7A7A511784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E915A9-38CB-44AE-9DFB-6D957729B08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For a one hot encoded model, we can obtain the values of every feature which contribute more to 0 (Acceptance)</a:t>
          </a:r>
          <a:endParaRPr lang="en-US"/>
        </a:p>
      </dgm:t>
    </dgm:pt>
    <dgm:pt modelId="{A79D5F5B-7CBF-4597-91AB-4681A3C88815}" type="parTrans" cxnId="{4A97C0EE-839D-430C-A689-72BE7D59BE58}">
      <dgm:prSet/>
      <dgm:spPr/>
      <dgm:t>
        <a:bodyPr/>
        <a:lstStyle/>
        <a:p>
          <a:endParaRPr lang="en-US"/>
        </a:p>
      </dgm:t>
    </dgm:pt>
    <dgm:pt modelId="{23F75830-1C53-4578-9C2A-5285A46F6008}" type="sibTrans" cxnId="{4A97C0EE-839D-430C-A689-72BE7D59BE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E1429E-3EE7-47B0-AEF0-3F54844D6A3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These are the values we recommend under insights to increase an applicant’s chances of Acceptance</a:t>
          </a:r>
          <a:endParaRPr lang="en-US" dirty="0"/>
        </a:p>
      </dgm:t>
    </dgm:pt>
    <dgm:pt modelId="{082FF627-71E8-425C-94C2-523530E90303}" type="parTrans" cxnId="{9674B57A-ABCA-4E87-8B34-073C90BE1071}">
      <dgm:prSet/>
      <dgm:spPr/>
      <dgm:t>
        <a:bodyPr/>
        <a:lstStyle/>
        <a:p>
          <a:endParaRPr lang="en-US"/>
        </a:p>
      </dgm:t>
    </dgm:pt>
    <dgm:pt modelId="{D95DE0F0-B309-48E7-B4A8-78B5AB4724DA}" type="sibTrans" cxnId="{9674B57A-ABCA-4E87-8B34-073C90BE1071}">
      <dgm:prSet/>
      <dgm:spPr/>
      <dgm:t>
        <a:bodyPr/>
        <a:lstStyle/>
        <a:p>
          <a:endParaRPr lang="en-US"/>
        </a:p>
      </dgm:t>
    </dgm:pt>
    <dgm:pt modelId="{4F0802EA-CC39-4CC2-AAC7-8D41914A154C}" type="pres">
      <dgm:prSet presAssocID="{325CC6CD-EA61-4174-BE73-B75411661049}" presName="linear" presStyleCnt="0">
        <dgm:presLayoutVars>
          <dgm:animLvl val="lvl"/>
          <dgm:resizeHandles val="exact"/>
        </dgm:presLayoutVars>
      </dgm:prSet>
      <dgm:spPr/>
    </dgm:pt>
    <dgm:pt modelId="{3A1E2B5B-4DDF-4B5C-842C-AAF830840B02}" type="pres">
      <dgm:prSet presAssocID="{747916A1-03E4-4519-BD92-96B07B72980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996F9B7-D01C-43F3-A438-DE371323F910}" type="pres">
      <dgm:prSet presAssocID="{8146CA4F-7A49-4CDF-9100-9DCD227CADB6}" presName="spacer" presStyleCnt="0"/>
      <dgm:spPr/>
    </dgm:pt>
    <dgm:pt modelId="{0DBF9AC5-B330-4F5A-B60F-2EAF17B91B92}" type="pres">
      <dgm:prSet presAssocID="{C44C1267-DFC7-4996-BC5B-0DE37C03C69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DAC3667-CDD0-46B0-B5AE-15331203FD0F}" type="pres">
      <dgm:prSet presAssocID="{A14E71D6-E832-461F-ACBD-E121CFFC5A5D}" presName="spacer" presStyleCnt="0"/>
      <dgm:spPr/>
    </dgm:pt>
    <dgm:pt modelId="{73B016AC-1EFB-4C04-ADC1-934DC1637A63}" type="pres">
      <dgm:prSet presAssocID="{8284733C-2F9B-42D5-A7D1-9DD7D8F6319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6C5CCBF-FC9F-43E0-9437-6B611A933892}" type="pres">
      <dgm:prSet presAssocID="{F6DF4DA3-A2CC-4757-A670-1B2FF69AC6C5}" presName="spacer" presStyleCnt="0"/>
      <dgm:spPr/>
    </dgm:pt>
    <dgm:pt modelId="{797B86BB-3275-48F2-B856-C0F3FC86E230}" type="pres">
      <dgm:prSet presAssocID="{EBE915A9-38CB-44AE-9DFB-6D957729B08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8C62B3B-4429-44DD-A326-84B33102E235}" type="pres">
      <dgm:prSet presAssocID="{23F75830-1C53-4578-9C2A-5285A46F6008}" presName="spacer" presStyleCnt="0"/>
      <dgm:spPr/>
    </dgm:pt>
    <dgm:pt modelId="{2367E52E-9F32-4D49-A5C4-EBA1E4C395B0}" type="pres">
      <dgm:prSet presAssocID="{8FE1429E-3EE7-47B0-AEF0-3F54844D6A3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E037404-1661-4AB6-8CD9-B92ADC2F26D2}" type="presOf" srcId="{747916A1-03E4-4519-BD92-96B07B72980E}" destId="{3A1E2B5B-4DDF-4B5C-842C-AAF830840B02}" srcOrd="0" destOrd="0" presId="urn:microsoft.com/office/officeart/2005/8/layout/vList2"/>
    <dgm:cxn modelId="{110C7404-A69D-4A7B-9F85-74F93F1EB5C2}" srcId="{325CC6CD-EA61-4174-BE73-B75411661049}" destId="{C44C1267-DFC7-4996-BC5B-0DE37C03C69B}" srcOrd="1" destOrd="0" parTransId="{04469D76-F749-480A-9038-054FA0466939}" sibTransId="{A14E71D6-E832-461F-ACBD-E121CFFC5A5D}"/>
    <dgm:cxn modelId="{6419631D-C885-49E2-B16B-A614BE4903D2}" type="presOf" srcId="{8FE1429E-3EE7-47B0-AEF0-3F54844D6A36}" destId="{2367E52E-9F32-4D49-A5C4-EBA1E4C395B0}" srcOrd="0" destOrd="0" presId="urn:microsoft.com/office/officeart/2005/8/layout/vList2"/>
    <dgm:cxn modelId="{54250929-7030-4172-83AE-D13D1627E5D8}" type="presOf" srcId="{C44C1267-DFC7-4996-BC5B-0DE37C03C69B}" destId="{0DBF9AC5-B330-4F5A-B60F-2EAF17B91B92}" srcOrd="0" destOrd="0" presId="urn:microsoft.com/office/officeart/2005/8/layout/vList2"/>
    <dgm:cxn modelId="{D262E937-61CB-4684-907A-49A5C3BE32CF}" type="presOf" srcId="{EBE915A9-38CB-44AE-9DFB-6D957729B084}" destId="{797B86BB-3275-48F2-B856-C0F3FC86E230}" srcOrd="0" destOrd="0" presId="urn:microsoft.com/office/officeart/2005/8/layout/vList2"/>
    <dgm:cxn modelId="{D1BBB561-9899-4BB6-9085-26607467FDC0}" srcId="{325CC6CD-EA61-4174-BE73-B75411661049}" destId="{747916A1-03E4-4519-BD92-96B07B72980E}" srcOrd="0" destOrd="0" parTransId="{3B3DC923-D696-4542-A77E-CD61AC3DC271}" sibTransId="{8146CA4F-7A49-4CDF-9100-9DCD227CADB6}"/>
    <dgm:cxn modelId="{9674B57A-ABCA-4E87-8B34-073C90BE1071}" srcId="{325CC6CD-EA61-4174-BE73-B75411661049}" destId="{8FE1429E-3EE7-47B0-AEF0-3F54844D6A36}" srcOrd="4" destOrd="0" parTransId="{082FF627-71E8-425C-94C2-523530E90303}" sibTransId="{D95DE0F0-B309-48E7-B4A8-78B5AB4724DA}"/>
    <dgm:cxn modelId="{29F547C5-952D-44F1-8E69-7A7A51178467}" srcId="{325CC6CD-EA61-4174-BE73-B75411661049}" destId="{8284733C-2F9B-42D5-A7D1-9DD7D8F63194}" srcOrd="2" destOrd="0" parTransId="{C505E324-35A9-499A-B236-0F975F009C28}" sibTransId="{F6DF4DA3-A2CC-4757-A670-1B2FF69AC6C5}"/>
    <dgm:cxn modelId="{4A97C0EE-839D-430C-A689-72BE7D59BE58}" srcId="{325CC6CD-EA61-4174-BE73-B75411661049}" destId="{EBE915A9-38CB-44AE-9DFB-6D957729B084}" srcOrd="3" destOrd="0" parTransId="{A79D5F5B-7CBF-4597-91AB-4681A3C88815}" sibTransId="{23F75830-1C53-4578-9C2A-5285A46F6008}"/>
    <dgm:cxn modelId="{1F0E2EF2-FF80-43DD-BED5-B7164BC50D95}" type="presOf" srcId="{325CC6CD-EA61-4174-BE73-B75411661049}" destId="{4F0802EA-CC39-4CC2-AAC7-8D41914A154C}" srcOrd="0" destOrd="0" presId="urn:microsoft.com/office/officeart/2005/8/layout/vList2"/>
    <dgm:cxn modelId="{5F19AEF9-5FB6-4345-9E9E-55A08E7F9585}" type="presOf" srcId="{8284733C-2F9B-42D5-A7D1-9DD7D8F63194}" destId="{73B016AC-1EFB-4C04-ADC1-934DC1637A63}" srcOrd="0" destOrd="0" presId="urn:microsoft.com/office/officeart/2005/8/layout/vList2"/>
    <dgm:cxn modelId="{848D211F-B9AF-4852-BE9D-59A2BCF19070}" type="presParOf" srcId="{4F0802EA-CC39-4CC2-AAC7-8D41914A154C}" destId="{3A1E2B5B-4DDF-4B5C-842C-AAF830840B02}" srcOrd="0" destOrd="0" presId="urn:microsoft.com/office/officeart/2005/8/layout/vList2"/>
    <dgm:cxn modelId="{58EC21C3-36CF-4C3A-81C0-B9098103E061}" type="presParOf" srcId="{4F0802EA-CC39-4CC2-AAC7-8D41914A154C}" destId="{3996F9B7-D01C-43F3-A438-DE371323F910}" srcOrd="1" destOrd="0" presId="urn:microsoft.com/office/officeart/2005/8/layout/vList2"/>
    <dgm:cxn modelId="{8CFEC0C5-A004-4230-855C-4B50303028B7}" type="presParOf" srcId="{4F0802EA-CC39-4CC2-AAC7-8D41914A154C}" destId="{0DBF9AC5-B330-4F5A-B60F-2EAF17B91B92}" srcOrd="2" destOrd="0" presId="urn:microsoft.com/office/officeart/2005/8/layout/vList2"/>
    <dgm:cxn modelId="{59E4B3D0-2DFE-4B4C-8701-5D5FA824099C}" type="presParOf" srcId="{4F0802EA-CC39-4CC2-AAC7-8D41914A154C}" destId="{ADAC3667-CDD0-46B0-B5AE-15331203FD0F}" srcOrd="3" destOrd="0" presId="urn:microsoft.com/office/officeart/2005/8/layout/vList2"/>
    <dgm:cxn modelId="{BFC96324-AAC8-4B92-9D2A-FDB43423AE61}" type="presParOf" srcId="{4F0802EA-CC39-4CC2-AAC7-8D41914A154C}" destId="{73B016AC-1EFB-4C04-ADC1-934DC1637A63}" srcOrd="4" destOrd="0" presId="urn:microsoft.com/office/officeart/2005/8/layout/vList2"/>
    <dgm:cxn modelId="{EC2DEC79-34CA-4645-AC5D-FDF8D75D1266}" type="presParOf" srcId="{4F0802EA-CC39-4CC2-AAC7-8D41914A154C}" destId="{E6C5CCBF-FC9F-43E0-9437-6B611A933892}" srcOrd="5" destOrd="0" presId="urn:microsoft.com/office/officeart/2005/8/layout/vList2"/>
    <dgm:cxn modelId="{E8716DAF-32F7-4B6F-9E9F-471512107A27}" type="presParOf" srcId="{4F0802EA-CC39-4CC2-AAC7-8D41914A154C}" destId="{797B86BB-3275-48F2-B856-C0F3FC86E230}" srcOrd="6" destOrd="0" presId="urn:microsoft.com/office/officeart/2005/8/layout/vList2"/>
    <dgm:cxn modelId="{3852FE57-123C-452E-9D0F-DAD02257683F}" type="presParOf" srcId="{4F0802EA-CC39-4CC2-AAC7-8D41914A154C}" destId="{38C62B3B-4429-44DD-A326-84B33102E235}" srcOrd="7" destOrd="0" presId="urn:microsoft.com/office/officeart/2005/8/layout/vList2"/>
    <dgm:cxn modelId="{C088F98C-64D3-4B90-B6D5-E80AB55F980A}" type="presParOf" srcId="{4F0802EA-CC39-4CC2-AAC7-8D41914A154C}" destId="{2367E52E-9F32-4D49-A5C4-EBA1E4C395B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B13F605-463E-405E-BB6B-31E2E5256D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4EA49839-E9BC-41D6-BF9D-E3CB25679238}">
      <dgm:prSet/>
      <dgm:spPr/>
      <dgm:t>
        <a:bodyPr/>
        <a:lstStyle/>
        <a:p>
          <a:r>
            <a:rPr lang="en-IN" dirty="0"/>
            <a:t>A ready to deploy model for H1B applicants with a user-friendly interface</a:t>
          </a:r>
          <a:endParaRPr lang="en-US" dirty="0"/>
        </a:p>
      </dgm:t>
    </dgm:pt>
    <dgm:pt modelId="{84204E39-DB1B-487D-8207-51F4CF33E319}" type="parTrans" cxnId="{3BB74802-EFBE-48D8-BB73-67F0DDAF7FD6}">
      <dgm:prSet/>
      <dgm:spPr/>
      <dgm:t>
        <a:bodyPr/>
        <a:lstStyle/>
        <a:p>
          <a:endParaRPr lang="en-US"/>
        </a:p>
      </dgm:t>
    </dgm:pt>
    <dgm:pt modelId="{38EDA8FF-2C21-449D-89C9-259C609E8463}" type="sibTrans" cxnId="{3BB74802-EFBE-48D8-BB73-67F0DDAF7FD6}">
      <dgm:prSet/>
      <dgm:spPr/>
      <dgm:t>
        <a:bodyPr/>
        <a:lstStyle/>
        <a:p>
          <a:endParaRPr lang="en-US"/>
        </a:p>
      </dgm:t>
    </dgm:pt>
    <dgm:pt modelId="{802DF52F-7353-4B2F-84E6-085A8E59CDD4}">
      <dgm:prSet/>
      <dgm:spPr/>
      <dgm:t>
        <a:bodyPr/>
        <a:lstStyle/>
        <a:p>
          <a:r>
            <a:rPr lang="en-IN"/>
            <a:t>Front end with HTML</a:t>
          </a:r>
          <a:endParaRPr lang="en-US"/>
        </a:p>
      </dgm:t>
    </dgm:pt>
    <dgm:pt modelId="{C7BC248C-716E-48F3-9D7D-5DF6436D4D3D}" type="parTrans" cxnId="{B2A99F10-4102-4740-B549-4657FEEE0CBC}">
      <dgm:prSet/>
      <dgm:spPr/>
      <dgm:t>
        <a:bodyPr/>
        <a:lstStyle/>
        <a:p>
          <a:endParaRPr lang="en-US"/>
        </a:p>
      </dgm:t>
    </dgm:pt>
    <dgm:pt modelId="{668AFDD0-29BA-49B4-BE31-0EECC0C127FE}" type="sibTrans" cxnId="{B2A99F10-4102-4740-B549-4657FEEE0CBC}">
      <dgm:prSet/>
      <dgm:spPr/>
      <dgm:t>
        <a:bodyPr/>
        <a:lstStyle/>
        <a:p>
          <a:endParaRPr lang="en-US"/>
        </a:p>
      </dgm:t>
    </dgm:pt>
    <dgm:pt modelId="{AA0ADEEE-2DD2-48F7-AA1B-C03FB376B745}">
      <dgm:prSet/>
      <dgm:spPr/>
      <dgm:t>
        <a:bodyPr/>
        <a:lstStyle/>
        <a:p>
          <a:r>
            <a:rPr lang="en-IN"/>
            <a:t>Back end with Python</a:t>
          </a:r>
          <a:endParaRPr lang="en-US"/>
        </a:p>
      </dgm:t>
    </dgm:pt>
    <dgm:pt modelId="{5EC812FE-8704-4079-809C-C3AB4889BA9F}" type="parTrans" cxnId="{56EA271B-8698-424F-9907-CDB97628F302}">
      <dgm:prSet/>
      <dgm:spPr/>
      <dgm:t>
        <a:bodyPr/>
        <a:lstStyle/>
        <a:p>
          <a:endParaRPr lang="en-US"/>
        </a:p>
      </dgm:t>
    </dgm:pt>
    <dgm:pt modelId="{5048E6BB-2CB0-4AAC-A0EF-A0B30B5B5E40}" type="sibTrans" cxnId="{56EA271B-8698-424F-9907-CDB97628F302}">
      <dgm:prSet/>
      <dgm:spPr/>
      <dgm:t>
        <a:bodyPr/>
        <a:lstStyle/>
        <a:p>
          <a:endParaRPr lang="en-US"/>
        </a:p>
      </dgm:t>
    </dgm:pt>
    <dgm:pt modelId="{E2190B3B-0B5E-4B5D-956D-78AAB28C7202}">
      <dgm:prSet/>
      <dgm:spPr/>
      <dgm:t>
        <a:bodyPr/>
        <a:lstStyle/>
        <a:p>
          <a:r>
            <a:rPr lang="en-IN"/>
            <a:t>Linked front end and back end with Flask</a:t>
          </a:r>
          <a:endParaRPr lang="en-US"/>
        </a:p>
      </dgm:t>
    </dgm:pt>
    <dgm:pt modelId="{AAEDEB40-5C61-4F34-B77E-435E5F84F220}" type="parTrans" cxnId="{DF6841A3-A2FA-48A5-BB86-76EBA0F8E7B9}">
      <dgm:prSet/>
      <dgm:spPr/>
      <dgm:t>
        <a:bodyPr/>
        <a:lstStyle/>
        <a:p>
          <a:endParaRPr lang="en-US"/>
        </a:p>
      </dgm:t>
    </dgm:pt>
    <dgm:pt modelId="{786284A1-FC6A-4AE1-849B-ABD1246FFA8A}" type="sibTrans" cxnId="{DF6841A3-A2FA-48A5-BB86-76EBA0F8E7B9}">
      <dgm:prSet/>
      <dgm:spPr/>
      <dgm:t>
        <a:bodyPr/>
        <a:lstStyle/>
        <a:p>
          <a:endParaRPr lang="en-US"/>
        </a:p>
      </dgm:t>
    </dgm:pt>
    <dgm:pt modelId="{E190B31D-A587-4046-BD3B-98B78231FD15}" type="pres">
      <dgm:prSet presAssocID="{EB13F605-463E-405E-BB6B-31E2E5256DD3}" presName="root" presStyleCnt="0">
        <dgm:presLayoutVars>
          <dgm:dir/>
          <dgm:resizeHandles val="exact"/>
        </dgm:presLayoutVars>
      </dgm:prSet>
      <dgm:spPr/>
    </dgm:pt>
    <dgm:pt modelId="{55B32480-DD6B-44AE-AE13-59F938456A50}" type="pres">
      <dgm:prSet presAssocID="{4EA49839-E9BC-41D6-BF9D-E3CB25679238}" presName="compNode" presStyleCnt="0"/>
      <dgm:spPr/>
    </dgm:pt>
    <dgm:pt modelId="{D9EB5451-ED00-4B5E-986C-8A5868D323C4}" type="pres">
      <dgm:prSet presAssocID="{4EA49839-E9BC-41D6-BF9D-E3CB25679238}" presName="bgRect" presStyleLbl="bgShp" presStyleIdx="0" presStyleCnt="4"/>
      <dgm:spPr/>
    </dgm:pt>
    <dgm:pt modelId="{942FB170-6537-411B-B32F-E0DBEA7397AA}" type="pres">
      <dgm:prSet presAssocID="{4EA49839-E9BC-41D6-BF9D-E3CB256792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05A33327-A802-47A2-A32D-06961AB71A3B}" type="pres">
      <dgm:prSet presAssocID="{4EA49839-E9BC-41D6-BF9D-E3CB25679238}" presName="spaceRect" presStyleCnt="0"/>
      <dgm:spPr/>
    </dgm:pt>
    <dgm:pt modelId="{5F380D9F-26E8-4D47-88B2-A2C90C2BDBCD}" type="pres">
      <dgm:prSet presAssocID="{4EA49839-E9BC-41D6-BF9D-E3CB25679238}" presName="parTx" presStyleLbl="revTx" presStyleIdx="0" presStyleCnt="4">
        <dgm:presLayoutVars>
          <dgm:chMax val="0"/>
          <dgm:chPref val="0"/>
        </dgm:presLayoutVars>
      </dgm:prSet>
      <dgm:spPr/>
    </dgm:pt>
    <dgm:pt modelId="{72167AA4-8874-473D-B598-EE0E45676506}" type="pres">
      <dgm:prSet presAssocID="{38EDA8FF-2C21-449D-89C9-259C609E8463}" presName="sibTrans" presStyleCnt="0"/>
      <dgm:spPr/>
    </dgm:pt>
    <dgm:pt modelId="{AFBB8DA8-0140-4AC0-9C9D-EF4C8C5F8FF8}" type="pres">
      <dgm:prSet presAssocID="{802DF52F-7353-4B2F-84E6-085A8E59CDD4}" presName="compNode" presStyleCnt="0"/>
      <dgm:spPr/>
    </dgm:pt>
    <dgm:pt modelId="{3F83283A-EAE4-4713-BA2F-18B56DF52C9F}" type="pres">
      <dgm:prSet presAssocID="{802DF52F-7353-4B2F-84E6-085A8E59CDD4}" presName="bgRect" presStyleLbl="bgShp" presStyleIdx="1" presStyleCnt="4"/>
      <dgm:spPr/>
    </dgm:pt>
    <dgm:pt modelId="{2FBA6329-371B-4A16-B1CA-52BBEDE633B3}" type="pres">
      <dgm:prSet presAssocID="{802DF52F-7353-4B2F-84E6-085A8E59CD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C3075F2-A42A-4197-8AD3-BAE4BF292CF3}" type="pres">
      <dgm:prSet presAssocID="{802DF52F-7353-4B2F-84E6-085A8E59CDD4}" presName="spaceRect" presStyleCnt="0"/>
      <dgm:spPr/>
    </dgm:pt>
    <dgm:pt modelId="{D21D3A7D-2C61-4C2F-8573-DB06EBF996FE}" type="pres">
      <dgm:prSet presAssocID="{802DF52F-7353-4B2F-84E6-085A8E59CDD4}" presName="parTx" presStyleLbl="revTx" presStyleIdx="1" presStyleCnt="4">
        <dgm:presLayoutVars>
          <dgm:chMax val="0"/>
          <dgm:chPref val="0"/>
        </dgm:presLayoutVars>
      </dgm:prSet>
      <dgm:spPr/>
    </dgm:pt>
    <dgm:pt modelId="{ABA54458-9D77-4033-A2E5-CF2D1DA1D65A}" type="pres">
      <dgm:prSet presAssocID="{668AFDD0-29BA-49B4-BE31-0EECC0C127FE}" presName="sibTrans" presStyleCnt="0"/>
      <dgm:spPr/>
    </dgm:pt>
    <dgm:pt modelId="{1A07FD8C-3327-4E25-B94E-C4BA1B269788}" type="pres">
      <dgm:prSet presAssocID="{AA0ADEEE-2DD2-48F7-AA1B-C03FB376B745}" presName="compNode" presStyleCnt="0"/>
      <dgm:spPr/>
    </dgm:pt>
    <dgm:pt modelId="{5A7B7645-6831-42C2-90AE-7EA9C656F308}" type="pres">
      <dgm:prSet presAssocID="{AA0ADEEE-2DD2-48F7-AA1B-C03FB376B745}" presName="bgRect" presStyleLbl="bgShp" presStyleIdx="2" presStyleCnt="4"/>
      <dgm:spPr/>
    </dgm:pt>
    <dgm:pt modelId="{54885357-EC3D-422B-AB23-136807E8DC9A}" type="pres">
      <dgm:prSet presAssocID="{AA0ADEEE-2DD2-48F7-AA1B-C03FB376B7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082C2A52-E4E4-4C66-A7D4-D2DB9FC84B5F}" type="pres">
      <dgm:prSet presAssocID="{AA0ADEEE-2DD2-48F7-AA1B-C03FB376B745}" presName="spaceRect" presStyleCnt="0"/>
      <dgm:spPr/>
    </dgm:pt>
    <dgm:pt modelId="{68F07EFF-0461-4A4A-BDEB-D4F67B1E6F2E}" type="pres">
      <dgm:prSet presAssocID="{AA0ADEEE-2DD2-48F7-AA1B-C03FB376B745}" presName="parTx" presStyleLbl="revTx" presStyleIdx="2" presStyleCnt="4">
        <dgm:presLayoutVars>
          <dgm:chMax val="0"/>
          <dgm:chPref val="0"/>
        </dgm:presLayoutVars>
      </dgm:prSet>
      <dgm:spPr/>
    </dgm:pt>
    <dgm:pt modelId="{6B226D28-AC53-498C-BAFF-3C6E2F00DFB0}" type="pres">
      <dgm:prSet presAssocID="{5048E6BB-2CB0-4AAC-A0EF-A0B30B5B5E40}" presName="sibTrans" presStyleCnt="0"/>
      <dgm:spPr/>
    </dgm:pt>
    <dgm:pt modelId="{0D96DDF9-F822-4D0C-9C06-BC735E7ADF26}" type="pres">
      <dgm:prSet presAssocID="{E2190B3B-0B5E-4B5D-956D-78AAB28C7202}" presName="compNode" presStyleCnt="0"/>
      <dgm:spPr/>
    </dgm:pt>
    <dgm:pt modelId="{8A758698-0870-44CA-B2D3-56689B436399}" type="pres">
      <dgm:prSet presAssocID="{E2190B3B-0B5E-4B5D-956D-78AAB28C7202}" presName="bgRect" presStyleLbl="bgShp" presStyleIdx="3" presStyleCnt="4"/>
      <dgm:spPr/>
    </dgm:pt>
    <dgm:pt modelId="{DD4A2B18-A017-49E0-BC37-071859DAD6F5}" type="pres">
      <dgm:prSet presAssocID="{E2190B3B-0B5E-4B5D-956D-78AAB28C72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2881B338-C405-4890-B601-828208411FC0}" type="pres">
      <dgm:prSet presAssocID="{E2190B3B-0B5E-4B5D-956D-78AAB28C7202}" presName="spaceRect" presStyleCnt="0"/>
      <dgm:spPr/>
    </dgm:pt>
    <dgm:pt modelId="{BE1D9042-94D3-4913-9C15-9A7445C27A1B}" type="pres">
      <dgm:prSet presAssocID="{E2190B3B-0B5E-4B5D-956D-78AAB28C720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BB74802-EFBE-48D8-BB73-67F0DDAF7FD6}" srcId="{EB13F605-463E-405E-BB6B-31E2E5256DD3}" destId="{4EA49839-E9BC-41D6-BF9D-E3CB25679238}" srcOrd="0" destOrd="0" parTransId="{84204E39-DB1B-487D-8207-51F4CF33E319}" sibTransId="{38EDA8FF-2C21-449D-89C9-259C609E8463}"/>
    <dgm:cxn modelId="{B2A99F10-4102-4740-B549-4657FEEE0CBC}" srcId="{EB13F605-463E-405E-BB6B-31E2E5256DD3}" destId="{802DF52F-7353-4B2F-84E6-085A8E59CDD4}" srcOrd="1" destOrd="0" parTransId="{C7BC248C-716E-48F3-9D7D-5DF6436D4D3D}" sibTransId="{668AFDD0-29BA-49B4-BE31-0EECC0C127FE}"/>
    <dgm:cxn modelId="{56EA271B-8698-424F-9907-CDB97628F302}" srcId="{EB13F605-463E-405E-BB6B-31E2E5256DD3}" destId="{AA0ADEEE-2DD2-48F7-AA1B-C03FB376B745}" srcOrd="2" destOrd="0" parTransId="{5EC812FE-8704-4079-809C-C3AB4889BA9F}" sibTransId="{5048E6BB-2CB0-4AAC-A0EF-A0B30B5B5E40}"/>
    <dgm:cxn modelId="{6B1B1840-584C-455C-A761-A0FEBBE422A2}" type="presOf" srcId="{4EA49839-E9BC-41D6-BF9D-E3CB25679238}" destId="{5F380D9F-26E8-4D47-88B2-A2C90C2BDBCD}" srcOrd="0" destOrd="0" presId="urn:microsoft.com/office/officeart/2018/2/layout/IconVerticalSolidList"/>
    <dgm:cxn modelId="{F1BD8C48-A705-4D37-A759-925949A4AF58}" type="presOf" srcId="{AA0ADEEE-2DD2-48F7-AA1B-C03FB376B745}" destId="{68F07EFF-0461-4A4A-BDEB-D4F67B1E6F2E}" srcOrd="0" destOrd="0" presId="urn:microsoft.com/office/officeart/2018/2/layout/IconVerticalSolidList"/>
    <dgm:cxn modelId="{E00A0174-38B2-49F9-B7EC-6FDED4420948}" type="presOf" srcId="{E2190B3B-0B5E-4B5D-956D-78AAB28C7202}" destId="{BE1D9042-94D3-4913-9C15-9A7445C27A1B}" srcOrd="0" destOrd="0" presId="urn:microsoft.com/office/officeart/2018/2/layout/IconVerticalSolidList"/>
    <dgm:cxn modelId="{DF6841A3-A2FA-48A5-BB86-76EBA0F8E7B9}" srcId="{EB13F605-463E-405E-BB6B-31E2E5256DD3}" destId="{E2190B3B-0B5E-4B5D-956D-78AAB28C7202}" srcOrd="3" destOrd="0" parTransId="{AAEDEB40-5C61-4F34-B77E-435E5F84F220}" sibTransId="{786284A1-FC6A-4AE1-849B-ABD1246FFA8A}"/>
    <dgm:cxn modelId="{053550B0-3E2E-4E2A-BD7F-712F89544CA8}" type="presOf" srcId="{802DF52F-7353-4B2F-84E6-085A8E59CDD4}" destId="{D21D3A7D-2C61-4C2F-8573-DB06EBF996FE}" srcOrd="0" destOrd="0" presId="urn:microsoft.com/office/officeart/2018/2/layout/IconVerticalSolidList"/>
    <dgm:cxn modelId="{229C43B9-7C65-46B3-ADDE-2C9B09648DD5}" type="presOf" srcId="{EB13F605-463E-405E-BB6B-31E2E5256DD3}" destId="{E190B31D-A587-4046-BD3B-98B78231FD15}" srcOrd="0" destOrd="0" presId="urn:microsoft.com/office/officeart/2018/2/layout/IconVerticalSolidList"/>
    <dgm:cxn modelId="{62CB5F6F-F548-4412-BF6D-A21C6BCF1771}" type="presParOf" srcId="{E190B31D-A587-4046-BD3B-98B78231FD15}" destId="{55B32480-DD6B-44AE-AE13-59F938456A50}" srcOrd="0" destOrd="0" presId="urn:microsoft.com/office/officeart/2018/2/layout/IconVerticalSolidList"/>
    <dgm:cxn modelId="{4924014F-8298-48F0-978C-642180D0CBD8}" type="presParOf" srcId="{55B32480-DD6B-44AE-AE13-59F938456A50}" destId="{D9EB5451-ED00-4B5E-986C-8A5868D323C4}" srcOrd="0" destOrd="0" presId="urn:microsoft.com/office/officeart/2018/2/layout/IconVerticalSolidList"/>
    <dgm:cxn modelId="{CDDAB219-1907-430F-9960-D1E4FC8B3F27}" type="presParOf" srcId="{55B32480-DD6B-44AE-AE13-59F938456A50}" destId="{942FB170-6537-411B-B32F-E0DBEA7397AA}" srcOrd="1" destOrd="0" presId="urn:microsoft.com/office/officeart/2018/2/layout/IconVerticalSolidList"/>
    <dgm:cxn modelId="{748BD073-6BE0-4A69-AE62-9305BD2F0D72}" type="presParOf" srcId="{55B32480-DD6B-44AE-AE13-59F938456A50}" destId="{05A33327-A802-47A2-A32D-06961AB71A3B}" srcOrd="2" destOrd="0" presId="urn:microsoft.com/office/officeart/2018/2/layout/IconVerticalSolidList"/>
    <dgm:cxn modelId="{A6A33F05-650B-408C-A2F4-1385A1E5E02B}" type="presParOf" srcId="{55B32480-DD6B-44AE-AE13-59F938456A50}" destId="{5F380D9F-26E8-4D47-88B2-A2C90C2BDBCD}" srcOrd="3" destOrd="0" presId="urn:microsoft.com/office/officeart/2018/2/layout/IconVerticalSolidList"/>
    <dgm:cxn modelId="{D8CDFCC2-D7E4-4E6B-BE1E-2DC6C8D36C53}" type="presParOf" srcId="{E190B31D-A587-4046-BD3B-98B78231FD15}" destId="{72167AA4-8874-473D-B598-EE0E45676506}" srcOrd="1" destOrd="0" presId="urn:microsoft.com/office/officeart/2018/2/layout/IconVerticalSolidList"/>
    <dgm:cxn modelId="{C66A5158-AFC1-402E-AE32-17B8499B2A9D}" type="presParOf" srcId="{E190B31D-A587-4046-BD3B-98B78231FD15}" destId="{AFBB8DA8-0140-4AC0-9C9D-EF4C8C5F8FF8}" srcOrd="2" destOrd="0" presId="urn:microsoft.com/office/officeart/2018/2/layout/IconVerticalSolidList"/>
    <dgm:cxn modelId="{BAF0BB41-7135-469B-BE51-9162CCA86901}" type="presParOf" srcId="{AFBB8DA8-0140-4AC0-9C9D-EF4C8C5F8FF8}" destId="{3F83283A-EAE4-4713-BA2F-18B56DF52C9F}" srcOrd="0" destOrd="0" presId="urn:microsoft.com/office/officeart/2018/2/layout/IconVerticalSolidList"/>
    <dgm:cxn modelId="{6CB5EC3A-87CD-4B09-BC4D-5DFD09C938C3}" type="presParOf" srcId="{AFBB8DA8-0140-4AC0-9C9D-EF4C8C5F8FF8}" destId="{2FBA6329-371B-4A16-B1CA-52BBEDE633B3}" srcOrd="1" destOrd="0" presId="urn:microsoft.com/office/officeart/2018/2/layout/IconVerticalSolidList"/>
    <dgm:cxn modelId="{91D1A57E-3B81-4C1F-814D-F9763253FCB9}" type="presParOf" srcId="{AFBB8DA8-0140-4AC0-9C9D-EF4C8C5F8FF8}" destId="{1C3075F2-A42A-4197-8AD3-BAE4BF292CF3}" srcOrd="2" destOrd="0" presId="urn:microsoft.com/office/officeart/2018/2/layout/IconVerticalSolidList"/>
    <dgm:cxn modelId="{C5D3EAAF-ADD8-447D-AECF-E724A3ED97EB}" type="presParOf" srcId="{AFBB8DA8-0140-4AC0-9C9D-EF4C8C5F8FF8}" destId="{D21D3A7D-2C61-4C2F-8573-DB06EBF996FE}" srcOrd="3" destOrd="0" presId="urn:microsoft.com/office/officeart/2018/2/layout/IconVerticalSolidList"/>
    <dgm:cxn modelId="{B1AC8F11-9640-4582-A712-46B875D25F51}" type="presParOf" srcId="{E190B31D-A587-4046-BD3B-98B78231FD15}" destId="{ABA54458-9D77-4033-A2E5-CF2D1DA1D65A}" srcOrd="3" destOrd="0" presId="urn:microsoft.com/office/officeart/2018/2/layout/IconVerticalSolidList"/>
    <dgm:cxn modelId="{26A85F47-9354-466C-B0DB-E4BA766C0793}" type="presParOf" srcId="{E190B31D-A587-4046-BD3B-98B78231FD15}" destId="{1A07FD8C-3327-4E25-B94E-C4BA1B269788}" srcOrd="4" destOrd="0" presId="urn:microsoft.com/office/officeart/2018/2/layout/IconVerticalSolidList"/>
    <dgm:cxn modelId="{8ABF79BC-F935-4133-BA80-E0E30C9614DB}" type="presParOf" srcId="{1A07FD8C-3327-4E25-B94E-C4BA1B269788}" destId="{5A7B7645-6831-42C2-90AE-7EA9C656F308}" srcOrd="0" destOrd="0" presId="urn:microsoft.com/office/officeart/2018/2/layout/IconVerticalSolidList"/>
    <dgm:cxn modelId="{F191CFD3-14E9-4031-93DE-1648B9283E34}" type="presParOf" srcId="{1A07FD8C-3327-4E25-B94E-C4BA1B269788}" destId="{54885357-EC3D-422B-AB23-136807E8DC9A}" srcOrd="1" destOrd="0" presId="urn:microsoft.com/office/officeart/2018/2/layout/IconVerticalSolidList"/>
    <dgm:cxn modelId="{39B1FEF1-C5B7-4B2C-A0EC-39191D70B7F3}" type="presParOf" srcId="{1A07FD8C-3327-4E25-B94E-C4BA1B269788}" destId="{082C2A52-E4E4-4C66-A7D4-D2DB9FC84B5F}" srcOrd="2" destOrd="0" presId="urn:microsoft.com/office/officeart/2018/2/layout/IconVerticalSolidList"/>
    <dgm:cxn modelId="{A55419BE-2365-411F-B6EB-C57AB5E99D1A}" type="presParOf" srcId="{1A07FD8C-3327-4E25-B94E-C4BA1B269788}" destId="{68F07EFF-0461-4A4A-BDEB-D4F67B1E6F2E}" srcOrd="3" destOrd="0" presId="urn:microsoft.com/office/officeart/2018/2/layout/IconVerticalSolidList"/>
    <dgm:cxn modelId="{6978E5BA-BE2C-447C-ACB1-E91B5550D014}" type="presParOf" srcId="{E190B31D-A587-4046-BD3B-98B78231FD15}" destId="{6B226D28-AC53-498C-BAFF-3C6E2F00DFB0}" srcOrd="5" destOrd="0" presId="urn:microsoft.com/office/officeart/2018/2/layout/IconVerticalSolidList"/>
    <dgm:cxn modelId="{D47A2F5F-6E0A-4709-9D3A-13C447974AA5}" type="presParOf" srcId="{E190B31D-A587-4046-BD3B-98B78231FD15}" destId="{0D96DDF9-F822-4D0C-9C06-BC735E7ADF26}" srcOrd="6" destOrd="0" presId="urn:microsoft.com/office/officeart/2018/2/layout/IconVerticalSolidList"/>
    <dgm:cxn modelId="{F1A05861-4E3F-4CF8-816A-F75B0B5AD208}" type="presParOf" srcId="{0D96DDF9-F822-4D0C-9C06-BC735E7ADF26}" destId="{8A758698-0870-44CA-B2D3-56689B436399}" srcOrd="0" destOrd="0" presId="urn:microsoft.com/office/officeart/2018/2/layout/IconVerticalSolidList"/>
    <dgm:cxn modelId="{63D664D1-73C0-4CD1-A27C-EEE18A311497}" type="presParOf" srcId="{0D96DDF9-F822-4D0C-9C06-BC735E7ADF26}" destId="{DD4A2B18-A017-49E0-BC37-071859DAD6F5}" srcOrd="1" destOrd="0" presId="urn:microsoft.com/office/officeart/2018/2/layout/IconVerticalSolidList"/>
    <dgm:cxn modelId="{6A1DD6D9-4AC2-4562-A24A-3467A9B872AE}" type="presParOf" srcId="{0D96DDF9-F822-4D0C-9C06-BC735E7ADF26}" destId="{2881B338-C405-4890-B601-828208411FC0}" srcOrd="2" destOrd="0" presId="urn:microsoft.com/office/officeart/2018/2/layout/IconVerticalSolidList"/>
    <dgm:cxn modelId="{0EE3EB03-CEC9-47FA-8481-E0BB7502AF76}" type="presParOf" srcId="{0D96DDF9-F822-4D0C-9C06-BC735E7ADF26}" destId="{BE1D9042-94D3-4913-9C15-9A7445C27A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4178AD-265F-4DDE-8D7F-2373CED425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3A15DEA-18A6-451E-9349-023D50E28E01}">
      <dgm:prSet/>
      <dgm:spPr/>
      <dgm:t>
        <a:bodyPr/>
        <a:lstStyle/>
        <a:p>
          <a:r>
            <a:rPr lang="en-US"/>
            <a:t>Low Event Rate.</a:t>
          </a:r>
        </a:p>
      </dgm:t>
    </dgm:pt>
    <dgm:pt modelId="{0573C517-ABFF-4995-92F2-1EC6DD24538C}" type="parTrans" cxnId="{ADCF06EB-3FBD-433A-8ED4-0CF5023EE648}">
      <dgm:prSet/>
      <dgm:spPr/>
      <dgm:t>
        <a:bodyPr/>
        <a:lstStyle/>
        <a:p>
          <a:endParaRPr lang="en-US"/>
        </a:p>
      </dgm:t>
    </dgm:pt>
    <dgm:pt modelId="{C54990DB-67B6-4719-B9AF-D14D4E1E8AC3}" type="sibTrans" cxnId="{ADCF06EB-3FBD-433A-8ED4-0CF5023EE648}">
      <dgm:prSet/>
      <dgm:spPr/>
      <dgm:t>
        <a:bodyPr/>
        <a:lstStyle/>
        <a:p>
          <a:endParaRPr lang="en-US"/>
        </a:p>
      </dgm:t>
    </dgm:pt>
    <dgm:pt modelId="{4ACC4DD1-5943-4BFF-8DDF-BCB5ACF25F22}">
      <dgm:prSet/>
      <dgm:spPr/>
      <dgm:t>
        <a:bodyPr/>
        <a:lstStyle/>
        <a:p>
          <a:r>
            <a:rPr lang="en-US"/>
            <a:t>Cumbersome Feature Selection Process through Information Value and Weight of Evidence method.</a:t>
          </a:r>
        </a:p>
      </dgm:t>
    </dgm:pt>
    <dgm:pt modelId="{C8167F80-96A7-4297-9148-D322A95F220A}" type="parTrans" cxnId="{EB3F8AFA-6EA1-4CFA-A3B4-9437020AACF3}">
      <dgm:prSet/>
      <dgm:spPr/>
      <dgm:t>
        <a:bodyPr/>
        <a:lstStyle/>
        <a:p>
          <a:endParaRPr lang="en-US"/>
        </a:p>
      </dgm:t>
    </dgm:pt>
    <dgm:pt modelId="{0AC0C2B6-592A-4365-9490-99DA01334632}" type="sibTrans" cxnId="{EB3F8AFA-6EA1-4CFA-A3B4-9437020AACF3}">
      <dgm:prSet/>
      <dgm:spPr/>
      <dgm:t>
        <a:bodyPr/>
        <a:lstStyle/>
        <a:p>
          <a:endParaRPr lang="en-US"/>
        </a:p>
      </dgm:t>
    </dgm:pt>
    <dgm:pt modelId="{21B78C7D-EB77-462C-A777-D63F905B9BE6}">
      <dgm:prSet/>
      <dgm:spPr/>
      <dgm:t>
        <a:bodyPr/>
        <a:lstStyle/>
        <a:p>
          <a:r>
            <a:rPr lang="en-US"/>
            <a:t>Large scale requirement of Feature Engineering. </a:t>
          </a:r>
        </a:p>
      </dgm:t>
    </dgm:pt>
    <dgm:pt modelId="{E82DA868-2600-4913-B32B-F75EA673A3A5}" type="parTrans" cxnId="{D3417B6F-87CC-4DFF-A24A-928406A239B1}">
      <dgm:prSet/>
      <dgm:spPr/>
      <dgm:t>
        <a:bodyPr/>
        <a:lstStyle/>
        <a:p>
          <a:endParaRPr lang="en-US"/>
        </a:p>
      </dgm:t>
    </dgm:pt>
    <dgm:pt modelId="{D3A79B13-DD70-4323-AC79-A79F891E70C2}" type="sibTrans" cxnId="{D3417B6F-87CC-4DFF-A24A-928406A239B1}">
      <dgm:prSet/>
      <dgm:spPr/>
      <dgm:t>
        <a:bodyPr/>
        <a:lstStyle/>
        <a:p>
          <a:endParaRPr lang="en-US"/>
        </a:p>
      </dgm:t>
    </dgm:pt>
    <dgm:pt modelId="{87CE6AC5-2F3F-4CE0-B1F1-04029DB60387}">
      <dgm:prSet/>
      <dgm:spPr/>
      <dgm:t>
        <a:bodyPr/>
        <a:lstStyle/>
        <a:p>
          <a:r>
            <a:rPr lang="en-US"/>
            <a:t>Large Dataset and hence large computation time.</a:t>
          </a:r>
        </a:p>
      </dgm:t>
    </dgm:pt>
    <dgm:pt modelId="{73DCB34D-8019-478C-A832-432A35E51F70}" type="parTrans" cxnId="{4FAE12C9-B400-4F98-A7B3-4C53C99EB02D}">
      <dgm:prSet/>
      <dgm:spPr/>
      <dgm:t>
        <a:bodyPr/>
        <a:lstStyle/>
        <a:p>
          <a:endParaRPr lang="en-US"/>
        </a:p>
      </dgm:t>
    </dgm:pt>
    <dgm:pt modelId="{9B54CD80-E9DB-4ADF-8FEF-5D5296D26702}" type="sibTrans" cxnId="{4FAE12C9-B400-4F98-A7B3-4C53C99EB02D}">
      <dgm:prSet/>
      <dgm:spPr/>
      <dgm:t>
        <a:bodyPr/>
        <a:lstStyle/>
        <a:p>
          <a:endParaRPr lang="en-US"/>
        </a:p>
      </dgm:t>
    </dgm:pt>
    <dgm:pt modelId="{826ADF7C-EE61-4DB7-902C-4DBBE2F4561C}" type="pres">
      <dgm:prSet presAssocID="{9D4178AD-265F-4DDE-8D7F-2373CED42575}" presName="root" presStyleCnt="0">
        <dgm:presLayoutVars>
          <dgm:dir/>
          <dgm:resizeHandles val="exact"/>
        </dgm:presLayoutVars>
      </dgm:prSet>
      <dgm:spPr/>
    </dgm:pt>
    <dgm:pt modelId="{FF7F479F-DEFA-4996-9A26-0EF43FD282BF}" type="pres">
      <dgm:prSet presAssocID="{13A15DEA-18A6-451E-9349-023D50E28E01}" presName="compNode" presStyleCnt="0"/>
      <dgm:spPr/>
    </dgm:pt>
    <dgm:pt modelId="{7B13F182-F6F3-410F-930F-316E60D6C68E}" type="pres">
      <dgm:prSet presAssocID="{13A15DEA-18A6-451E-9349-023D50E28E01}" presName="bgRect" presStyleLbl="bgShp" presStyleIdx="0" presStyleCnt="4"/>
      <dgm:spPr/>
    </dgm:pt>
    <dgm:pt modelId="{9F55BE5A-DB7F-4349-A383-08AD21A4138F}" type="pres">
      <dgm:prSet presAssocID="{13A15DEA-18A6-451E-9349-023D50E28E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ometerLow"/>
        </a:ext>
      </dgm:extLst>
    </dgm:pt>
    <dgm:pt modelId="{8DF9BD41-2EDC-453D-BC4E-C303920F61E2}" type="pres">
      <dgm:prSet presAssocID="{13A15DEA-18A6-451E-9349-023D50E28E01}" presName="spaceRect" presStyleCnt="0"/>
      <dgm:spPr/>
    </dgm:pt>
    <dgm:pt modelId="{19C35937-DC39-42B3-AB47-82A59C672308}" type="pres">
      <dgm:prSet presAssocID="{13A15DEA-18A6-451E-9349-023D50E28E01}" presName="parTx" presStyleLbl="revTx" presStyleIdx="0" presStyleCnt="4">
        <dgm:presLayoutVars>
          <dgm:chMax val="0"/>
          <dgm:chPref val="0"/>
        </dgm:presLayoutVars>
      </dgm:prSet>
      <dgm:spPr/>
    </dgm:pt>
    <dgm:pt modelId="{44C64CB1-DAC5-4747-9FE0-FF54B7429A36}" type="pres">
      <dgm:prSet presAssocID="{C54990DB-67B6-4719-B9AF-D14D4E1E8AC3}" presName="sibTrans" presStyleCnt="0"/>
      <dgm:spPr/>
    </dgm:pt>
    <dgm:pt modelId="{4C85D5FB-E807-496F-B2D0-8D3543773D04}" type="pres">
      <dgm:prSet presAssocID="{4ACC4DD1-5943-4BFF-8DDF-BCB5ACF25F22}" presName="compNode" presStyleCnt="0"/>
      <dgm:spPr/>
    </dgm:pt>
    <dgm:pt modelId="{BE114562-7D7B-415F-9DF5-D56BFF2E0108}" type="pres">
      <dgm:prSet presAssocID="{4ACC4DD1-5943-4BFF-8DDF-BCB5ACF25F22}" presName="bgRect" presStyleLbl="bgShp" presStyleIdx="1" presStyleCnt="4"/>
      <dgm:spPr/>
    </dgm:pt>
    <dgm:pt modelId="{4AE6F859-D3CE-4E4E-95BF-EECB65964B84}" type="pres">
      <dgm:prSet presAssocID="{4ACC4DD1-5943-4BFF-8DDF-BCB5ACF25F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3092601-362E-454C-BEE3-30C3D6DDA661}" type="pres">
      <dgm:prSet presAssocID="{4ACC4DD1-5943-4BFF-8DDF-BCB5ACF25F22}" presName="spaceRect" presStyleCnt="0"/>
      <dgm:spPr/>
    </dgm:pt>
    <dgm:pt modelId="{1C650BE6-8337-4912-AB6E-8D93E13A3642}" type="pres">
      <dgm:prSet presAssocID="{4ACC4DD1-5943-4BFF-8DDF-BCB5ACF25F22}" presName="parTx" presStyleLbl="revTx" presStyleIdx="1" presStyleCnt="4">
        <dgm:presLayoutVars>
          <dgm:chMax val="0"/>
          <dgm:chPref val="0"/>
        </dgm:presLayoutVars>
      </dgm:prSet>
      <dgm:spPr/>
    </dgm:pt>
    <dgm:pt modelId="{F6FF598C-5930-48FA-8C18-7A477D178C40}" type="pres">
      <dgm:prSet presAssocID="{0AC0C2B6-592A-4365-9490-99DA01334632}" presName="sibTrans" presStyleCnt="0"/>
      <dgm:spPr/>
    </dgm:pt>
    <dgm:pt modelId="{FE356967-4AF0-46A8-9D8F-79EABC060ADD}" type="pres">
      <dgm:prSet presAssocID="{21B78C7D-EB77-462C-A777-D63F905B9BE6}" presName="compNode" presStyleCnt="0"/>
      <dgm:spPr/>
    </dgm:pt>
    <dgm:pt modelId="{74BBE434-5C68-4F25-ABBF-88CDBD3F4EDA}" type="pres">
      <dgm:prSet presAssocID="{21B78C7D-EB77-462C-A777-D63F905B9BE6}" presName="bgRect" presStyleLbl="bgShp" presStyleIdx="2" presStyleCnt="4"/>
      <dgm:spPr/>
    </dgm:pt>
    <dgm:pt modelId="{10E5038D-ECF9-48AA-B9EB-9DB0922D123F}" type="pres">
      <dgm:prSet presAssocID="{21B78C7D-EB77-462C-A777-D63F905B9B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0D0F4D4-40D6-4BAA-9173-7DE5AE53BD26}" type="pres">
      <dgm:prSet presAssocID="{21B78C7D-EB77-462C-A777-D63F905B9BE6}" presName="spaceRect" presStyleCnt="0"/>
      <dgm:spPr/>
    </dgm:pt>
    <dgm:pt modelId="{C97FF085-3A40-4F89-9E63-B74DE6E1494B}" type="pres">
      <dgm:prSet presAssocID="{21B78C7D-EB77-462C-A777-D63F905B9BE6}" presName="parTx" presStyleLbl="revTx" presStyleIdx="2" presStyleCnt="4">
        <dgm:presLayoutVars>
          <dgm:chMax val="0"/>
          <dgm:chPref val="0"/>
        </dgm:presLayoutVars>
      </dgm:prSet>
      <dgm:spPr/>
    </dgm:pt>
    <dgm:pt modelId="{1E889253-8649-4DD2-9386-A9E6379A52F1}" type="pres">
      <dgm:prSet presAssocID="{D3A79B13-DD70-4323-AC79-A79F891E70C2}" presName="sibTrans" presStyleCnt="0"/>
      <dgm:spPr/>
    </dgm:pt>
    <dgm:pt modelId="{FCB8D326-68E9-458C-B678-1B092BED79AA}" type="pres">
      <dgm:prSet presAssocID="{87CE6AC5-2F3F-4CE0-B1F1-04029DB60387}" presName="compNode" presStyleCnt="0"/>
      <dgm:spPr/>
    </dgm:pt>
    <dgm:pt modelId="{E2709338-F299-43B1-AA22-1AB993BCBFD0}" type="pres">
      <dgm:prSet presAssocID="{87CE6AC5-2F3F-4CE0-B1F1-04029DB60387}" presName="bgRect" presStyleLbl="bgShp" presStyleIdx="3" presStyleCnt="4"/>
      <dgm:spPr/>
    </dgm:pt>
    <dgm:pt modelId="{31DEDB86-5A8D-49CC-A64A-7414652A7FC2}" type="pres">
      <dgm:prSet presAssocID="{87CE6AC5-2F3F-4CE0-B1F1-04029DB603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13291EF-4A59-4747-A253-27FDFD0928E7}" type="pres">
      <dgm:prSet presAssocID="{87CE6AC5-2F3F-4CE0-B1F1-04029DB60387}" presName="spaceRect" presStyleCnt="0"/>
      <dgm:spPr/>
    </dgm:pt>
    <dgm:pt modelId="{3901422A-DE9A-42FF-9C0E-D7E8F396B6C5}" type="pres">
      <dgm:prSet presAssocID="{87CE6AC5-2F3F-4CE0-B1F1-04029DB6038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FB90714-93CE-44FE-BE82-B94F997F5FE9}" type="presOf" srcId="{21B78C7D-EB77-462C-A777-D63F905B9BE6}" destId="{C97FF085-3A40-4F89-9E63-B74DE6E1494B}" srcOrd="0" destOrd="0" presId="urn:microsoft.com/office/officeart/2018/2/layout/IconVerticalSolidList"/>
    <dgm:cxn modelId="{C9B5C83B-0B6D-4BE8-9232-00B131AFEFAF}" type="presOf" srcId="{9D4178AD-265F-4DDE-8D7F-2373CED42575}" destId="{826ADF7C-EE61-4DB7-902C-4DBBE2F4561C}" srcOrd="0" destOrd="0" presId="urn:microsoft.com/office/officeart/2018/2/layout/IconVerticalSolidList"/>
    <dgm:cxn modelId="{4D183C3E-B813-4C2D-98BC-98B7C8DB2D52}" type="presOf" srcId="{4ACC4DD1-5943-4BFF-8DDF-BCB5ACF25F22}" destId="{1C650BE6-8337-4912-AB6E-8D93E13A3642}" srcOrd="0" destOrd="0" presId="urn:microsoft.com/office/officeart/2018/2/layout/IconVerticalSolidList"/>
    <dgm:cxn modelId="{AAFED95F-92A2-4D66-9E9D-3775B819CB7E}" type="presOf" srcId="{13A15DEA-18A6-451E-9349-023D50E28E01}" destId="{19C35937-DC39-42B3-AB47-82A59C672308}" srcOrd="0" destOrd="0" presId="urn:microsoft.com/office/officeart/2018/2/layout/IconVerticalSolidList"/>
    <dgm:cxn modelId="{D3417B6F-87CC-4DFF-A24A-928406A239B1}" srcId="{9D4178AD-265F-4DDE-8D7F-2373CED42575}" destId="{21B78C7D-EB77-462C-A777-D63F905B9BE6}" srcOrd="2" destOrd="0" parTransId="{E82DA868-2600-4913-B32B-F75EA673A3A5}" sibTransId="{D3A79B13-DD70-4323-AC79-A79F891E70C2}"/>
    <dgm:cxn modelId="{4FAE12C9-B400-4F98-A7B3-4C53C99EB02D}" srcId="{9D4178AD-265F-4DDE-8D7F-2373CED42575}" destId="{87CE6AC5-2F3F-4CE0-B1F1-04029DB60387}" srcOrd="3" destOrd="0" parTransId="{73DCB34D-8019-478C-A832-432A35E51F70}" sibTransId="{9B54CD80-E9DB-4ADF-8FEF-5D5296D26702}"/>
    <dgm:cxn modelId="{394524EA-5E7D-4478-AA02-AA7CE80CC9AF}" type="presOf" srcId="{87CE6AC5-2F3F-4CE0-B1F1-04029DB60387}" destId="{3901422A-DE9A-42FF-9C0E-D7E8F396B6C5}" srcOrd="0" destOrd="0" presId="urn:microsoft.com/office/officeart/2018/2/layout/IconVerticalSolidList"/>
    <dgm:cxn modelId="{ADCF06EB-3FBD-433A-8ED4-0CF5023EE648}" srcId="{9D4178AD-265F-4DDE-8D7F-2373CED42575}" destId="{13A15DEA-18A6-451E-9349-023D50E28E01}" srcOrd="0" destOrd="0" parTransId="{0573C517-ABFF-4995-92F2-1EC6DD24538C}" sibTransId="{C54990DB-67B6-4719-B9AF-D14D4E1E8AC3}"/>
    <dgm:cxn modelId="{EB3F8AFA-6EA1-4CFA-A3B4-9437020AACF3}" srcId="{9D4178AD-265F-4DDE-8D7F-2373CED42575}" destId="{4ACC4DD1-5943-4BFF-8DDF-BCB5ACF25F22}" srcOrd="1" destOrd="0" parTransId="{C8167F80-96A7-4297-9148-D322A95F220A}" sibTransId="{0AC0C2B6-592A-4365-9490-99DA01334632}"/>
    <dgm:cxn modelId="{A6C98FDA-8234-4F3C-8366-643A24A5CA72}" type="presParOf" srcId="{826ADF7C-EE61-4DB7-902C-4DBBE2F4561C}" destId="{FF7F479F-DEFA-4996-9A26-0EF43FD282BF}" srcOrd="0" destOrd="0" presId="urn:microsoft.com/office/officeart/2018/2/layout/IconVerticalSolidList"/>
    <dgm:cxn modelId="{7D039177-394D-4FE2-BB68-0229346209B4}" type="presParOf" srcId="{FF7F479F-DEFA-4996-9A26-0EF43FD282BF}" destId="{7B13F182-F6F3-410F-930F-316E60D6C68E}" srcOrd="0" destOrd="0" presId="urn:microsoft.com/office/officeart/2018/2/layout/IconVerticalSolidList"/>
    <dgm:cxn modelId="{E8BFEB09-0FE3-4C0E-A56C-1AD9D3692A11}" type="presParOf" srcId="{FF7F479F-DEFA-4996-9A26-0EF43FD282BF}" destId="{9F55BE5A-DB7F-4349-A383-08AD21A4138F}" srcOrd="1" destOrd="0" presId="urn:microsoft.com/office/officeart/2018/2/layout/IconVerticalSolidList"/>
    <dgm:cxn modelId="{EAC531FA-E749-4B8E-AD28-DAD14BBD9F54}" type="presParOf" srcId="{FF7F479F-DEFA-4996-9A26-0EF43FD282BF}" destId="{8DF9BD41-2EDC-453D-BC4E-C303920F61E2}" srcOrd="2" destOrd="0" presId="urn:microsoft.com/office/officeart/2018/2/layout/IconVerticalSolidList"/>
    <dgm:cxn modelId="{B8562A7D-19E2-4DB1-AC80-B3E86233178D}" type="presParOf" srcId="{FF7F479F-DEFA-4996-9A26-0EF43FD282BF}" destId="{19C35937-DC39-42B3-AB47-82A59C672308}" srcOrd="3" destOrd="0" presId="urn:microsoft.com/office/officeart/2018/2/layout/IconVerticalSolidList"/>
    <dgm:cxn modelId="{1A3339D3-9FCF-4839-B956-4CF86448615B}" type="presParOf" srcId="{826ADF7C-EE61-4DB7-902C-4DBBE2F4561C}" destId="{44C64CB1-DAC5-4747-9FE0-FF54B7429A36}" srcOrd="1" destOrd="0" presId="urn:microsoft.com/office/officeart/2018/2/layout/IconVerticalSolidList"/>
    <dgm:cxn modelId="{81A4F070-1550-4E5C-B255-D2F4BD2A9AB6}" type="presParOf" srcId="{826ADF7C-EE61-4DB7-902C-4DBBE2F4561C}" destId="{4C85D5FB-E807-496F-B2D0-8D3543773D04}" srcOrd="2" destOrd="0" presId="urn:microsoft.com/office/officeart/2018/2/layout/IconVerticalSolidList"/>
    <dgm:cxn modelId="{E38D89B2-01A1-48FA-8242-215EF507E8AC}" type="presParOf" srcId="{4C85D5FB-E807-496F-B2D0-8D3543773D04}" destId="{BE114562-7D7B-415F-9DF5-D56BFF2E0108}" srcOrd="0" destOrd="0" presId="urn:microsoft.com/office/officeart/2018/2/layout/IconVerticalSolidList"/>
    <dgm:cxn modelId="{940C7D76-3B06-4DB3-9D6B-526C09EBFB37}" type="presParOf" srcId="{4C85D5FB-E807-496F-B2D0-8D3543773D04}" destId="{4AE6F859-D3CE-4E4E-95BF-EECB65964B84}" srcOrd="1" destOrd="0" presId="urn:microsoft.com/office/officeart/2018/2/layout/IconVerticalSolidList"/>
    <dgm:cxn modelId="{FC5CB01B-43C4-4A78-B797-8FEA093E55C4}" type="presParOf" srcId="{4C85D5FB-E807-496F-B2D0-8D3543773D04}" destId="{43092601-362E-454C-BEE3-30C3D6DDA661}" srcOrd="2" destOrd="0" presId="urn:microsoft.com/office/officeart/2018/2/layout/IconVerticalSolidList"/>
    <dgm:cxn modelId="{4F13F43C-FFBC-462D-896A-FF873D44181E}" type="presParOf" srcId="{4C85D5FB-E807-496F-B2D0-8D3543773D04}" destId="{1C650BE6-8337-4912-AB6E-8D93E13A3642}" srcOrd="3" destOrd="0" presId="urn:microsoft.com/office/officeart/2018/2/layout/IconVerticalSolidList"/>
    <dgm:cxn modelId="{FADBCB79-4BA7-4BA9-865C-337D707B9563}" type="presParOf" srcId="{826ADF7C-EE61-4DB7-902C-4DBBE2F4561C}" destId="{F6FF598C-5930-48FA-8C18-7A477D178C40}" srcOrd="3" destOrd="0" presId="urn:microsoft.com/office/officeart/2018/2/layout/IconVerticalSolidList"/>
    <dgm:cxn modelId="{1D968811-3A88-442C-A363-407680886AF6}" type="presParOf" srcId="{826ADF7C-EE61-4DB7-902C-4DBBE2F4561C}" destId="{FE356967-4AF0-46A8-9D8F-79EABC060ADD}" srcOrd="4" destOrd="0" presId="urn:microsoft.com/office/officeart/2018/2/layout/IconVerticalSolidList"/>
    <dgm:cxn modelId="{229E9926-ED4F-4A8E-8F27-09D9C0281B96}" type="presParOf" srcId="{FE356967-4AF0-46A8-9D8F-79EABC060ADD}" destId="{74BBE434-5C68-4F25-ABBF-88CDBD3F4EDA}" srcOrd="0" destOrd="0" presId="urn:microsoft.com/office/officeart/2018/2/layout/IconVerticalSolidList"/>
    <dgm:cxn modelId="{E58B12FE-5A30-4E78-9077-3CBF5DBF2C71}" type="presParOf" srcId="{FE356967-4AF0-46A8-9D8F-79EABC060ADD}" destId="{10E5038D-ECF9-48AA-B9EB-9DB0922D123F}" srcOrd="1" destOrd="0" presId="urn:microsoft.com/office/officeart/2018/2/layout/IconVerticalSolidList"/>
    <dgm:cxn modelId="{AC6F1F45-3F7D-4200-92C9-898C46A6514D}" type="presParOf" srcId="{FE356967-4AF0-46A8-9D8F-79EABC060ADD}" destId="{B0D0F4D4-40D6-4BAA-9173-7DE5AE53BD26}" srcOrd="2" destOrd="0" presId="urn:microsoft.com/office/officeart/2018/2/layout/IconVerticalSolidList"/>
    <dgm:cxn modelId="{A4B3B338-600E-4DCE-BDC2-4629A01DE6A4}" type="presParOf" srcId="{FE356967-4AF0-46A8-9D8F-79EABC060ADD}" destId="{C97FF085-3A40-4F89-9E63-B74DE6E1494B}" srcOrd="3" destOrd="0" presId="urn:microsoft.com/office/officeart/2018/2/layout/IconVerticalSolidList"/>
    <dgm:cxn modelId="{5565828B-EE8E-41E5-BF38-73AF0E06B45F}" type="presParOf" srcId="{826ADF7C-EE61-4DB7-902C-4DBBE2F4561C}" destId="{1E889253-8649-4DD2-9386-A9E6379A52F1}" srcOrd="5" destOrd="0" presId="urn:microsoft.com/office/officeart/2018/2/layout/IconVerticalSolidList"/>
    <dgm:cxn modelId="{8626DD1C-F370-4192-BDB7-0D8A14BFE7C2}" type="presParOf" srcId="{826ADF7C-EE61-4DB7-902C-4DBBE2F4561C}" destId="{FCB8D326-68E9-458C-B678-1B092BED79AA}" srcOrd="6" destOrd="0" presId="urn:microsoft.com/office/officeart/2018/2/layout/IconVerticalSolidList"/>
    <dgm:cxn modelId="{D03C235F-057B-4B91-BE7B-6BCC8DB497F2}" type="presParOf" srcId="{FCB8D326-68E9-458C-B678-1B092BED79AA}" destId="{E2709338-F299-43B1-AA22-1AB993BCBFD0}" srcOrd="0" destOrd="0" presId="urn:microsoft.com/office/officeart/2018/2/layout/IconVerticalSolidList"/>
    <dgm:cxn modelId="{9FC260CA-FE9D-45AD-A8E5-A47B9CD3CC5A}" type="presParOf" srcId="{FCB8D326-68E9-458C-B678-1B092BED79AA}" destId="{31DEDB86-5A8D-49CC-A64A-7414652A7FC2}" srcOrd="1" destOrd="0" presId="urn:microsoft.com/office/officeart/2018/2/layout/IconVerticalSolidList"/>
    <dgm:cxn modelId="{6C6AD82E-F5B5-4AC8-B452-2C51767DF0A9}" type="presParOf" srcId="{FCB8D326-68E9-458C-B678-1B092BED79AA}" destId="{E13291EF-4A59-4747-A253-27FDFD0928E7}" srcOrd="2" destOrd="0" presId="urn:microsoft.com/office/officeart/2018/2/layout/IconVerticalSolidList"/>
    <dgm:cxn modelId="{058DC641-9D23-45EC-A81C-1476F78ED585}" type="presParOf" srcId="{FCB8D326-68E9-458C-B678-1B092BED79AA}" destId="{3901422A-DE9A-42FF-9C0E-D7E8F396B6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90F06-1327-48C5-A6C9-89703C393A33}">
      <dsp:nvSpPr>
        <dsp:cNvPr id="0" name=""/>
        <dsp:cNvSpPr/>
      </dsp:nvSpPr>
      <dsp:spPr>
        <a:xfrm>
          <a:off x="1563264" y="0"/>
          <a:ext cx="1758673" cy="562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Problem Definition &amp; Objective</a:t>
          </a:r>
          <a:endParaRPr lang="en-US" sz="1400" kern="1200"/>
        </a:p>
      </dsp:txBody>
      <dsp:txXfrm>
        <a:off x="1590725" y="27461"/>
        <a:ext cx="1703751" cy="507613"/>
      </dsp:txXfrm>
    </dsp:sp>
    <dsp:sp modelId="{F64DEFF6-4E22-4089-8671-5243BAA91DA0}">
      <dsp:nvSpPr>
        <dsp:cNvPr id="0" name=""/>
        <dsp:cNvSpPr/>
      </dsp:nvSpPr>
      <dsp:spPr>
        <a:xfrm>
          <a:off x="1563264" y="594128"/>
          <a:ext cx="1758673" cy="562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Dataset Description</a:t>
          </a:r>
          <a:endParaRPr lang="en-US" sz="1400" kern="1200"/>
        </a:p>
      </dsp:txBody>
      <dsp:txXfrm>
        <a:off x="1590725" y="621589"/>
        <a:ext cx="1703751" cy="507613"/>
      </dsp:txXfrm>
    </dsp:sp>
    <dsp:sp modelId="{98A751B4-A693-42A7-9A22-B2DA6A2B8593}">
      <dsp:nvSpPr>
        <dsp:cNvPr id="0" name=""/>
        <dsp:cNvSpPr/>
      </dsp:nvSpPr>
      <dsp:spPr>
        <a:xfrm>
          <a:off x="1563264" y="1184790"/>
          <a:ext cx="1758673" cy="562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Data Preprocessing &amp; Feature Engineering</a:t>
          </a:r>
          <a:endParaRPr lang="en-US" sz="1400" kern="1200"/>
        </a:p>
      </dsp:txBody>
      <dsp:txXfrm>
        <a:off x="1590725" y="1212251"/>
        <a:ext cx="1703751" cy="507613"/>
      </dsp:txXfrm>
    </dsp:sp>
    <dsp:sp modelId="{3C07040D-C1B0-4F12-869E-1680F2666C71}">
      <dsp:nvSpPr>
        <dsp:cNvPr id="0" name=""/>
        <dsp:cNvSpPr/>
      </dsp:nvSpPr>
      <dsp:spPr>
        <a:xfrm>
          <a:off x="1563264" y="1775452"/>
          <a:ext cx="1758673" cy="562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Exploratory Data Analysis</a:t>
          </a:r>
          <a:endParaRPr lang="en-US" sz="1400" kern="1200" dirty="0"/>
        </a:p>
      </dsp:txBody>
      <dsp:txXfrm>
        <a:off x="1590725" y="1802913"/>
        <a:ext cx="1703751" cy="507613"/>
      </dsp:txXfrm>
    </dsp:sp>
    <dsp:sp modelId="{F4DC6AA1-157E-4712-AB50-7B65AA114EEA}">
      <dsp:nvSpPr>
        <dsp:cNvPr id="0" name=""/>
        <dsp:cNvSpPr/>
      </dsp:nvSpPr>
      <dsp:spPr>
        <a:xfrm>
          <a:off x="1563264" y="2366114"/>
          <a:ext cx="1758673" cy="5625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Feature Selection</a:t>
          </a:r>
          <a:endParaRPr lang="en-US" sz="1400" kern="1200"/>
        </a:p>
      </dsp:txBody>
      <dsp:txXfrm>
        <a:off x="1590725" y="2393575"/>
        <a:ext cx="1703751" cy="507613"/>
      </dsp:txXfrm>
    </dsp:sp>
    <dsp:sp modelId="{5F0D41D2-75B1-47AC-A8F7-D7EC3BCD6599}">
      <dsp:nvSpPr>
        <dsp:cNvPr id="0" name=""/>
        <dsp:cNvSpPr/>
      </dsp:nvSpPr>
      <dsp:spPr>
        <a:xfrm>
          <a:off x="1563264" y="2956776"/>
          <a:ext cx="1758673" cy="562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Model Deployment</a:t>
          </a:r>
          <a:endParaRPr lang="en-US" sz="1400" kern="1200"/>
        </a:p>
      </dsp:txBody>
      <dsp:txXfrm>
        <a:off x="1590725" y="2984237"/>
        <a:ext cx="1703751" cy="507613"/>
      </dsp:txXfrm>
    </dsp:sp>
    <dsp:sp modelId="{63F49D48-D3BE-4FFF-8C8B-ED49972AC289}">
      <dsp:nvSpPr>
        <dsp:cNvPr id="0" name=""/>
        <dsp:cNvSpPr/>
      </dsp:nvSpPr>
      <dsp:spPr>
        <a:xfrm>
          <a:off x="1563264" y="3547438"/>
          <a:ext cx="1758673" cy="562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Model Evaluation</a:t>
          </a:r>
          <a:endParaRPr lang="en-US" sz="1400" kern="1200" dirty="0"/>
        </a:p>
      </dsp:txBody>
      <dsp:txXfrm>
        <a:off x="1590725" y="3574899"/>
        <a:ext cx="1703751" cy="507613"/>
      </dsp:txXfrm>
    </dsp:sp>
    <dsp:sp modelId="{5067F649-CBF9-4C7C-9195-FFEF2C5D5304}">
      <dsp:nvSpPr>
        <dsp:cNvPr id="0" name=""/>
        <dsp:cNvSpPr/>
      </dsp:nvSpPr>
      <dsp:spPr>
        <a:xfrm>
          <a:off x="1563264" y="4138100"/>
          <a:ext cx="1758673" cy="562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Interfacing</a:t>
          </a:r>
          <a:endParaRPr lang="en-US" sz="1400" kern="1200" dirty="0"/>
        </a:p>
      </dsp:txBody>
      <dsp:txXfrm>
        <a:off x="1590725" y="4165561"/>
        <a:ext cx="1703751" cy="507613"/>
      </dsp:txXfrm>
    </dsp:sp>
    <dsp:sp modelId="{EE919693-D644-4086-9773-EE95F5B9FFA3}">
      <dsp:nvSpPr>
        <dsp:cNvPr id="0" name=""/>
        <dsp:cNvSpPr/>
      </dsp:nvSpPr>
      <dsp:spPr>
        <a:xfrm>
          <a:off x="1563264" y="4728762"/>
          <a:ext cx="1758673" cy="562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Challenges Faced</a:t>
          </a:r>
          <a:endParaRPr lang="en-US" sz="1400" kern="1200" dirty="0"/>
        </a:p>
      </dsp:txBody>
      <dsp:txXfrm>
        <a:off x="1590725" y="4756223"/>
        <a:ext cx="1703751" cy="507613"/>
      </dsp:txXfrm>
    </dsp:sp>
    <dsp:sp modelId="{8C1E3950-C8E3-45BE-9784-8FCA80CF88E9}">
      <dsp:nvSpPr>
        <dsp:cNvPr id="0" name=""/>
        <dsp:cNvSpPr/>
      </dsp:nvSpPr>
      <dsp:spPr>
        <a:xfrm>
          <a:off x="1563264" y="5319424"/>
          <a:ext cx="1758673" cy="5625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Conclusion</a:t>
          </a:r>
          <a:endParaRPr lang="en-US" sz="1400" kern="1200"/>
        </a:p>
      </dsp:txBody>
      <dsp:txXfrm>
        <a:off x="1590725" y="5346885"/>
        <a:ext cx="1703751" cy="507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9BD70-7E03-4E0F-8AB4-15FD9A641670}">
      <dsp:nvSpPr>
        <dsp:cNvPr id="0" name=""/>
        <dsp:cNvSpPr/>
      </dsp:nvSpPr>
      <dsp:spPr>
        <a:xfrm>
          <a:off x="0" y="4995"/>
          <a:ext cx="4697730" cy="1575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6BBA2-DD14-4D37-87BC-567FE47411C0}">
      <dsp:nvSpPr>
        <dsp:cNvPr id="0" name=""/>
        <dsp:cNvSpPr/>
      </dsp:nvSpPr>
      <dsp:spPr>
        <a:xfrm>
          <a:off x="384066" y="359415"/>
          <a:ext cx="1052068" cy="866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BC6C6-679D-43B6-A419-6037DA124A54}">
      <dsp:nvSpPr>
        <dsp:cNvPr id="0" name=""/>
        <dsp:cNvSpPr/>
      </dsp:nvSpPr>
      <dsp:spPr>
        <a:xfrm>
          <a:off x="1820202" y="4995"/>
          <a:ext cx="2806213" cy="1576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72" tIns="166872" rIns="166872" bIns="16687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objective of this project is to predict the case status of an H1B petition and provide insights and recommendations to reduce the chances of rejection.</a:t>
          </a:r>
        </a:p>
      </dsp:txBody>
      <dsp:txXfrm>
        <a:off x="1820202" y="4995"/>
        <a:ext cx="2806213" cy="1576739"/>
      </dsp:txXfrm>
    </dsp:sp>
    <dsp:sp modelId="{2E38E043-DAC9-407A-83A0-E11AF0118DE0}">
      <dsp:nvSpPr>
        <dsp:cNvPr id="0" name=""/>
        <dsp:cNvSpPr/>
      </dsp:nvSpPr>
      <dsp:spPr>
        <a:xfrm>
          <a:off x="0" y="1963974"/>
          <a:ext cx="4697730" cy="1575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5EAA2-B370-4B25-86F3-C3CE9E091237}">
      <dsp:nvSpPr>
        <dsp:cNvPr id="0" name=""/>
        <dsp:cNvSpPr/>
      </dsp:nvSpPr>
      <dsp:spPr>
        <a:xfrm>
          <a:off x="476497" y="2318394"/>
          <a:ext cx="867206" cy="86635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B42FF-0644-4009-B88B-D78728C64281}">
      <dsp:nvSpPr>
        <dsp:cNvPr id="0" name=""/>
        <dsp:cNvSpPr/>
      </dsp:nvSpPr>
      <dsp:spPr>
        <a:xfrm>
          <a:off x="1820202" y="1963974"/>
          <a:ext cx="2806213" cy="1576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72" tIns="166872" rIns="166872" bIns="16687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implement a machine learning model that will be useful for employers seeking foreign talent in order to make their case stronger and avoid denials. </a:t>
          </a:r>
        </a:p>
      </dsp:txBody>
      <dsp:txXfrm>
        <a:off x="1820202" y="1963974"/>
        <a:ext cx="2806213" cy="1576739"/>
      </dsp:txXfrm>
    </dsp:sp>
    <dsp:sp modelId="{085F233F-4A1D-4890-A4BC-6E76EB22A75E}">
      <dsp:nvSpPr>
        <dsp:cNvPr id="0" name=""/>
        <dsp:cNvSpPr/>
      </dsp:nvSpPr>
      <dsp:spPr>
        <a:xfrm>
          <a:off x="0" y="3922953"/>
          <a:ext cx="4697730" cy="1575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6E1ED-6A2E-4313-85EA-CB54A11F9F3D}">
      <dsp:nvSpPr>
        <dsp:cNvPr id="0" name=""/>
        <dsp:cNvSpPr/>
      </dsp:nvSpPr>
      <dsp:spPr>
        <a:xfrm>
          <a:off x="476963" y="4277373"/>
          <a:ext cx="867206" cy="866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7000" r="-3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F1877-1D14-4CFE-8272-39C89A23941B}">
      <dsp:nvSpPr>
        <dsp:cNvPr id="0" name=""/>
        <dsp:cNvSpPr/>
      </dsp:nvSpPr>
      <dsp:spPr>
        <a:xfrm>
          <a:off x="1821133" y="3922953"/>
          <a:ext cx="2806213" cy="1576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72" tIns="166872" rIns="166872" bIns="16687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insights from this project would also enable foreign nationals to target the right companies and locations to increase the chances of H1B acceptance.</a:t>
          </a:r>
        </a:p>
      </dsp:txBody>
      <dsp:txXfrm>
        <a:off x="1821133" y="3922953"/>
        <a:ext cx="2806213" cy="15767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60972-061D-4E13-81AA-0C8EE09D4008}">
      <dsp:nvSpPr>
        <dsp:cNvPr id="0" name=""/>
        <dsp:cNvSpPr/>
      </dsp:nvSpPr>
      <dsp:spPr>
        <a:xfrm>
          <a:off x="2171281" y="0"/>
          <a:ext cx="1874587" cy="1449156"/>
        </a:xfrm>
        <a:prstGeom prst="nonIsoscelesTrapezoid">
          <a:avLst>
            <a:gd name="adj1" fmla="val 44246"/>
            <a:gd name="adj2" fmla="val 0"/>
          </a:avLst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sp:txBody>
      <dsp:txXfrm>
        <a:off x="3051497" y="427462"/>
        <a:ext cx="994371" cy="1021694"/>
      </dsp:txXfrm>
    </dsp:sp>
    <dsp:sp modelId="{1D7CDD8B-339F-4810-A124-2CE2EC2254B9}">
      <dsp:nvSpPr>
        <dsp:cNvPr id="0" name=""/>
        <dsp:cNvSpPr/>
      </dsp:nvSpPr>
      <dsp:spPr>
        <a:xfrm rot="10800000">
          <a:off x="55284" y="34127"/>
          <a:ext cx="2585584" cy="1449156"/>
        </a:xfrm>
        <a:prstGeom prst="trapezoid">
          <a:avLst>
            <a:gd name="adj" fmla="val 44246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52</a:t>
          </a:r>
          <a:r>
            <a:rPr lang="en-US" sz="1200" kern="12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  </a:t>
          </a:r>
          <a:r>
            <a:rPr lang="en-US" sz="1400" kern="12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variables</a:t>
          </a:r>
          <a:endParaRPr lang="en-IN" sz="1400" kern="1200" dirty="0">
            <a:solidFill>
              <a:sysClr val="window" lastClr="FFFFFF"/>
            </a:solidFill>
            <a:latin typeface="Arial" panose="020B0604020202020204"/>
            <a:ea typeface="+mn-ea"/>
            <a:cs typeface="+mn-cs"/>
          </a:endParaRPr>
        </a:p>
      </dsp:txBody>
      <dsp:txXfrm rot="-10800000">
        <a:off x="935223" y="402715"/>
        <a:ext cx="825706" cy="1080568"/>
      </dsp:txXfrm>
    </dsp:sp>
    <dsp:sp modelId="{C797D912-E42B-46B6-B79F-CD52DD0E074A}">
      <dsp:nvSpPr>
        <dsp:cNvPr id="0" name=""/>
        <dsp:cNvSpPr/>
      </dsp:nvSpPr>
      <dsp:spPr>
        <a:xfrm>
          <a:off x="1953448" y="1449156"/>
          <a:ext cx="2092420" cy="1449156"/>
        </a:xfrm>
        <a:prstGeom prst="nonIsoscelesTrapezoid">
          <a:avLst>
            <a:gd name="adj1" fmla="val 44246"/>
            <a:gd name="adj2" fmla="val 0"/>
          </a:avLst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sp:txBody>
      <dsp:txXfrm>
        <a:off x="2845095" y="1829605"/>
        <a:ext cx="1200773" cy="1068707"/>
      </dsp:txXfrm>
    </dsp:sp>
    <dsp:sp modelId="{BCE16925-AE6D-4EE5-AF07-669E322D9252}">
      <dsp:nvSpPr>
        <dsp:cNvPr id="0" name=""/>
        <dsp:cNvSpPr/>
      </dsp:nvSpPr>
      <dsp:spPr>
        <a:xfrm rot="10800000">
          <a:off x="267714" y="1449156"/>
          <a:ext cx="2149919" cy="1449156"/>
        </a:xfrm>
        <a:prstGeom prst="trapezoid">
          <a:avLst>
            <a:gd name="adj" fmla="val 44246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25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variables</a:t>
          </a:r>
          <a:endParaRPr lang="en-IN" sz="1400" kern="1200" dirty="0">
            <a:solidFill>
              <a:sysClr val="window" lastClr="FFFFFF"/>
            </a:solidFill>
            <a:latin typeface="Arial" panose="020B0604020202020204"/>
            <a:ea typeface="+mn-ea"/>
            <a:cs typeface="+mn-cs"/>
          </a:endParaRPr>
        </a:p>
      </dsp:txBody>
      <dsp:txXfrm rot="-10800000">
        <a:off x="1056159" y="1876618"/>
        <a:ext cx="573027" cy="1021694"/>
      </dsp:txXfrm>
    </dsp:sp>
    <dsp:sp modelId="{2B2A34A3-80A6-4489-9259-A31472BD544F}">
      <dsp:nvSpPr>
        <dsp:cNvPr id="0" name=""/>
        <dsp:cNvSpPr/>
      </dsp:nvSpPr>
      <dsp:spPr>
        <a:xfrm>
          <a:off x="1531030" y="2898312"/>
          <a:ext cx="2514838" cy="1449156"/>
        </a:xfrm>
        <a:prstGeom prst="nonIsoscelesTrapezoid">
          <a:avLst>
            <a:gd name="adj1" fmla="val 44246"/>
            <a:gd name="adj2" fmla="val 0"/>
          </a:avLst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546A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+mn-ea"/>
            <a:cs typeface="+mn-cs"/>
          </a:endParaRPr>
        </a:p>
      </dsp:txBody>
      <dsp:txXfrm>
        <a:off x="2422677" y="3200391"/>
        <a:ext cx="1623191" cy="1147077"/>
      </dsp:txXfrm>
    </dsp:sp>
    <dsp:sp modelId="{E5FC5E67-7601-447E-93A6-B9108A0A851B}">
      <dsp:nvSpPr>
        <dsp:cNvPr id="0" name=""/>
        <dsp:cNvSpPr/>
      </dsp:nvSpPr>
      <dsp:spPr>
        <a:xfrm rot="10800000">
          <a:off x="690131" y="2898312"/>
          <a:ext cx="1305083" cy="1449156"/>
        </a:xfrm>
        <a:prstGeom prst="trapezoid">
          <a:avLst>
            <a:gd name="adj" fmla="val 44246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" lastClr="FFFFFF"/>
              </a:solidFill>
              <a:latin typeface="Arial" panose="020B0604020202020204"/>
              <a:ea typeface="+mn-ea"/>
              <a:cs typeface="+mn-cs"/>
            </a:rPr>
            <a:t> 7 variable</a:t>
          </a:r>
          <a:endParaRPr lang="en-IN" sz="1400" kern="1200" dirty="0">
            <a:solidFill>
              <a:sysClr val="window" lastClr="FFFFFF"/>
            </a:solidFill>
            <a:latin typeface="Arial" panose="020B0604020202020204"/>
            <a:ea typeface="+mn-ea"/>
            <a:cs typeface="+mn-cs"/>
          </a:endParaRPr>
        </a:p>
      </dsp:txBody>
      <dsp:txXfrm rot="-10800000">
        <a:off x="1075096" y="3325774"/>
        <a:ext cx="535153" cy="1021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F313E-D83F-406A-8175-83F9E51CC74E}">
      <dsp:nvSpPr>
        <dsp:cNvPr id="0" name=""/>
        <dsp:cNvSpPr/>
      </dsp:nvSpPr>
      <dsp:spPr>
        <a:xfrm>
          <a:off x="0" y="228615"/>
          <a:ext cx="4885203" cy="1761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Scikit-learn package GridSearchCV was used for the purpose of parameter tuning.</a:t>
          </a:r>
        </a:p>
      </dsp:txBody>
      <dsp:txXfrm>
        <a:off x="85984" y="314599"/>
        <a:ext cx="4713235" cy="1589430"/>
      </dsp:txXfrm>
    </dsp:sp>
    <dsp:sp modelId="{FE039A08-49DA-4F29-BC47-BB9BD466C160}">
      <dsp:nvSpPr>
        <dsp:cNvPr id="0" name=""/>
        <dsp:cNvSpPr/>
      </dsp:nvSpPr>
      <dsp:spPr>
        <a:xfrm>
          <a:off x="0" y="2062013"/>
          <a:ext cx="4885203" cy="176139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Different combinations of hyperparameters were used to find the most optimal combination to enhance our learning model.</a:t>
          </a:r>
        </a:p>
      </dsp:txBody>
      <dsp:txXfrm>
        <a:off x="85984" y="2147997"/>
        <a:ext cx="4713235" cy="1589430"/>
      </dsp:txXfrm>
    </dsp:sp>
    <dsp:sp modelId="{C5AEAA4C-39AD-467C-A94B-19CC88F93A08}">
      <dsp:nvSpPr>
        <dsp:cNvPr id="0" name=""/>
        <dsp:cNvSpPr/>
      </dsp:nvSpPr>
      <dsp:spPr>
        <a:xfrm>
          <a:off x="0" y="3895412"/>
          <a:ext cx="4885203" cy="176139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can also be used for the purpose of model comparison.</a:t>
          </a:r>
        </a:p>
      </dsp:txBody>
      <dsp:txXfrm>
        <a:off x="85984" y="3981396"/>
        <a:ext cx="4713235" cy="15894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E138C-E7A7-4DBB-AD05-34A788597D71}">
      <dsp:nvSpPr>
        <dsp:cNvPr id="0" name=""/>
        <dsp:cNvSpPr/>
      </dsp:nvSpPr>
      <dsp:spPr>
        <a:xfrm>
          <a:off x="0" y="500111"/>
          <a:ext cx="4885203" cy="4885203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9507E-F240-481C-AF77-6097E500F6E8}">
      <dsp:nvSpPr>
        <dsp:cNvPr id="0" name=""/>
        <dsp:cNvSpPr/>
      </dsp:nvSpPr>
      <dsp:spPr>
        <a:xfrm>
          <a:off x="464094" y="964205"/>
          <a:ext cx="1905229" cy="19052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/>
            <a:t>LOGISTIC REGRESSION:</a:t>
          </a:r>
          <a:endParaRPr lang="en-US" sz="1600" kern="1200"/>
        </a:p>
      </dsp:txBody>
      <dsp:txXfrm>
        <a:off x="557100" y="1057211"/>
        <a:ext cx="1719217" cy="1719217"/>
      </dsp:txXfrm>
    </dsp:sp>
    <dsp:sp modelId="{56C662A4-6BDA-4847-B346-84AF0C3368EF}">
      <dsp:nvSpPr>
        <dsp:cNvPr id="0" name=""/>
        <dsp:cNvSpPr/>
      </dsp:nvSpPr>
      <dsp:spPr>
        <a:xfrm>
          <a:off x="2515879" y="964205"/>
          <a:ext cx="1905229" cy="19052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Logistic Regression is a classification algorithm which was used for the purpose of binary classification. </a:t>
          </a:r>
        </a:p>
      </dsp:txBody>
      <dsp:txXfrm>
        <a:off x="2608885" y="1057211"/>
        <a:ext cx="1719217" cy="1719217"/>
      </dsp:txXfrm>
    </dsp:sp>
    <dsp:sp modelId="{F537DB31-2BD0-493D-A1BC-961C9F2B2E01}">
      <dsp:nvSpPr>
        <dsp:cNvPr id="0" name=""/>
        <dsp:cNvSpPr/>
      </dsp:nvSpPr>
      <dsp:spPr>
        <a:xfrm>
          <a:off x="464094" y="3015991"/>
          <a:ext cx="1905229" cy="19052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training set used was 75% of the original dataset and the test set used was 25% of the original dataset. </a:t>
          </a:r>
        </a:p>
      </dsp:txBody>
      <dsp:txXfrm>
        <a:off x="557100" y="3108997"/>
        <a:ext cx="1719217" cy="1719217"/>
      </dsp:txXfrm>
    </dsp:sp>
    <dsp:sp modelId="{D610D451-07B8-46FF-AEF6-ECD7F9AE934D}">
      <dsp:nvSpPr>
        <dsp:cNvPr id="0" name=""/>
        <dsp:cNvSpPr/>
      </dsp:nvSpPr>
      <dsp:spPr>
        <a:xfrm>
          <a:off x="2515879" y="3015991"/>
          <a:ext cx="1905229" cy="19052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area under the curve obtained for Logistic Regression was 0.81.</a:t>
          </a:r>
        </a:p>
      </dsp:txBody>
      <dsp:txXfrm>
        <a:off x="2608885" y="3108997"/>
        <a:ext cx="1719217" cy="17192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0F01C-3D45-42C1-BA79-BDACD9204432}">
      <dsp:nvSpPr>
        <dsp:cNvPr id="0" name=""/>
        <dsp:cNvSpPr/>
      </dsp:nvSpPr>
      <dsp:spPr>
        <a:xfrm>
          <a:off x="0" y="425593"/>
          <a:ext cx="4885203" cy="2489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Random Forest Classifier is a tree-based classification algorithm which was used for the purpose of binary classification. The training set used was 75% of the original dataset and the test set used was 25% of the original dataset. The area under the curve obtained for Logistic Regression was 0.8031.</a:t>
          </a:r>
        </a:p>
      </dsp:txBody>
      <dsp:txXfrm>
        <a:off x="121540" y="547133"/>
        <a:ext cx="4642123" cy="2246680"/>
      </dsp:txXfrm>
    </dsp:sp>
    <dsp:sp modelId="{9C66C752-A0DA-4FE5-B98A-6D5B91701570}">
      <dsp:nvSpPr>
        <dsp:cNvPr id="0" name=""/>
        <dsp:cNvSpPr/>
      </dsp:nvSpPr>
      <dsp:spPr>
        <a:xfrm>
          <a:off x="0" y="2970073"/>
          <a:ext cx="4885203" cy="24897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</a:t>
          </a:r>
          <a:r>
            <a:rPr lang="en-US" sz="1900" kern="1200" baseline="0" dirty="0"/>
            <a:t> ABOUT THE EFFECT OF IMBALANCE ON OUR CLASSIFIER ? </a:t>
          </a:r>
          <a:endParaRPr lang="en-US" sz="1900" kern="1200" dirty="0"/>
        </a:p>
      </dsp:txBody>
      <dsp:txXfrm>
        <a:off x="121540" y="3091613"/>
        <a:ext cx="4642123" cy="22466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E2B5B-4DDF-4B5C-842C-AAF830840B02}">
      <dsp:nvSpPr>
        <dsp:cNvPr id="0" name=""/>
        <dsp:cNvSpPr/>
      </dsp:nvSpPr>
      <dsp:spPr>
        <a:xfrm>
          <a:off x="0" y="88070"/>
          <a:ext cx="4885203" cy="1100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/>
            <a:t>θ </a:t>
          </a:r>
          <a:r>
            <a:rPr lang="en-IN" sz="1800" kern="1200"/>
            <a:t>∝ h</a:t>
          </a:r>
          <a:r>
            <a:rPr lang="el-GR" sz="1800" kern="1200" baseline="-25000"/>
            <a:t>θ</a:t>
          </a:r>
          <a:r>
            <a:rPr lang="en-IN" sz="1800" kern="1200"/>
            <a:t>(x)</a:t>
          </a:r>
          <a:endParaRPr lang="en-US" sz="1800" kern="1200"/>
        </a:p>
      </dsp:txBody>
      <dsp:txXfrm>
        <a:off x="53716" y="141786"/>
        <a:ext cx="4777771" cy="992952"/>
      </dsp:txXfrm>
    </dsp:sp>
    <dsp:sp modelId="{0DBF9AC5-B330-4F5A-B60F-2EAF17B91B92}">
      <dsp:nvSpPr>
        <dsp:cNvPr id="0" name=""/>
        <dsp:cNvSpPr/>
      </dsp:nvSpPr>
      <dsp:spPr>
        <a:xfrm>
          <a:off x="0" y="1240295"/>
          <a:ext cx="4885203" cy="11003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Since we cannot vary </a:t>
          </a:r>
          <a:r>
            <a:rPr lang="el-GR" sz="1800" kern="1200" dirty="0"/>
            <a:t>θ</a:t>
          </a:r>
          <a:r>
            <a:rPr lang="en-IN" sz="1800" kern="1200" dirty="0"/>
            <a:t>, we can change our input x to reduce the probability and bring it closer to 0 (Acceptance)</a:t>
          </a:r>
          <a:endParaRPr lang="en-US" sz="1800" kern="1200" dirty="0"/>
        </a:p>
      </dsp:txBody>
      <dsp:txXfrm>
        <a:off x="53716" y="1294011"/>
        <a:ext cx="4777771" cy="992952"/>
      </dsp:txXfrm>
    </dsp:sp>
    <dsp:sp modelId="{73B016AC-1EFB-4C04-ADC1-934DC1637A63}">
      <dsp:nvSpPr>
        <dsp:cNvPr id="0" name=""/>
        <dsp:cNvSpPr/>
      </dsp:nvSpPr>
      <dsp:spPr>
        <a:xfrm>
          <a:off x="0" y="2392520"/>
          <a:ext cx="4885203" cy="11003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Higher weights mean higher probability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 (closer to 1 i.e., Denial)</a:t>
          </a:r>
          <a:endParaRPr lang="en-US" sz="1800" kern="1200" dirty="0"/>
        </a:p>
      </dsp:txBody>
      <dsp:txXfrm>
        <a:off x="53716" y="2446236"/>
        <a:ext cx="4777771" cy="992952"/>
      </dsp:txXfrm>
    </dsp:sp>
    <dsp:sp modelId="{797B86BB-3275-48F2-B856-C0F3FC86E230}">
      <dsp:nvSpPr>
        <dsp:cNvPr id="0" name=""/>
        <dsp:cNvSpPr/>
      </dsp:nvSpPr>
      <dsp:spPr>
        <a:xfrm>
          <a:off x="0" y="3544745"/>
          <a:ext cx="4885203" cy="11003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For a one hot encoded model, we can obtain the values of every feature which contribute more to 0 (Acceptance)</a:t>
          </a:r>
          <a:endParaRPr lang="en-US" sz="1800" kern="1200"/>
        </a:p>
      </dsp:txBody>
      <dsp:txXfrm>
        <a:off x="53716" y="3598461"/>
        <a:ext cx="4777771" cy="992952"/>
      </dsp:txXfrm>
    </dsp:sp>
    <dsp:sp modelId="{2367E52E-9F32-4D49-A5C4-EBA1E4C395B0}">
      <dsp:nvSpPr>
        <dsp:cNvPr id="0" name=""/>
        <dsp:cNvSpPr/>
      </dsp:nvSpPr>
      <dsp:spPr>
        <a:xfrm>
          <a:off x="0" y="4696970"/>
          <a:ext cx="4885203" cy="110038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These are the values we recommend under insights to increase an applicant’s chances of Acceptance</a:t>
          </a:r>
          <a:endParaRPr lang="en-US" sz="1800" kern="1200" dirty="0"/>
        </a:p>
      </dsp:txBody>
      <dsp:txXfrm>
        <a:off x="53716" y="4750686"/>
        <a:ext cx="4777771" cy="9929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B5451-ED00-4B5E-986C-8A5868D323C4}">
      <dsp:nvSpPr>
        <dsp:cNvPr id="0" name=""/>
        <dsp:cNvSpPr/>
      </dsp:nvSpPr>
      <dsp:spPr>
        <a:xfrm>
          <a:off x="0" y="1713"/>
          <a:ext cx="4697730" cy="8684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FB170-6537-411B-B32F-E0DBEA7397AA}">
      <dsp:nvSpPr>
        <dsp:cNvPr id="0" name=""/>
        <dsp:cNvSpPr/>
      </dsp:nvSpPr>
      <dsp:spPr>
        <a:xfrm>
          <a:off x="262703" y="197112"/>
          <a:ext cx="477641" cy="477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80D9F-26E8-4D47-88B2-A2C90C2BDBCD}">
      <dsp:nvSpPr>
        <dsp:cNvPr id="0" name=""/>
        <dsp:cNvSpPr/>
      </dsp:nvSpPr>
      <dsp:spPr>
        <a:xfrm>
          <a:off x="1003047" y="1713"/>
          <a:ext cx="3694682" cy="86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10" tIns="91910" rIns="91910" bIns="919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 ready to deploy model for H1B applicants with a user-friendly interface</a:t>
          </a:r>
          <a:endParaRPr lang="en-US" sz="1700" kern="1200" dirty="0"/>
        </a:p>
      </dsp:txBody>
      <dsp:txXfrm>
        <a:off x="1003047" y="1713"/>
        <a:ext cx="3694682" cy="868439"/>
      </dsp:txXfrm>
    </dsp:sp>
    <dsp:sp modelId="{3F83283A-EAE4-4713-BA2F-18B56DF52C9F}">
      <dsp:nvSpPr>
        <dsp:cNvPr id="0" name=""/>
        <dsp:cNvSpPr/>
      </dsp:nvSpPr>
      <dsp:spPr>
        <a:xfrm>
          <a:off x="0" y="1087263"/>
          <a:ext cx="4697730" cy="868439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A6329-371B-4A16-B1CA-52BBEDE633B3}">
      <dsp:nvSpPr>
        <dsp:cNvPr id="0" name=""/>
        <dsp:cNvSpPr/>
      </dsp:nvSpPr>
      <dsp:spPr>
        <a:xfrm>
          <a:off x="262703" y="1282662"/>
          <a:ext cx="477641" cy="477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3A7D-2C61-4C2F-8573-DB06EBF996FE}">
      <dsp:nvSpPr>
        <dsp:cNvPr id="0" name=""/>
        <dsp:cNvSpPr/>
      </dsp:nvSpPr>
      <dsp:spPr>
        <a:xfrm>
          <a:off x="1003047" y="1087263"/>
          <a:ext cx="3694682" cy="86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10" tIns="91910" rIns="91910" bIns="919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Front end with HTML</a:t>
          </a:r>
          <a:endParaRPr lang="en-US" sz="1700" kern="1200"/>
        </a:p>
      </dsp:txBody>
      <dsp:txXfrm>
        <a:off x="1003047" y="1087263"/>
        <a:ext cx="3694682" cy="868439"/>
      </dsp:txXfrm>
    </dsp:sp>
    <dsp:sp modelId="{5A7B7645-6831-42C2-90AE-7EA9C656F308}">
      <dsp:nvSpPr>
        <dsp:cNvPr id="0" name=""/>
        <dsp:cNvSpPr/>
      </dsp:nvSpPr>
      <dsp:spPr>
        <a:xfrm>
          <a:off x="0" y="2172812"/>
          <a:ext cx="4697730" cy="868439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85357-EC3D-422B-AB23-136807E8DC9A}">
      <dsp:nvSpPr>
        <dsp:cNvPr id="0" name=""/>
        <dsp:cNvSpPr/>
      </dsp:nvSpPr>
      <dsp:spPr>
        <a:xfrm>
          <a:off x="262703" y="2368211"/>
          <a:ext cx="477641" cy="477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07EFF-0461-4A4A-BDEB-D4F67B1E6F2E}">
      <dsp:nvSpPr>
        <dsp:cNvPr id="0" name=""/>
        <dsp:cNvSpPr/>
      </dsp:nvSpPr>
      <dsp:spPr>
        <a:xfrm>
          <a:off x="1003047" y="2172812"/>
          <a:ext cx="3694682" cy="86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10" tIns="91910" rIns="91910" bIns="919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Back end with Python</a:t>
          </a:r>
          <a:endParaRPr lang="en-US" sz="1700" kern="1200"/>
        </a:p>
      </dsp:txBody>
      <dsp:txXfrm>
        <a:off x="1003047" y="2172812"/>
        <a:ext cx="3694682" cy="868439"/>
      </dsp:txXfrm>
    </dsp:sp>
    <dsp:sp modelId="{8A758698-0870-44CA-B2D3-56689B436399}">
      <dsp:nvSpPr>
        <dsp:cNvPr id="0" name=""/>
        <dsp:cNvSpPr/>
      </dsp:nvSpPr>
      <dsp:spPr>
        <a:xfrm>
          <a:off x="0" y="3258362"/>
          <a:ext cx="4697730" cy="868439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A2B18-A017-49E0-BC37-071859DAD6F5}">
      <dsp:nvSpPr>
        <dsp:cNvPr id="0" name=""/>
        <dsp:cNvSpPr/>
      </dsp:nvSpPr>
      <dsp:spPr>
        <a:xfrm>
          <a:off x="262703" y="3453761"/>
          <a:ext cx="477641" cy="477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D9042-94D3-4913-9C15-9A7445C27A1B}">
      <dsp:nvSpPr>
        <dsp:cNvPr id="0" name=""/>
        <dsp:cNvSpPr/>
      </dsp:nvSpPr>
      <dsp:spPr>
        <a:xfrm>
          <a:off x="1003047" y="3258362"/>
          <a:ext cx="3694682" cy="86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10" tIns="91910" rIns="91910" bIns="919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Linked front end and back end with Flask</a:t>
          </a:r>
          <a:endParaRPr lang="en-US" sz="1700" kern="1200"/>
        </a:p>
      </dsp:txBody>
      <dsp:txXfrm>
        <a:off x="1003047" y="3258362"/>
        <a:ext cx="3694682" cy="8684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3F182-F6F3-410F-930F-316E60D6C68E}">
      <dsp:nvSpPr>
        <dsp:cNvPr id="0" name=""/>
        <dsp:cNvSpPr/>
      </dsp:nvSpPr>
      <dsp:spPr>
        <a:xfrm>
          <a:off x="0" y="2442"/>
          <a:ext cx="48852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5BE5A-DB7F-4349-A383-08AD21A4138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35937-DC39-42B3-AB47-82A59C672308}">
      <dsp:nvSpPr>
        <dsp:cNvPr id="0" name=""/>
        <dsp:cNvSpPr/>
      </dsp:nvSpPr>
      <dsp:spPr>
        <a:xfrm>
          <a:off x="1429899" y="2442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Low Event Rate.</a:t>
          </a:r>
        </a:p>
      </dsp:txBody>
      <dsp:txXfrm>
        <a:off x="1429899" y="2442"/>
        <a:ext cx="3455303" cy="1238008"/>
      </dsp:txXfrm>
    </dsp:sp>
    <dsp:sp modelId="{BE114562-7D7B-415F-9DF5-D56BFF2E0108}">
      <dsp:nvSpPr>
        <dsp:cNvPr id="0" name=""/>
        <dsp:cNvSpPr/>
      </dsp:nvSpPr>
      <dsp:spPr>
        <a:xfrm>
          <a:off x="0" y="1549953"/>
          <a:ext cx="48852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6F859-D3CE-4E4E-95BF-EECB65964B8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50BE6-8337-4912-AB6E-8D93E13A3642}">
      <dsp:nvSpPr>
        <dsp:cNvPr id="0" name=""/>
        <dsp:cNvSpPr/>
      </dsp:nvSpPr>
      <dsp:spPr>
        <a:xfrm>
          <a:off x="1429899" y="1549953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Cumbersome Feature Selection Process through Information Value and Weight of Evidence method.</a:t>
          </a:r>
        </a:p>
      </dsp:txBody>
      <dsp:txXfrm>
        <a:off x="1429899" y="1549953"/>
        <a:ext cx="3455303" cy="1238008"/>
      </dsp:txXfrm>
    </dsp:sp>
    <dsp:sp modelId="{74BBE434-5C68-4F25-ABBF-88CDBD3F4EDA}">
      <dsp:nvSpPr>
        <dsp:cNvPr id="0" name=""/>
        <dsp:cNvSpPr/>
      </dsp:nvSpPr>
      <dsp:spPr>
        <a:xfrm>
          <a:off x="0" y="3097464"/>
          <a:ext cx="48852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5038D-ECF9-48AA-B9EB-9DB0922D123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FF085-3A40-4F89-9E63-B74DE6E1494B}">
      <dsp:nvSpPr>
        <dsp:cNvPr id="0" name=""/>
        <dsp:cNvSpPr/>
      </dsp:nvSpPr>
      <dsp:spPr>
        <a:xfrm>
          <a:off x="1429899" y="309746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Large scale requirement of Feature Engineering. </a:t>
          </a:r>
        </a:p>
      </dsp:txBody>
      <dsp:txXfrm>
        <a:off x="1429899" y="3097464"/>
        <a:ext cx="3455303" cy="1238008"/>
      </dsp:txXfrm>
    </dsp:sp>
    <dsp:sp modelId="{E2709338-F299-43B1-AA22-1AB993BCBFD0}">
      <dsp:nvSpPr>
        <dsp:cNvPr id="0" name=""/>
        <dsp:cNvSpPr/>
      </dsp:nvSpPr>
      <dsp:spPr>
        <a:xfrm>
          <a:off x="0" y="4644974"/>
          <a:ext cx="48852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EDB86-5A8D-49CC-A64A-7414652A7FC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1422A-DE9A-42FF-9C0E-D7E8F396B6C5}">
      <dsp:nvSpPr>
        <dsp:cNvPr id="0" name=""/>
        <dsp:cNvSpPr/>
      </dsp:nvSpPr>
      <dsp:spPr>
        <a:xfrm>
          <a:off x="1429899" y="464497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Large Dataset and hence large computation time.</a:t>
          </a:r>
        </a:p>
      </dsp:txBody>
      <dsp:txXfrm>
        <a:off x="1429899" y="4644974"/>
        <a:ext cx="3455303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004AC-8EBF-447F-8C87-6CD8F9BCC650}" type="datetimeFigureOut">
              <a:rPr lang="en-IN" smtClean="0"/>
              <a:pPr/>
              <a:t>05-12-2019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99505-884A-4942-89D2-B9F751AF6C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64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99505-884A-4942-89D2-B9F751AF6CF4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67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120B-5495-4EFC-9EDC-0DEFAAD13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5BEEC-5657-4A5A-A7A9-DCE289A7E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5455-BFC9-48B9-AFDE-F47A5287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32232-C7F7-4535-88B1-030F567A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B3CC3-F928-4F35-8D9D-6F223C1C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3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F586-2428-49D2-9F8B-2F5A0944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2A3B9-0C50-4FBD-8D3E-2E8B02E19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1B36-0AEB-4884-8624-BAB0A5A0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03314-AEC9-4B8B-91FC-CDCF2BF3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76C2A-1962-4F5B-8D59-47FDA90A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7884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8050E-5379-47A7-A158-BD9021FC8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62047-C80D-4145-B38A-5689C31F7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7557-66C8-4E8A-BCA8-DCDEB5F7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6E71-D850-409C-BE59-CB135E83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46118-9AC5-412D-A58A-8214C472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9370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3861047"/>
            <a:ext cx="9144000" cy="1800201"/>
          </a:xfrm>
          <a:prstGeom prst="rect">
            <a:avLst/>
          </a:prstGeom>
        </p:spPr>
      </p:pic>
      <p:sp>
        <p:nvSpPr>
          <p:cNvPr id="11" name="Text Placeholder 6"/>
          <p:cNvSpPr txBox="1">
            <a:spLocks/>
          </p:cNvSpPr>
          <p:nvPr userDrawn="1"/>
        </p:nvSpPr>
        <p:spPr>
          <a:xfrm>
            <a:off x="554630" y="5445224"/>
            <a:ext cx="3600450" cy="3326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marL="342900" indent="-34290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700" dirty="0">
                <a:solidFill>
                  <a:srgbClr val="6E7071"/>
                </a:solidFill>
                <a:cs typeface="Arial" pitchFamily="34" charset="0"/>
              </a:rPr>
              <a:t>© 2015. All Rights Reserved</a:t>
            </a:r>
            <a:endParaRPr lang="en-IN" sz="700" dirty="0">
              <a:solidFill>
                <a:srgbClr val="6E7071"/>
              </a:solidFill>
              <a:cs typeface="Arial" pitchFamily="34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06" y="6066258"/>
            <a:ext cx="9808078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 descr="http://hansacequity.com/wp-content/themes/new_cequity/images/new_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960" y="6237312"/>
            <a:ext cx="1058124" cy="531352"/>
          </a:xfrm>
          <a:prstGeom prst="rect">
            <a:avLst/>
          </a:prstGeom>
          <a:noFill/>
        </p:spPr>
      </p:pic>
      <p:sp>
        <p:nvSpPr>
          <p:cNvPr id="29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3919408"/>
            <a:ext cx="8064500" cy="720081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>
              <a:defRPr sz="44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Presentation Title</a:t>
            </a:r>
            <a:endParaRPr lang="en-IN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539552" y="4653136"/>
            <a:ext cx="8064500" cy="432296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>
              <a:defRPr sz="44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Presentation Sub-Title</a:t>
            </a:r>
            <a:endParaRPr lang="en-IN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539552" y="5085184"/>
            <a:ext cx="8064500" cy="360040"/>
          </a:xfrm>
        </p:spPr>
        <p:txBody>
          <a:bodyPr anchor="ctr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</a:defRPr>
            </a:lvl1pPr>
            <a:lvl2pPr>
              <a:defRPr sz="44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Date – 15th, December, 2014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7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2B43-B71A-47C2-944F-E9579675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CF0E-37E6-4A38-8CB7-CAE6C270F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A0659-8553-4D68-91A7-C3D55159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A738-DEA4-4903-8D6D-36572B42C193}" type="datetimeFigureOut">
              <a:rPr lang="en-IN" smtClean="0"/>
              <a:pPr/>
              <a:t>05-12-2019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950A-10B3-4B5E-8010-6E42B7C7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C8195-360A-4B2D-A6F7-7BC37223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6624-91F6-408E-99DC-CF3D31FE8425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DDE322E8-42E9-4297-B89D-C5AFD16D96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05C7-BFD8-46EA-919A-EE2A1C2B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28CB4-3AE5-4BE4-94CA-72B31DA5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FC9DA-AC22-4E8F-B647-90EAD824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E34C0-0A44-4028-AFF6-BC6B24DE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A2C9-E6F9-4D31-96AC-F2DCAFF2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8234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C8C2-EDE4-472E-9264-F69A3A89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5B86-E2BE-4977-9585-AC7355B54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E5AF7-5965-4023-90B2-896B8226E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21095-4368-4F8E-99C9-F2A9B957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F3F3C-2C59-4EB9-BF6E-1708FFB4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20B6F-F130-4980-804F-86B95185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53317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B239-01C6-4287-B23E-674CA845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461E1-8094-496B-A8DE-863726C70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BE0E1-196B-48AA-989E-0D806515E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96D60-60BC-40E5-AD63-B79573B07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E50B0-AEC4-43D5-A7AC-FD47C1070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C46EE-6CAD-4DED-ABC5-ADADDFE3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D30A5-939D-47A0-BC53-0FD18EDE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11559-3C10-4410-AC19-114DFCFB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6186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0158-B673-4F26-8677-D700B16B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45B8F-A061-46C6-9A26-08395C7A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B2234-B8B8-43BA-B2E9-DFB0A192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8D23D-0276-4DEA-8020-BCDC7569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70131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8B772-F56C-4747-AC9F-7C1EB653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EB244-15E0-43BA-A8F8-41D3CF2E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C409A-0DCE-4B76-8717-665D8C61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2945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EBD1-D208-4957-ADED-CF48D52C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C9A6-B769-4C45-B683-E8C649DB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9875F-B05F-407D-9656-197E748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9867B-DD12-4E9B-B825-73687FAE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B2090-67E8-4565-92C1-A545AEBC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582EA-6724-44FF-8BE1-AAC5C3D7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81361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4379-4DB7-4737-B9E7-29D9E5C2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F9007-D856-411E-BF58-53D4E834B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D04E7-E13D-448F-8230-BA1DC037B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B2BDC-B60D-44E9-8585-1626779E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29B90-CC58-40DB-A903-D57C343D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2E1FC-3513-4278-B6ED-7EDCF83E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0731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2FD4C-A18A-4319-ABEE-4A5A3235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D0AC6-5498-444E-AFB1-C17ACB54D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A938-D090-495F-A53E-B6F5B96CB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E974D-4AC0-446C-93D0-0D9E74BC5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1C0A1-F18E-4CD8-8565-477CDDA5B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61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gpurtoday.in/us-to-accept-h1b-applications-from-april-1-65000-h1b-visa-for-indian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ttrouble.com/immigration-trouble/" TargetMode="Externa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scis.gov/tools/reports-studies/h-1b-employer-data-hub-fi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mp.pharm.mssm.edu/datasets2tools/landing/dataset/HMS2027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EF39A-A27F-4D96-AF33-3F4F1ADD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FE81D-8D8B-451E-80C6-28EB0ACE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6624-91F6-408E-99DC-CF3D31FE8425}" type="slidenum">
              <a:rPr lang="en-IN" smtClean="0"/>
              <a:pPr/>
              <a:t>1</a:t>
            </a:fld>
            <a:endParaRPr lang="en-IN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99B2829-C635-4748-B9F1-F1831636FF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83" r="11413" b="3"/>
          <a:stretch/>
        </p:blipFill>
        <p:spPr>
          <a:xfrm>
            <a:off x="3580534" y="-6733"/>
            <a:ext cx="3674756" cy="2106933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6E50FB3-B8BB-4489-A612-D1C20A3CECFB}"/>
              </a:ext>
            </a:extLst>
          </p:cNvPr>
          <p:cNvSpPr txBox="1">
            <a:spLocks/>
          </p:cNvSpPr>
          <p:nvPr/>
        </p:nvSpPr>
        <p:spPr>
          <a:xfrm>
            <a:off x="390658" y="1997729"/>
            <a:ext cx="3733482" cy="1090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rgbClr val="000000"/>
                </a:solidFill>
              </a:rPr>
              <a:t>H1B Case Status Prediction Model – Group 7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A873693-32D7-4929-8745-F18DACF0C933}"/>
              </a:ext>
            </a:extLst>
          </p:cNvPr>
          <p:cNvSpPr txBox="1">
            <a:spLocks/>
          </p:cNvSpPr>
          <p:nvPr/>
        </p:nvSpPr>
        <p:spPr>
          <a:xfrm>
            <a:off x="390658" y="2645234"/>
            <a:ext cx="3733184" cy="2729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solidFill>
                  <a:srgbClr val="000000"/>
                </a:solidFill>
              </a:rPr>
              <a:t>Arjun Rao</a:t>
            </a:r>
          </a:p>
          <a:p>
            <a:r>
              <a:rPr lang="en-US" sz="1500">
                <a:solidFill>
                  <a:srgbClr val="000000"/>
                </a:solidFill>
              </a:rPr>
              <a:t>Kashyap Bhuva</a:t>
            </a:r>
          </a:p>
          <a:p>
            <a:r>
              <a:rPr lang="en-US" sz="1500">
                <a:solidFill>
                  <a:srgbClr val="000000"/>
                </a:solidFill>
              </a:rPr>
              <a:t>Varun Eranki</a:t>
            </a:r>
          </a:p>
          <a:p>
            <a:r>
              <a:rPr lang="en-US" sz="1500">
                <a:solidFill>
                  <a:srgbClr val="000000"/>
                </a:solidFill>
              </a:rPr>
              <a:t>Vishaal Prabhakar</a:t>
            </a:r>
            <a:endParaRPr lang="en-US" sz="1500" dirty="0">
              <a:solidFill>
                <a:srgbClr val="000000"/>
              </a:solidFill>
            </a:endParaRPr>
          </a:p>
        </p:txBody>
      </p:sp>
      <p:pic>
        <p:nvPicPr>
          <p:cNvPr id="9" name="Picture 8" descr="A picture containing water, outdoor, river, clock&#10;&#10;Description automatically generated">
            <a:extLst>
              <a:ext uri="{FF2B5EF4-FFF2-40B4-BE49-F238E27FC236}">
                <a16:creationId xmlns:a16="http://schemas.microsoft.com/office/drawing/2014/main" id="{F339E897-C06F-42B2-9481-B8C07F8BB3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75" r="2447" b="1"/>
          <a:stretch/>
        </p:blipFill>
        <p:spPr>
          <a:xfrm>
            <a:off x="4336688" y="3090574"/>
            <a:ext cx="4792676" cy="3781269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D3000AF-2138-489E-BD1B-A874FEC7269D}"/>
              </a:ext>
            </a:extLst>
          </p:cNvPr>
          <p:cNvSpPr txBox="1">
            <a:spLocks/>
          </p:cNvSpPr>
          <p:nvPr/>
        </p:nvSpPr>
        <p:spPr>
          <a:xfrm>
            <a:off x="8119448" y="6447047"/>
            <a:ext cx="428046" cy="23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B6F15528-21DE-4FAA-801E-634DDDAF4B2B}" type="slidenum">
              <a:rPr lang="en-US" sz="825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879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8273-F945-4C74-9419-B635B630B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67" y="405575"/>
            <a:ext cx="4822811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Analysis: </a:t>
            </a:r>
            <a:b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Denial Rate for the Major Cities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12C6D-6AF4-4BB0-A721-B9F01301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2588BC-D43D-43EB-B54F-56DFF4823F2A}"/>
              </a:ext>
            </a:extLst>
          </p:cNvPr>
          <p:cNvGraphicFramePr>
            <a:graphicFrameLocks noGrp="1"/>
          </p:cNvGraphicFramePr>
          <p:nvPr/>
        </p:nvGraphicFramePr>
        <p:xfrm>
          <a:off x="411793" y="2193707"/>
          <a:ext cx="8323014" cy="4001018"/>
        </p:xfrm>
        <a:graphic>
          <a:graphicData uri="http://schemas.openxmlformats.org/drawingml/2006/table">
            <a:tbl>
              <a:tblPr firstRow="1" bandRow="1"/>
              <a:tblGrid>
                <a:gridCol w="1889660">
                  <a:extLst>
                    <a:ext uri="{9D8B030D-6E8A-4147-A177-3AD203B41FA5}">
                      <a16:colId xmlns:a16="http://schemas.microsoft.com/office/drawing/2014/main" val="3330250575"/>
                    </a:ext>
                  </a:extLst>
                </a:gridCol>
                <a:gridCol w="1039988">
                  <a:extLst>
                    <a:ext uri="{9D8B030D-6E8A-4147-A177-3AD203B41FA5}">
                      <a16:colId xmlns:a16="http://schemas.microsoft.com/office/drawing/2014/main" val="3999954220"/>
                    </a:ext>
                  </a:extLst>
                </a:gridCol>
                <a:gridCol w="1949949">
                  <a:extLst>
                    <a:ext uri="{9D8B030D-6E8A-4147-A177-3AD203B41FA5}">
                      <a16:colId xmlns:a16="http://schemas.microsoft.com/office/drawing/2014/main" val="3870203654"/>
                    </a:ext>
                  </a:extLst>
                </a:gridCol>
                <a:gridCol w="1751854">
                  <a:extLst>
                    <a:ext uri="{9D8B030D-6E8A-4147-A177-3AD203B41FA5}">
                      <a16:colId xmlns:a16="http://schemas.microsoft.com/office/drawing/2014/main" val="1527334740"/>
                    </a:ext>
                  </a:extLst>
                </a:gridCol>
                <a:gridCol w="1691563">
                  <a:extLst>
                    <a:ext uri="{9D8B030D-6E8A-4147-A177-3AD203B41FA5}">
                      <a16:colId xmlns:a16="http://schemas.microsoft.com/office/drawing/2014/main" val="163722776"/>
                    </a:ext>
                  </a:extLst>
                </a:gridCol>
              </a:tblGrid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Denials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Total Petitions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Denial Rate(%)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Population(%)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72507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205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8,254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138976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594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32,553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9553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 VIEW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171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10,095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208375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151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9,821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4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774212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JOSE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152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10,911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1984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170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13,333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8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334530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120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9,907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120707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221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21,319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462100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DURHAM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79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8,694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105921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CLARA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81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9,119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484294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69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7,986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233436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SECAUCUS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58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7,313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345648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178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23,206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887128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IRVING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68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9,192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943296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SUNNYVALE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42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6,967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853371"/>
                  </a:ext>
                </a:extLst>
              </a:tr>
              <a:tr h="235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EDISON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62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12,502 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1.9%</a:t>
                      </a:r>
                    </a:p>
                  </a:txBody>
                  <a:tcPr marL="7098" marR="7098" marT="7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772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18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F522-E8D1-487A-8D4C-78BADC7F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8665"/>
          </a:xfrm>
        </p:spPr>
        <p:txBody>
          <a:bodyPr>
            <a:normAutofit/>
          </a:bodyPr>
          <a:lstStyle/>
          <a:p>
            <a:r>
              <a:rPr lang="en-US" sz="2800" b="1" dirty="0"/>
              <a:t>Feature Selection: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AD9C0-1ABD-4C86-89F4-D6601DB9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6624-91F6-408E-99DC-CF3D31FE8425}" type="slidenum">
              <a:rPr lang="en-IN" smtClean="0"/>
              <a:pPr/>
              <a:t>11</a:t>
            </a:fld>
            <a:endParaRPr lang="en-IN"/>
          </a:p>
        </p:txBody>
      </p:sp>
      <p:graphicFrame>
        <p:nvGraphicFramePr>
          <p:cNvPr id="7" name="Picture Placeholder 2">
            <a:extLst>
              <a:ext uri="{FF2B5EF4-FFF2-40B4-BE49-F238E27FC236}">
                <a16:creationId xmlns:a16="http://schemas.microsoft.com/office/drawing/2014/main" id="{9B3ADCBB-4920-446C-8850-600C80304BC3}"/>
              </a:ext>
            </a:extLst>
          </p:cNvPr>
          <p:cNvGraphicFramePr>
            <a:graphicFrameLocks/>
          </p:cNvGraphicFramePr>
          <p:nvPr/>
        </p:nvGraphicFramePr>
        <p:xfrm>
          <a:off x="628650" y="1690689"/>
          <a:ext cx="4095750" cy="434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0CE612-BDA8-4ED1-9CD2-706004458A0E}"/>
              </a:ext>
            </a:extLst>
          </p:cNvPr>
          <p:cNvSpPr txBox="1"/>
          <p:nvPr/>
        </p:nvSpPr>
        <p:spPr>
          <a:xfrm>
            <a:off x="3325742" y="2201793"/>
            <a:ext cx="1418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set of </a:t>
            </a:r>
          </a:p>
          <a:p>
            <a:r>
              <a:rPr lang="en-US" sz="1400" dirty="0"/>
              <a:t>Variables in Raw </a:t>
            </a:r>
          </a:p>
          <a:p>
            <a:r>
              <a:rPr lang="en-US" sz="1400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76806-3968-40F1-965A-063ABCFC4E87}"/>
              </a:ext>
            </a:extLst>
          </p:cNvPr>
          <p:cNvSpPr txBox="1"/>
          <p:nvPr/>
        </p:nvSpPr>
        <p:spPr>
          <a:xfrm>
            <a:off x="3028950" y="3511292"/>
            <a:ext cx="1669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Shortlisting 25 most</a:t>
            </a:r>
          </a:p>
          <a:p>
            <a:r>
              <a:rPr lang="en-US" sz="1400" dirty="0"/>
              <a:t>Important Variables </a:t>
            </a:r>
          </a:p>
          <a:p>
            <a:r>
              <a:rPr lang="en-US" sz="1400" dirty="0"/>
              <a:t>using the</a:t>
            </a:r>
          </a:p>
          <a:p>
            <a:r>
              <a:rPr lang="en-US" sz="1400" dirty="0"/>
              <a:t>Information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4D4F0-6702-4FDC-9445-8BBE1007796E}"/>
              </a:ext>
            </a:extLst>
          </p:cNvPr>
          <p:cNvSpPr txBox="1"/>
          <p:nvPr/>
        </p:nvSpPr>
        <p:spPr>
          <a:xfrm>
            <a:off x="2441691" y="5167311"/>
            <a:ext cx="1237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Final Variables</a:t>
            </a:r>
          </a:p>
          <a:p>
            <a:endParaRPr lang="en-US" sz="14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6EAE185-6C9D-4F09-9672-688AC7CC931D}"/>
              </a:ext>
            </a:extLst>
          </p:cNvPr>
          <p:cNvGraphicFramePr>
            <a:graphicFrameLocks noGrp="1"/>
          </p:cNvGraphicFramePr>
          <p:nvPr/>
        </p:nvGraphicFramePr>
        <p:xfrm>
          <a:off x="4969510" y="1679575"/>
          <a:ext cx="3556000" cy="4347466"/>
        </p:xfrm>
        <a:graphic>
          <a:graphicData uri="http://schemas.openxmlformats.org/drawingml/2006/table">
            <a:tbl>
              <a:tblPr/>
              <a:tblGrid>
                <a:gridCol w="2425700">
                  <a:extLst>
                    <a:ext uri="{9D8B030D-6E8A-4147-A177-3AD203B41FA5}">
                      <a16:colId xmlns:a16="http://schemas.microsoft.com/office/drawing/2014/main" val="248945258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032196092"/>
                    </a:ext>
                  </a:extLst>
                </a:gridCol>
              </a:tblGrid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Top Significant Variables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Information Value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504118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Employer Name        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8978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Employer City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358734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H1B Dependent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200784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NAICS Code                     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917398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Visa Duration           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184360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Agent Attorney City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162242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Prevailing Wage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42383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SOC Code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347570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of Pay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902065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624846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Employer State           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496669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Worksite State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594264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Wage Level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8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807694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Worksite County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8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05650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Agent Attorney State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04967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Amended Petition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4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539154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Agent Representing Employer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19432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Full Time Position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877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550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722A-B63F-4849-AC16-116ECCFF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2800" b="1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4C23-7C4F-4FBE-9CA0-BEC82D545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The  evaluation metric used was </a:t>
            </a:r>
            <a:r>
              <a:rPr lang="en-US" b="1"/>
              <a:t>Area Under the Curve(AUC) </a:t>
            </a:r>
            <a:r>
              <a:rPr lang="en-US"/>
              <a:t>because of the highly imbalanced dataset. The event rate was 1% . In the case of an imbalanced dataset, the accuracy will not be a good metric as the model will classify based on the majority class.</a:t>
            </a:r>
            <a:endParaRPr lang="en-US" b="1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01002-C071-4C36-933D-25E56676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916" y="6423463"/>
            <a:ext cx="3670627" cy="273844"/>
          </a:xfrm>
        </p:spPr>
        <p:txBody>
          <a:bodyPr>
            <a:normAutofit/>
          </a:bodyPr>
          <a:lstStyle/>
          <a:p>
            <a:pPr algn="l"/>
            <a:endParaRPr lang="en-IN" sz="92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" name="Graphic 15" descr="Database">
            <a:extLst>
              <a:ext uri="{FF2B5EF4-FFF2-40B4-BE49-F238E27FC236}">
                <a16:creationId xmlns:a16="http://schemas.microsoft.com/office/drawing/2014/main" id="{D65B65E7-3281-4328-9059-777C4EC41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10B94-FAC0-492E-BA1F-C9F0E749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6075" y="6415760"/>
            <a:ext cx="759278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 sz="92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IN" sz="9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92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4A9E3-AB13-4CC0-B301-AB013F7E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Hyperparameter Tuning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54BEA-DB3F-403F-8588-563FC57C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2728" y="6356350"/>
            <a:ext cx="3086100" cy="365125"/>
          </a:xfrm>
        </p:spPr>
        <p:txBody>
          <a:bodyPr>
            <a:normAutofit/>
          </a:bodyPr>
          <a:lstStyle/>
          <a:p>
            <a:pPr algn="l"/>
            <a:endParaRPr lang="en-IN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E9B8A-3F3D-4BF1-A789-3F01E263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IN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BD7EA3F-5D4D-48F8-9C5E-284654433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629016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609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862CB-C678-4DB2-889F-6D044158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MODEL DEPLOYMENT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08216-8A68-4C15-8FF4-9CFA0B58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2728" y="6356350"/>
            <a:ext cx="3086100" cy="365125"/>
          </a:xfrm>
        </p:spPr>
        <p:txBody>
          <a:bodyPr>
            <a:normAutofit/>
          </a:bodyPr>
          <a:lstStyle/>
          <a:p>
            <a:pPr algn="l"/>
            <a:endParaRPr lang="en-IN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2082B-B1EB-41CE-B046-636F6D30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IN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DE8A91A-90AE-46BC-A458-94EA0044E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334114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222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68A0-5BE3-4C52-829C-877A9EE9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5581"/>
            <a:ext cx="78867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2800" b="1"/>
              <a:t>Logistic Regression Results</a:t>
            </a:r>
            <a:endParaRPr lang="en-US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639065-9C08-4450-B234-4061A8709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2970731"/>
            <a:ext cx="3855496" cy="2737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4761E9-FCE0-4DED-874B-B98FB6355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856" y="2532171"/>
            <a:ext cx="3855492" cy="361452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A467B-451E-410A-9637-651C8C37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6C8D6-D70D-4622-A18F-D2C01441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2ED9-F5DE-445D-8A83-60201B80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Random Forest Classifier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E0952-82B7-477C-8890-20015BE5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2728" y="6356350"/>
            <a:ext cx="3086100" cy="365125"/>
          </a:xfrm>
        </p:spPr>
        <p:txBody>
          <a:bodyPr>
            <a:normAutofit/>
          </a:bodyPr>
          <a:lstStyle/>
          <a:p>
            <a:pPr algn="l"/>
            <a:endParaRPr lang="en-IN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CA537-F0C1-405A-8FB0-256EC7BD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IN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2F8AFBD-2E61-46D6-8DE8-A4ACF15E39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622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F303-D9E7-4DB3-8120-7BF3068B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6061"/>
            <a:ext cx="78867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2800" b="1" dirty="0"/>
              <a:t>Random Forest Results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22D17-86E2-493A-92A0-D97C1A59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3085504"/>
            <a:ext cx="3855496" cy="250785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7712F0-564A-41FE-836D-B861FF6D9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9856" y="2882473"/>
            <a:ext cx="3855492" cy="291391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5606F-12D1-43CC-AE08-E7E059FE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A6CA8-58B4-49C8-B3E1-C28436CD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59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0E71-FA23-45F1-A7BA-7CB713B8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9" y="513612"/>
            <a:ext cx="7420599" cy="103121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PCA </a:t>
            </a:r>
          </a:p>
        </p:txBody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66E6CFF-6641-4DED-949F-9B20F0F16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19" y="3139882"/>
            <a:ext cx="3802037" cy="1653885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85115" y="1884045"/>
            <a:ext cx="2456751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1866" y="3222529"/>
            <a:ext cx="2432214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B965AD4-95CF-4144-94DD-62942057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029" y="2279151"/>
            <a:ext cx="2720298" cy="3387145"/>
          </a:xfrm>
        </p:spPr>
        <p:txBody>
          <a:bodyPr anchor="ctr">
            <a:normAutofit/>
          </a:bodyPr>
          <a:lstStyle/>
          <a:p>
            <a:r>
              <a:rPr lang="en-US" dirty="0"/>
              <a:t>To check the variance the components were providing, we tried dimension reduction to find out which linear combination will fit our model best.</a:t>
            </a:r>
          </a:p>
          <a:p>
            <a:r>
              <a:rPr lang="en-US" dirty="0"/>
              <a:t>Explained Variance =0.99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EFE23-0FF4-41A5-8A85-8EA2F73E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endParaRPr lang="en-IN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0E920-B1D3-457D-85B3-A0EC134B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IN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36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CAABE-29EE-4F97-8F61-E8FD0079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170432"/>
          </a:xfrm>
        </p:spPr>
        <p:txBody>
          <a:bodyPr anchor="b">
            <a:normAutofit/>
          </a:bodyPr>
          <a:lstStyle/>
          <a:p>
            <a:r>
              <a:rPr lang="en-US" sz="3000" dirty="0"/>
              <a:t>Support Vector Classifier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8283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19" y="2185062"/>
            <a:ext cx="37033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0236360-5C3B-4954-8BFE-EB9A872F7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1600" dirty="0"/>
              <a:t>Performing support vector classifier, with a budget of 1.</a:t>
            </a:r>
          </a:p>
          <a:p>
            <a:endParaRPr lang="en-US" sz="1600" dirty="0"/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C1A3A4E-D97B-4FD6-ADCD-A0330E2E04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4" t="60000" r="28761"/>
          <a:stretch/>
        </p:blipFill>
        <p:spPr>
          <a:xfrm>
            <a:off x="4965192" y="581558"/>
            <a:ext cx="3854196" cy="2615285"/>
          </a:xfrm>
          <a:prstGeom prst="rect">
            <a:avLst/>
          </a:prstGeom>
        </p:spPr>
      </p:pic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0AE21FB-0021-4D85-B26A-0F9B8DF6F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0" r="31291" b="61474"/>
          <a:stretch/>
        </p:blipFill>
        <p:spPr>
          <a:xfrm>
            <a:off x="4965192" y="3517185"/>
            <a:ext cx="3854196" cy="25668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AFDB9-1E95-4568-A656-78D83A53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356350"/>
            <a:ext cx="2910078" cy="365125"/>
          </a:xfrm>
        </p:spPr>
        <p:txBody>
          <a:bodyPr>
            <a:normAutofit/>
          </a:bodyPr>
          <a:lstStyle/>
          <a:p>
            <a:pPr algn="l"/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AC9EB-5E16-4003-9C9C-7D6B5741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146" y="6356350"/>
            <a:ext cx="10676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9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 Agenda</a:t>
            </a:r>
            <a:r>
              <a:rPr lang="en-I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 sz="100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IN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39F8570-D18B-4575-92A3-2535C1B2DF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633808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854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ECE1AF-A4E3-4F03-BF5F-E4D27FF3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41" y="860000"/>
            <a:ext cx="3624602" cy="1170432"/>
          </a:xfrm>
        </p:spPr>
        <p:txBody>
          <a:bodyPr anchor="b">
            <a:normAutofit/>
          </a:bodyPr>
          <a:lstStyle/>
          <a:p>
            <a:r>
              <a:rPr lang="en-US" sz="3000" dirty="0"/>
              <a:t>SVC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8283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19" y="2185062"/>
            <a:ext cx="37033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09D199C-83F8-49EB-802E-A225A5BFA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1600"/>
              <a:t>With a budget of 10 we performed the support vector classifier method to see the performance of our model</a:t>
            </a:r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C3DE44-663A-4EF3-A061-DD31DED4C9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3" t="61111" r="14873"/>
          <a:stretch/>
        </p:blipFill>
        <p:spPr>
          <a:xfrm>
            <a:off x="4965192" y="525951"/>
            <a:ext cx="3854196" cy="2726498"/>
          </a:xfrm>
          <a:prstGeom prst="rect">
            <a:avLst/>
          </a:prstGeom>
        </p:spPr>
      </p:pic>
      <p:pic>
        <p:nvPicPr>
          <p:cNvPr id="8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EFB9ADE-E8EE-43F1-9342-D1428D02C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9" r="18683" b="63152"/>
          <a:stretch/>
        </p:blipFill>
        <p:spPr>
          <a:xfrm>
            <a:off x="5002869" y="3429000"/>
            <a:ext cx="3778841" cy="2743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67DD3-BC39-4379-82C2-FB9B3509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356350"/>
            <a:ext cx="2910078" cy="365125"/>
          </a:xfrm>
        </p:spPr>
        <p:txBody>
          <a:bodyPr>
            <a:normAutofit/>
          </a:bodyPr>
          <a:lstStyle/>
          <a:p>
            <a:pPr algn="l"/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242CE-C9D4-4F21-B015-D32C4846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146" y="6356350"/>
            <a:ext cx="10676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979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6B00B-D4E5-4C54-ABCE-B2DEA1E6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243584"/>
          </a:xfrm>
        </p:spPr>
        <p:txBody>
          <a:bodyPr>
            <a:normAutofit/>
          </a:bodyPr>
          <a:lstStyle/>
          <a:p>
            <a:r>
              <a:rPr lang="en-US" sz="3000"/>
              <a:t>SVC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185062"/>
            <a:ext cx="373761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DD7DE3C-ABDE-49D2-87D1-B361E4B56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1600"/>
              <a:t>With a budget of 100 we performed the support vector classifier method to see the performance of our model</a:t>
            </a:r>
          </a:p>
          <a:p>
            <a:endParaRPr lang="en-US" sz="1600"/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E55E977-287A-49FB-A33B-2231D5E6AA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t="60000" r="14968"/>
          <a:stretch/>
        </p:blipFill>
        <p:spPr>
          <a:xfrm>
            <a:off x="4963026" y="627780"/>
            <a:ext cx="3851789" cy="2522841"/>
          </a:xfrm>
          <a:prstGeom prst="rect">
            <a:avLst/>
          </a:prstGeom>
        </p:spPr>
      </p:pic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9124A0A-DE3F-4E0B-B9B5-F6A91299D6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6" r="12533" b="63152"/>
          <a:stretch/>
        </p:blipFill>
        <p:spPr>
          <a:xfrm>
            <a:off x="4963026" y="3704660"/>
            <a:ext cx="3851789" cy="219188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D6045-5E53-4BDA-AFA3-951712A6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356350"/>
            <a:ext cx="2910078" cy="365125"/>
          </a:xfrm>
        </p:spPr>
        <p:txBody>
          <a:bodyPr>
            <a:normAutofit/>
          </a:bodyPr>
          <a:lstStyle/>
          <a:p>
            <a:pPr algn="l"/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3B09B-6594-4588-9442-56AB43F6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4967" y="6356350"/>
            <a:ext cx="10698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188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90529-8112-4A78-9033-0ABD759C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170432"/>
          </a:xfrm>
        </p:spPr>
        <p:txBody>
          <a:bodyPr anchor="b">
            <a:normAutofit/>
          </a:bodyPr>
          <a:lstStyle/>
          <a:p>
            <a:r>
              <a:rPr lang="en-US" sz="3000"/>
              <a:t>SVC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8283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19" y="2185062"/>
            <a:ext cx="37033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231FF32-7399-404F-B770-545F3D8B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1600"/>
              <a:t>Performed support vector classifer with a linear classifier.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B57731-8683-4D14-B8A0-2FF88FC79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2" t="63333" r="20273"/>
          <a:stretch/>
        </p:blipFill>
        <p:spPr>
          <a:xfrm>
            <a:off x="4965192" y="712093"/>
            <a:ext cx="3854196" cy="2354214"/>
          </a:xfrm>
          <a:prstGeom prst="rect">
            <a:avLst/>
          </a:prstGeom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978044-7B77-46D9-BADC-0725AD4643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5" r="20938" b="60161"/>
          <a:stretch/>
        </p:blipFill>
        <p:spPr>
          <a:xfrm>
            <a:off x="4965192" y="3492564"/>
            <a:ext cx="3854196" cy="26160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040AC-90E2-43ED-87E0-FD119427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356350"/>
            <a:ext cx="2910078" cy="365125"/>
          </a:xfrm>
        </p:spPr>
        <p:txBody>
          <a:bodyPr>
            <a:normAutofit/>
          </a:bodyPr>
          <a:lstStyle/>
          <a:p>
            <a:pPr algn="l"/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6AC7-CBF8-49D1-BEDA-4067756D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146" y="6356350"/>
            <a:ext cx="10676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869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19DF4-94BD-47C7-B225-F292013F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170432"/>
          </a:xfrm>
        </p:spPr>
        <p:txBody>
          <a:bodyPr anchor="b">
            <a:normAutofit/>
          </a:bodyPr>
          <a:lstStyle/>
          <a:p>
            <a:r>
              <a:rPr lang="en-US" sz="3000"/>
              <a:t>SVC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8283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19" y="2185062"/>
            <a:ext cx="37033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6B903D0-0479-450C-8DF1-01E9A911A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1600"/>
              <a:t>Performing support vector classifier with a polynomial kernel of degree 3</a:t>
            </a:r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7BF95F1-4DF5-4CC4-B95A-74A0BFD99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9" t="62222" r="13107"/>
          <a:stretch/>
        </p:blipFill>
        <p:spPr>
          <a:xfrm>
            <a:off x="4965192" y="628612"/>
            <a:ext cx="3854196" cy="2521176"/>
          </a:xfrm>
          <a:prstGeom prst="rect">
            <a:avLst/>
          </a:prstGeom>
        </p:spPr>
      </p:pic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155814C-D30F-4C98-9B94-A33A6F30B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59" b="59650"/>
          <a:stretch/>
        </p:blipFill>
        <p:spPr>
          <a:xfrm>
            <a:off x="4965192" y="3554100"/>
            <a:ext cx="3854196" cy="2493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541D7-78D8-4408-A900-A7CF8DBA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356350"/>
            <a:ext cx="2910078" cy="365125"/>
          </a:xfrm>
        </p:spPr>
        <p:txBody>
          <a:bodyPr>
            <a:normAutofit/>
          </a:bodyPr>
          <a:lstStyle/>
          <a:p>
            <a:pPr algn="l"/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0E7CD-24C6-4399-BF77-A3A54D8F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146" y="6356350"/>
            <a:ext cx="10676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71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9B6B8-3927-4361-A045-F9E1E704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243584"/>
          </a:xfrm>
        </p:spPr>
        <p:txBody>
          <a:bodyPr>
            <a:normAutofit/>
          </a:bodyPr>
          <a:lstStyle/>
          <a:p>
            <a:r>
              <a:rPr lang="en-US" sz="3000"/>
              <a:t>SVC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185062"/>
            <a:ext cx="373761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1332-A4F5-4BEE-9F56-5FE17C57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1600"/>
              <a:t>Performing support vector classifier with a polynomial kernel of degree 4</a:t>
            </a:r>
          </a:p>
          <a:p>
            <a:endParaRPr lang="en-US" sz="1600"/>
          </a:p>
        </p:txBody>
      </p:sp>
      <p:pic>
        <p:nvPicPr>
          <p:cNvPr id="10" name="Picture 9" descr="A screenshot of a map&#10;&#10;Description automatically generated">
            <a:extLst>
              <a:ext uri="{FF2B5EF4-FFF2-40B4-BE49-F238E27FC236}">
                <a16:creationId xmlns:a16="http://schemas.microsoft.com/office/drawing/2014/main" id="{C8F102F5-CC05-4C47-BABD-3BF67F24B8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 t="59070" r="21756"/>
          <a:stretch/>
        </p:blipFill>
        <p:spPr>
          <a:xfrm>
            <a:off x="4970353" y="517600"/>
            <a:ext cx="3837135" cy="2743200"/>
          </a:xfrm>
          <a:prstGeom prst="rect">
            <a:avLst/>
          </a:prstGeom>
        </p:spPr>
      </p:pic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D90242E2-AC1B-4A4E-A3B5-E8F1D6EC6E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6" r="22984" b="62222"/>
          <a:stretch/>
        </p:blipFill>
        <p:spPr>
          <a:xfrm>
            <a:off x="4963026" y="3491254"/>
            <a:ext cx="3851789" cy="261869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F5BB0-340E-41F8-BC86-1B09DB0B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356350"/>
            <a:ext cx="2910078" cy="365125"/>
          </a:xfrm>
        </p:spPr>
        <p:txBody>
          <a:bodyPr>
            <a:normAutofit/>
          </a:bodyPr>
          <a:lstStyle/>
          <a:p>
            <a:pPr algn="l"/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4C570-93B2-4B23-AB1D-B2A18FA7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4967" y="6356350"/>
            <a:ext cx="10698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13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B9BDF-B192-4F47-948C-E8A98BAB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170432"/>
          </a:xfrm>
        </p:spPr>
        <p:txBody>
          <a:bodyPr anchor="b">
            <a:normAutofit/>
          </a:bodyPr>
          <a:lstStyle/>
          <a:p>
            <a:r>
              <a:rPr lang="en-US" sz="3000"/>
              <a:t>Best parameters found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8283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19" y="2185062"/>
            <a:ext cx="37033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733A90-4C17-425A-BA3F-B3D2D5311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1600" dirty="0"/>
              <a:t> 'activation': ‘</a:t>
            </a:r>
            <a:r>
              <a:rPr lang="en-US" sz="1600" dirty="0" err="1"/>
              <a:t>ReLU</a:t>
            </a:r>
            <a:r>
              <a:rPr lang="en-US" sz="1600" dirty="0"/>
              <a:t>’</a:t>
            </a:r>
          </a:p>
          <a:p>
            <a:r>
              <a:rPr lang="en-US" sz="1600" dirty="0"/>
              <a:t> 'alpha': 0.0001</a:t>
            </a:r>
          </a:p>
          <a:p>
            <a:r>
              <a:rPr lang="en-US" sz="1600" dirty="0"/>
              <a:t> '</a:t>
            </a:r>
            <a:r>
              <a:rPr lang="en-US" sz="1600" dirty="0" err="1"/>
              <a:t>hidden_layer_sizes</a:t>
            </a:r>
            <a:r>
              <a:rPr lang="en-US" sz="1600" dirty="0"/>
              <a:t>': (100,)</a:t>
            </a:r>
          </a:p>
          <a:p>
            <a:r>
              <a:rPr lang="en-US" sz="1600" dirty="0"/>
              <a:t> '</a:t>
            </a:r>
            <a:r>
              <a:rPr lang="en-US" sz="1600" dirty="0" err="1"/>
              <a:t>learning_rate</a:t>
            </a:r>
            <a:r>
              <a:rPr lang="en-US" sz="1600" dirty="0"/>
              <a:t>': 'adaptive’</a:t>
            </a:r>
          </a:p>
          <a:p>
            <a:r>
              <a:rPr lang="en-US" sz="1600" dirty="0"/>
              <a:t> 'solver': '</a:t>
            </a:r>
            <a:r>
              <a:rPr lang="en-US" sz="1600" dirty="0" err="1"/>
              <a:t>sgd</a:t>
            </a:r>
            <a:r>
              <a:rPr lang="en-US" sz="1600" dirty="0"/>
              <a:t>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76BFEC-A003-4E5A-AA64-BC81966A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192" y="699217"/>
            <a:ext cx="3854196" cy="237996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FE21F6-44C1-412E-B8DC-AB1376E8D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92" y="3639524"/>
            <a:ext cx="3854196" cy="232215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FF8D9-4DC4-4E91-AA37-370D8982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356350"/>
            <a:ext cx="2910078" cy="365125"/>
          </a:xfrm>
        </p:spPr>
        <p:txBody>
          <a:bodyPr>
            <a:normAutofit/>
          </a:bodyPr>
          <a:lstStyle/>
          <a:p>
            <a:pPr algn="l"/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EAA8A-8797-4DF5-882C-3E86F9CB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146" y="6356350"/>
            <a:ext cx="10676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395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825EC-C8CB-40BC-948A-1CB9AAAB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243584"/>
          </a:xfrm>
        </p:spPr>
        <p:txBody>
          <a:bodyPr>
            <a:normAutofit/>
          </a:bodyPr>
          <a:lstStyle/>
          <a:p>
            <a:r>
              <a:rPr lang="en-US" sz="3000"/>
              <a:t>Neural Networks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185062"/>
            <a:ext cx="373761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C1C0E59-D467-434B-AB33-48C5FE9D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1600"/>
              <a:t>Initial attempt on the neural network using all the data.</a:t>
            </a:r>
          </a:p>
          <a:p>
            <a:r>
              <a:rPr lang="en-US" sz="1600"/>
              <a:t>The class “DENIED” was very less when compared to the other class.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F38706-22F1-435D-86C2-8943AD19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026" y="598851"/>
            <a:ext cx="3851789" cy="2580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BC8079-B0C8-490B-A657-E5B980784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026" y="3543954"/>
            <a:ext cx="3851789" cy="25132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5BCD6-45F5-494B-8D9F-ED8D8BAB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356350"/>
            <a:ext cx="2910078" cy="365125"/>
          </a:xfrm>
        </p:spPr>
        <p:txBody>
          <a:bodyPr>
            <a:normAutofit/>
          </a:bodyPr>
          <a:lstStyle/>
          <a:p>
            <a:pPr algn="l"/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C5C7A-A2AE-48AE-A4AD-4E93B869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4967" y="6356350"/>
            <a:ext cx="10698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20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51A4D-2886-464B-A663-4EF8E9E5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170432"/>
          </a:xfrm>
        </p:spPr>
        <p:txBody>
          <a:bodyPr anchor="b">
            <a:normAutofit/>
          </a:bodyPr>
          <a:lstStyle/>
          <a:p>
            <a:r>
              <a:rPr lang="en-US" sz="3000" dirty="0"/>
              <a:t>Neural Networks Oversampling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8283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19" y="2185062"/>
            <a:ext cx="37033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E68146-0389-4C47-9DC4-41DC1F23C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1600"/>
              <a:t>Oversampling the minority class gave us better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718CE4-C519-4D27-9EC0-3D6DF758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192" y="752212"/>
            <a:ext cx="3854196" cy="227397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FCBB8E-978F-4B25-8925-251CBD01D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92" y="3692519"/>
            <a:ext cx="3854196" cy="221616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973CA-2B5B-4205-B945-FD3C78B8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356350"/>
            <a:ext cx="2910078" cy="365125"/>
          </a:xfrm>
        </p:spPr>
        <p:txBody>
          <a:bodyPr>
            <a:normAutofit/>
          </a:bodyPr>
          <a:lstStyle/>
          <a:p>
            <a:pPr algn="l"/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B23E6-13C1-4BCE-9667-1610DF94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146" y="6356350"/>
            <a:ext cx="10676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382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45EA-EA87-4FD1-BD29-C3D69657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Obtaining weights vector </a:t>
            </a:r>
            <a:r>
              <a:rPr lang="el-GR" dirty="0"/>
              <a:t>θ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A69389-8622-4F46-9679-175324D47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303" y="1959866"/>
            <a:ext cx="5037338" cy="31448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6A414-F413-4479-A44B-CE3E67397EA5}"/>
              </a:ext>
            </a:extLst>
          </p:cNvPr>
          <p:cNvSpPr txBox="1"/>
          <p:nvPr/>
        </p:nvSpPr>
        <p:spPr>
          <a:xfrm>
            <a:off x="6064148" y="3147219"/>
            <a:ext cx="269319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 err="1"/>
              <a:t>lr</a:t>
            </a:r>
            <a:r>
              <a:rPr lang="en-IN" sz="1350" dirty="0"/>
              <a:t>=</a:t>
            </a:r>
            <a:r>
              <a:rPr lang="en-IN" sz="1350" dirty="0" err="1"/>
              <a:t>LogisticRegression</a:t>
            </a:r>
            <a:r>
              <a:rPr lang="en-IN" sz="1350" dirty="0"/>
              <a:t>(solver='</a:t>
            </a:r>
            <a:r>
              <a:rPr lang="en-IN" sz="1350" dirty="0" err="1"/>
              <a:t>lbfgs</a:t>
            </a:r>
            <a:r>
              <a:rPr lang="en-IN" sz="1350" dirty="0"/>
              <a:t>')</a:t>
            </a:r>
          </a:p>
          <a:p>
            <a:r>
              <a:rPr lang="en-IN" sz="1350" dirty="0" err="1"/>
              <a:t>lr.fit</a:t>
            </a:r>
            <a:r>
              <a:rPr lang="en-IN" sz="1350" dirty="0"/>
              <a:t>(</a:t>
            </a:r>
            <a:r>
              <a:rPr lang="en-IN" sz="1350" dirty="0" err="1"/>
              <a:t>trainX,trainY</a:t>
            </a:r>
            <a:r>
              <a:rPr lang="en-IN" sz="1350" dirty="0"/>
              <a:t>)</a:t>
            </a:r>
          </a:p>
          <a:p>
            <a:r>
              <a:rPr lang="el-GR" sz="1350" dirty="0"/>
              <a:t>θ</a:t>
            </a:r>
            <a:r>
              <a:rPr lang="en-IN" sz="1350" dirty="0"/>
              <a:t>=</a:t>
            </a:r>
            <a:r>
              <a:rPr lang="en-IN" sz="1350" dirty="0" err="1"/>
              <a:t>lr.coef</a:t>
            </a:r>
            <a:r>
              <a:rPr lang="en-IN" sz="1350" dirty="0"/>
              <a:t>_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2695DC-53E2-4C88-A583-F6A1B8D4A82C}"/>
              </a:ext>
            </a:extLst>
          </p:cNvPr>
          <p:cNvCxnSpPr>
            <a:cxnSpLocks/>
          </p:cNvCxnSpPr>
          <p:nvPr/>
        </p:nvCxnSpPr>
        <p:spPr>
          <a:xfrm flipV="1">
            <a:off x="2694604" y="4786221"/>
            <a:ext cx="0" cy="599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6EC668-AA61-49FA-A9F1-52FB200EEFAF}"/>
              </a:ext>
            </a:extLst>
          </p:cNvPr>
          <p:cNvCxnSpPr>
            <a:cxnSpLocks/>
          </p:cNvCxnSpPr>
          <p:nvPr/>
        </p:nvCxnSpPr>
        <p:spPr>
          <a:xfrm>
            <a:off x="2694604" y="5379360"/>
            <a:ext cx="3489461" cy="6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74AAE4-246C-4C9D-967A-3365C23816DA}"/>
              </a:ext>
            </a:extLst>
          </p:cNvPr>
          <p:cNvCxnSpPr>
            <a:cxnSpLocks/>
          </p:cNvCxnSpPr>
          <p:nvPr/>
        </p:nvCxnSpPr>
        <p:spPr>
          <a:xfrm>
            <a:off x="6184064" y="3839716"/>
            <a:ext cx="0" cy="15396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807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CD4A3-A643-4A17-B48A-0525B624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Insights</a:t>
            </a:r>
            <a:endParaRPr lang="en-IN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6F3D0A-F224-44EA-B6E5-0BCEDF1A7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460940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23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0984-E5A2-43A5-A261-B44AE0C1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20392"/>
            <a:ext cx="2530602" cy="5504688"/>
          </a:xfrm>
        </p:spPr>
        <p:txBody>
          <a:bodyPr>
            <a:normAutofit/>
          </a:bodyPr>
          <a:lstStyle/>
          <a:p>
            <a:r>
              <a:rPr lang="en-US" sz="2800" b="1" dirty="0"/>
              <a:t>Problem Definition &amp; Objective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9EC1D-9BCE-48ED-B723-788668F7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/>
              <a:pPr>
                <a:spcAft>
                  <a:spcPts val="600"/>
                </a:spcAft>
              </a:pPr>
              <a:t>3</a:t>
            </a:fld>
            <a:endParaRPr lang="en-IN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2C46B24-5D7B-4E22-AC64-9AFDC950D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931691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8844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1156-7101-41E4-9B57-93F9C14A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22544"/>
            <a:ext cx="2530602" cy="4128516"/>
          </a:xfrm>
        </p:spPr>
        <p:txBody>
          <a:bodyPr>
            <a:normAutofit/>
          </a:bodyPr>
          <a:lstStyle/>
          <a:p>
            <a:r>
              <a:rPr lang="en-IN" dirty="0"/>
              <a:t>Interface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E4070C-38FB-486D-9D5A-E03CAA267A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9906" y="1322544"/>
          <a:ext cx="4697730" cy="412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0625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DADAF-31DD-4C2B-8F64-065E373E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CHALLENGES FACED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98293-5FAC-4B98-AB4A-C914ADF4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2728" y="6356350"/>
            <a:ext cx="3086100" cy="365125"/>
          </a:xfrm>
        </p:spPr>
        <p:txBody>
          <a:bodyPr>
            <a:normAutofit/>
          </a:bodyPr>
          <a:lstStyle/>
          <a:p>
            <a:pPr algn="l"/>
            <a:endParaRPr lang="en-IN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08CB3-63DF-4F8F-84D8-A3B0F658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IN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C2D1E3B-0DEC-4464-9B0D-45083A438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416194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119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B9ED81-5A5D-455C-B91B-2EF83A48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026" y="2043663"/>
            <a:ext cx="4578895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!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 we hope you get your H1B petitions approved!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B3400-D5C9-4B1B-AB19-2C154B5B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245" y="6223702"/>
            <a:ext cx="2874153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A1F83-9201-420B-8C6E-26EE63F1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006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EA7F-0BD3-458C-8122-073E703A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2800" b="1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A7BE-1CF0-4DE2-A7FB-A889AA8B0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US" sz="1500" dirty="0"/>
              <a:t>H1B Visa petitions whose decisions were made in the FY 2018.</a:t>
            </a:r>
          </a:p>
          <a:p>
            <a:r>
              <a:rPr lang="en-US" sz="1500" dirty="0"/>
              <a:t>The dataset consists of 6,54,348 rows and 52 columns. </a:t>
            </a:r>
          </a:p>
          <a:p>
            <a:r>
              <a:rPr lang="en-US" sz="1500" dirty="0"/>
              <a:t>The target variable is case status which consists of 4 distinct values namely Certified, Certified-Withdrawn, Denied and Withdrawn. Since our focus is on denials events, we are considering other three categories as non-events.</a:t>
            </a:r>
          </a:p>
          <a:p>
            <a:r>
              <a:rPr lang="en-US" sz="1500" dirty="0"/>
              <a:t> There are various employer as well as employee characteristics variables available in the dataset. Our dataset is highly imbalanced since we have 98.7% of the petitions approved or withdrawn and only 1.3% rejected. </a:t>
            </a:r>
          </a:p>
          <a:p>
            <a:r>
              <a:rPr lang="en-US" sz="1500" dirty="0"/>
              <a:t>Source: </a:t>
            </a:r>
            <a:r>
              <a:rPr lang="en-US" sz="1500" dirty="0">
                <a:hlinkClick r:id="rId2"/>
              </a:rPr>
              <a:t>https://www.uscis.gov/tools/reports-studies/h-1b-employer-data-hub-files</a:t>
            </a:r>
            <a:endParaRPr lang="en-US" sz="1500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16DFC3D-4D32-4B00-9F23-ED6EBADF33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D0500-CBF0-4BD9-98C3-30627164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6075" y="6415760"/>
            <a:ext cx="759278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IN" sz="92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IN" sz="9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82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8291-0610-4A87-B684-2358F85F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98" y="278608"/>
            <a:ext cx="7886700" cy="997551"/>
          </a:xfrm>
        </p:spPr>
        <p:txBody>
          <a:bodyPr>
            <a:normAutofit/>
          </a:bodyPr>
          <a:lstStyle/>
          <a:p>
            <a:r>
              <a:rPr lang="en-US" sz="2800" b="1" dirty="0"/>
              <a:t>Machine Learning Methodology: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9CBB9-7DE5-4B86-8747-B045E3F8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8998" y="6269833"/>
            <a:ext cx="30861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A9DFC-D2E9-4E3C-A673-D19E639D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87998" y="6269833"/>
            <a:ext cx="2057400" cy="365125"/>
          </a:xfrm>
        </p:spPr>
        <p:txBody>
          <a:bodyPr/>
          <a:lstStyle/>
          <a:p>
            <a:fld id="{F3916624-91F6-408E-99DC-CF3D31FE8425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A9413-075D-42A3-9844-719FCF168D9E}"/>
              </a:ext>
            </a:extLst>
          </p:cNvPr>
          <p:cNvSpPr/>
          <p:nvPr/>
        </p:nvSpPr>
        <p:spPr>
          <a:xfrm>
            <a:off x="3014634" y="2633741"/>
            <a:ext cx="2551112" cy="623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450"/>
              </a:spcBef>
              <a:defRPr/>
            </a:pPr>
            <a:r>
              <a:rPr lang="en-US" sz="1200" dirty="0">
                <a:solidFill>
                  <a:schemeClr val="tx1"/>
                </a:solidFill>
              </a:rPr>
              <a:t>Treating Outliers, Missing values, Binning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17941-0A73-4067-9AF7-70A8EA75436E}"/>
              </a:ext>
            </a:extLst>
          </p:cNvPr>
          <p:cNvSpPr/>
          <p:nvPr/>
        </p:nvSpPr>
        <p:spPr>
          <a:xfrm>
            <a:off x="3014634" y="3711654"/>
            <a:ext cx="2551113" cy="620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450"/>
              </a:spcBef>
              <a:defRPr/>
            </a:pPr>
            <a:r>
              <a:rPr lang="en-US" sz="1200" dirty="0">
                <a:solidFill>
                  <a:schemeClr val="tx1"/>
                </a:solidFill>
              </a:rPr>
              <a:t>Understanding data and creating variables and groups of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3B0F8-D82D-47A8-9929-BE57A3FA5751}"/>
              </a:ext>
            </a:extLst>
          </p:cNvPr>
          <p:cNvSpPr/>
          <p:nvPr/>
        </p:nvSpPr>
        <p:spPr>
          <a:xfrm>
            <a:off x="3014634" y="1617395"/>
            <a:ext cx="2551113" cy="5857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450"/>
              </a:spcBef>
              <a:defRPr/>
            </a:pPr>
            <a:r>
              <a:rPr lang="en-US" sz="1200" dirty="0" err="1">
                <a:solidFill>
                  <a:schemeClr val="tx1"/>
                </a:solidFill>
              </a:rPr>
              <a:t>Eg</a:t>
            </a:r>
            <a:r>
              <a:rPr lang="en-US" sz="1200" dirty="0">
                <a:solidFill>
                  <a:schemeClr val="tx1"/>
                </a:solidFill>
              </a:rPr>
              <a:t>. Customer, Loan &amp; Rate Movement Data</a:t>
            </a:r>
          </a:p>
        </p:txBody>
      </p:sp>
      <p:pic>
        <p:nvPicPr>
          <p:cNvPr id="9" name="Picture 2" descr="http://technotip.com/wp-content/uploads/mongoDB/import-data.jpg">
            <a:extLst>
              <a:ext uri="{FF2B5EF4-FFF2-40B4-BE49-F238E27FC236}">
                <a16:creationId xmlns:a16="http://schemas.microsoft.com/office/drawing/2014/main" id="{BF534ED3-F7B3-48E2-8E6B-C754D7AFC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88" y="1539048"/>
            <a:ext cx="1017588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EF8AB8-920B-4196-A695-DA48B9A2C565}"/>
              </a:ext>
            </a:extLst>
          </p:cNvPr>
          <p:cNvSpPr/>
          <p:nvPr/>
        </p:nvSpPr>
        <p:spPr>
          <a:xfrm>
            <a:off x="1248921" y="1625566"/>
            <a:ext cx="1573212" cy="585788"/>
          </a:xfrm>
          <a:prstGeom prst="rect">
            <a:avLst/>
          </a:prstGeom>
          <a:solidFill>
            <a:schemeClr val="accent2"/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450"/>
              </a:spcBef>
              <a:defRPr/>
            </a:pPr>
            <a:r>
              <a:rPr lang="en-US" sz="1200" b="1" dirty="0">
                <a:solidFill>
                  <a:schemeClr val="tx1"/>
                </a:solidFill>
              </a:rPr>
              <a:t>INPUT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9F1C54-DE48-4619-8B8B-EE1D5350CAAB}"/>
              </a:ext>
            </a:extLst>
          </p:cNvPr>
          <p:cNvSpPr/>
          <p:nvPr/>
        </p:nvSpPr>
        <p:spPr>
          <a:xfrm>
            <a:off x="1249336" y="2633741"/>
            <a:ext cx="1571625" cy="6238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450"/>
              </a:spcBef>
              <a:defRPr/>
            </a:pPr>
            <a:r>
              <a:rPr lang="en-US" sz="1200" b="1" dirty="0">
                <a:solidFill>
                  <a:schemeClr val="tx1"/>
                </a:solidFill>
              </a:rPr>
              <a:t>DATA CLEANING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F0530D7-B9ED-4183-8EE4-69E8DDE021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344" y="2633741"/>
            <a:ext cx="9556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4EC9A1-64CF-44F2-B453-5E972B848B1C}"/>
              </a:ext>
            </a:extLst>
          </p:cNvPr>
          <p:cNvSpPr/>
          <p:nvPr/>
        </p:nvSpPr>
        <p:spPr>
          <a:xfrm>
            <a:off x="1249336" y="3695779"/>
            <a:ext cx="1617866" cy="650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450"/>
              </a:spcBef>
              <a:defRPr/>
            </a:pPr>
            <a:r>
              <a:rPr lang="en-US" sz="1200" b="1" dirty="0">
                <a:solidFill>
                  <a:schemeClr val="tx1"/>
                </a:solidFill>
              </a:rPr>
              <a:t>EXPLORATORY</a:t>
            </a:r>
          </a:p>
          <a:p>
            <a:pPr algn="ctr" eaLnBrk="1" hangingPunct="1">
              <a:spcBef>
                <a:spcPts val="450"/>
              </a:spcBef>
              <a:defRPr/>
            </a:pPr>
            <a:r>
              <a:rPr lang="en-US" sz="1200" b="1" dirty="0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14" name="Down Arrow 17">
            <a:extLst>
              <a:ext uri="{FF2B5EF4-FFF2-40B4-BE49-F238E27FC236}">
                <a16:creationId xmlns:a16="http://schemas.microsoft.com/office/drawing/2014/main" id="{FCF58C0F-46B6-49BC-BF04-12F29F032373}"/>
              </a:ext>
            </a:extLst>
          </p:cNvPr>
          <p:cNvSpPr/>
          <p:nvPr/>
        </p:nvSpPr>
        <p:spPr>
          <a:xfrm>
            <a:off x="1922435" y="2297873"/>
            <a:ext cx="225425" cy="354012"/>
          </a:xfrm>
          <a:prstGeom prst="downArrow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Down Arrow 18">
            <a:extLst>
              <a:ext uri="{FF2B5EF4-FFF2-40B4-BE49-F238E27FC236}">
                <a16:creationId xmlns:a16="http://schemas.microsoft.com/office/drawing/2014/main" id="{589E4D09-ABF3-450A-BCCC-B5DA88B94E80}"/>
              </a:ext>
            </a:extLst>
          </p:cNvPr>
          <p:cNvSpPr/>
          <p:nvPr/>
        </p:nvSpPr>
        <p:spPr>
          <a:xfrm>
            <a:off x="1939139" y="3286204"/>
            <a:ext cx="225425" cy="354012"/>
          </a:xfrm>
          <a:prstGeom prst="downArrow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Down Arrow 20">
            <a:extLst>
              <a:ext uri="{FF2B5EF4-FFF2-40B4-BE49-F238E27FC236}">
                <a16:creationId xmlns:a16="http://schemas.microsoft.com/office/drawing/2014/main" id="{E2EA3AA8-A1C8-4B8A-8CC0-48DB0A9BFCB2}"/>
              </a:ext>
            </a:extLst>
          </p:cNvPr>
          <p:cNvSpPr/>
          <p:nvPr/>
        </p:nvSpPr>
        <p:spPr>
          <a:xfrm>
            <a:off x="1939138" y="4379590"/>
            <a:ext cx="225425" cy="354012"/>
          </a:xfrm>
          <a:prstGeom prst="downArrow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7" name="Picture 2" descr="C:\Users\ritesh.jain\AppData\Local\Microsoft\Windows\Temporary Internet Files\Content.IE5\K32204OD\rg1024-Graphs[1].png">
            <a:extLst>
              <a:ext uri="{FF2B5EF4-FFF2-40B4-BE49-F238E27FC236}">
                <a16:creationId xmlns:a16="http://schemas.microsoft.com/office/drawing/2014/main" id="{657A75A3-81D6-408C-AA5D-FC7525523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005" y="3640216"/>
            <a:ext cx="1199109" cy="10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vassarstats.net/lr1.gif">
            <a:extLst>
              <a:ext uri="{FF2B5EF4-FFF2-40B4-BE49-F238E27FC236}">
                <a16:creationId xmlns:a16="http://schemas.microsoft.com/office/drawing/2014/main" id="{49F7C897-EE3E-4AD3-8109-C7DA86A8F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6435" y="4833413"/>
            <a:ext cx="2337086" cy="1631386"/>
          </a:xfrm>
          <a:prstGeom prst="rect">
            <a:avLst/>
          </a:prstGeom>
          <a:noFill/>
          <a:ln>
            <a:solidFill>
              <a:srgbClr val="000000">
                <a:lumMod val="95000"/>
                <a:lumOff val="5000"/>
              </a:srgbClr>
            </a:solidFill>
          </a:ln>
        </p:spPr>
      </p:pic>
      <p:sp>
        <p:nvSpPr>
          <p:cNvPr id="19" name="U-Turn Arrow 4">
            <a:extLst>
              <a:ext uri="{FF2B5EF4-FFF2-40B4-BE49-F238E27FC236}">
                <a16:creationId xmlns:a16="http://schemas.microsoft.com/office/drawing/2014/main" id="{11094D99-B427-4ABF-B362-734E4DCF5B8D}"/>
              </a:ext>
            </a:extLst>
          </p:cNvPr>
          <p:cNvSpPr/>
          <p:nvPr/>
        </p:nvSpPr>
        <p:spPr>
          <a:xfrm rot="16200000">
            <a:off x="394217" y="5299430"/>
            <a:ext cx="984029" cy="615084"/>
          </a:xfrm>
          <a:prstGeom prst="uturnArrow">
            <a:avLst>
              <a:gd name="adj1" fmla="val 7283"/>
              <a:gd name="adj2" fmla="val 24607"/>
              <a:gd name="adj3" fmla="val 25000"/>
              <a:gd name="adj4" fmla="val 39517"/>
              <a:gd name="adj5" fmla="val 9703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PT Sans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5A5A55-BE8D-43DA-BA0A-FC908FA715F0}"/>
              </a:ext>
            </a:extLst>
          </p:cNvPr>
          <p:cNvSpPr/>
          <p:nvPr/>
        </p:nvSpPr>
        <p:spPr>
          <a:xfrm>
            <a:off x="3014635" y="4831267"/>
            <a:ext cx="2551113" cy="6207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</a:rPr>
              <a:t>Preparing Data to be used to build Predictive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A342BE-83F8-4233-9D19-9B2AD373C0DB}"/>
              </a:ext>
            </a:extLst>
          </p:cNvPr>
          <p:cNvSpPr/>
          <p:nvPr/>
        </p:nvSpPr>
        <p:spPr>
          <a:xfrm>
            <a:off x="1287759" y="4770234"/>
            <a:ext cx="1579443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450"/>
              </a:spcBef>
              <a:defRPr/>
            </a:pPr>
            <a:r>
              <a:rPr lang="en-US" sz="1200" b="1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94630-34CE-4CFF-961B-726473751EB3}"/>
              </a:ext>
            </a:extLst>
          </p:cNvPr>
          <p:cNvSpPr/>
          <p:nvPr/>
        </p:nvSpPr>
        <p:spPr>
          <a:xfrm>
            <a:off x="3014635" y="5844087"/>
            <a:ext cx="2551113" cy="620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</a:rPr>
              <a:t>Preparing Data to be used to build Predictive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EB8D0-8066-4549-87AA-D514D0CF8C5D}"/>
              </a:ext>
            </a:extLst>
          </p:cNvPr>
          <p:cNvSpPr/>
          <p:nvPr/>
        </p:nvSpPr>
        <p:spPr>
          <a:xfrm>
            <a:off x="1298548" y="5849875"/>
            <a:ext cx="1568654" cy="65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450"/>
              </a:spcBef>
              <a:defRPr/>
            </a:pPr>
            <a:r>
              <a:rPr lang="en-US" sz="1200" b="1" dirty="0">
                <a:solidFill>
                  <a:schemeClr val="tx1"/>
                </a:solidFill>
              </a:rPr>
              <a:t>MODEL TESTING AND RECALIBARATION </a:t>
            </a:r>
          </a:p>
        </p:txBody>
      </p:sp>
      <p:sp>
        <p:nvSpPr>
          <p:cNvPr id="24" name="Down Arrow 27">
            <a:extLst>
              <a:ext uri="{FF2B5EF4-FFF2-40B4-BE49-F238E27FC236}">
                <a16:creationId xmlns:a16="http://schemas.microsoft.com/office/drawing/2014/main" id="{F1C8F159-BE5F-4ADF-8967-111085623232}"/>
              </a:ext>
            </a:extLst>
          </p:cNvPr>
          <p:cNvSpPr/>
          <p:nvPr/>
        </p:nvSpPr>
        <p:spPr>
          <a:xfrm>
            <a:off x="1965575" y="5451979"/>
            <a:ext cx="225425" cy="354012"/>
          </a:xfrm>
          <a:prstGeom prst="downArrow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9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B5ED-D8B0-4B02-8D7A-D4A801E0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0006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Feature Engineering- Modifying &amp; Creating Features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B74F2-F0EB-426B-8DD4-7CC58D9C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6624-91F6-408E-99DC-CF3D31FE8425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F5EBA7-175B-4939-9C66-DB0FE2B6C4D4}"/>
              </a:ext>
            </a:extLst>
          </p:cNvPr>
          <p:cNvSpPr/>
          <p:nvPr/>
        </p:nvSpPr>
        <p:spPr>
          <a:xfrm>
            <a:off x="2805430" y="2743200"/>
            <a:ext cx="31877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053CA30-0810-4075-A3E0-9436C7F342ED}"/>
              </a:ext>
            </a:extLst>
          </p:cNvPr>
          <p:cNvSpPr/>
          <p:nvPr/>
        </p:nvSpPr>
        <p:spPr>
          <a:xfrm>
            <a:off x="2820670" y="3429000"/>
            <a:ext cx="3035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2A580B1-E9F3-4008-A6E0-25FE6B733DB2}"/>
              </a:ext>
            </a:extLst>
          </p:cNvPr>
          <p:cNvSpPr/>
          <p:nvPr/>
        </p:nvSpPr>
        <p:spPr>
          <a:xfrm>
            <a:off x="2820670" y="3632360"/>
            <a:ext cx="3035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F0020B9-C059-4439-BA24-AFDCB8567E9E}"/>
              </a:ext>
            </a:extLst>
          </p:cNvPr>
          <p:cNvGraphicFramePr>
            <a:graphicFrameLocks noGrp="1"/>
          </p:cNvGraphicFramePr>
          <p:nvPr/>
        </p:nvGraphicFramePr>
        <p:xfrm>
          <a:off x="416560" y="1219200"/>
          <a:ext cx="2362200" cy="2783840"/>
        </p:xfrm>
        <a:graphic>
          <a:graphicData uri="http://schemas.openxmlformats.org/drawingml/2006/table">
            <a:tbl>
              <a:tblPr/>
              <a:tblGrid>
                <a:gridCol w="1206501">
                  <a:extLst>
                    <a:ext uri="{9D8B030D-6E8A-4147-A177-3AD203B41FA5}">
                      <a16:colId xmlns:a16="http://schemas.microsoft.com/office/drawing/2014/main" val="268231847"/>
                    </a:ext>
                  </a:extLst>
                </a:gridCol>
                <a:gridCol w="1155699">
                  <a:extLst>
                    <a:ext uri="{9D8B030D-6E8A-4147-A177-3AD203B41FA5}">
                      <a16:colId xmlns:a16="http://schemas.microsoft.com/office/drawing/2014/main" val="4163165938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PREVAILING_WAGE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PW_UNIT_OF_PAY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478003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92,331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12445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80,579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277320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88,317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73149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104,790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958369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109,325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514228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82,638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66846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69,701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149257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65,707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133615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07606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65,999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507556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81,780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7578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50,700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890215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23660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090993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67,879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70865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531E667-8747-4102-98AA-266B80D9557A}"/>
              </a:ext>
            </a:extLst>
          </p:cNvPr>
          <p:cNvGraphicFramePr>
            <a:graphicFrameLocks noGrp="1"/>
          </p:cNvGraphicFramePr>
          <p:nvPr/>
        </p:nvGraphicFramePr>
        <p:xfrm>
          <a:off x="3186430" y="1207294"/>
          <a:ext cx="2362200" cy="2795744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156039335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483972071"/>
                    </a:ext>
                  </a:extLst>
                </a:gridCol>
              </a:tblGrid>
              <a:tr h="174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PREVAILING_WAGE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PW_UNIT_OF_PAY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081747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92,331.00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492208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80,579.00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23527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88,317.00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267221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104,790.00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183396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109,325.00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320677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82,638.00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871361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69,701.00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288844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65,707.00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219094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64417.6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74885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65,999.00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873707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81,780.00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074682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50,700.00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7484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96211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49254.4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98692"/>
                  </a:ext>
                </a:extLst>
              </a:tr>
              <a:tr h="174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67,879.00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303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5367997-6F3D-4724-A28F-85DC24AED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4329111"/>
            <a:ext cx="5132070" cy="16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2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C309-B928-4C2A-8E94-2183457D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3074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Feature Engineering- Coarse &amp; Fine Classing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D2A86-1236-4390-824E-1D0CB52B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57EF-E143-414D-9A5E-C5DADF920276}" type="slidenum">
              <a:rPr lang="en-IN" smtClean="0">
                <a:solidFill>
                  <a:srgbClr val="414042">
                    <a:tint val="75000"/>
                  </a:srgbClr>
                </a:solidFill>
              </a:rPr>
              <a:pPr/>
              <a:t>7</a:t>
            </a:fld>
            <a:endParaRPr lang="en-IN">
              <a:solidFill>
                <a:srgbClr val="414042">
                  <a:tint val="75000"/>
                </a:srgb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385F8C-74EE-4458-BFBE-678C72D42032}"/>
              </a:ext>
            </a:extLst>
          </p:cNvPr>
          <p:cNvGraphicFramePr>
            <a:graphicFrameLocks noGrp="1"/>
          </p:cNvGraphicFramePr>
          <p:nvPr/>
        </p:nvGraphicFramePr>
        <p:xfrm>
          <a:off x="635689" y="990599"/>
          <a:ext cx="3860112" cy="5568818"/>
        </p:xfrm>
        <a:graphic>
          <a:graphicData uri="http://schemas.openxmlformats.org/drawingml/2006/table">
            <a:tbl>
              <a:tblPr/>
              <a:tblGrid>
                <a:gridCol w="2130318">
                  <a:extLst>
                    <a:ext uri="{9D8B030D-6E8A-4147-A177-3AD203B41FA5}">
                      <a16:colId xmlns:a16="http://schemas.microsoft.com/office/drawing/2014/main" val="731102186"/>
                    </a:ext>
                  </a:extLst>
                </a:gridCol>
                <a:gridCol w="255405">
                  <a:extLst>
                    <a:ext uri="{9D8B030D-6E8A-4147-A177-3AD203B41FA5}">
                      <a16:colId xmlns:a16="http://schemas.microsoft.com/office/drawing/2014/main" val="843789643"/>
                    </a:ext>
                  </a:extLst>
                </a:gridCol>
                <a:gridCol w="470179">
                  <a:extLst>
                    <a:ext uri="{9D8B030D-6E8A-4147-A177-3AD203B41FA5}">
                      <a16:colId xmlns:a16="http://schemas.microsoft.com/office/drawing/2014/main" val="3337541780"/>
                    </a:ext>
                  </a:extLst>
                </a:gridCol>
                <a:gridCol w="383109">
                  <a:extLst>
                    <a:ext uri="{9D8B030D-6E8A-4147-A177-3AD203B41FA5}">
                      <a16:colId xmlns:a16="http://schemas.microsoft.com/office/drawing/2014/main" val="2622125821"/>
                    </a:ext>
                  </a:extLst>
                </a:gridCol>
                <a:gridCol w="621101">
                  <a:extLst>
                    <a:ext uri="{9D8B030D-6E8A-4147-A177-3AD203B41FA5}">
                      <a16:colId xmlns:a16="http://schemas.microsoft.com/office/drawing/2014/main" val="2867966496"/>
                    </a:ext>
                  </a:extLst>
                </a:gridCol>
              </a:tblGrid>
              <a:tr h="1192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Employers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Denied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Petitions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Denial Rate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of Total Petitions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87770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NTT DATA,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1338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938294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 LLC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6099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866310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KPMG LLP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1103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855247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PAYPAL,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1029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621129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GOLDMAN SACHS &amp; CO. LLC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852010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DELOITTE &amp; TOUCHE LLP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1586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443074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TESLA,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436810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VMWARE,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657075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1964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074901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POPULUS GROUP LLC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210458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EBAY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804506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JPMORGAN CHASE &amp; CO.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1916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881108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DELOITTE CONSULTING LLP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16140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510908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WEB SERVICES,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1008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091189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OF AMERICA N.A.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1158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606425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 CORPORATION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125841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ERNST &amp; YOUNG U.S. LLP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692799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2731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394122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VIRTUSA CORPORATION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1249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209200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V-SOFT CONSULTING GROUP, INC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223978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AMAZON.COM SERVICES,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3894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234831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SALESFORCE.COM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1169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722765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 INDIA PRIVATE LIMITED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066216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PRICEWATERHOUSECOOPERS LLP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9492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COMPUNNEL SOFTWARE GROUP,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1728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392658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PRICEWATERHOUSECOOPERS ADVISORY SERVICES LLC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965387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LINKEDIN CORPORATION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443681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 TECH GROUP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826942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KFORCE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1604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832873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MASTECH DIGITAL TECHNOLOGIES, INC., A MASTECH DIGITAL, INC. COMPANY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885552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L&amp;T TECHNOLOGY SERVICES LIMITED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1445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096035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 CORPORATION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918812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LARSEN &amp; TOUBRO INFOTECH LIMITED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304168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UST GLOBAL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072937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CAPGEMINI AMERICA INC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6051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592528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WIPRO LIMITED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6293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192594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WAL-MART ASSOCIATES,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C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96522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TATA CONSULTANCY SERVICES LIMITED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14587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248656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RANDSTAD TECHNOLOGIES, LLC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7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756868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SYNTEL INC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3338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2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746685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HCL AMERICA,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2528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F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335403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MAHINDRA (AMERICAS),INC.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5831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C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786504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ACCENTURE LLP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A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402475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COGNIZANT TECHNOLOGY SOLUTIONS US CORP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11085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B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259464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INFOSYS LIMITED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11591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764070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CORPORATION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5552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754148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COGNIZANT TECHNOLOGY SOLUTIONS U.S. CORPORATION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1988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550911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HEXAWARE TECHNOLOGIES,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1627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018582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UBER TECHNOLOGIES, INC.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1129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651482"/>
                  </a:ext>
                </a:extLst>
              </a:tr>
              <a:tr h="1076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MINDTREE LIMITED</a:t>
                      </a:r>
                    </a:p>
                  </a:txBody>
                  <a:tcPr marL="2938" marR="2938" marT="293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918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2938" marR="2938" marT="2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413447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D21C2517-3264-4C63-B3B8-0A3B639FDF99}"/>
              </a:ext>
            </a:extLst>
          </p:cNvPr>
          <p:cNvSpPr/>
          <p:nvPr/>
        </p:nvSpPr>
        <p:spPr>
          <a:xfrm>
            <a:off x="4648200" y="1219200"/>
            <a:ext cx="457200" cy="1219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B82A870-BA63-4F02-A5D0-D2F05DEC20A9}"/>
              </a:ext>
            </a:extLst>
          </p:cNvPr>
          <p:cNvSpPr/>
          <p:nvPr/>
        </p:nvSpPr>
        <p:spPr>
          <a:xfrm>
            <a:off x="4686300" y="2514600"/>
            <a:ext cx="3810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B5EF972-4F45-4579-AEB2-27F8E2FB43B4}"/>
              </a:ext>
            </a:extLst>
          </p:cNvPr>
          <p:cNvSpPr/>
          <p:nvPr/>
        </p:nvSpPr>
        <p:spPr>
          <a:xfrm>
            <a:off x="4686300" y="3815080"/>
            <a:ext cx="419100" cy="1300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98F0AC2-E8DA-48B6-8F4D-6A605ABA8414}"/>
              </a:ext>
            </a:extLst>
          </p:cNvPr>
          <p:cNvSpPr/>
          <p:nvPr/>
        </p:nvSpPr>
        <p:spPr>
          <a:xfrm>
            <a:off x="4686300" y="5191760"/>
            <a:ext cx="419100" cy="447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B83C9E4-12AB-43BC-98F4-1AE522866F20}"/>
              </a:ext>
            </a:extLst>
          </p:cNvPr>
          <p:cNvSpPr/>
          <p:nvPr/>
        </p:nvSpPr>
        <p:spPr>
          <a:xfrm>
            <a:off x="4686300" y="5801360"/>
            <a:ext cx="381000" cy="758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E4DF7EB-ABC7-4C4F-85DC-1EC636D75B96}"/>
              </a:ext>
            </a:extLst>
          </p:cNvPr>
          <p:cNvGraphicFramePr>
            <a:graphicFrameLocks noGrp="1"/>
          </p:cNvGraphicFramePr>
          <p:nvPr/>
        </p:nvGraphicFramePr>
        <p:xfrm>
          <a:off x="6286500" y="2631440"/>
          <a:ext cx="1143000" cy="19812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1512340916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Employer City Bin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67406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34405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5412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15102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463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90411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296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002001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FA24F7DA-B603-4A7E-B40C-34664D6EF192}"/>
              </a:ext>
            </a:extLst>
          </p:cNvPr>
          <p:cNvSpPr/>
          <p:nvPr/>
        </p:nvSpPr>
        <p:spPr>
          <a:xfrm>
            <a:off x="5067300" y="3429000"/>
            <a:ext cx="10287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8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95ED-ED16-4960-BEB8-B8139E56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67" y="405575"/>
            <a:ext cx="4822811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b="1" kern="1200" dirty="0">
                <a:solidFill>
                  <a:schemeClr val="tx1"/>
                </a:solidFill>
                <a:ea typeface="+mj-ea"/>
                <a:cs typeface="+mj-cs"/>
              </a:rPr>
              <a:t>Exploratory Data Analysis:</a:t>
            </a:r>
            <a:br>
              <a:rPr lang="en-US" sz="2800" b="1" kern="12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en-US" sz="2800" b="1" kern="1200" dirty="0">
                <a:solidFill>
                  <a:schemeClr val="tx1"/>
                </a:solidFill>
                <a:ea typeface="+mj-ea"/>
                <a:cs typeface="+mj-cs"/>
              </a:rPr>
              <a:t> State-wise Rejection Rate (%)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09BB8C7A-DB69-45C5-A294-A56093A98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8" y="2091095"/>
            <a:ext cx="7511142" cy="42062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BE049-04DD-4D5D-BE27-5CCF5012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76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3D93-1381-4112-925C-319130FA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67" y="405575"/>
            <a:ext cx="578168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Analysis: </a:t>
            </a:r>
            <a:b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Denial Rate for the Major Employers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B6AE7-267D-40D9-8E7A-4C3E9E7E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916624-91F6-408E-99DC-CF3D31FE8425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73B40E4-7A19-4BBF-9367-A73CC8F419F3}"/>
              </a:ext>
            </a:extLst>
          </p:cNvPr>
          <p:cNvGraphicFramePr>
            <a:graphicFrameLocks noGrp="1"/>
          </p:cNvGraphicFramePr>
          <p:nvPr/>
        </p:nvGraphicFramePr>
        <p:xfrm>
          <a:off x="675242" y="2091095"/>
          <a:ext cx="7796117" cy="4361320"/>
        </p:xfrm>
        <a:graphic>
          <a:graphicData uri="http://schemas.openxmlformats.org/drawingml/2006/table">
            <a:tbl>
              <a:tblPr firstRow="1" bandRow="1"/>
              <a:tblGrid>
                <a:gridCol w="3312830">
                  <a:extLst>
                    <a:ext uri="{9D8B030D-6E8A-4147-A177-3AD203B41FA5}">
                      <a16:colId xmlns:a16="http://schemas.microsoft.com/office/drawing/2014/main" val="1832456237"/>
                    </a:ext>
                  </a:extLst>
                </a:gridCol>
                <a:gridCol w="647102">
                  <a:extLst>
                    <a:ext uri="{9D8B030D-6E8A-4147-A177-3AD203B41FA5}">
                      <a16:colId xmlns:a16="http://schemas.microsoft.com/office/drawing/2014/main" val="176793909"/>
                    </a:ext>
                  </a:extLst>
                </a:gridCol>
                <a:gridCol w="1237310">
                  <a:extLst>
                    <a:ext uri="{9D8B030D-6E8A-4147-A177-3AD203B41FA5}">
                      <a16:colId xmlns:a16="http://schemas.microsoft.com/office/drawing/2014/main" val="2442367846"/>
                    </a:ext>
                  </a:extLst>
                </a:gridCol>
                <a:gridCol w="988802">
                  <a:extLst>
                    <a:ext uri="{9D8B030D-6E8A-4147-A177-3AD203B41FA5}">
                      <a16:colId xmlns:a16="http://schemas.microsoft.com/office/drawing/2014/main" val="355279829"/>
                    </a:ext>
                  </a:extLst>
                </a:gridCol>
                <a:gridCol w="1610073">
                  <a:extLst>
                    <a:ext uri="{9D8B030D-6E8A-4147-A177-3AD203B41FA5}">
                      <a16:colId xmlns:a16="http://schemas.microsoft.com/office/drawing/2014/main" val="418432891"/>
                    </a:ext>
                  </a:extLst>
                </a:gridCol>
              </a:tblGrid>
              <a:tr h="1875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Employers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Denied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Petitions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Denial Rate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of Total Petitions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575891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NTT DATA, INC.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73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1,338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249661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 LLC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132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6,099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7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117978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KPMG LLP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17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1,103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960734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PAYPAL, INC.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15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1,029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292050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GOLDMAN SACHS &amp; CO. LLC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14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1,002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36330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DELOITTE &amp; TOUCHE LLP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22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1,586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934189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TESLA, INC.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14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1,077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698553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VMWARE, INC.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12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1,009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59932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 INC.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23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1,964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798460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POPULUS GROUP LLC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11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1,000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3239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EBAY INC.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10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952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216583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JPMORGAN CHASE &amp; CO.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18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1,916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729994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DELOITTE CONSULTING LLP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150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16,140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388945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WEB SERVICES, INC.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9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1,008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739795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OF AMERICA N.A.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10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1,158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010299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 CORPORATION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42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5,167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850123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ERNST &amp; YOUNG U.S. LLP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56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6,892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191685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FACEBOOK, INC.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22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2,731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715698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VIRTUSA CORPORATION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10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1,249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370857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V-SOFT CONSULTING GROUP, INC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7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904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829663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AMAZON.COM SERVICES, INC.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29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3,894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501754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SALESFORCE.COM INC.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8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1,169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97249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 INDIA PRIVATE LIMITED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18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3,152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046918"/>
                  </a:ext>
                </a:extLst>
              </a:tr>
              <a:tr h="173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PRICEWATERHOUSECOOPERS LLP</a:t>
                      </a:r>
                    </a:p>
                  </a:txBody>
                  <a:tcPr marL="5149" marR="5149" marT="514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6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1,126 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5149" marR="5149" marT="51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874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50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2150</Words>
  <Application>Microsoft Office PowerPoint</Application>
  <PresentationFormat>On-screen Show (4:3)</PresentationFormat>
  <Paragraphs>726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PT Sans</vt:lpstr>
      <vt:lpstr>Office Theme</vt:lpstr>
      <vt:lpstr>PowerPoint Presentation</vt:lpstr>
      <vt:lpstr> Agenda </vt:lpstr>
      <vt:lpstr>Problem Definition &amp; Objective</vt:lpstr>
      <vt:lpstr>Dataset Description</vt:lpstr>
      <vt:lpstr>Machine Learning Methodology:</vt:lpstr>
      <vt:lpstr>Feature Engineering- Modifying &amp; Creating Features</vt:lpstr>
      <vt:lpstr>Feature Engineering- Coarse &amp; Fine Classing</vt:lpstr>
      <vt:lpstr>Exploratory Data Analysis:  State-wise Rejection Rate (%)</vt:lpstr>
      <vt:lpstr>Exploratory Data Analysis:  Denial Rate for the Major Employers</vt:lpstr>
      <vt:lpstr>Exploratory Data Analysis:  Denial Rate for the Major Cities</vt:lpstr>
      <vt:lpstr>Feature Selection:</vt:lpstr>
      <vt:lpstr>Evaluation Metric</vt:lpstr>
      <vt:lpstr>Hyperparameter Tuning</vt:lpstr>
      <vt:lpstr>MODEL DEPLOYMENT</vt:lpstr>
      <vt:lpstr>Logistic Regression Results</vt:lpstr>
      <vt:lpstr>Random Forest Classifier</vt:lpstr>
      <vt:lpstr>Random Forest Results</vt:lpstr>
      <vt:lpstr>PCA </vt:lpstr>
      <vt:lpstr>Support Vector Classifier</vt:lpstr>
      <vt:lpstr>SVC</vt:lpstr>
      <vt:lpstr>SVC</vt:lpstr>
      <vt:lpstr>SVC</vt:lpstr>
      <vt:lpstr>SVC</vt:lpstr>
      <vt:lpstr>SVC</vt:lpstr>
      <vt:lpstr>Best parameters found</vt:lpstr>
      <vt:lpstr>Neural Networks</vt:lpstr>
      <vt:lpstr>Neural Networks Oversampling</vt:lpstr>
      <vt:lpstr>Obtaining weights vector θ</vt:lpstr>
      <vt:lpstr>Insights</vt:lpstr>
      <vt:lpstr>Interface</vt:lpstr>
      <vt:lpstr>CHALLENGES FACED</vt:lpstr>
      <vt:lpstr>Thank You ! And we hope you get your H1B petitions approved!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Eranki, Varun</dc:creator>
  <cp:lastModifiedBy>Eranki, Varun</cp:lastModifiedBy>
  <cp:revision>5</cp:revision>
  <dcterms:created xsi:type="dcterms:W3CDTF">2019-12-05T19:53:08Z</dcterms:created>
  <dcterms:modified xsi:type="dcterms:W3CDTF">2019-12-05T22:17:16Z</dcterms:modified>
</cp:coreProperties>
</file>