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8" r:id="rId5"/>
    <p:sldId id="259" r:id="rId6"/>
    <p:sldId id="292" r:id="rId7"/>
    <p:sldId id="293" r:id="rId8"/>
    <p:sldId id="295" r:id="rId9"/>
    <p:sldId id="314" r:id="rId10"/>
    <p:sldId id="294" r:id="rId11"/>
    <p:sldId id="315" r:id="rId12"/>
    <p:sldId id="309" r:id="rId13"/>
    <p:sldId id="316" r:id="rId14"/>
    <p:sldId id="297" r:id="rId15"/>
    <p:sldId id="317" r:id="rId16"/>
    <p:sldId id="318" r:id="rId17"/>
    <p:sldId id="319" r:id="rId18"/>
    <p:sldId id="310" r:id="rId19"/>
    <p:sldId id="311" r:id="rId20"/>
    <p:sldId id="296" r:id="rId21"/>
    <p:sldId id="312" r:id="rId22"/>
    <p:sldId id="313" r:id="rId23"/>
    <p:sldId id="321" r:id="rId24"/>
    <p:sldId id="320" r:id="rId25"/>
    <p:sldId id="322" r:id="rId26"/>
    <p:sldId id="323" r:id="rId27"/>
    <p:sldId id="325" r:id="rId28"/>
    <p:sldId id="326" r:id="rId29"/>
    <p:sldId id="327" r:id="rId30"/>
    <p:sldId id="328" r:id="rId31"/>
    <p:sldId id="302" r:id="rId32"/>
    <p:sldId id="307" r:id="rId33"/>
    <p:sldId id="303" r:id="rId34"/>
    <p:sldId id="305" r:id="rId35"/>
  </p:sldIdLst>
  <p:sldSz cx="9144000" cy="6858000" type="screen4x3"/>
  <p:notesSz cx="6761163" cy="9856788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1">
          <p15:clr>
            <a:srgbClr val="A4A3A4"/>
          </p15:clr>
        </p15:guide>
        <p15:guide id="2" orient="horz" pos="2674">
          <p15:clr>
            <a:srgbClr val="A4A3A4"/>
          </p15:clr>
        </p15:guide>
        <p15:guide id="3" orient="horz" pos="2106">
          <p15:clr>
            <a:srgbClr val="A4A3A4"/>
          </p15:clr>
        </p15:guide>
        <p15:guide id="4" orient="horz" pos="348">
          <p15:clr>
            <a:srgbClr val="A4A3A4"/>
          </p15:clr>
        </p15:guide>
        <p15:guide id="5" orient="horz" pos="704">
          <p15:clr>
            <a:srgbClr val="A4A3A4"/>
          </p15:clr>
        </p15:guide>
        <p15:guide id="6" orient="horz" pos="3300">
          <p15:clr>
            <a:srgbClr val="A4A3A4"/>
          </p15:clr>
        </p15:guide>
        <p15:guide id="7" pos="5299">
          <p15:clr>
            <a:srgbClr val="A4A3A4"/>
          </p15:clr>
        </p15:guide>
        <p15:guide id="8" pos="3170">
          <p15:clr>
            <a:srgbClr val="A4A3A4"/>
          </p15:clr>
        </p15:guide>
        <p15:guide id="9" pos="2910">
          <p15:clr>
            <a:srgbClr val="A4A3A4"/>
          </p15:clr>
        </p15:guide>
        <p15:guide id="10" pos="519">
          <p15:clr>
            <a:srgbClr val="A4A3A4"/>
          </p15:clr>
        </p15:guide>
        <p15:guide id="11" pos="192">
          <p15:clr>
            <a:srgbClr val="A4A3A4"/>
          </p15:clr>
        </p15:guide>
        <p15:guide id="12" pos="20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00"/>
    <a:srgbClr val="FFFFFF"/>
    <a:srgbClr val="DFDFDF"/>
    <a:srgbClr val="EA0437"/>
    <a:srgbClr val="E7EEF5"/>
    <a:srgbClr val="E9E9EE"/>
    <a:srgbClr val="FDA9BB"/>
    <a:srgbClr val="94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78" y="67"/>
      </p:cViewPr>
      <p:guideLst>
        <p:guide orient="horz" pos="1821"/>
        <p:guide orient="horz" pos="2674"/>
        <p:guide orient="horz" pos="2106"/>
        <p:guide orient="horz" pos="348"/>
        <p:guide orient="horz" pos="704"/>
        <p:guide orient="horz" pos="3300"/>
        <p:guide pos="5299"/>
        <p:guide pos="3170"/>
        <p:guide pos="2910"/>
        <p:guide pos="519"/>
        <p:guide pos="192"/>
        <p:guide pos="20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394" y="5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r">
              <a:defRPr sz="1100"/>
            </a:lvl1pPr>
          </a:lstStyle>
          <a:p>
            <a:fld id="{6E5FB1B1-8ECF-4161-91D4-0AB97A4DAD52}" type="datetimeFigureOut">
              <a:rPr lang="en-GB" smtClean="0"/>
              <a:pPr/>
              <a:t>13/11/2018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361899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394" y="9361899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r">
              <a:defRPr sz="1100"/>
            </a:lvl1pPr>
          </a:lstStyle>
          <a:p>
            <a:fld id="{94983707-1791-43F1-9E60-1AC7CD8C97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919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6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70" y="6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r">
              <a:defRPr sz="1100"/>
            </a:lvl1pPr>
          </a:lstStyle>
          <a:p>
            <a:fld id="{6D778BAB-19BB-4B08-9F41-8B8D270E8CBF}" type="datetimeFigureOut">
              <a:rPr lang="en-GB" smtClean="0"/>
              <a:pPr/>
              <a:t>13/11/2018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35013"/>
            <a:ext cx="4932363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9" tIns="45704" rIns="91409" bIns="4570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8" y="4681977"/>
            <a:ext cx="5408930" cy="4435557"/>
          </a:xfrm>
          <a:prstGeom prst="rect">
            <a:avLst/>
          </a:prstGeom>
        </p:spPr>
        <p:txBody>
          <a:bodyPr vert="horz" lIns="91409" tIns="45704" rIns="91409" bIns="457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9362245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70" y="9362245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r">
              <a:defRPr sz="1100"/>
            </a:lvl1pPr>
          </a:lstStyle>
          <a:p>
            <a:fld id="{B13FE0EB-CBF4-4E83-B4D9-7E05B4065D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77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https://www.toptal.com/python/python-class-attributes-an-overly-thorough-guide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71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9"/>
          <a:stretch/>
        </p:blipFill>
        <p:spPr>
          <a:xfrm>
            <a:off x="-2" y="0"/>
            <a:ext cx="9144002" cy="6858000"/>
          </a:xfrm>
          <a:prstGeom prst="rect">
            <a:avLst/>
          </a:prstGeom>
        </p:spPr>
      </p:pic>
      <p:sp>
        <p:nvSpPr>
          <p:cNvPr id="12" name="Rektangel med rundat hörn 7"/>
          <p:cNvSpPr/>
          <p:nvPr userDrawn="1"/>
        </p:nvSpPr>
        <p:spPr>
          <a:xfrm flipV="1">
            <a:off x="0" y="1677987"/>
            <a:ext cx="8244408" cy="2957512"/>
          </a:xfrm>
          <a:prstGeom prst="round1Rect">
            <a:avLst>
              <a:gd name="adj" fmla="val 13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/>
            </a:endParaRPr>
          </a:p>
        </p:txBody>
      </p:sp>
      <p:sp>
        <p:nvSpPr>
          <p:cNvPr id="13" name="Rubrik 1"/>
          <p:cNvSpPr>
            <a:spLocks noGrp="1"/>
          </p:cNvSpPr>
          <p:nvPr>
            <p:ph type="ctrTitle" hasCustomPrompt="1"/>
          </p:nvPr>
        </p:nvSpPr>
        <p:spPr>
          <a:xfrm>
            <a:off x="755650" y="1878204"/>
            <a:ext cx="4614018" cy="2372783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914400" y="5874026"/>
            <a:ext cx="5963394" cy="223414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ts val="1580"/>
              </a:lnSpc>
              <a:spcBef>
                <a:spcPts val="1000"/>
              </a:spcBef>
              <a:spcAft>
                <a:spcPts val="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Name, Title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1" t="25252" r="9116" b="30340"/>
          <a:stretch/>
        </p:blipFill>
        <p:spPr bwMode="auto">
          <a:xfrm>
            <a:off x="6064251" y="3652838"/>
            <a:ext cx="1780720" cy="62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Rak 8"/>
          <p:cNvCxnSpPr/>
          <p:nvPr userDrawn="1"/>
        </p:nvCxnSpPr>
        <p:spPr>
          <a:xfrm>
            <a:off x="755650" y="5865559"/>
            <a:ext cx="0" cy="478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5395" y="6104615"/>
            <a:ext cx="5970064" cy="2254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000" cy="6885000"/>
          </a:xfrm>
          <a:prstGeom prst="rect">
            <a:avLst/>
          </a:prstGeom>
          <a:ln>
            <a:noFill/>
          </a:ln>
        </p:spPr>
      </p:pic>
      <p:sp>
        <p:nvSpPr>
          <p:cNvPr id="7" name="Rektangel med rundat hörn 7"/>
          <p:cNvSpPr/>
          <p:nvPr userDrawn="1"/>
        </p:nvSpPr>
        <p:spPr>
          <a:xfrm flipV="1">
            <a:off x="-13063" y="2566894"/>
            <a:ext cx="8244408" cy="2335089"/>
          </a:xfrm>
          <a:prstGeom prst="round1Rect">
            <a:avLst>
              <a:gd name="adj" fmla="val 13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19895" y="4034093"/>
            <a:ext cx="4936322" cy="447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9895" y="4403402"/>
            <a:ext cx="4968000" cy="485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11" name="Picture 2"/>
          <p:cNvPicPr>
            <a:picLocks noChangeArrowheads="1"/>
          </p:cNvPicPr>
          <p:nvPr userDrawn="1"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02376" y="4197101"/>
            <a:ext cx="1780720" cy="62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720726" y="2742525"/>
            <a:ext cx="5797639" cy="1080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800"/>
              </a:lnSpc>
              <a:defRPr sz="3600" kern="2400" spc="-20" baseline="0"/>
            </a:lvl1pPr>
          </a:lstStyle>
          <a:p>
            <a:r>
              <a:rPr lang="en-US" dirty="0" smtClean="0"/>
              <a:t>Click to edit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9518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r="2962"/>
          <a:stretch/>
        </p:blipFill>
        <p:spPr>
          <a:xfrm>
            <a:off x="0" y="-14974"/>
            <a:ext cx="9144000" cy="6872974"/>
          </a:xfrm>
          <a:prstGeom prst="rect">
            <a:avLst/>
          </a:prstGeom>
        </p:spPr>
      </p:pic>
      <p:pic>
        <p:nvPicPr>
          <p:cNvPr id="12" name="Bildobjekt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" b="19261"/>
          <a:stretch/>
        </p:blipFill>
        <p:spPr>
          <a:xfrm>
            <a:off x="622395" y="745958"/>
            <a:ext cx="8021636" cy="4361030"/>
          </a:xfrm>
          <a:prstGeom prst="round2DiagRect">
            <a:avLst>
              <a:gd name="adj1" fmla="val 0"/>
              <a:gd name="adj2" fmla="val 10365"/>
            </a:avLst>
          </a:prstGeom>
          <a:ln w="3175" cmpd="sng">
            <a:solidFill>
              <a:schemeClr val="bg1">
                <a:alpha val="30000"/>
              </a:schemeClr>
            </a:solidFill>
          </a:ln>
          <a:effectLst>
            <a:outerShdw blurRad="111125" dir="2700000" algn="tl" rotWithShape="0">
              <a:srgbClr val="000000">
                <a:alpha val="5000"/>
              </a:srgbClr>
            </a:outerShdw>
          </a:effectLst>
        </p:spPr>
      </p:pic>
      <p:sp>
        <p:nvSpPr>
          <p:cNvPr id="20" name="Rubrik 1"/>
          <p:cNvSpPr>
            <a:spLocks noGrp="1"/>
          </p:cNvSpPr>
          <p:nvPr>
            <p:ph type="title" hasCustomPrompt="1"/>
          </p:nvPr>
        </p:nvSpPr>
        <p:spPr>
          <a:xfrm>
            <a:off x="1154938" y="1834940"/>
            <a:ext cx="6048672" cy="2717407"/>
          </a:xfrm>
        </p:spPr>
        <p:txBody>
          <a:bodyPr lIns="0" tIns="0" rIns="0" bIns="0" anchor="t">
            <a:normAutofit/>
          </a:bodyPr>
          <a:lstStyle>
            <a:lvl1pPr algn="l">
              <a:defRPr sz="28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add text</a:t>
            </a:r>
            <a:endParaRPr lang="en-US" noProof="0"/>
          </a:p>
        </p:txBody>
      </p:sp>
      <p:sp>
        <p:nvSpPr>
          <p:cNvPr id="21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1166813" y="1476743"/>
            <a:ext cx="6027885" cy="228685"/>
          </a:xfrm>
        </p:spPr>
        <p:txBody>
          <a:bodyPr>
            <a:normAutofit/>
          </a:bodyPr>
          <a:lstStyle>
            <a:lvl1pPr marL="0" indent="0">
              <a:buNone/>
              <a:defRPr sz="1600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pic>
        <p:nvPicPr>
          <p:cNvPr id="22" name="Picture 8" descr="Gemalto_Skugga_PPT_2.png"/>
          <p:cNvPicPr>
            <a:picLocks noChangeAspect="1"/>
          </p:cNvPicPr>
          <p:nvPr userDrawn="1"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4596887"/>
            <a:ext cx="9956800" cy="1546184"/>
          </a:xfrm>
          <a:prstGeom prst="rect">
            <a:avLst/>
          </a:prstGeom>
        </p:spPr>
      </p:pic>
      <p:sp>
        <p:nvSpPr>
          <p:cNvPr id="23" name="Round Diagonal Corner Rectangle 4"/>
          <p:cNvSpPr/>
          <p:nvPr userDrawn="1"/>
        </p:nvSpPr>
        <p:spPr>
          <a:xfrm>
            <a:off x="742605" y="742569"/>
            <a:ext cx="7609014" cy="4347794"/>
          </a:xfrm>
          <a:prstGeom prst="round2DiagRect">
            <a:avLst>
              <a:gd name="adj1" fmla="val 0"/>
              <a:gd name="adj2" fmla="val 742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/>
            </a:endParaRPr>
          </a:p>
        </p:txBody>
      </p:sp>
      <p:pic>
        <p:nvPicPr>
          <p:cNvPr id="17" name="Picture 16" descr="Gemalto-nostrap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704" y="6551187"/>
            <a:ext cx="756000" cy="279176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02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2" name="Platshållare för text 2"/>
          <p:cNvSpPr>
            <a:spLocks noGrp="1"/>
          </p:cNvSpPr>
          <p:nvPr>
            <p:ph idx="1"/>
          </p:nvPr>
        </p:nvSpPr>
        <p:spPr>
          <a:xfrm>
            <a:off x="755650" y="1209073"/>
            <a:ext cx="7635875" cy="4657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err="1" smtClean="0"/>
              <a:t>Eigth</a:t>
            </a:r>
            <a:r>
              <a:rPr lang="en-US" noProof="0" dirty="0" smtClean="0"/>
              <a:t>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53424" y="1499515"/>
            <a:ext cx="3743995" cy="362716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87892" y="1499515"/>
            <a:ext cx="3744388" cy="362716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394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735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emalto-nostrap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704" y="6551187"/>
            <a:ext cx="756000" cy="279176"/>
          </a:xfrm>
          <a:prstGeom prst="rect">
            <a:avLst/>
          </a:prstGeom>
        </p:spPr>
      </p:pic>
      <p:sp>
        <p:nvSpPr>
          <p:cNvPr id="8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0" name="Platshållare för text 2"/>
          <p:cNvSpPr>
            <a:spLocks noGrp="1"/>
          </p:cNvSpPr>
          <p:nvPr>
            <p:ph type="body" idx="1"/>
          </p:nvPr>
        </p:nvSpPr>
        <p:spPr>
          <a:xfrm>
            <a:off x="755650" y="1209073"/>
            <a:ext cx="7635875" cy="4657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err="1" smtClean="0"/>
              <a:t>Eigth</a:t>
            </a:r>
            <a:r>
              <a:rPr lang="en-US" noProof="0" dirty="0" smtClean="0"/>
              <a:t>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666" r:id="rId3"/>
    <p:sldLayoutId id="2147483650" r:id="rId4"/>
    <p:sldLayoutId id="2147483664" r:id="rId5"/>
    <p:sldLayoutId id="2147483663" r:id="rId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24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0350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4513" indent="-196850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08025" indent="-1635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2175" indent="-1762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81088" indent="-1889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74625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31925" indent="-1762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-course.eu/python3_magic_methods.ph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49" y="1878204"/>
            <a:ext cx="4862635" cy="2372783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Introduction To Python : Day 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Arjun Rautela, Technical Lead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11 June 2018</a:t>
            </a:r>
          </a:p>
        </p:txBody>
      </p:sp>
    </p:spTree>
    <p:extLst>
      <p:ext uri="{BB962C8B-B14F-4D97-AF65-F5344CB8AC3E}">
        <p14:creationId xmlns:p14="http://schemas.microsoft.com/office/powerpoint/2010/main" val="669892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Overloading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supports no form of function overloading</a:t>
            </a:r>
          </a:p>
          <a:p>
            <a:r>
              <a:rPr lang="en-IN" dirty="0" smtClean="0"/>
              <a:t>Methods are solely defined by their name (not be name – argument combination)</a:t>
            </a:r>
          </a:p>
          <a:p>
            <a:r>
              <a:rPr lang="en-IN" dirty="0" smtClean="0"/>
              <a:t>There can be only one method per class with a given </a:t>
            </a:r>
            <a:r>
              <a:rPr lang="en-IN" smtClean="0"/>
              <a:t>name.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6676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Inheritance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Inheritance </a:t>
            </a:r>
            <a:r>
              <a:rPr lang="en-IN" dirty="0"/>
              <a:t>is when an object or class is based </a:t>
            </a:r>
            <a:r>
              <a:rPr lang="en-IN" dirty="0" smtClean="0"/>
              <a:t>on another </a:t>
            </a:r>
            <a:r>
              <a:rPr lang="en-IN" dirty="0"/>
              <a:t>object or class, using the </a:t>
            </a:r>
            <a:r>
              <a:rPr lang="en-IN" dirty="0" smtClean="0"/>
              <a:t>same implementation</a:t>
            </a:r>
            <a:r>
              <a:rPr lang="en-IN" dirty="0"/>
              <a:t>. It is a mechanism for code reuse.</a:t>
            </a:r>
          </a:p>
          <a:p>
            <a:endParaRPr lang="en-IN" dirty="0"/>
          </a:p>
          <a:p>
            <a:r>
              <a:rPr lang="fr-FR" b="1" dirty="0" smtClean="0"/>
              <a:t>Types</a:t>
            </a:r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Multiple </a:t>
            </a:r>
            <a:r>
              <a:rPr lang="fr-FR" dirty="0" err="1"/>
              <a:t>Inheritance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 smtClean="0"/>
              <a:t>Multilevel</a:t>
            </a:r>
            <a:r>
              <a:rPr lang="fr-FR" dirty="0" smtClean="0"/>
              <a:t> </a:t>
            </a:r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822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Inheritance example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emp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__</a:t>
            </a:r>
            <a:r>
              <a:rPr lang="en-IN" dirty="0" err="1"/>
              <a:t>init</a:t>
            </a:r>
            <a:r>
              <a:rPr lang="en-IN" dirty="0"/>
              <a:t>__(self, </a:t>
            </a:r>
            <a:r>
              <a:rPr lang="en-IN" dirty="0" err="1"/>
              <a:t>val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self.val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val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display(self):</a:t>
            </a:r>
          </a:p>
          <a:p>
            <a:pPr marL="0" indent="0">
              <a:buNone/>
            </a:pPr>
            <a:r>
              <a:rPr lang="en-IN" dirty="0" smtClean="0"/>
              <a:t>		print(</a:t>
            </a:r>
            <a:r>
              <a:rPr lang="en-IN" dirty="0" err="1" smtClean="0"/>
              <a:t>self.val</a:t>
            </a:r>
            <a:r>
              <a:rPr lang="en-IN" dirty="0"/>
              <a:t>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class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specialEmp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emp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)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disp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(self) : </a:t>
            </a:r>
            <a:endParaRPr lang="en-IN" altLang="fr-FR" dirty="0" smtClean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	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	print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am special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emp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', </a:t>
            </a:r>
            <a:r>
              <a:rPr lang="en-IN" altLang="fr-FR" dirty="0" err="1" smtClean="0">
                <a:solidFill>
                  <a:srgbClr val="355E00"/>
                </a:solidFill>
                <a:latin typeface="Courier 10 Pitch" pitchFamily="1" charset="0"/>
              </a:rPr>
              <a:t>self.val</a:t>
            </a:r>
            <a:endParaRPr lang="en-IN" altLang="fr-FR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endParaRPr lang="en-IN" altLang="fr-FR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emp1 =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emp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("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aaa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")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emp1.disp()</a:t>
            </a:r>
          </a:p>
          <a:p>
            <a:pPr algn="just">
              <a:spcBef>
                <a:spcPct val="0"/>
              </a:spcBef>
              <a:buClrTx/>
              <a:buNone/>
            </a:pPr>
            <a:endParaRPr lang="en-IN" altLang="fr-FR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emp2 =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specialEmp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(1234)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emp2.disp()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763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Inheritance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lass A:</a:t>
            </a:r>
            <a:endParaRPr lang="fr-FR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pass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lass B:</a:t>
            </a:r>
          </a:p>
          <a:p>
            <a:pPr marL="0" indent="0">
              <a:buNone/>
            </a:pPr>
            <a:r>
              <a:rPr lang="en-IN" dirty="0" smtClean="0"/>
              <a:t>    pass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lass C(A,B):</a:t>
            </a:r>
          </a:p>
          <a:p>
            <a:pPr marL="0" indent="0">
              <a:buNone/>
            </a:pPr>
            <a:r>
              <a:rPr lang="en-IN" dirty="0" smtClean="0"/>
              <a:t>    pass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8379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Multilevel </a:t>
            </a:r>
            <a:r>
              <a:rPr lang="en-IN" dirty="0" err="1" smtClean="0"/>
              <a:t>Inheritence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Class A: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pass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Class B(A):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pass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Class C(B):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pass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0178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__</a:t>
            </a:r>
            <a:r>
              <a:rPr lang="en-IN" dirty="0" err="1" smtClean="0"/>
              <a:t>init</a:t>
            </a:r>
            <a:r>
              <a:rPr lang="en-IN" dirty="0" smtClean="0"/>
              <a:t>__ with Inheritance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altLang="fr-FR" sz="1800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sz="1800" dirty="0" err="1">
                <a:solidFill>
                  <a:srgbClr val="000000"/>
                </a:solidFill>
                <a:latin typeface="Courier 10 Pitch" pitchFamily="1" charset="0"/>
              </a:rPr>
              <a:t>init</a:t>
            </a:r>
            <a:r>
              <a:rPr lang="en-IN" altLang="fr-FR" sz="1800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dirty="0">
                <a:solidFill>
                  <a:srgbClr val="000000"/>
                </a:solidFill>
              </a:rPr>
              <a:t> methods are optional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if </a:t>
            </a:r>
            <a:r>
              <a:rPr lang="en-IN" altLang="fr-FR" sz="1800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sz="1800" dirty="0" err="1">
                <a:solidFill>
                  <a:srgbClr val="000000"/>
                </a:solidFill>
                <a:latin typeface="Courier 10 Pitch" pitchFamily="1" charset="0"/>
              </a:rPr>
              <a:t>init</a:t>
            </a:r>
            <a:r>
              <a:rPr lang="en-IN" altLang="fr-FR" sz="1800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dirty="0">
                <a:solidFill>
                  <a:srgbClr val="000000"/>
                </a:solidFill>
              </a:rPr>
              <a:t> is </a:t>
            </a:r>
            <a:r>
              <a:rPr lang="en-IN" altLang="fr-FR" dirty="0" smtClean="0">
                <a:solidFill>
                  <a:srgbClr val="000000"/>
                </a:solidFill>
              </a:rPr>
              <a:t>defined in derived class, </a:t>
            </a:r>
            <a:r>
              <a:rPr lang="en-IN" altLang="fr-FR" dirty="0">
                <a:solidFill>
                  <a:srgbClr val="000000"/>
                </a:solidFill>
              </a:rPr>
              <a:t>the ancestor's </a:t>
            </a:r>
            <a:r>
              <a:rPr lang="en-IN" altLang="fr-FR" sz="1800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sz="1800" dirty="0" err="1">
                <a:solidFill>
                  <a:srgbClr val="000000"/>
                </a:solidFill>
                <a:latin typeface="Courier 10 Pitch" pitchFamily="1" charset="0"/>
              </a:rPr>
              <a:t>init</a:t>
            </a:r>
            <a:r>
              <a:rPr lang="en-IN" altLang="fr-FR" sz="1800" dirty="0">
                <a:solidFill>
                  <a:srgbClr val="000000"/>
                </a:solidFill>
                <a:latin typeface="Courier 10 Pitch" pitchFamily="1" charset="0"/>
              </a:rPr>
              <a:t>__ </a:t>
            </a:r>
            <a:r>
              <a:rPr lang="en-IN" altLang="fr-FR" dirty="0">
                <a:solidFill>
                  <a:srgbClr val="000000"/>
                </a:solidFill>
              </a:rPr>
              <a:t>must be called explicitly (if the ancestor defines one)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each subclass can have its own set of arguments to </a:t>
            </a:r>
            <a:r>
              <a:rPr lang="en-IN" altLang="fr-FR" sz="1800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sz="1800" dirty="0" err="1">
                <a:solidFill>
                  <a:srgbClr val="000000"/>
                </a:solidFill>
                <a:latin typeface="Courier 10 Pitch" pitchFamily="1" charset="0"/>
              </a:rPr>
              <a:t>init</a:t>
            </a:r>
            <a:r>
              <a:rPr lang="en-IN" altLang="fr-FR" sz="1800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dirty="0">
                <a:solidFill>
                  <a:srgbClr val="000000"/>
                </a:solidFill>
              </a:rPr>
              <a:t>, as long as it calls the ancestor with the correct arguments</a:t>
            </a:r>
          </a:p>
          <a:p>
            <a:pPr marL="0" indent="0">
              <a:buNone/>
            </a:pPr>
            <a:endParaRPr lang="en-IN" altLang="fr-FR" dirty="0" smtClean="0">
              <a:solidFill>
                <a:srgbClr val="000000"/>
              </a:solidFill>
            </a:endParaRP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class Base :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__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init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__(self, a) :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print 'base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init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', a*5</a:t>
            </a:r>
          </a:p>
          <a:p>
            <a:pPr marL="203200" algn="just">
              <a:buClrTx/>
              <a:buNone/>
            </a:pPr>
            <a:endParaRPr lang="en-IN" altLang="fr-FR" sz="2200" dirty="0">
              <a:solidFill>
                <a:srgbClr val="355E00"/>
              </a:solidFill>
              <a:latin typeface="Courier 10 Pitch" pitchFamily="1" charset="0"/>
            </a:endParaRP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class Der(Base) :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__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init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__(self, a, b) :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print 'der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init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, calling base init...'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</a:t>
            </a:r>
            <a:r>
              <a:rPr lang="en-IN" altLang="fr-FR" b="1" dirty="0">
                <a:solidFill>
                  <a:srgbClr val="355E00"/>
                </a:solidFill>
                <a:latin typeface="Courier 10 Pitch" pitchFamily="1" charset="0"/>
              </a:rPr>
              <a:t>Base.__</a:t>
            </a:r>
            <a:r>
              <a:rPr lang="en-IN" altLang="fr-FR" b="1" dirty="0" err="1">
                <a:solidFill>
                  <a:srgbClr val="355E00"/>
                </a:solidFill>
                <a:latin typeface="Courier 10 Pitch" pitchFamily="1" charset="0"/>
              </a:rPr>
              <a:t>init</a:t>
            </a:r>
            <a:r>
              <a:rPr lang="en-IN" altLang="fr-FR" b="1" dirty="0">
                <a:solidFill>
                  <a:srgbClr val="355E00"/>
                </a:solidFill>
                <a:latin typeface="Courier 10 Pitch" pitchFamily="1" charset="0"/>
              </a:rPr>
              <a:t>__(self, </a:t>
            </a:r>
            <a:r>
              <a:rPr lang="en-IN" altLang="fr-FR" b="1" dirty="0" err="1">
                <a:solidFill>
                  <a:srgbClr val="355E00"/>
                </a:solidFill>
                <a:latin typeface="Courier 10 Pitch" pitchFamily="1" charset="0"/>
              </a:rPr>
              <a:t>a+b</a:t>
            </a:r>
            <a:r>
              <a:rPr lang="en-IN" altLang="fr-FR" b="1" dirty="0">
                <a:solidFill>
                  <a:srgbClr val="355E00"/>
                </a:solidFill>
                <a:latin typeface="Courier 10 Pitch" pitchFamily="1" charset="0"/>
              </a:rPr>
              <a:t>)</a:t>
            </a:r>
          </a:p>
          <a:p>
            <a:pPr marL="203200" algn="just">
              <a:buClrTx/>
              <a:buNone/>
            </a:pPr>
            <a:endParaRPr lang="en-IN" altLang="fr-FR" sz="2200" dirty="0">
              <a:solidFill>
                <a:srgbClr val="355E00"/>
              </a:solidFill>
              <a:latin typeface="Courier 10 Pitch" pitchFamily="1" charset="0"/>
            </a:endParaRP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o = Der('str1', 'str2###')</a:t>
            </a:r>
          </a:p>
          <a:p>
            <a:pPr marL="0" indent="0">
              <a:buNone/>
            </a:pPr>
            <a:endParaRPr lang="en-IN" altLang="fr-FR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114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fr-FR" b="1" i="1" dirty="0">
                <a:solidFill>
                  <a:srgbClr val="FF420E"/>
                </a:solidFill>
              </a:rPr>
              <a:t>Special </a:t>
            </a:r>
            <a:r>
              <a:rPr lang="en-IN" altLang="fr-FR" b="1" i="1" dirty="0" smtClean="0">
                <a:solidFill>
                  <a:srgbClr val="FF420E"/>
                </a:solidFill>
              </a:rPr>
              <a:t>functions </a:t>
            </a:r>
            <a:r>
              <a:rPr lang="en-IN" altLang="fr-FR" b="1" i="1" dirty="0">
                <a:solidFill>
                  <a:srgbClr val="FF420E"/>
                </a:solidFill>
              </a:rPr>
              <a:t>that work with </a:t>
            </a:r>
            <a:r>
              <a:rPr lang="en-IN" altLang="fr-FR" b="1" i="1" dirty="0" smtClean="0">
                <a:solidFill>
                  <a:srgbClr val="FF420E"/>
                </a:solidFill>
              </a:rPr>
              <a:t>inheritance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altLang="fr-FR" dirty="0" err="1">
                <a:solidFill>
                  <a:srgbClr val="000000"/>
                </a:solidFill>
                <a:latin typeface="Courier 10 Pitch" pitchFamily="1" charset="0"/>
              </a:rPr>
              <a:t>isinstance</a:t>
            </a:r>
            <a:r>
              <a:rPr lang="en-IN" altLang="fr-FR" dirty="0" smtClean="0">
                <a:solidFill>
                  <a:srgbClr val="000000"/>
                </a:solidFill>
                <a:latin typeface="Courier 10 Pitch" pitchFamily="1" charset="0"/>
              </a:rPr>
              <a:t>()</a:t>
            </a:r>
          </a:p>
          <a:p>
            <a:pPr lvl="1"/>
            <a:r>
              <a:rPr lang="en-IN" altLang="fr-FR" dirty="0">
                <a:solidFill>
                  <a:srgbClr val="000000"/>
                </a:solidFill>
              </a:rPr>
              <a:t>used to check an instance’s type</a:t>
            </a:r>
          </a:p>
          <a:p>
            <a:pPr lvl="1"/>
            <a:r>
              <a:rPr lang="en-IN" altLang="fr-FR" sz="1600" dirty="0" err="1">
                <a:solidFill>
                  <a:srgbClr val="000000"/>
                </a:solidFill>
                <a:latin typeface="Courier 10 Pitch" pitchFamily="1" charset="0"/>
              </a:rPr>
              <a:t>isinstance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(</a:t>
            </a:r>
            <a:r>
              <a:rPr lang="en-IN" altLang="fr-FR" sz="1600" dirty="0" err="1">
                <a:solidFill>
                  <a:srgbClr val="000000"/>
                </a:solidFill>
                <a:latin typeface="Courier 10 Pitch" pitchFamily="1" charset="0"/>
              </a:rPr>
              <a:t>obj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, X)</a:t>
            </a:r>
            <a:r>
              <a:rPr lang="en-IN" altLang="fr-FR" dirty="0">
                <a:solidFill>
                  <a:srgbClr val="000000"/>
                </a:solidFill>
              </a:rPr>
              <a:t> will be 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True</a:t>
            </a:r>
            <a:r>
              <a:rPr lang="en-IN" altLang="fr-FR" dirty="0">
                <a:solidFill>
                  <a:srgbClr val="000000"/>
                </a:solidFill>
              </a:rPr>
              <a:t> only if </a:t>
            </a:r>
            <a:r>
              <a:rPr lang="en-IN" altLang="fr-FR" sz="1600" dirty="0" err="1">
                <a:solidFill>
                  <a:srgbClr val="000000"/>
                </a:solidFill>
                <a:latin typeface="Courier 10 Pitch" pitchFamily="1" charset="0"/>
              </a:rPr>
              <a:t>obj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.__class__</a:t>
            </a:r>
            <a:r>
              <a:rPr lang="en-IN" altLang="fr-FR" dirty="0">
                <a:solidFill>
                  <a:srgbClr val="000000"/>
                </a:solidFill>
              </a:rPr>
              <a:t> is 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X</a:t>
            </a:r>
            <a:r>
              <a:rPr lang="en-IN" altLang="fr-FR" dirty="0">
                <a:solidFill>
                  <a:srgbClr val="000000"/>
                </a:solidFill>
              </a:rPr>
              <a:t> or some class derived from 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X</a:t>
            </a:r>
          </a:p>
          <a:p>
            <a:r>
              <a:rPr lang="en-IN" altLang="fr-FR" dirty="0" err="1">
                <a:solidFill>
                  <a:srgbClr val="000000"/>
                </a:solidFill>
                <a:latin typeface="Courier 10 Pitch" pitchFamily="1" charset="0"/>
              </a:rPr>
              <a:t>issubclass</a:t>
            </a:r>
            <a:r>
              <a:rPr lang="en-IN" altLang="fr-FR" dirty="0">
                <a:solidFill>
                  <a:srgbClr val="000000"/>
                </a:solidFill>
                <a:latin typeface="Courier 10 Pitch" pitchFamily="1" charset="0"/>
              </a:rPr>
              <a:t>() :</a:t>
            </a:r>
          </a:p>
          <a:p>
            <a:pPr lvl="1"/>
            <a:r>
              <a:rPr lang="en-IN" altLang="fr-FR" dirty="0">
                <a:solidFill>
                  <a:srgbClr val="000000"/>
                </a:solidFill>
              </a:rPr>
              <a:t>used to check class inheritance</a:t>
            </a:r>
          </a:p>
          <a:p>
            <a:pPr lvl="1"/>
            <a:r>
              <a:rPr lang="en-IN" altLang="fr-FR" sz="1600" dirty="0" err="1">
                <a:solidFill>
                  <a:srgbClr val="000000"/>
                </a:solidFill>
                <a:latin typeface="Courier 10 Pitch" pitchFamily="1" charset="0"/>
              </a:rPr>
              <a:t>issubclass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(Y, X)</a:t>
            </a:r>
            <a:r>
              <a:rPr lang="en-IN" altLang="fr-FR" dirty="0">
                <a:solidFill>
                  <a:srgbClr val="000000"/>
                </a:solidFill>
              </a:rPr>
              <a:t> will be 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True</a:t>
            </a:r>
            <a:r>
              <a:rPr lang="en-IN" altLang="fr-FR" dirty="0">
                <a:solidFill>
                  <a:srgbClr val="000000"/>
                </a:solidFill>
              </a:rPr>
              <a:t> if 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Y</a:t>
            </a:r>
            <a:r>
              <a:rPr lang="en-IN" altLang="fr-FR" dirty="0">
                <a:solidFill>
                  <a:srgbClr val="000000"/>
                </a:solidFill>
              </a:rPr>
              <a:t> is some subclass of 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X</a:t>
            </a:r>
          </a:p>
          <a:p>
            <a:pPr marL="0" indent="0">
              <a:buNone/>
            </a:pPr>
            <a:endParaRPr lang="en-IN" altLang="fr-FR" dirty="0" smtClean="0">
              <a:solidFill>
                <a:srgbClr val="000000"/>
              </a:solidFill>
              <a:latin typeface="Courier 10 Pitch" pitchFamily="1" charset="0"/>
            </a:endParaRP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	class Base : pass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	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class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Der(Base) : pass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	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class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DD(Der) : pass</a:t>
            </a:r>
          </a:p>
          <a:p>
            <a:pPr marL="203200" algn="just">
              <a:buClrTx/>
              <a:buNone/>
            </a:pPr>
            <a:endParaRPr lang="en-IN" altLang="fr-FR" sz="2400" dirty="0">
              <a:solidFill>
                <a:srgbClr val="355E00"/>
              </a:solidFill>
              <a:latin typeface="Courier 10 Pitch" pitchFamily="1" charset="0"/>
            </a:endParaRP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	</a:t>
            </a:r>
            <a:r>
              <a:rPr lang="en-IN" altLang="fr-FR" dirty="0" err="1" smtClean="0">
                <a:solidFill>
                  <a:srgbClr val="355E00"/>
                </a:solidFill>
                <a:latin typeface="Courier 10 Pitch" pitchFamily="1" charset="0"/>
              </a:rPr>
              <a:t>objDer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= Der()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	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isinstance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objDer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, Der)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	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issubclass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(Der, Base)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	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issubclass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(DD, Base)</a:t>
            </a:r>
          </a:p>
          <a:p>
            <a:pPr marL="0" indent="0">
              <a:buNone/>
            </a:pPr>
            <a:endParaRPr lang="en-IN" altLang="fr-FR" dirty="0">
              <a:solidFill>
                <a:srgbClr val="000000"/>
              </a:solidFill>
              <a:latin typeface="Courier 10 Pitch" pitchFamily="1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275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Data Encapsulation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Public (By Default</a:t>
            </a:r>
            <a:r>
              <a:rPr lang="fr-FR" b="1" dirty="0" smtClean="0"/>
              <a:t>)</a:t>
            </a:r>
            <a:endParaRPr lang="fr-FR" b="1" dirty="0"/>
          </a:p>
          <a:p>
            <a:pPr marL="185738" lvl="1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 All the variable and methods are public by default in python.</a:t>
            </a:r>
            <a:endParaRPr lang="fr-FR" dirty="0"/>
          </a:p>
          <a:p>
            <a:pPr marL="0" indent="0">
              <a:buNone/>
            </a:pPr>
            <a:endParaRPr lang="fr-FR" b="1" dirty="0" smtClean="0"/>
          </a:p>
          <a:p>
            <a:r>
              <a:rPr lang="fr-FR" b="1" dirty="0" err="1" smtClean="0"/>
              <a:t>Protected</a:t>
            </a:r>
            <a:endParaRPr lang="fr-FR" b="1" dirty="0"/>
          </a:p>
          <a:p>
            <a:pPr marL="50800" indent="0" algn="just">
              <a:buSzPct val="65000"/>
              <a:buNone/>
            </a:pPr>
            <a:r>
              <a:rPr lang="en-IN" altLang="fr-FR" dirty="0" smtClean="0">
                <a:solidFill>
                  <a:srgbClr val="000000"/>
                </a:solidFill>
              </a:rPr>
              <a:t> </a:t>
            </a:r>
            <a:r>
              <a:rPr lang="en-IN" altLang="fr-FR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IN" altLang="fr-FR" dirty="0" smtClean="0">
                <a:solidFill>
                  <a:srgbClr val="000000"/>
                </a:solidFill>
              </a:rPr>
              <a:t>The </a:t>
            </a:r>
            <a:r>
              <a:rPr lang="en-IN" altLang="fr-FR" dirty="0">
                <a:solidFill>
                  <a:srgbClr val="000000"/>
                </a:solidFill>
              </a:rPr>
              <a:t>only way to have protected members in Python is via </a:t>
            </a:r>
            <a:r>
              <a:rPr lang="en-IN" altLang="fr-FR" dirty="0" smtClean="0">
                <a:solidFill>
                  <a:srgbClr val="000000"/>
                </a:solidFill>
              </a:rPr>
              <a:t>convention</a:t>
            </a:r>
          </a:p>
          <a:p>
            <a:pPr marL="50800" indent="0" algn="just">
              <a:buSzPct val="65000"/>
              <a:buNone/>
            </a:pPr>
            <a:r>
              <a:rPr lang="en-IN" altLang="fr-FR" dirty="0" smtClean="0">
                <a:solidFill>
                  <a:srgbClr val="000000"/>
                </a:solidFill>
              </a:rPr>
              <a:t> </a:t>
            </a:r>
            <a:r>
              <a:rPr lang="en-IN" altLang="fr-FR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IN" altLang="fr-FR" dirty="0" smtClean="0">
                <a:solidFill>
                  <a:srgbClr val="000000"/>
                </a:solidFill>
              </a:rPr>
              <a:t>This </a:t>
            </a:r>
            <a:r>
              <a:rPr lang="en-IN" altLang="fr-FR" dirty="0">
                <a:solidFill>
                  <a:srgbClr val="000000"/>
                </a:solidFill>
              </a:rPr>
              <a:t>is done by prefixing the member name with a single </a:t>
            </a:r>
            <a:r>
              <a:rPr lang="en-IN" altLang="fr-FR" dirty="0" smtClean="0">
                <a:solidFill>
                  <a:srgbClr val="000000"/>
                </a:solidFill>
              </a:rPr>
              <a:t>underscore </a:t>
            </a:r>
            <a:r>
              <a:rPr lang="en-IN" altLang="fr-FR" sz="2000" dirty="0" smtClean="0">
                <a:solidFill>
                  <a:srgbClr val="000000"/>
                </a:solidFill>
              </a:rPr>
              <a:t>its </a:t>
            </a:r>
            <a:r>
              <a:rPr lang="en-IN" altLang="fr-FR" sz="2000" dirty="0">
                <a:solidFill>
                  <a:srgbClr val="000000"/>
                </a:solidFill>
              </a:rPr>
              <a:t>ONLY a convention that says : 'use this </a:t>
            </a:r>
            <a:r>
              <a:rPr lang="en-IN" altLang="fr-FR" sz="2000" dirty="0" err="1">
                <a:solidFill>
                  <a:srgbClr val="000000"/>
                </a:solidFill>
              </a:rPr>
              <a:t>attr</a:t>
            </a:r>
            <a:r>
              <a:rPr lang="en-IN" altLang="fr-FR" sz="2000" dirty="0">
                <a:solidFill>
                  <a:srgbClr val="000000"/>
                </a:solidFill>
              </a:rPr>
              <a:t> only in </a:t>
            </a:r>
            <a:r>
              <a:rPr lang="en-IN" altLang="fr-FR" sz="2000" dirty="0" smtClean="0">
                <a:solidFill>
                  <a:srgbClr val="000000"/>
                </a:solidFill>
              </a:rPr>
              <a:t>subclasses‘</a:t>
            </a:r>
          </a:p>
          <a:p>
            <a:pPr marL="50800" indent="0" algn="just">
              <a:buSzPct val="65000"/>
              <a:buNone/>
            </a:pPr>
            <a:r>
              <a:rPr lang="en-IN" altLang="fr-FR" dirty="0">
                <a:solidFill>
                  <a:srgbClr val="000000"/>
                </a:solidFill>
              </a:rPr>
              <a:t> </a:t>
            </a:r>
            <a:r>
              <a:rPr lang="en-IN" altLang="fr-FR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IN" altLang="fr-FR" sz="2000" dirty="0" smtClean="0">
                <a:solidFill>
                  <a:srgbClr val="000000"/>
                </a:solidFill>
              </a:rPr>
              <a:t>it </a:t>
            </a:r>
            <a:r>
              <a:rPr lang="en-IN" altLang="fr-FR" sz="2000" dirty="0">
                <a:solidFill>
                  <a:srgbClr val="000000"/>
                </a:solidFill>
              </a:rPr>
              <a:t>is still accessible </a:t>
            </a:r>
            <a:r>
              <a:rPr lang="en-IN" altLang="fr-FR" sz="2000" dirty="0" smtClean="0">
                <a:solidFill>
                  <a:srgbClr val="000000"/>
                </a:solidFill>
              </a:rPr>
              <a:t>everywhere</a:t>
            </a:r>
          </a:p>
          <a:p>
            <a:pPr marL="50800" indent="0" algn="just">
              <a:buSzPct val="65000"/>
              <a:buNone/>
            </a:pPr>
            <a:r>
              <a:rPr lang="en-IN" altLang="fr-FR" dirty="0" smtClean="0">
                <a:solidFill>
                  <a:srgbClr val="000000"/>
                </a:solidFill>
                <a:sym typeface="Wingdings" panose="05000000000000000000" pitchFamily="2" charset="2"/>
              </a:rPr>
              <a:t> </a:t>
            </a:r>
            <a:r>
              <a:rPr lang="en-IN" altLang="fr-FR" sz="2000" dirty="0" smtClean="0">
                <a:solidFill>
                  <a:srgbClr val="000000"/>
                </a:solidFill>
              </a:rPr>
              <a:t>so </a:t>
            </a:r>
            <a:r>
              <a:rPr lang="en-IN" altLang="fr-FR" sz="2000" dirty="0">
                <a:solidFill>
                  <a:srgbClr val="000000"/>
                </a:solidFill>
              </a:rPr>
              <a:t>it is not really a protected member</a:t>
            </a:r>
          </a:p>
          <a:p>
            <a:pPr marL="50800" indent="0" algn="just">
              <a:buSzPct val="65000"/>
              <a:buNone/>
            </a:pPr>
            <a:endParaRPr lang="en-IN" altLang="fr-FR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077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Private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altLang="fr-FR" dirty="0" smtClean="0">
                <a:solidFill>
                  <a:srgbClr val="000000"/>
                </a:solidFill>
              </a:rPr>
              <a:t>Any </a:t>
            </a:r>
            <a:r>
              <a:rPr lang="en-IN" altLang="fr-FR" dirty="0">
                <a:solidFill>
                  <a:srgbClr val="000000"/>
                </a:solidFill>
              </a:rPr>
              <a:t>member name prefixed with at least two underscores and suffixed with at most one underscore is modified (</a:t>
            </a:r>
            <a:r>
              <a:rPr lang="en-IN" altLang="fr-FR" i="1" dirty="0">
                <a:solidFill>
                  <a:srgbClr val="000000"/>
                </a:solidFill>
                <a:latin typeface="Courier 10 Pitch" pitchFamily="1" charset="0"/>
              </a:rPr>
              <a:t>name mangling</a:t>
            </a:r>
            <a:r>
              <a:rPr lang="en-IN" altLang="fr-FR" dirty="0">
                <a:solidFill>
                  <a:srgbClr val="000000"/>
                </a:solidFill>
              </a:rPr>
              <a:t>) by </a:t>
            </a:r>
            <a:r>
              <a:rPr lang="en-IN" altLang="fr-FR" dirty="0" smtClean="0">
                <a:solidFill>
                  <a:srgbClr val="000000"/>
                </a:solidFill>
              </a:rPr>
              <a:t>Python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altLang="fr-FR" dirty="0" smtClean="0">
                <a:solidFill>
                  <a:srgbClr val="000000"/>
                </a:solidFill>
              </a:rPr>
              <a:t>So </a:t>
            </a:r>
            <a:r>
              <a:rPr lang="en-IN" altLang="fr-FR" dirty="0">
                <a:solidFill>
                  <a:srgbClr val="000000"/>
                </a:solidFill>
              </a:rPr>
              <a:t>a member name </a:t>
            </a:r>
            <a:r>
              <a:rPr lang="en-IN" altLang="fr-FR" i="1" dirty="0">
                <a:solidFill>
                  <a:srgbClr val="000000"/>
                </a:solidFill>
              </a:rPr>
              <a:t>__mem</a:t>
            </a:r>
            <a:r>
              <a:rPr lang="en-IN" altLang="fr-FR" dirty="0">
                <a:solidFill>
                  <a:srgbClr val="000000"/>
                </a:solidFill>
              </a:rPr>
              <a:t> or </a:t>
            </a:r>
            <a:r>
              <a:rPr lang="en-IN" altLang="fr-FR" i="1" dirty="0">
                <a:solidFill>
                  <a:srgbClr val="000000"/>
                </a:solidFill>
              </a:rPr>
              <a:t>__mem_ </a:t>
            </a:r>
            <a:r>
              <a:rPr lang="en-IN" altLang="fr-FR" dirty="0">
                <a:solidFill>
                  <a:srgbClr val="000000"/>
                </a:solidFill>
              </a:rPr>
              <a:t>or</a:t>
            </a:r>
            <a:r>
              <a:rPr lang="en-IN" altLang="fr-FR" i="1" dirty="0">
                <a:solidFill>
                  <a:srgbClr val="000000"/>
                </a:solidFill>
              </a:rPr>
              <a:t> ___mem</a:t>
            </a:r>
            <a:r>
              <a:rPr lang="en-IN" altLang="fr-FR" dirty="0">
                <a:solidFill>
                  <a:srgbClr val="000000"/>
                </a:solidFill>
              </a:rPr>
              <a:t> ... is stored in the class or instance dictionary as </a:t>
            </a:r>
            <a:r>
              <a:rPr lang="en-IN" altLang="fr-FR" i="1" dirty="0">
                <a:solidFill>
                  <a:srgbClr val="000000"/>
                </a:solidFill>
              </a:rPr>
              <a:t>_</a:t>
            </a:r>
            <a:r>
              <a:rPr lang="en-IN" altLang="fr-FR" i="1" dirty="0" err="1">
                <a:solidFill>
                  <a:srgbClr val="000000"/>
                </a:solidFill>
              </a:rPr>
              <a:t>class__mem</a:t>
            </a:r>
            <a:r>
              <a:rPr lang="en-IN" altLang="fr-FR" dirty="0">
                <a:solidFill>
                  <a:srgbClr val="000000"/>
                </a:solidFill>
              </a:rPr>
              <a:t> or </a:t>
            </a:r>
            <a:r>
              <a:rPr lang="en-IN" altLang="fr-FR" i="1" dirty="0">
                <a:solidFill>
                  <a:srgbClr val="000000"/>
                </a:solidFill>
              </a:rPr>
              <a:t>_</a:t>
            </a:r>
            <a:r>
              <a:rPr lang="en-IN" altLang="fr-FR" i="1" dirty="0" err="1">
                <a:solidFill>
                  <a:srgbClr val="000000"/>
                </a:solidFill>
              </a:rPr>
              <a:t>class__mem</a:t>
            </a:r>
            <a:r>
              <a:rPr lang="en-IN" altLang="fr-FR" i="1" dirty="0">
                <a:solidFill>
                  <a:srgbClr val="000000"/>
                </a:solidFill>
              </a:rPr>
              <a:t>_ </a:t>
            </a:r>
            <a:r>
              <a:rPr lang="en-IN" altLang="fr-FR" i="1" dirty="0" smtClean="0">
                <a:solidFill>
                  <a:srgbClr val="000000"/>
                </a:solidFill>
              </a:rPr>
              <a:t>...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altLang="fr-FR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IN" altLang="fr-FR" dirty="0" smtClean="0">
                <a:solidFill>
                  <a:srgbClr val="000000"/>
                </a:solidFill>
              </a:rPr>
              <a:t>As </a:t>
            </a:r>
            <a:r>
              <a:rPr lang="en-IN" altLang="fr-FR" dirty="0">
                <a:solidFill>
                  <a:srgbClr val="000000"/>
                </a:solidFill>
              </a:rPr>
              <a:t>a result of this name mangling, class users do not see any member by the name </a:t>
            </a:r>
            <a:r>
              <a:rPr lang="en-IN" altLang="fr-FR" i="1" dirty="0">
                <a:solidFill>
                  <a:srgbClr val="000000"/>
                </a:solidFill>
              </a:rPr>
              <a:t>__mem</a:t>
            </a:r>
            <a:r>
              <a:rPr lang="en-IN" altLang="fr-FR" dirty="0">
                <a:solidFill>
                  <a:srgbClr val="000000"/>
                </a:solidFill>
              </a:rPr>
              <a:t> </a:t>
            </a:r>
            <a:r>
              <a:rPr lang="en-IN" altLang="fr-FR" dirty="0" smtClean="0">
                <a:solidFill>
                  <a:srgbClr val="000000"/>
                </a:solidFill>
              </a:rPr>
              <a:t>...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altLang="fr-FR" dirty="0" smtClean="0">
                <a:solidFill>
                  <a:srgbClr val="000000"/>
                </a:solidFill>
              </a:rPr>
              <a:t>But </a:t>
            </a:r>
            <a:r>
              <a:rPr lang="en-IN" altLang="fr-FR" dirty="0">
                <a:solidFill>
                  <a:srgbClr val="000000"/>
                </a:solidFill>
              </a:rPr>
              <a:t>such a member is actually still accessible as </a:t>
            </a:r>
            <a:r>
              <a:rPr lang="en-IN" altLang="fr-FR" i="1" dirty="0">
                <a:solidFill>
                  <a:srgbClr val="000000"/>
                </a:solidFill>
              </a:rPr>
              <a:t>_</a:t>
            </a:r>
            <a:r>
              <a:rPr lang="en-IN" altLang="fr-FR" i="1" dirty="0" err="1">
                <a:solidFill>
                  <a:srgbClr val="000000"/>
                </a:solidFill>
              </a:rPr>
              <a:t>class__mem</a:t>
            </a:r>
            <a:endParaRPr lang="en-IN" altLang="fr-FR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117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class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C :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a = 'public class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attr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_a = 'protected class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attr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__a = 'private class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attr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__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init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__(self) :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print '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obj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constr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self.x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= 'public instance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attr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self._x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= 'protected instance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attr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self.__x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= 'private instance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attr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self.__x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_ = '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aaaaaaa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buClrTx/>
              <a:buNone/>
            </a:pPr>
            <a:endParaRPr lang="en-IN" altLang="fr-FR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buClrTx/>
              <a:buNone/>
            </a:pPr>
            <a:endParaRPr lang="en-IN" altLang="fr-FR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o = C()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print C.__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dict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__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print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print o.__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dict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__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o.x</a:t>
            </a:r>
            <a:endParaRPr lang="en-IN" altLang="fr-FR" dirty="0">
              <a:solidFill>
                <a:srgbClr val="355E00"/>
              </a:solidFill>
              <a:latin typeface="Courier 10 Pitch" pitchFamily="1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055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OOPS</a:t>
            </a:r>
          </a:p>
          <a:p>
            <a:r>
              <a:rPr lang="en-IN" dirty="0" smtClean="0"/>
              <a:t>User defined Exception</a:t>
            </a:r>
          </a:p>
          <a:p>
            <a:r>
              <a:rPr lang="en-IN" dirty="0" smtClean="0"/>
              <a:t>Abstract classes</a:t>
            </a:r>
          </a:p>
          <a:p>
            <a:r>
              <a:rPr lang="en-IN" dirty="0" err="1" smtClean="0"/>
              <a:t>Pylint</a:t>
            </a:r>
            <a:endParaRPr lang="fr-FR" dirty="0"/>
          </a:p>
          <a:p>
            <a:r>
              <a:rPr lang="fr-FR" dirty="0"/>
              <a:t>os, </a:t>
            </a:r>
            <a:r>
              <a:rPr lang="fr-FR" dirty="0" err="1" smtClean="0"/>
              <a:t>sys,configparser</a:t>
            </a:r>
            <a:r>
              <a:rPr lang="fr-FR" dirty="0"/>
              <a:t>, </a:t>
            </a:r>
            <a:r>
              <a:rPr lang="fr-FR" dirty="0" err="1" smtClean="0"/>
              <a:t>argparser</a:t>
            </a:r>
            <a:endParaRPr lang="fr-FR" dirty="0" smtClean="0"/>
          </a:p>
          <a:p>
            <a:r>
              <a:rPr lang="en-IN" dirty="0" smtClean="0"/>
              <a:t>Excel Reading and writing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0078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Super() method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4703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Defined Exception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class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MyExc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(Exception) : pass	</a:t>
            </a:r>
            <a:r>
              <a:rPr lang="en-IN" altLang="fr-FR" dirty="0">
                <a:solidFill>
                  <a:srgbClr val="B84700"/>
                </a:solidFill>
                <a:latin typeface="Courier 10 Pitch" pitchFamily="1" charset="0"/>
              </a:rPr>
              <a:t># user defined exception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f(a, b)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if not b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raise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MyExc</a:t>
            </a:r>
            <a:endParaRPr lang="en-IN" altLang="fr-FR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return a</a:t>
            </a:r>
          </a:p>
          <a:p>
            <a:pPr algn="just">
              <a:spcBef>
                <a:spcPct val="0"/>
              </a:spcBef>
              <a:buClrTx/>
              <a:buNone/>
            </a:pPr>
            <a:endParaRPr lang="en-IN" altLang="fr-FR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a = '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asdf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try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print '#1'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f(a, True)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print '#2'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f(a, False)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print '#3'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f(a, False)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except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MyExc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print 'err'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print 'after f access'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#1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#2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err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after f access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578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 Classes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Abstract base class(ABC) enforces that derived class implements particular methods from the base class.</a:t>
            </a:r>
          </a:p>
          <a:p>
            <a:r>
              <a:rPr lang="en-IN" dirty="0" smtClean="0"/>
              <a:t>Import </a:t>
            </a:r>
            <a:r>
              <a:rPr lang="en-IN" dirty="0" err="1" smtClean="0"/>
              <a:t>abc</a:t>
            </a:r>
            <a:r>
              <a:rPr lang="en-IN" dirty="0" smtClean="0"/>
              <a:t> module to create an abstract class</a:t>
            </a:r>
          </a:p>
          <a:p>
            <a:r>
              <a:rPr lang="en-IN" dirty="0" smtClean="0"/>
              <a:t>An abstract class is one in which.</a:t>
            </a:r>
            <a:endParaRPr lang="en-IN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It has </a:t>
            </a:r>
            <a:r>
              <a:rPr lang="en-IN" dirty="0" err="1" smtClean="0">
                <a:sym typeface="Wingdings" panose="05000000000000000000" pitchFamily="2" charset="2"/>
              </a:rPr>
              <a:t>atleast</a:t>
            </a:r>
            <a:r>
              <a:rPr lang="en-IN" dirty="0" smtClean="0">
                <a:sym typeface="Wingdings" panose="05000000000000000000" pitchFamily="2" charset="2"/>
              </a:rPr>
              <a:t> one method which is @</a:t>
            </a:r>
            <a:r>
              <a:rPr lang="en-IN" dirty="0" err="1" smtClean="0">
                <a:sym typeface="Wingdings" panose="05000000000000000000" pitchFamily="2" charset="2"/>
              </a:rPr>
              <a:t>abstractmethod</a:t>
            </a:r>
            <a:r>
              <a:rPr lang="en-IN" dirty="0" smtClean="0">
                <a:sym typeface="Wingdings" panose="05000000000000000000" pitchFamily="2" charset="2"/>
              </a:rPr>
              <a:t> or at least one property that is @</a:t>
            </a:r>
            <a:r>
              <a:rPr lang="en-IN" dirty="0" err="1" smtClean="0">
                <a:sym typeface="Wingdings" panose="05000000000000000000" pitchFamily="2" charset="2"/>
              </a:rPr>
              <a:t>abstractpropery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An abstract class instance cannot be created.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33152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example of Abstract class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/>
              <a:t>from</a:t>
            </a:r>
            <a:r>
              <a:rPr lang="fr-FR" dirty="0"/>
              <a:t> abc import ABC, </a:t>
            </a:r>
            <a:r>
              <a:rPr lang="fr-FR" dirty="0" err="1"/>
              <a:t>abstractmethod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class </a:t>
            </a:r>
            <a:r>
              <a:rPr lang="fr-FR" dirty="0" err="1"/>
              <a:t>AbstractClassExample</a:t>
            </a:r>
            <a:r>
              <a:rPr lang="fr-FR" dirty="0"/>
              <a:t>(ABC</a:t>
            </a:r>
            <a:r>
              <a:rPr lang="fr-FR" dirty="0" smtClean="0"/>
              <a:t>):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/>
              <a:t>__</a:t>
            </a:r>
            <a:r>
              <a:rPr lang="fr-FR" dirty="0" err="1"/>
              <a:t>init</a:t>
            </a:r>
            <a:r>
              <a:rPr lang="fr-FR" dirty="0"/>
              <a:t>__(</a:t>
            </a:r>
            <a:r>
              <a:rPr lang="fr-FR" dirty="0" err="1"/>
              <a:t>self,value</a:t>
            </a:r>
            <a:r>
              <a:rPr lang="fr-FR" dirty="0"/>
              <a:t>):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dirty="0" err="1" smtClean="0"/>
              <a:t>self.value</a:t>
            </a:r>
            <a:r>
              <a:rPr lang="fr-FR" dirty="0" smtClean="0"/>
              <a:t> </a:t>
            </a:r>
            <a:r>
              <a:rPr lang="fr-FR" dirty="0"/>
              <a:t>= value</a:t>
            </a:r>
          </a:p>
          <a:p>
            <a:pPr marL="0" indent="0">
              <a:buNone/>
            </a:pPr>
            <a:r>
              <a:rPr lang="fr-FR" dirty="0" smtClean="0"/>
              <a:t>		super</a:t>
            </a:r>
            <a:r>
              <a:rPr lang="fr-FR" dirty="0"/>
              <a:t>().__</a:t>
            </a:r>
            <a:r>
              <a:rPr lang="fr-FR" dirty="0" err="1"/>
              <a:t>init</a:t>
            </a:r>
            <a:r>
              <a:rPr lang="fr-FR" dirty="0"/>
              <a:t>__()</a:t>
            </a:r>
          </a:p>
          <a:p>
            <a:pPr marL="0" indent="0">
              <a:buNone/>
            </a:pPr>
            <a:r>
              <a:rPr lang="fr-FR" dirty="0" smtClean="0"/>
              <a:t>	@</a:t>
            </a:r>
            <a:r>
              <a:rPr lang="fr-FR" dirty="0" err="1"/>
              <a:t>abstractmethod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 err="1"/>
              <a:t>do_somethinig</a:t>
            </a:r>
            <a:r>
              <a:rPr lang="fr-FR" dirty="0"/>
              <a:t>(self</a:t>
            </a:r>
            <a:r>
              <a:rPr lang="fr-FR" dirty="0" smtClean="0"/>
              <a:t>):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pass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class </a:t>
            </a:r>
            <a:r>
              <a:rPr lang="fr-FR" dirty="0" err="1"/>
              <a:t>subclass</a:t>
            </a:r>
            <a:r>
              <a:rPr lang="fr-FR" dirty="0"/>
              <a:t>(</a:t>
            </a:r>
            <a:r>
              <a:rPr lang="fr-FR" dirty="0" err="1"/>
              <a:t>AbstractClassExample</a:t>
            </a:r>
            <a:r>
              <a:rPr lang="fr-FR" dirty="0"/>
              <a:t>):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/>
              <a:t>__</a:t>
            </a:r>
            <a:r>
              <a:rPr lang="fr-FR" dirty="0" err="1"/>
              <a:t>init</a:t>
            </a:r>
            <a:r>
              <a:rPr lang="fr-FR" dirty="0"/>
              <a:t>__(self, value):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dirty="0" err="1" smtClean="0"/>
              <a:t>self.value</a:t>
            </a:r>
            <a:r>
              <a:rPr lang="fr-FR" dirty="0" smtClean="0"/>
              <a:t> </a:t>
            </a:r>
            <a:r>
              <a:rPr lang="fr-FR" dirty="0"/>
              <a:t>= value</a:t>
            </a:r>
          </a:p>
          <a:p>
            <a:pPr marL="0" indent="0">
              <a:buNone/>
            </a:pPr>
            <a:r>
              <a:rPr lang="fr-FR" dirty="0" smtClean="0"/>
              <a:t>		super</a:t>
            </a:r>
            <a:r>
              <a:rPr lang="fr-FR" dirty="0"/>
              <a:t>().__</a:t>
            </a:r>
            <a:r>
              <a:rPr lang="fr-FR" dirty="0" err="1"/>
              <a:t>init</a:t>
            </a:r>
            <a:r>
              <a:rPr lang="fr-FR" dirty="0"/>
              <a:t>__(value)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 err="1"/>
              <a:t>do_somethinig</a:t>
            </a:r>
            <a:r>
              <a:rPr lang="fr-FR" dirty="0"/>
              <a:t>(self):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dirty="0" err="1" smtClean="0"/>
              <a:t>print</a:t>
            </a:r>
            <a:r>
              <a:rPr lang="fr-FR" dirty="0" smtClean="0"/>
              <a:t>(</a:t>
            </a:r>
            <a:r>
              <a:rPr lang="fr-FR" dirty="0" err="1" smtClean="0"/>
              <a:t>self.value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x </a:t>
            </a:r>
            <a:r>
              <a:rPr lang="fr-FR" dirty="0"/>
              <a:t>= </a:t>
            </a:r>
            <a:r>
              <a:rPr lang="fr-FR" dirty="0" err="1"/>
              <a:t>subclass</a:t>
            </a:r>
            <a:r>
              <a:rPr lang="fr-FR" dirty="0"/>
              <a:t>(4)</a:t>
            </a:r>
          </a:p>
          <a:p>
            <a:pPr marL="0" indent="0">
              <a:buNone/>
            </a:pPr>
            <a:r>
              <a:rPr lang="fr-FR" dirty="0" err="1"/>
              <a:t>x.do_somethinig</a:t>
            </a:r>
            <a:r>
              <a:rPr lang="fr-FR" dirty="0"/>
              <a:t>()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74477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Pylint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Pylint</a:t>
            </a:r>
            <a:r>
              <a:rPr lang="en-IN" dirty="0" smtClean="0"/>
              <a:t> is a python tool that checks a module for coding standard.</a:t>
            </a:r>
          </a:p>
          <a:p>
            <a:r>
              <a:rPr lang="en-IN" dirty="0" smtClean="0"/>
              <a:t>The default coding style used by </a:t>
            </a:r>
            <a:r>
              <a:rPr lang="en-IN" dirty="0" err="1" smtClean="0"/>
              <a:t>Pylint</a:t>
            </a:r>
            <a:r>
              <a:rPr lang="en-IN" dirty="0" smtClean="0"/>
              <a:t> is PEP 8</a:t>
            </a:r>
          </a:p>
          <a:p>
            <a:r>
              <a:rPr lang="en-IN" dirty="0" err="1" smtClean="0"/>
              <a:t>Pylint</a:t>
            </a:r>
            <a:r>
              <a:rPr lang="en-IN" dirty="0" smtClean="0"/>
              <a:t> will display number of messages as it analyse the code, as well as some statistics about the number of warnings and errors found in different files.</a:t>
            </a:r>
          </a:p>
          <a:p>
            <a:r>
              <a:rPr lang="en-IN" dirty="0" smtClean="0"/>
              <a:t>The messages are classified under various categories such as error and warnings.</a:t>
            </a:r>
          </a:p>
          <a:p>
            <a:r>
              <a:rPr lang="en-IN" dirty="0" smtClean="0"/>
              <a:t>If you run </a:t>
            </a:r>
            <a:r>
              <a:rPr lang="en-IN" dirty="0" err="1" smtClean="0"/>
              <a:t>pylint</a:t>
            </a:r>
            <a:r>
              <a:rPr lang="en-IN" dirty="0" smtClean="0"/>
              <a:t> twice, it will display the statistics from the previous run together with the ones from the current run.</a:t>
            </a:r>
          </a:p>
          <a:p>
            <a:r>
              <a:rPr lang="en-IN" dirty="0" smtClean="0"/>
              <a:t>Based on the number and severity of the warnings and errors, the code is given an overall mark.</a:t>
            </a:r>
          </a:p>
          <a:p>
            <a:r>
              <a:rPr lang="en-IN" dirty="0" smtClean="0"/>
              <a:t>To invoke </a:t>
            </a:r>
            <a:r>
              <a:rPr lang="en-IN" dirty="0" err="1" smtClean="0"/>
              <a:t>pylint</a:t>
            </a:r>
            <a:r>
              <a:rPr lang="en-IN" dirty="0" smtClean="0"/>
              <a:t> 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err="1" smtClean="0">
                <a:sym typeface="Wingdings" panose="05000000000000000000" pitchFamily="2" charset="2"/>
              </a:rPr>
              <a:t>Pylint</a:t>
            </a:r>
            <a:r>
              <a:rPr lang="en-IN" dirty="0" smtClean="0">
                <a:sym typeface="Wingdings" panose="05000000000000000000" pitchFamily="2" charset="2"/>
              </a:rPr>
              <a:t> [options] </a:t>
            </a:r>
            <a:r>
              <a:rPr lang="en-IN" dirty="0" err="1" smtClean="0">
                <a:sym typeface="Wingdings" panose="05000000000000000000" pitchFamily="2" charset="2"/>
              </a:rPr>
              <a:t>module_or_packge_name</a:t>
            </a:r>
            <a:endParaRPr lang="fr-FR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IN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IN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88811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Pylint</a:t>
            </a:r>
            <a:r>
              <a:rPr lang="en-IN" dirty="0" smtClean="0"/>
              <a:t> example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import sys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f(a, b)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print 'some python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func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::', a, b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a =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raw_input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()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if a == 1 : 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    print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len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(imp)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g()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print '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func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without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args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myset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= {1, 2}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myset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[0] = 12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myset</a:t>
            </a:r>
            <a:endParaRPr lang="en-US" altLang="fr-FR" b="1" i="1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print 'executing python'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sys.path</a:t>
            </a:r>
            <a:endParaRPr lang="en-US" altLang="fr-FR" b="1" i="1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str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= '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oiopm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ijio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str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[8] = 'P'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str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[100]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f(1, [2,33,'a'])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g()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47742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Pylint</a:t>
            </a:r>
            <a:r>
              <a:rPr lang="en-IN" dirty="0" smtClean="0"/>
              <a:t> report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60824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Pylint</a:t>
            </a:r>
            <a:r>
              <a:rPr lang="en-IN" dirty="0" smtClean="0"/>
              <a:t> modified example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spcBef>
                <a:spcPct val="0"/>
              </a:spcBef>
              <a:buClrTx/>
              <a:buNone/>
            </a:pPr>
            <a:r>
              <a:rPr lang="en-US" altLang="fr-FR" i="1" dirty="0">
                <a:solidFill>
                  <a:srgbClr val="355E00"/>
                </a:solidFill>
                <a:latin typeface="Courier 10 Pitch" pitchFamily="1" charset="0"/>
              </a:rPr>
              <a:t>"""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This is a useless code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"""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import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pdb</a:t>
            </a:r>
            <a:endParaRPr lang="en-US" altLang="fr-FR" b="1" i="1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pdb.set_trace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()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import sys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func1(arg1, arg2)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'''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meaning-less func#1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'''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print 'some python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func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::', arg1, arg2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imp =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raw_input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()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if imp == 1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    print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len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(imp)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func2()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'''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meaning-less func#2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'''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print '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func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without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args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MYSET = {1, 2}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MYSET[0] = 12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print MYSET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SOME_STR = '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oiopm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ijio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print SOME_STR[100]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func1(1, [2, 33, 'a'])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func2()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39799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OS Module (Operating System)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fr-FR" dirty="0">
                <a:solidFill>
                  <a:srgbClr val="000000"/>
                </a:solidFill>
              </a:rPr>
              <a:t>This module provides a portable way of using operating system dependent functionality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All functions in this module raise </a:t>
            </a:r>
            <a:r>
              <a:rPr lang="en-IN" altLang="fr-FR" sz="1800" dirty="0" err="1">
                <a:solidFill>
                  <a:srgbClr val="000000"/>
                </a:solidFill>
                <a:latin typeface="Courier 10 Pitch" pitchFamily="1" charset="0"/>
              </a:rPr>
              <a:t>OSError</a:t>
            </a:r>
            <a:r>
              <a:rPr lang="en-IN" altLang="fr-FR" dirty="0">
                <a:solidFill>
                  <a:srgbClr val="000000"/>
                </a:solidFill>
              </a:rPr>
              <a:t> in the case of invalid or inaccessible file names and paths, or other arguments that have the correct type, but are not accepted by the operating system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352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OS Module </a:t>
            </a:r>
            <a:r>
              <a:rPr lang="en-IN" dirty="0" err="1" smtClean="0"/>
              <a:t>Contd</a:t>
            </a:r>
            <a:r>
              <a:rPr lang="en-IN" dirty="0" smtClean="0"/>
              <a:t>…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</a:t>
            </a:r>
            <a:r>
              <a:rPr lang="en-IN" dirty="0" err="1" smtClean="0"/>
              <a:t>s.environ</a:t>
            </a:r>
            <a:endParaRPr lang="en-IN" dirty="0" smtClean="0"/>
          </a:p>
          <a:p>
            <a:r>
              <a:rPr lang="en-IN" dirty="0" err="1"/>
              <a:t>o</a:t>
            </a:r>
            <a:r>
              <a:rPr lang="en-IN" dirty="0" err="1" smtClean="0"/>
              <a:t>s.chdir</a:t>
            </a:r>
            <a:r>
              <a:rPr lang="en-IN" dirty="0" smtClean="0"/>
              <a:t>()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s.getcwd</a:t>
            </a:r>
            <a:r>
              <a:rPr lang="en-IN" dirty="0" smtClean="0"/>
              <a:t>()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s.getenv</a:t>
            </a:r>
            <a:r>
              <a:rPr lang="en-IN" dirty="0" smtClean="0"/>
              <a:t>(name)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s.putenv</a:t>
            </a:r>
            <a:r>
              <a:rPr lang="en-IN" dirty="0" smtClean="0"/>
              <a:t>(</a:t>
            </a:r>
            <a:r>
              <a:rPr lang="en-IN" dirty="0" err="1" smtClean="0"/>
              <a:t>varname</a:t>
            </a:r>
            <a:r>
              <a:rPr lang="en-IN" dirty="0" smtClean="0"/>
              <a:t>, value)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s.system</a:t>
            </a:r>
            <a:r>
              <a:rPr lang="en-IN" dirty="0" smtClean="0"/>
              <a:t>(</a:t>
            </a:r>
            <a:r>
              <a:rPr lang="en-IN" dirty="0" err="1" smtClean="0"/>
              <a:t>cmd</a:t>
            </a:r>
            <a:r>
              <a:rPr lang="en-IN" dirty="0" smtClean="0"/>
              <a:t>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s.mkdir</a:t>
            </a:r>
            <a:r>
              <a:rPr lang="en-IN" dirty="0" smtClean="0"/>
              <a:t>()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s.rmdir</a:t>
            </a:r>
            <a:r>
              <a:rPr lang="en-IN" dirty="0" smtClean="0"/>
              <a:t>()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s.rename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os.path.isdir</a:t>
            </a:r>
            <a:r>
              <a:rPr lang="en-IN" dirty="0" smtClean="0"/>
              <a:t>()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s.makedirs</a:t>
            </a:r>
            <a:r>
              <a:rPr lang="en-IN" dirty="0" smtClean="0"/>
              <a:t>()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s.listdir</a:t>
            </a:r>
            <a:r>
              <a:rPr lang="en-IN" dirty="0" smtClean="0"/>
              <a:t>()</a:t>
            </a:r>
          </a:p>
          <a:p>
            <a:endParaRPr lang="en-IN" dirty="0"/>
          </a:p>
          <a:p>
            <a:r>
              <a:rPr lang="en-IN" dirty="0" err="1"/>
              <a:t>o</a:t>
            </a:r>
            <a:r>
              <a:rPr lang="en-IN" dirty="0" err="1" smtClean="0"/>
              <a:t>s.walk</a:t>
            </a:r>
            <a:r>
              <a:rPr lang="en-IN" dirty="0" smtClean="0"/>
              <a:t> : Example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189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OOP’s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Terminology</a:t>
            </a:r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 smtClean="0"/>
              <a:t>Class </a:t>
            </a:r>
            <a:r>
              <a:rPr lang="en-IN" b="1" dirty="0"/>
              <a:t>: </a:t>
            </a:r>
            <a:r>
              <a:rPr lang="en-IN" dirty="0"/>
              <a:t>They are structured representation for </a:t>
            </a:r>
            <a:r>
              <a:rPr lang="en-IN" dirty="0" smtClean="0"/>
              <a:t>objects. Classes </a:t>
            </a:r>
            <a:r>
              <a:rPr lang="en-IN" dirty="0"/>
              <a:t>implement interfaces by providing </a:t>
            </a:r>
            <a:r>
              <a:rPr lang="en-IN" b="1" i="1" dirty="0" smtClean="0"/>
              <a:t>Structure </a:t>
            </a:r>
            <a:r>
              <a:rPr lang="fr-FR" dirty="0" smtClean="0"/>
              <a:t>and </a:t>
            </a:r>
            <a:r>
              <a:rPr lang="fr-FR" b="1" i="1" dirty="0" err="1"/>
              <a:t>Behavior</a:t>
            </a:r>
            <a:endParaRPr lang="fr-FR" b="1" i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b="1" i="1" dirty="0" smtClean="0"/>
              <a:t>Structure </a:t>
            </a:r>
            <a:r>
              <a:rPr lang="en-IN" dirty="0"/>
              <a:t>consists of data and state (data members)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b="1" i="1" dirty="0" err="1" smtClean="0"/>
              <a:t>Behavior</a:t>
            </a:r>
            <a:r>
              <a:rPr lang="en-IN" b="1" i="1" dirty="0" smtClean="0"/>
              <a:t> </a:t>
            </a:r>
            <a:r>
              <a:rPr lang="en-IN" dirty="0"/>
              <a:t>consists of code that specifies how methods </a:t>
            </a:r>
            <a:r>
              <a:rPr lang="en-IN" dirty="0" smtClean="0"/>
              <a:t>are implemented</a:t>
            </a:r>
          </a:p>
          <a:p>
            <a:endParaRPr lang="en-IN" dirty="0"/>
          </a:p>
          <a:p>
            <a:r>
              <a:rPr lang="en-IN" b="1" i="1" dirty="0" smtClean="0"/>
              <a:t>Object </a:t>
            </a:r>
            <a:r>
              <a:rPr lang="en-IN" b="1" i="1" dirty="0"/>
              <a:t>: </a:t>
            </a:r>
            <a:r>
              <a:rPr lang="en-IN" dirty="0"/>
              <a:t>A unique instance of a data structure that </a:t>
            </a:r>
            <a:r>
              <a:rPr lang="en-IN" dirty="0" smtClean="0"/>
              <a:t>is defined </a:t>
            </a:r>
            <a:r>
              <a:rPr lang="en-IN" dirty="0"/>
              <a:t>by its own class. It comprises of both </a:t>
            </a:r>
            <a:r>
              <a:rPr lang="en-IN" dirty="0" smtClean="0"/>
              <a:t>data </a:t>
            </a:r>
            <a:r>
              <a:rPr lang="fr-FR" dirty="0" err="1" smtClean="0"/>
              <a:t>members</a:t>
            </a:r>
            <a:r>
              <a:rPr lang="fr-FR" dirty="0" smtClean="0"/>
              <a:t> </a:t>
            </a:r>
            <a:r>
              <a:rPr lang="fr-FR" dirty="0"/>
              <a:t>and </a:t>
            </a:r>
            <a:r>
              <a:rPr lang="fr-FR" dirty="0" err="1"/>
              <a:t>methods</a:t>
            </a:r>
            <a:r>
              <a:rPr lang="fr-FR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663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Sys Module(System specific parameter and function)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Sys.argv</a:t>
            </a:r>
            <a:r>
              <a:rPr lang="en-IN" dirty="0" smtClean="0"/>
              <a:t> : </a:t>
            </a:r>
          </a:p>
          <a:p>
            <a:r>
              <a:rPr lang="en-IN" dirty="0" err="1" smtClean="0"/>
              <a:t>Sys.exit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Sys.getsizeof</a:t>
            </a:r>
            <a:r>
              <a:rPr lang="en-IN" dirty="0" smtClean="0"/>
              <a:t>(object) #</a:t>
            </a:r>
            <a:r>
              <a:rPr lang="en-IN" dirty="0"/>
              <a:t>Return the size of an object in bytes.</a:t>
            </a:r>
            <a:endParaRPr lang="en-IN" dirty="0" smtClean="0"/>
          </a:p>
          <a:p>
            <a:r>
              <a:rPr lang="en-IN" dirty="0" err="1" smtClean="0"/>
              <a:t>Sys.maxint</a:t>
            </a:r>
            <a:endParaRPr lang="en-IN" dirty="0" smtClean="0"/>
          </a:p>
          <a:p>
            <a:r>
              <a:rPr lang="en-IN" dirty="0" err="1" smtClean="0"/>
              <a:t>Sys.modules</a:t>
            </a:r>
            <a:endParaRPr lang="en-IN" dirty="0" smtClean="0"/>
          </a:p>
          <a:p>
            <a:r>
              <a:rPr lang="en-IN" dirty="0" err="1" smtClean="0"/>
              <a:t>Sys.path</a:t>
            </a:r>
            <a:endParaRPr lang="en-IN" dirty="0" smtClean="0"/>
          </a:p>
          <a:p>
            <a:r>
              <a:rPr lang="en-IN" dirty="0" err="1" smtClean="0"/>
              <a:t>Sys.platform</a:t>
            </a:r>
            <a:endParaRPr lang="en-IN" dirty="0" smtClean="0"/>
          </a:p>
          <a:p>
            <a:r>
              <a:rPr lang="en-IN" dirty="0" err="1" smtClean="0"/>
              <a:t>sys.builtin_module_names</a:t>
            </a:r>
            <a:endParaRPr lang="en-IN" dirty="0" smtClean="0"/>
          </a:p>
          <a:p>
            <a:r>
              <a:rPr lang="en-IN" dirty="0" err="1" smtClean="0"/>
              <a:t>Sys.executable</a:t>
            </a:r>
            <a:endParaRPr lang="en-IN" dirty="0" smtClean="0"/>
          </a:p>
          <a:p>
            <a:r>
              <a:rPr lang="en-IN" dirty="0" err="1"/>
              <a:t>sys.getwindowsversion</a:t>
            </a:r>
            <a:r>
              <a:rPr lang="en-IN" dirty="0"/>
              <a:t>()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415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Config</a:t>
            </a:r>
            <a:r>
              <a:rPr lang="en-IN" dirty="0" smtClean="0"/>
              <a:t> Parser module(Configuration File Parser)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It’s a built-in module</a:t>
            </a:r>
            <a:r>
              <a:rPr lang="fr-FR" dirty="0" smtClean="0"/>
              <a:t>,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parse</a:t>
            </a:r>
            <a:r>
              <a:rPr lang="fr-FR" dirty="0" smtClean="0"/>
              <a:t> the configuration file.</a:t>
            </a:r>
          </a:p>
          <a:p>
            <a:pPr marL="0" indent="0">
              <a:buNone/>
            </a:pPr>
            <a:r>
              <a:rPr lang="en-IN" dirty="0" smtClean="0"/>
              <a:t>[Section 1]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Foodir</a:t>
            </a:r>
            <a:r>
              <a:rPr lang="en-IN" dirty="0"/>
              <a:t>=</a:t>
            </a:r>
            <a:r>
              <a:rPr lang="en-IN" dirty="0" smtClean="0"/>
              <a:t>%(</a:t>
            </a:r>
            <a:r>
              <a:rPr lang="en-IN" dirty="0" err="1"/>
              <a:t>dir</a:t>
            </a:r>
            <a:r>
              <a:rPr lang="en-IN" dirty="0"/>
              <a:t>)s/whatever</a:t>
            </a:r>
          </a:p>
          <a:p>
            <a:pPr marL="0" indent="0">
              <a:buNone/>
            </a:pPr>
            <a:r>
              <a:rPr lang="en-IN" dirty="0" err="1" smtClean="0"/>
              <a:t>User:Sam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[Section 2]</a:t>
            </a:r>
          </a:p>
          <a:p>
            <a:pPr marL="0" indent="0">
              <a:buNone/>
            </a:pPr>
            <a:r>
              <a:rPr lang="en-IN" dirty="0" smtClean="0"/>
              <a:t>User : bob</a:t>
            </a:r>
          </a:p>
          <a:p>
            <a:pPr marL="0" indent="0">
              <a:buNone/>
            </a:pPr>
            <a:r>
              <a:rPr lang="en-IN" dirty="0" smtClean="0"/>
              <a:t>Location: Noida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387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Class </a:t>
            </a:r>
            <a:r>
              <a:rPr lang="fr-FR" b="1" dirty="0" err="1" smtClean="0"/>
              <a:t>Definition</a:t>
            </a:r>
            <a:endParaRPr lang="fr-FR" b="1" dirty="0"/>
          </a:p>
          <a:p>
            <a:pPr marL="0" indent="0">
              <a:buNone/>
            </a:pPr>
            <a:r>
              <a:rPr lang="fr-FR" b="1" dirty="0" err="1" smtClean="0"/>
              <a:t>Syntax</a:t>
            </a:r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b="1" i="1" dirty="0"/>
              <a:t>class </a:t>
            </a:r>
            <a:r>
              <a:rPr lang="en-IN" dirty="0"/>
              <a:t>statement creates a new class definition. The name of </a:t>
            </a:r>
            <a:r>
              <a:rPr lang="en-IN" dirty="0" smtClean="0"/>
              <a:t>the class </a:t>
            </a:r>
            <a:r>
              <a:rPr lang="en-IN" dirty="0"/>
              <a:t>immediately follows the keyword </a:t>
            </a:r>
            <a:r>
              <a:rPr lang="en-IN" b="1" i="1" dirty="0"/>
              <a:t>class </a:t>
            </a:r>
            <a:r>
              <a:rPr lang="en-IN" dirty="0"/>
              <a:t>followed by a colon </a:t>
            </a:r>
            <a:r>
              <a:rPr lang="en-IN" dirty="0" smtClean="0"/>
              <a:t>as </a:t>
            </a:r>
            <a:r>
              <a:rPr lang="fr-FR" dirty="0" err="1" smtClean="0"/>
              <a:t>follows</a:t>
            </a:r>
            <a:endParaRPr lang="fr-FR" dirty="0"/>
          </a:p>
          <a:p>
            <a:pPr marL="0" indent="0">
              <a:buNone/>
            </a:pPr>
            <a:r>
              <a:rPr lang="fr-FR" b="1" i="1" dirty="0" smtClean="0"/>
              <a:t>	class </a:t>
            </a:r>
            <a:r>
              <a:rPr lang="fr-FR" b="1" i="1" dirty="0"/>
              <a:t>&lt;identifier&gt; :</a:t>
            </a:r>
          </a:p>
          <a:p>
            <a:pPr marL="0" indent="0">
              <a:buNone/>
            </a:pPr>
            <a:r>
              <a:rPr lang="fr-FR" b="1" i="1" dirty="0" smtClean="0"/>
              <a:t>		“ </a:t>
            </a:r>
            <a:r>
              <a:rPr lang="fr-FR" b="1" i="1" dirty="0"/>
              <a:t>“ “ Class Documentation string ” ” ”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err="1" smtClean="0"/>
              <a:t>Constructor</a:t>
            </a:r>
            <a:r>
              <a:rPr lang="fr-FR" b="1" dirty="0" smtClean="0"/>
              <a:t> </a:t>
            </a:r>
            <a:r>
              <a:rPr lang="fr-FR" b="1" dirty="0"/>
              <a:t>:- </a:t>
            </a:r>
            <a:r>
              <a:rPr lang="fr-FR" b="1" i="1" dirty="0"/>
              <a:t>__</a:t>
            </a:r>
            <a:r>
              <a:rPr lang="fr-FR" b="1" i="1" dirty="0" err="1"/>
              <a:t>init</a:t>
            </a:r>
            <a:r>
              <a:rPr lang="fr-FR" b="1" i="1" dirty="0"/>
              <a:t>__(Arguments)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This is the first method of the class. Its is the initialization </a:t>
            </a:r>
            <a:r>
              <a:rPr lang="en-IN" dirty="0" smtClean="0"/>
              <a:t>method which </a:t>
            </a:r>
            <a:r>
              <a:rPr lang="en-IN" dirty="0"/>
              <a:t>Python calls when a new instance of the class is created.</a:t>
            </a:r>
          </a:p>
          <a:p>
            <a:endParaRPr lang="fr-FR" b="1" dirty="0" smtClean="0"/>
          </a:p>
          <a:p>
            <a:pPr marL="0" indent="0">
              <a:buNone/>
            </a:pPr>
            <a:r>
              <a:rPr lang="fr-FR" b="1" dirty="0" err="1" smtClean="0"/>
              <a:t>Creating</a:t>
            </a:r>
            <a:r>
              <a:rPr lang="fr-FR" b="1" dirty="0" smtClean="0"/>
              <a:t> </a:t>
            </a:r>
            <a:r>
              <a:rPr lang="fr-FR" b="1" dirty="0"/>
              <a:t>Class Instance </a:t>
            </a:r>
            <a:r>
              <a:rPr lang="fr-FR" b="1" dirty="0" err="1" smtClean="0"/>
              <a:t>ie</a:t>
            </a:r>
            <a:r>
              <a:rPr lang="fr-FR" b="1" dirty="0" smtClean="0"/>
              <a:t> </a:t>
            </a:r>
            <a:r>
              <a:rPr lang="fr-FR" b="1" i="1" dirty="0" err="1"/>
              <a:t>Objects</a:t>
            </a:r>
            <a:endParaRPr lang="fr-FR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create instances of a class, you call the class using class </a:t>
            </a:r>
            <a:r>
              <a:rPr lang="en-IN" dirty="0" smtClean="0"/>
              <a:t>name and </a:t>
            </a:r>
            <a:r>
              <a:rPr lang="en-IN" dirty="0"/>
              <a:t>pass in whatever arguments its </a:t>
            </a:r>
            <a:r>
              <a:rPr lang="en-IN" i="1" dirty="0"/>
              <a:t>__</a:t>
            </a:r>
            <a:r>
              <a:rPr lang="en-IN" i="1" dirty="0" err="1"/>
              <a:t>init</a:t>
            </a:r>
            <a:r>
              <a:rPr lang="en-IN" i="1" dirty="0"/>
              <a:t>__ </a:t>
            </a:r>
            <a:r>
              <a:rPr lang="en-IN" dirty="0"/>
              <a:t>method accepts.</a:t>
            </a:r>
          </a:p>
          <a:p>
            <a:pPr marL="0" indent="0">
              <a:buNone/>
            </a:pPr>
            <a:r>
              <a:rPr lang="fr-FR" b="1" dirty="0" err="1"/>
              <a:t>Syntax</a:t>
            </a:r>
            <a:endParaRPr lang="fr-FR" b="1" dirty="0"/>
          </a:p>
          <a:p>
            <a:pPr marL="0" indent="0">
              <a:buNone/>
            </a:pPr>
            <a:r>
              <a:rPr lang="en-IN" b="1" i="1" dirty="0"/>
              <a:t>&lt;Object of Class&gt; = &lt;Class Name&gt;(Arguments)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69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class </a:t>
            </a:r>
            <a:r>
              <a:rPr lang="fr-FR" dirty="0" err="1"/>
              <a:t>Employee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strOrganization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smtClean="0"/>
              <a:t>‘</a:t>
            </a:r>
            <a:r>
              <a:rPr lang="fr-FR" dirty="0" err="1" smtClean="0"/>
              <a:t>Gemalto</a:t>
            </a:r>
            <a:r>
              <a:rPr lang="fr-FR" dirty="0" smtClean="0"/>
              <a:t>’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intEmpCount</a:t>
            </a:r>
            <a:r>
              <a:rPr lang="fr-FR" dirty="0" smtClean="0"/>
              <a:t> </a:t>
            </a:r>
            <a:r>
              <a:rPr lang="fr-FR" dirty="0"/>
              <a:t>= 0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__</a:t>
            </a:r>
            <a:r>
              <a:rPr lang="en-IN" dirty="0" err="1"/>
              <a:t>init</a:t>
            </a:r>
            <a:r>
              <a:rPr lang="en-IN" dirty="0"/>
              <a:t>__(self, name, </a:t>
            </a:r>
            <a:r>
              <a:rPr lang="en-IN" dirty="0" err="1"/>
              <a:t>empid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fr-FR" dirty="0" smtClean="0"/>
              <a:t>		self.name </a:t>
            </a:r>
            <a:r>
              <a:rPr lang="fr-FR" dirty="0"/>
              <a:t>= </a:t>
            </a:r>
            <a:r>
              <a:rPr lang="fr-FR" dirty="0" err="1"/>
              <a:t>name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dirty="0" err="1" smtClean="0"/>
              <a:t>self.empid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empid</a:t>
            </a:r>
            <a:r>
              <a:rPr lang="fr-FR" dirty="0"/>
              <a:t>,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dirty="0" err="1" smtClean="0"/>
              <a:t>Employee.intEmpCount</a:t>
            </a:r>
            <a:r>
              <a:rPr lang="fr-FR" dirty="0" smtClean="0"/>
              <a:t> </a:t>
            </a:r>
            <a:r>
              <a:rPr lang="fr-FR" dirty="0"/>
              <a:t>+=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443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Features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They are the factories for generating one or more objects.</a:t>
            </a:r>
          </a:p>
          <a:p>
            <a:r>
              <a:rPr lang="en-IN" dirty="0" smtClean="0"/>
              <a:t>Each object generated from a class has access to the class’s attributes and gets a namespace of its own data that varies per object.</a:t>
            </a:r>
          </a:p>
          <a:p>
            <a:r>
              <a:rPr lang="en-IN" dirty="0" smtClean="0"/>
              <a:t>Function inside a class are usually called method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They are coded with normal </a:t>
            </a:r>
            <a:r>
              <a:rPr lang="en-IN" dirty="0" err="1" smtClean="0">
                <a:sym typeface="Wingdings" panose="05000000000000000000" pitchFamily="2" charset="2"/>
              </a:rPr>
              <a:t>def’s</a:t>
            </a:r>
            <a:endParaRPr lang="en-IN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They support everything that function do.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In a method function, the first argument automatically receives an implied instance object when called – subject of the call</a:t>
            </a:r>
            <a:endParaRPr lang="en-IN" dirty="0" smtClean="0"/>
          </a:p>
          <a:p>
            <a:r>
              <a:rPr lang="en-IN" dirty="0" smtClean="0"/>
              <a:t>They can be modified after creation</a:t>
            </a:r>
            <a:endParaRPr lang="en-IN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1710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Class </a:t>
            </a:r>
            <a:r>
              <a:rPr lang="fr-FR" b="1" dirty="0" err="1"/>
              <a:t>v.s</a:t>
            </a:r>
            <a:r>
              <a:rPr lang="fr-FR" b="1" dirty="0"/>
              <a:t> Instance Variables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Class variables </a:t>
            </a:r>
            <a:r>
              <a:rPr lang="en-IN" dirty="0"/>
              <a:t>are shared in the sense that they </a:t>
            </a:r>
            <a:r>
              <a:rPr lang="en-IN" dirty="0" smtClean="0"/>
              <a:t>are accessed </a:t>
            </a:r>
            <a:r>
              <a:rPr lang="en-IN" dirty="0"/>
              <a:t>by all objects (instances) of that class. </a:t>
            </a:r>
            <a:r>
              <a:rPr lang="en-IN" dirty="0" smtClean="0"/>
              <a:t>There is </a:t>
            </a:r>
            <a:r>
              <a:rPr lang="en-IN" dirty="0"/>
              <a:t>only one copy of the class variable </a:t>
            </a:r>
            <a:r>
              <a:rPr lang="en-IN" dirty="0" smtClean="0"/>
              <a:t>which can be accessed by all the objects of the class.</a:t>
            </a:r>
            <a:endParaRPr lang="en-IN" dirty="0"/>
          </a:p>
          <a:p>
            <a:r>
              <a:rPr lang="en-IN" b="1" i="1" dirty="0" smtClean="0"/>
              <a:t>Object </a:t>
            </a:r>
            <a:r>
              <a:rPr lang="en-IN" b="1" i="1" dirty="0"/>
              <a:t>variables </a:t>
            </a:r>
            <a:r>
              <a:rPr lang="en-IN" dirty="0"/>
              <a:t>are owned by each </a:t>
            </a:r>
            <a:r>
              <a:rPr lang="en-IN" dirty="0" smtClean="0"/>
              <a:t>individual object/instance </a:t>
            </a:r>
            <a:r>
              <a:rPr lang="en-IN" dirty="0"/>
              <a:t>of the class. In this case, each </a:t>
            </a:r>
            <a:r>
              <a:rPr lang="en-IN" dirty="0" smtClean="0"/>
              <a:t>object has </a:t>
            </a:r>
            <a:r>
              <a:rPr lang="en-IN" dirty="0"/>
              <a:t>its own copy of the field i.e. they are not </a:t>
            </a:r>
            <a:r>
              <a:rPr lang="en-IN" dirty="0" smtClean="0"/>
              <a:t>shared and </a:t>
            </a:r>
            <a:r>
              <a:rPr lang="en-IN" dirty="0"/>
              <a:t>are not related in any way to the field by the </a:t>
            </a:r>
            <a:r>
              <a:rPr lang="en-IN" dirty="0" smtClean="0"/>
              <a:t>same name </a:t>
            </a:r>
            <a:r>
              <a:rPr lang="en-IN" dirty="0"/>
              <a:t>in a different instance of the same class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849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__</a:t>
            </a:r>
            <a:r>
              <a:rPr lang="en-IN" dirty="0" err="1" smtClean="0"/>
              <a:t>init</a:t>
            </a:r>
            <a:r>
              <a:rPr lang="en-IN" dirty="0" smtClean="0"/>
              <a:t>__ function : constructor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like any other function except that it is invoked automatically whenever an instance of the class is created.</a:t>
            </a:r>
          </a:p>
          <a:p>
            <a:r>
              <a:rPr lang="en-IN" dirty="0" smtClean="0"/>
              <a:t>This is optional.</a:t>
            </a:r>
          </a:p>
          <a:p>
            <a:r>
              <a:rPr lang="en-IN" dirty="0" smtClean="0"/>
              <a:t>It can be created with arguments having default values.</a:t>
            </a:r>
          </a:p>
          <a:p>
            <a:r>
              <a:rPr lang="en-IN" dirty="0" smtClean="0"/>
              <a:t>Only one __</a:t>
            </a:r>
            <a:r>
              <a:rPr lang="en-IN" dirty="0" err="1" smtClean="0"/>
              <a:t>init</a:t>
            </a:r>
            <a:r>
              <a:rPr lang="en-IN" dirty="0" smtClean="0"/>
              <a:t>__ function is possible in a class</a:t>
            </a:r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  <a:defRPr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class C :</a:t>
            </a:r>
          </a:p>
          <a:p>
            <a:pPr marL="0" indent="0" algn="just">
              <a:buNone/>
              <a:defRPr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   </a:t>
            </a:r>
            <a:r>
              <a:rPr lang="en-IN" altLang="fr-FR" dirty="0" err="1" smtClean="0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__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init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__(self) : </a:t>
            </a:r>
            <a:endParaRPr lang="en-IN" altLang="fr-FR" dirty="0" smtClean="0">
              <a:solidFill>
                <a:srgbClr val="355E00"/>
              </a:solidFill>
              <a:latin typeface="Courier 10 Pitch" pitchFamily="1" charset="0"/>
            </a:endParaRPr>
          </a:p>
          <a:p>
            <a:pPr marL="0" indent="0" algn="just">
              <a:buNone/>
              <a:defRPr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       print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'in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init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marL="0" indent="0" algn="just">
              <a:buNone/>
              <a:defRPr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o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= C()	</a:t>
            </a:r>
            <a:r>
              <a:rPr lang="en-IN" altLang="fr-FR" sz="1800" dirty="0">
                <a:solidFill>
                  <a:srgbClr val="B84700"/>
                </a:solidFill>
                <a:latin typeface="Courier 10 Pitch" pitchFamily="1" charset="0"/>
              </a:rPr>
              <a:t># automatic invocation</a:t>
            </a:r>
          </a:p>
          <a:p>
            <a:pPr marL="0" indent="0" algn="just">
              <a:buNone/>
              <a:defRPr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'$$$$$$$$'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63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special attributes(Operator Overloading)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fr-FR" dirty="0">
                <a:solidFill>
                  <a:srgbClr val="000000"/>
                </a:solidFill>
              </a:rPr>
              <a:t>Following are </a:t>
            </a:r>
            <a:r>
              <a:rPr lang="en-IN" altLang="fr-FR" dirty="0" smtClean="0">
                <a:solidFill>
                  <a:srgbClr val="000000"/>
                </a:solidFill>
              </a:rPr>
              <a:t>specially </a:t>
            </a:r>
            <a:r>
              <a:rPr lang="en-IN" altLang="fr-FR" dirty="0">
                <a:solidFill>
                  <a:srgbClr val="000000"/>
                </a:solidFill>
              </a:rPr>
              <a:t>named class attributes that Python will invoke </a:t>
            </a:r>
            <a:r>
              <a:rPr lang="en-IN" altLang="fr-FR" dirty="0" smtClean="0">
                <a:solidFill>
                  <a:srgbClr val="000000"/>
                </a:solidFill>
              </a:rPr>
              <a:t>automatically</a:t>
            </a:r>
          </a:p>
          <a:p>
            <a:pPr lvl="1"/>
            <a:r>
              <a:rPr lang="en-IN" altLang="fr-FR" dirty="0" smtClean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dirty="0" err="1">
                <a:solidFill>
                  <a:srgbClr val="000000"/>
                </a:solidFill>
                <a:latin typeface="Courier 10 Pitch" pitchFamily="1" charset="0"/>
              </a:rPr>
              <a:t>init</a:t>
            </a:r>
            <a:r>
              <a:rPr lang="en-IN" altLang="fr-FR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dirty="0">
                <a:solidFill>
                  <a:srgbClr val="000000"/>
                </a:solidFill>
              </a:rPr>
              <a:t> is run when a new instance object is created : </a:t>
            </a:r>
            <a:r>
              <a:rPr lang="en-IN" altLang="fr-FR" b="1" dirty="0">
                <a:solidFill>
                  <a:srgbClr val="000000"/>
                </a:solidFill>
              </a:rPr>
              <a:t>Constructor</a:t>
            </a:r>
          </a:p>
          <a:p>
            <a:pPr lvl="1"/>
            <a:r>
              <a:rPr lang="en-IN" altLang="fr-FR" dirty="0">
                <a:solidFill>
                  <a:srgbClr val="000000"/>
                </a:solidFill>
                <a:latin typeface="Courier 10 Pitch" pitchFamily="1" charset="0"/>
              </a:rPr>
              <a:t>__add__</a:t>
            </a:r>
            <a:r>
              <a:rPr lang="en-IN" altLang="fr-FR" dirty="0">
                <a:solidFill>
                  <a:srgbClr val="000000"/>
                </a:solidFill>
              </a:rPr>
              <a:t> is run when a class  instance appears in a + expression</a:t>
            </a:r>
          </a:p>
          <a:p>
            <a:pPr lvl="1"/>
            <a:r>
              <a:rPr lang="en-IN" altLang="fr-FR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dirty="0" err="1">
                <a:solidFill>
                  <a:srgbClr val="000000"/>
                </a:solidFill>
                <a:latin typeface="Courier 10 Pitch" pitchFamily="1" charset="0"/>
              </a:rPr>
              <a:t>str</a:t>
            </a:r>
            <a:r>
              <a:rPr lang="en-IN" altLang="fr-FR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dirty="0">
                <a:solidFill>
                  <a:srgbClr val="000000"/>
                </a:solidFill>
              </a:rPr>
              <a:t> is run when an object is </a:t>
            </a:r>
            <a:r>
              <a:rPr lang="en-IN" altLang="fr-FR" dirty="0" smtClean="0">
                <a:solidFill>
                  <a:srgbClr val="000000"/>
                </a:solidFill>
              </a:rPr>
              <a:t>printed</a:t>
            </a:r>
          </a:p>
          <a:p>
            <a:pPr lvl="1"/>
            <a:r>
              <a:rPr lang="en-IN" altLang="fr-FR" dirty="0" smtClean="0">
                <a:solidFill>
                  <a:srgbClr val="000000"/>
                </a:solidFill>
              </a:rPr>
              <a:t>__</a:t>
            </a:r>
            <a:r>
              <a:rPr lang="en-IN" altLang="fr-FR" dirty="0" err="1" smtClean="0">
                <a:solidFill>
                  <a:srgbClr val="000000"/>
                </a:solidFill>
              </a:rPr>
              <a:t>getitem</a:t>
            </a:r>
            <a:r>
              <a:rPr lang="en-IN" altLang="fr-FR" dirty="0" smtClean="0">
                <a:solidFill>
                  <a:srgbClr val="000000"/>
                </a:solidFill>
              </a:rPr>
              <a:t>__ : </a:t>
            </a:r>
            <a:r>
              <a:rPr lang="en-IN" altLang="fr-FR" dirty="0">
                <a:solidFill>
                  <a:srgbClr val="000000"/>
                </a:solidFill>
              </a:rPr>
              <a:t>Indexing, slicing, iteration	X[key], X[</a:t>
            </a:r>
            <a:r>
              <a:rPr lang="en-IN" altLang="fr-FR" dirty="0" err="1">
                <a:solidFill>
                  <a:srgbClr val="000000"/>
                </a:solidFill>
              </a:rPr>
              <a:t>i:j</a:t>
            </a:r>
            <a:r>
              <a:rPr lang="en-IN" altLang="fr-FR" dirty="0">
                <a:solidFill>
                  <a:srgbClr val="000000"/>
                </a:solidFill>
              </a:rPr>
              <a:t>], for loops and other iterations if no __</a:t>
            </a:r>
            <a:r>
              <a:rPr lang="en-IN" altLang="fr-FR" dirty="0" err="1">
                <a:solidFill>
                  <a:srgbClr val="000000"/>
                </a:solidFill>
              </a:rPr>
              <a:t>iter</a:t>
            </a:r>
            <a:r>
              <a:rPr lang="en-IN" altLang="fr-FR" dirty="0" smtClean="0">
                <a:solidFill>
                  <a:srgbClr val="000000"/>
                </a:solidFill>
              </a:rPr>
              <a:t>__</a:t>
            </a:r>
          </a:p>
          <a:p>
            <a:pPr lvl="1"/>
            <a:r>
              <a:rPr lang="en-IN" altLang="fr-FR" dirty="0" smtClean="0">
                <a:solidFill>
                  <a:srgbClr val="000000"/>
                </a:solidFill>
              </a:rPr>
              <a:t> </a:t>
            </a:r>
            <a:r>
              <a:rPr lang="en-IN" altLang="fr-FR" dirty="0">
                <a:solidFill>
                  <a:srgbClr val="000000"/>
                </a:solidFill>
              </a:rPr>
              <a:t>__</a:t>
            </a:r>
            <a:r>
              <a:rPr lang="en-IN" altLang="fr-FR" dirty="0" err="1">
                <a:solidFill>
                  <a:srgbClr val="000000"/>
                </a:solidFill>
              </a:rPr>
              <a:t>setitem</a:t>
            </a:r>
            <a:r>
              <a:rPr lang="en-IN" altLang="fr-FR" dirty="0">
                <a:solidFill>
                  <a:srgbClr val="000000"/>
                </a:solidFill>
              </a:rPr>
              <a:t>__ : Index and slice assignment </a:t>
            </a:r>
            <a:r>
              <a:rPr lang="en-IN" altLang="fr-FR" dirty="0" smtClean="0">
                <a:solidFill>
                  <a:srgbClr val="000000"/>
                </a:solidFill>
              </a:rPr>
              <a:t>X[key</a:t>
            </a:r>
            <a:r>
              <a:rPr lang="en-IN" altLang="fr-FR" dirty="0">
                <a:solidFill>
                  <a:srgbClr val="000000"/>
                </a:solidFill>
              </a:rPr>
              <a:t>] = value, X[</a:t>
            </a:r>
            <a:r>
              <a:rPr lang="en-IN" altLang="fr-FR" dirty="0" err="1">
                <a:solidFill>
                  <a:srgbClr val="000000"/>
                </a:solidFill>
              </a:rPr>
              <a:t>i:j</a:t>
            </a:r>
            <a:r>
              <a:rPr lang="en-IN" altLang="fr-FR" dirty="0">
                <a:solidFill>
                  <a:srgbClr val="000000"/>
                </a:solidFill>
              </a:rPr>
              <a:t>] = </a:t>
            </a:r>
            <a:r>
              <a:rPr lang="en-IN" altLang="fr-FR" dirty="0" err="1" smtClean="0">
                <a:solidFill>
                  <a:srgbClr val="000000"/>
                </a:solidFill>
              </a:rPr>
              <a:t>iterable</a:t>
            </a:r>
            <a:endParaRPr lang="en-IN" altLang="fr-FR" dirty="0" smtClean="0">
              <a:solidFill>
                <a:srgbClr val="000000"/>
              </a:solidFill>
            </a:endParaRPr>
          </a:p>
          <a:p>
            <a:pPr lvl="1"/>
            <a:r>
              <a:rPr lang="en-IN" dirty="0" smtClean="0">
                <a:solidFill>
                  <a:srgbClr val="000000"/>
                </a:solidFill>
              </a:rPr>
              <a:t>__del__ : destructor</a:t>
            </a:r>
          </a:p>
          <a:p>
            <a:pPr lvl="1"/>
            <a:endParaRPr lang="en-IN" dirty="0">
              <a:solidFill>
                <a:srgbClr val="000000"/>
              </a:solidFill>
            </a:endParaRPr>
          </a:p>
          <a:p>
            <a:pPr marL="185738" lvl="1" indent="0">
              <a:buNone/>
            </a:pPr>
            <a:r>
              <a:rPr lang="en-IN" dirty="0">
                <a:solidFill>
                  <a:srgbClr val="000000"/>
                </a:solidFill>
                <a:hlinkClick r:id="rId2"/>
              </a:rPr>
              <a:t>https://</a:t>
            </a:r>
            <a:r>
              <a:rPr lang="en-IN" dirty="0" smtClean="0">
                <a:solidFill>
                  <a:srgbClr val="000000"/>
                </a:solidFill>
                <a:hlinkClick r:id="rId2"/>
              </a:rPr>
              <a:t>www.python-course.eu/python3_magic_methods.php</a:t>
            </a:r>
            <a:endParaRPr lang="en-IN" dirty="0" smtClean="0">
              <a:solidFill>
                <a:srgbClr val="000000"/>
              </a:solidFill>
            </a:endParaRPr>
          </a:p>
          <a:p>
            <a:pPr marL="185738" lvl="1" indent="0"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096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emalto  2014–2017 &amp;#x0D;&amp;#x0A;Client Presentat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e digital age is ready to evolve beyond its current state.&amp;quot;&quot;/&gt;&lt;property id=&quot;20307&quot; value=&quot;348&quot;/&gt;&lt;/object&gt;&lt;object type=&quot;3&quot; unique_id=&quot;10007&quot;&gt;&lt;property id=&quot;20148&quot; value=&quot;5&quot;/&gt;&lt;property id=&quot;20300&quot; value=&quot;Slide 3 - &amp;quot;Enabling trust in the digital world&amp;quot;&quot;/&gt;&lt;property id=&quot;20307&quot; value=&quot;346&quot;/&gt;&lt;/object&gt;&lt;object type=&quot;3&quot; unique_id=&quot;10010&quot;&gt;&lt;property id=&quot;20148&quot; value=&quot;5&quot;/&gt;&lt;property id=&quot;20300&quot; value=&quot;Slide 4 - &amp;quot;Expanding the digital security market&amp;quot;&quot;/&gt;&lt;property id=&quot;20307&quot; value=&quot;294&quot;/&gt;&lt;/object&gt;&lt;object type=&quot;3&quot; unique_id=&quot;10325&quot;&gt;&lt;property id=&quot;20148&quot; value=&quot;5&quot;/&gt;&lt;property id=&quot;20300&quot; value=&quot;Slide 6&quot;/&gt;&lt;property id=&quot;20307&quot; value=&quot;557&quot;/&gt;&lt;/object&gt;&lt;object type=&quot;3&quot; unique_id=&quot;10326&quot;&gt;&lt;property id=&quot;20148&quot; value=&quot;5&quot;/&gt;&lt;property id=&quot;20300&quot; value=&quot;Slide 10&quot;/&gt;&lt;property id=&quot;20307&quot; value=&quot;559&quot;/&gt;&lt;/object&gt;&lt;object type=&quot;3&quot; unique_id=&quot;10327&quot;&gt;&lt;property id=&quot;20148&quot; value=&quot;5&quot;/&gt;&lt;property id=&quot;20300&quot; value=&quot;Slide 11&quot;/&gt;&lt;property id=&quot;20307&quot; value=&quot;561&quot;/&gt;&lt;/object&gt;&lt;object type=&quot;3&quot; unique_id=&quot;10328&quot;&gt;&lt;property id=&quot;20148&quot; value=&quot;5&quot;/&gt;&lt;property id=&quot;20300&quot; value=&quot;Slide 7&quot;/&gt;&lt;property id=&quot;20307&quot; value=&quot;560&quot;/&gt;&lt;/object&gt;&lt;object type=&quot;3&quot; unique_id=&quot;10329&quot;&gt;&lt;property id=&quot;20148&quot; value=&quot;5&quot;/&gt;&lt;property id=&quot;20300&quot; value=&quot;Slide 12&quot;/&gt;&lt;property id=&quot;20307&quot; value=&quot;562&quot;/&gt;&lt;/object&gt;&lt;object type=&quot;3&quot; unique_id=&quot;10537&quot;&gt;&lt;property id=&quot;20148&quot; value=&quot;5&quot;/&gt;&lt;property id=&quot;20300&quot; value=&quot;Slide 13&quot;/&gt;&lt;property id=&quot;20307&quot; value=&quot;564&quot;/&gt;&lt;/object&gt;&lt;object type=&quot;3&quot; unique_id=&quot;10538&quot;&gt;&lt;property id=&quot;20148&quot; value=&quot;5&quot;/&gt;&lt;property id=&quot;20300&quot; value=&quot;Slide 16&quot;/&gt;&lt;property id=&quot;20307&quot; value=&quot;568&quot;/&gt;&lt;/object&gt;&lt;object type=&quot;3&quot; unique_id=&quot;10675&quot;&gt;&lt;property id=&quot;20148&quot; value=&quot;5&quot;/&gt;&lt;property id=&quot;20300&quot; value=&quot;Slide 14&quot;/&gt;&lt;property id=&quot;20307&quot; value=&quot;569&quot;/&gt;&lt;/object&gt;&lt;object type=&quot;3&quot; unique_id=&quot;10676&quot;&gt;&lt;property id=&quot;20148&quot; value=&quot;5&quot;/&gt;&lt;property id=&quot;20300&quot; value=&quot;Slide 15&quot;/&gt;&lt;property id=&quot;20307&quot; value=&quot;570&quot;/&gt;&lt;/object&gt;&lt;object type=&quot;3&quot; unique_id=&quot;10677&quot;&gt;&lt;property id=&quot;20148&quot; value=&quot;5&quot;/&gt;&lt;property id=&quot;20300&quot; value=&quot;Slide 21&quot;/&gt;&lt;property id=&quot;20307&quot; value=&quot;571&quot;/&gt;&lt;/object&gt;&lt;object type=&quot;3&quot; unique_id=&quot;10823&quot;&gt;&lt;property id=&quot;20148&quot; value=&quot;5&quot;/&gt;&lt;property id=&quot;20300&quot; value=&quot;Slide 18&quot;/&gt;&lt;property id=&quot;20307&quot; value=&quot;574&quot;/&gt;&lt;/object&gt;&lt;object type=&quot;3&quot; unique_id=&quot;10824&quot;&gt;&lt;property id=&quot;20148&quot; value=&quot;5&quot;/&gt;&lt;property id=&quot;20300&quot; value=&quot;Slide 19&quot;/&gt;&lt;property id=&quot;20307&quot; value=&quot;575&quot;/&gt;&lt;/object&gt;&lt;object type=&quot;3&quot; unique_id=&quot;10825&quot;&gt;&lt;property id=&quot;20148&quot; value=&quot;5&quot;/&gt;&lt;property id=&quot;20300&quot; value=&quot;Slide 20&quot;/&gt;&lt;property id=&quot;20307&quot; value=&quot;576&quot;/&gt;&lt;/object&gt;&lt;object type=&quot;3&quot; unique_id=&quot;11063&quot;&gt;&lt;property id=&quot;20148&quot; value=&quot;5&quot;/&gt;&lt;property id=&quot;20300&quot; value=&quot;Slide 22&quot;/&gt;&lt;property id=&quot;20307&quot; value=&quot;577&quot;/&gt;&lt;/object&gt;&lt;object type=&quot;3&quot; unique_id=&quot;11110&quot;&gt;&lt;property id=&quot;20148&quot; value=&quot;5&quot;/&gt;&lt;property id=&quot;20300&quot; value=&quot;Slide 5&quot;/&gt;&lt;property id=&quot;20307&quot; value=&quot;581&quot;/&gt;&lt;/object&gt;&lt;object type=&quot;3&quot; unique_id=&quot;11111&quot;&gt;&lt;property id=&quot;20148&quot; value=&quot;5&quot;/&gt;&lt;property id=&quot;20300&quot; value=&quot;Slide 17&quot;/&gt;&lt;property id=&quot;20307&quot; value=&quot;580&quot;/&gt;&lt;/object&gt;&lt;object type=&quot;3&quot; unique_id=&quot;11341&quot;&gt;&lt;property id=&quot;20148&quot; value=&quot;5&quot;/&gt;&lt;property id=&quot;20300&quot; value=&quot;Slide 8&quot;/&gt;&lt;property id=&quot;20307&quot; value=&quot;582&quot;/&gt;&lt;/object&gt;&lt;object type=&quot;3&quot; unique_id=&quot;11342&quot;&gt;&lt;property id=&quot;20148&quot; value=&quot;5&quot;/&gt;&lt;property id=&quot;20300&quot; value=&quot;Slide 9&quot;/&gt;&lt;property id=&quot;20307&quot; value=&quot;58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Gemalto">
  <a:themeElements>
    <a:clrScheme name="Personnalisée 2">
      <a:dk1>
        <a:srgbClr val="212121"/>
      </a:dk1>
      <a:lt1>
        <a:sysClr val="window" lastClr="FFFFFF"/>
      </a:lt1>
      <a:dk2>
        <a:srgbClr val="FA821E"/>
      </a:dk2>
      <a:lt2>
        <a:srgbClr val="777777"/>
      </a:lt2>
      <a:accent1>
        <a:srgbClr val="0092C7"/>
      </a:accent1>
      <a:accent2>
        <a:srgbClr val="FFC726"/>
      </a:accent2>
      <a:accent3>
        <a:srgbClr val="EA0437"/>
      </a:accent3>
      <a:accent4>
        <a:srgbClr val="12AD2B"/>
      </a:accent4>
      <a:accent5>
        <a:srgbClr val="ABABAB"/>
      </a:accent5>
      <a:accent6>
        <a:srgbClr val="00A5A7"/>
      </a:accent6>
      <a:hlink>
        <a:srgbClr val="12AD2B"/>
      </a:hlink>
      <a:folHlink>
        <a:srgbClr val="0092C7"/>
      </a:folHlink>
    </a:clrScheme>
    <a:fontScheme name="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e6d26d2ff846569d48b36bc2cc0daf xmlns="8282a9b7-e4e4-4f6d-8f4e-c78518658f0e">
      <Terms xmlns="http://schemas.microsoft.com/office/infopath/2007/PartnerControls"/>
    </dae6d26d2ff846569d48b36bc2cc0daf>
    <TaxCatchAll xmlns="8282a9b7-e4e4-4f6d-8f4e-c78518658f0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TO_Document" ma:contentTypeID="0x010100D7F8A06F9445A0418776AB191A4256570028218CAD13ABD047B02448080829652A" ma:contentTypeVersion="2" ma:contentTypeDescription="Create a new document." ma:contentTypeScope="" ma:versionID="58203ebcfb11fded185d85d03c72e473">
  <xsd:schema xmlns:xsd="http://www.w3.org/2001/XMLSchema" xmlns:xs="http://www.w3.org/2001/XMLSchema" xmlns:p="http://schemas.microsoft.com/office/2006/metadata/properties" xmlns:ns2="8282a9b7-e4e4-4f6d-8f4e-c78518658f0e" targetNamespace="http://schemas.microsoft.com/office/2006/metadata/properties" ma:root="true" ma:fieldsID="a996441e457dcfe129be60e4ee063467" ns2:_="">
    <xsd:import namespace="8282a9b7-e4e4-4f6d-8f4e-c78518658f0e"/>
    <xsd:element name="properties">
      <xsd:complexType>
        <xsd:sequence>
          <xsd:element name="documentManagement">
            <xsd:complexType>
              <xsd:all>
                <xsd:element ref="ns2:dae6d26d2ff846569d48b36bc2cc0daf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82a9b7-e4e4-4f6d-8f4e-c78518658f0e" elementFormDefault="qualified">
    <xsd:import namespace="http://schemas.microsoft.com/office/2006/documentManagement/types"/>
    <xsd:import namespace="http://schemas.microsoft.com/office/infopath/2007/PartnerControls"/>
    <xsd:element name="dae6d26d2ff846569d48b36bc2cc0daf" ma:index="8" nillable="true" ma:taxonomy="true" ma:internalName="dae6d26d2ff846569d48b36bc2cc0daf" ma:taxonomyFieldName="GTO_Tags" ma:displayName="Tags" ma:fieldId="{dae6d26d-2ff8-4656-9d48-b36bc2cc0daf}" ma:taxonomyMulti="true" ma:sspId="429d0c7b-79ae-470e-ab21-669179cab1a1" ma:termSetId="882c18f8-1962-42d5-a77b-998c1aa9f6d7" ma:anchorId="e953cdad-ede9-40a4-aa3c-2a0e40ef796f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d9e3fdf-a2ea-4af4-a5fa-c4865001b6be}" ma:internalName="TaxCatchAll" ma:showField="CatchAllData" ma:web="8282a9b7-e4e4-4f6d-8f4e-c78518658f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d9e3fdf-a2ea-4af4-a5fa-c4865001b6be}" ma:internalName="TaxCatchAllLabel" ma:readOnly="true" ma:showField="CatchAllDataLabel" ma:web="8282a9b7-e4e4-4f6d-8f4e-c78518658f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D5734F-4E70-444D-832E-D8030AB7585A}">
  <ds:schemaRefs>
    <ds:schemaRef ds:uri="http://purl.org/dc/terms/"/>
    <ds:schemaRef ds:uri="8282a9b7-e4e4-4f6d-8f4e-c78518658f0e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9EF5B5B-534A-477E-B977-D41C6881E2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5AF297-7A47-4579-81E7-E3FA96FD7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82a9b7-e4e4-4f6d-8f4e-c78518658f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10253</TotalTime>
  <Words>1636</Words>
  <Application>Microsoft Office PowerPoint</Application>
  <PresentationFormat>On-screen Show (4:3)</PresentationFormat>
  <Paragraphs>405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10 Pitch</vt:lpstr>
      <vt:lpstr>Wingdings</vt:lpstr>
      <vt:lpstr>Gemalto</vt:lpstr>
      <vt:lpstr> Introduction To Python : Day 3</vt:lpstr>
      <vt:lpstr>Agenda</vt:lpstr>
      <vt:lpstr>OOP’s with Python</vt:lpstr>
      <vt:lpstr>PowerPoint Presentation</vt:lpstr>
      <vt:lpstr>PowerPoint Presentation</vt:lpstr>
      <vt:lpstr>Classes Features</vt:lpstr>
      <vt:lpstr>Class v.s Instance Variables</vt:lpstr>
      <vt:lpstr>The __init__ function : constructor</vt:lpstr>
      <vt:lpstr>Class special attributes(Operator Overloading)</vt:lpstr>
      <vt:lpstr>Function Overloading</vt:lpstr>
      <vt:lpstr>Inheritance</vt:lpstr>
      <vt:lpstr>Simple Inheritance example</vt:lpstr>
      <vt:lpstr>Multiple Inheritance </vt:lpstr>
      <vt:lpstr>Multilevel Inheritence</vt:lpstr>
      <vt:lpstr>__init__ with Inheritance</vt:lpstr>
      <vt:lpstr>Special functions that work with inheritance</vt:lpstr>
      <vt:lpstr>Data Encapsulation</vt:lpstr>
      <vt:lpstr>PowerPoint Presentation</vt:lpstr>
      <vt:lpstr>Example</vt:lpstr>
      <vt:lpstr>Super() method</vt:lpstr>
      <vt:lpstr>User Defined Exception</vt:lpstr>
      <vt:lpstr>Abstract Classes </vt:lpstr>
      <vt:lpstr>Simple example of Abstract class</vt:lpstr>
      <vt:lpstr>Pylint</vt:lpstr>
      <vt:lpstr>Pylint example</vt:lpstr>
      <vt:lpstr>Pylint report</vt:lpstr>
      <vt:lpstr>Pylint modified example</vt:lpstr>
      <vt:lpstr>OS Module (Operating System)</vt:lpstr>
      <vt:lpstr>OS Module Contd… </vt:lpstr>
      <vt:lpstr>Sys Module(System specific parameter and function)</vt:lpstr>
      <vt:lpstr>Config Parser module(Configuration File Parser)</vt:lpstr>
    </vt:vector>
  </TitlesOfParts>
  <Company>Radley Yeldar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Gemalto Powerpoint Template 4-3</dc:title>
  <dc:creator>Parallels User</dc:creator>
  <cp:lastModifiedBy>Rautela Arjun</cp:lastModifiedBy>
  <cp:revision>1268</cp:revision>
  <cp:lastPrinted>2013-10-09T13:20:50Z</cp:lastPrinted>
  <dcterms:created xsi:type="dcterms:W3CDTF">2013-10-08T17:05:53Z</dcterms:created>
  <dcterms:modified xsi:type="dcterms:W3CDTF">2018-11-13T16:29:55Z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0x010100D7F8A06F9445A0418776AB191A4256570028218CAD13ABD047B02448080829652A</vt:lpwstr>
  </property>
  <property fmtid="{D5CDD505-2E9C-101B-9397-08002B2CF9AE}" pid="3" name="GTO_Tags">
    <vt:lpwstr/>
  </property>
</Properties>
</file>