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5"/>
  </p:notesMasterIdLst>
  <p:handoutMasterIdLst>
    <p:handoutMasterId r:id="rId66"/>
  </p:handoutMasterIdLst>
  <p:sldIdLst>
    <p:sldId id="258" r:id="rId5"/>
    <p:sldId id="259" r:id="rId6"/>
    <p:sldId id="261" r:id="rId7"/>
    <p:sldId id="303" r:id="rId8"/>
    <p:sldId id="260" r:id="rId9"/>
    <p:sldId id="262" r:id="rId10"/>
    <p:sldId id="263" r:id="rId11"/>
    <p:sldId id="330" r:id="rId12"/>
    <p:sldId id="331" r:id="rId13"/>
    <p:sldId id="329" r:id="rId14"/>
    <p:sldId id="332" r:id="rId15"/>
    <p:sldId id="306" r:id="rId16"/>
    <p:sldId id="334" r:id="rId17"/>
    <p:sldId id="333" r:id="rId18"/>
    <p:sldId id="335" r:id="rId19"/>
    <p:sldId id="336" r:id="rId20"/>
    <p:sldId id="307" r:id="rId21"/>
    <p:sldId id="308" r:id="rId22"/>
    <p:sldId id="309" r:id="rId23"/>
    <p:sldId id="310" r:id="rId24"/>
    <p:sldId id="337" r:id="rId25"/>
    <p:sldId id="311" r:id="rId26"/>
    <p:sldId id="338" r:id="rId27"/>
    <p:sldId id="313" r:id="rId28"/>
    <p:sldId id="312" r:id="rId29"/>
    <p:sldId id="339" r:id="rId30"/>
    <p:sldId id="340" r:id="rId31"/>
    <p:sldId id="314" r:id="rId32"/>
    <p:sldId id="315" r:id="rId33"/>
    <p:sldId id="341" r:id="rId34"/>
    <p:sldId id="266" r:id="rId35"/>
    <p:sldId id="267" r:id="rId36"/>
    <p:sldId id="320" r:id="rId37"/>
    <p:sldId id="342" r:id="rId38"/>
    <p:sldId id="268" r:id="rId39"/>
    <p:sldId id="269" r:id="rId40"/>
    <p:sldId id="319" r:id="rId41"/>
    <p:sldId id="343" r:id="rId42"/>
    <p:sldId id="270" r:id="rId43"/>
    <p:sldId id="344" r:id="rId44"/>
    <p:sldId id="271" r:id="rId45"/>
    <p:sldId id="321" r:id="rId46"/>
    <p:sldId id="327" r:id="rId47"/>
    <p:sldId id="328" r:id="rId48"/>
    <p:sldId id="273" r:id="rId49"/>
    <p:sldId id="322" r:id="rId50"/>
    <p:sldId id="274" r:id="rId51"/>
    <p:sldId id="275" r:id="rId52"/>
    <p:sldId id="276" r:id="rId53"/>
    <p:sldId id="345" r:id="rId54"/>
    <p:sldId id="346" r:id="rId55"/>
    <p:sldId id="277" r:id="rId56"/>
    <p:sldId id="279" r:id="rId57"/>
    <p:sldId id="278" r:id="rId58"/>
    <p:sldId id="347" r:id="rId59"/>
    <p:sldId id="280" r:id="rId60"/>
    <p:sldId id="323" r:id="rId61"/>
    <p:sldId id="324" r:id="rId62"/>
    <p:sldId id="325" r:id="rId63"/>
    <p:sldId id="326" r:id="rId64"/>
  </p:sldIdLst>
  <p:sldSz cx="9144000" cy="6858000" type="screen4x3"/>
  <p:notesSz cx="6761163" cy="9856788"/>
  <p:custDataLst>
    <p:tags r:id="rId6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21">
          <p15:clr>
            <a:srgbClr val="A4A3A4"/>
          </p15:clr>
        </p15:guide>
        <p15:guide id="2" orient="horz" pos="2674">
          <p15:clr>
            <a:srgbClr val="A4A3A4"/>
          </p15:clr>
        </p15:guide>
        <p15:guide id="3" orient="horz" pos="2106">
          <p15:clr>
            <a:srgbClr val="A4A3A4"/>
          </p15:clr>
        </p15:guide>
        <p15:guide id="4" orient="horz" pos="348">
          <p15:clr>
            <a:srgbClr val="A4A3A4"/>
          </p15:clr>
        </p15:guide>
        <p15:guide id="5" orient="horz" pos="704">
          <p15:clr>
            <a:srgbClr val="A4A3A4"/>
          </p15:clr>
        </p15:guide>
        <p15:guide id="6" orient="horz" pos="3300">
          <p15:clr>
            <a:srgbClr val="A4A3A4"/>
          </p15:clr>
        </p15:guide>
        <p15:guide id="7" pos="5299">
          <p15:clr>
            <a:srgbClr val="A4A3A4"/>
          </p15:clr>
        </p15:guide>
        <p15:guide id="8" pos="3170">
          <p15:clr>
            <a:srgbClr val="A4A3A4"/>
          </p15:clr>
        </p15:guide>
        <p15:guide id="9" pos="2910">
          <p15:clr>
            <a:srgbClr val="A4A3A4"/>
          </p15:clr>
        </p15:guide>
        <p15:guide id="10" pos="519">
          <p15:clr>
            <a:srgbClr val="A4A3A4"/>
          </p15:clr>
        </p15:guide>
        <p15:guide id="11" pos="192">
          <p15:clr>
            <a:srgbClr val="A4A3A4"/>
          </p15:clr>
        </p15:guide>
        <p15:guide id="12" pos="20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000000"/>
    <a:srgbClr val="FFFFFF"/>
    <a:srgbClr val="DFDFDF"/>
    <a:srgbClr val="EA0437"/>
    <a:srgbClr val="E7EEF5"/>
    <a:srgbClr val="E9E9EE"/>
    <a:srgbClr val="FDA9BB"/>
    <a:srgbClr val="94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78" y="67"/>
      </p:cViewPr>
      <p:guideLst>
        <p:guide orient="horz" pos="1821"/>
        <p:guide orient="horz" pos="2674"/>
        <p:guide orient="horz" pos="2106"/>
        <p:guide orient="horz" pos="348"/>
        <p:guide orient="horz" pos="704"/>
        <p:guide orient="horz" pos="3300"/>
        <p:guide pos="5299"/>
        <p:guide pos="3170"/>
        <p:guide pos="2910"/>
        <p:guide pos="519"/>
        <p:guide pos="192"/>
        <p:guide pos="20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gs" Target="tags/tag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2930161" cy="493313"/>
          </a:xfrm>
          <a:prstGeom prst="rect">
            <a:avLst/>
          </a:prstGeom>
        </p:spPr>
        <p:txBody>
          <a:bodyPr vert="horz" lIns="91409" tIns="45704" rIns="91409" bIns="45704" rtlCol="0"/>
          <a:lstStyle>
            <a:lvl1pPr algn="l">
              <a:defRPr sz="11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394" y="5"/>
            <a:ext cx="2930161" cy="493313"/>
          </a:xfrm>
          <a:prstGeom prst="rect">
            <a:avLst/>
          </a:prstGeom>
        </p:spPr>
        <p:txBody>
          <a:bodyPr vert="horz" lIns="91409" tIns="45704" rIns="91409" bIns="45704" rtlCol="0"/>
          <a:lstStyle>
            <a:lvl1pPr algn="r">
              <a:defRPr sz="1100"/>
            </a:lvl1pPr>
          </a:lstStyle>
          <a:p>
            <a:fld id="{6E5FB1B1-8ECF-4161-91D4-0AB97A4DAD52}" type="datetimeFigureOut">
              <a:rPr lang="en-GB" smtClean="0"/>
              <a:pPr/>
              <a:t>04/08/2018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9361899"/>
            <a:ext cx="2930161" cy="493313"/>
          </a:xfrm>
          <a:prstGeom prst="rect">
            <a:avLst/>
          </a:prstGeom>
        </p:spPr>
        <p:txBody>
          <a:bodyPr vert="horz" lIns="91409" tIns="45704" rIns="91409" bIns="45704" rtlCol="0" anchor="b"/>
          <a:lstStyle>
            <a:lvl1pPr algn="l">
              <a:defRPr sz="11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394" y="9361899"/>
            <a:ext cx="2930161" cy="493313"/>
          </a:xfrm>
          <a:prstGeom prst="rect">
            <a:avLst/>
          </a:prstGeom>
        </p:spPr>
        <p:txBody>
          <a:bodyPr vert="horz" lIns="91409" tIns="45704" rIns="91409" bIns="45704" rtlCol="0" anchor="b"/>
          <a:lstStyle>
            <a:lvl1pPr algn="r">
              <a:defRPr sz="1100"/>
            </a:lvl1pPr>
          </a:lstStyle>
          <a:p>
            <a:fld id="{94983707-1791-43F1-9E60-1AC7CD8C97D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4919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" y="6"/>
            <a:ext cx="2929837" cy="492839"/>
          </a:xfrm>
          <a:prstGeom prst="rect">
            <a:avLst/>
          </a:prstGeom>
        </p:spPr>
        <p:txBody>
          <a:bodyPr vert="horz" lIns="91409" tIns="45704" rIns="91409" bIns="45704" rtlCol="0"/>
          <a:lstStyle>
            <a:lvl1pPr algn="l">
              <a:defRPr sz="11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70" y="6"/>
            <a:ext cx="2929837" cy="492839"/>
          </a:xfrm>
          <a:prstGeom prst="rect">
            <a:avLst/>
          </a:prstGeom>
        </p:spPr>
        <p:txBody>
          <a:bodyPr vert="horz" lIns="91409" tIns="45704" rIns="91409" bIns="45704" rtlCol="0"/>
          <a:lstStyle>
            <a:lvl1pPr algn="r">
              <a:defRPr sz="1100"/>
            </a:lvl1pPr>
          </a:lstStyle>
          <a:p>
            <a:fld id="{6D778BAB-19BB-4B08-9F41-8B8D270E8CBF}" type="datetimeFigureOut">
              <a:rPr lang="en-GB" smtClean="0"/>
              <a:pPr/>
              <a:t>04/08/2018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35013"/>
            <a:ext cx="4932363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09" tIns="45704" rIns="91409" bIns="4570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8" y="4681977"/>
            <a:ext cx="5408930" cy="4435557"/>
          </a:xfrm>
          <a:prstGeom prst="rect">
            <a:avLst/>
          </a:prstGeom>
        </p:spPr>
        <p:txBody>
          <a:bodyPr vert="horz" lIns="91409" tIns="45704" rIns="91409" bIns="4570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" y="9362245"/>
            <a:ext cx="2929837" cy="492839"/>
          </a:xfrm>
          <a:prstGeom prst="rect">
            <a:avLst/>
          </a:prstGeom>
        </p:spPr>
        <p:txBody>
          <a:bodyPr vert="horz" lIns="91409" tIns="45704" rIns="91409" bIns="45704" rtlCol="0" anchor="b"/>
          <a:lstStyle>
            <a:lvl1pPr algn="l">
              <a:defRPr sz="11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70" y="9362245"/>
            <a:ext cx="2929837" cy="492839"/>
          </a:xfrm>
          <a:prstGeom prst="rect">
            <a:avLst/>
          </a:prstGeom>
        </p:spPr>
        <p:txBody>
          <a:bodyPr vert="horz" lIns="91409" tIns="45704" rIns="91409" bIns="45704" rtlCol="0" anchor="b"/>
          <a:lstStyle>
            <a:lvl1pPr algn="r">
              <a:defRPr sz="1100"/>
            </a:lvl1pPr>
          </a:lstStyle>
          <a:p>
            <a:fld id="{B13FE0EB-CBF4-4E83-B4D9-7E05B4065DB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0771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thematic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Theoretical_computer_science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Guido has master degree</a:t>
            </a:r>
            <a:r>
              <a:rPr lang="en-IN" baseline="0" dirty="0" smtClean="0"/>
              <a:t> in mathematics and computer science</a:t>
            </a:r>
            <a:endParaRPr lang="en-I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CWI : </a:t>
            </a:r>
            <a:r>
              <a:rPr lang="fr-FR" b="1" i="1" dirty="0" smtClean="0"/>
              <a:t>Centrum </a:t>
            </a:r>
            <a:r>
              <a:rPr lang="fr-FR" b="1" i="1" dirty="0" err="1" smtClean="0"/>
              <a:t>Wiskunde</a:t>
            </a:r>
            <a:r>
              <a:rPr lang="fr-FR" b="1" i="1" dirty="0" smtClean="0"/>
              <a:t> &amp; </a:t>
            </a:r>
            <a:r>
              <a:rPr lang="fr-FR" b="1" i="1" dirty="0" err="1" smtClean="0"/>
              <a:t>Informatica</a:t>
            </a:r>
            <a:r>
              <a:rPr lang="fr-FR" b="0" i="0" dirty="0" smtClean="0"/>
              <a:t>.</a:t>
            </a:r>
            <a:r>
              <a:rPr lang="fr-FR" b="0" i="0" baseline="0" dirty="0" smtClean="0"/>
              <a:t> </a:t>
            </a:r>
            <a:r>
              <a:rPr lang="en-IN" dirty="0" smtClean="0"/>
              <a:t>is a research </a:t>
            </a:r>
            <a:r>
              <a:rPr lang="en-IN" dirty="0" err="1" smtClean="0"/>
              <a:t>center</a:t>
            </a:r>
            <a:r>
              <a:rPr lang="en-IN" dirty="0" smtClean="0"/>
              <a:t> in the field of </a:t>
            </a:r>
            <a:r>
              <a:rPr lang="en-IN" dirty="0" smtClean="0">
                <a:hlinkClick r:id="rId3" tooltip="Mathematics"/>
              </a:rPr>
              <a:t>mathematics</a:t>
            </a:r>
            <a:r>
              <a:rPr lang="en-IN" dirty="0" smtClean="0"/>
              <a:t> and </a:t>
            </a:r>
            <a:r>
              <a:rPr lang="en-IN" dirty="0" smtClean="0">
                <a:hlinkClick r:id="rId4" tooltip="Theoretical computer science"/>
              </a:rPr>
              <a:t>theoretical computer science</a:t>
            </a:r>
            <a:r>
              <a:rPr lang="en-IN" baseline="0" dirty="0" smtClean="0"/>
              <a:t> in </a:t>
            </a:r>
            <a:r>
              <a:rPr lang="en-IN" baseline="0" dirty="0" err="1" smtClean="0"/>
              <a:t>neatherlands</a:t>
            </a:r>
            <a:endParaRPr lang="fr-FR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E0EB-CBF4-4E83-B4D9-7E05B4065DBC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096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E0EB-CBF4-4E83-B4D9-7E05B4065DBC}" type="slidenum">
              <a:rPr lang="en-GB" smtClean="0"/>
              <a:pPr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428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PEP : Python enhancement proposal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E0EB-CBF4-4E83-B4D9-7E05B4065DBC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447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Reverse String</a:t>
            </a:r>
            <a:r>
              <a:rPr lang="en-IN" baseline="0" dirty="0" smtClean="0"/>
              <a:t> : [::-1]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E0EB-CBF4-4E83-B4D9-7E05B4065DBC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803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S = “</a:t>
            </a:r>
            <a:r>
              <a:rPr lang="en-IN" dirty="0" err="1" smtClean="0"/>
              <a:t>Arj</a:t>
            </a:r>
            <a:r>
              <a:rPr lang="en-IN" dirty="0" smtClean="0"/>
              <a:t>”</a:t>
            </a:r>
          </a:p>
          <a:p>
            <a:r>
              <a:rPr lang="en-IN" dirty="0" smtClean="0"/>
              <a:t>Dir(S)</a:t>
            </a:r>
          </a:p>
          <a:p>
            <a:r>
              <a:rPr lang="en-IN" dirty="0" err="1" smtClean="0"/>
              <a:t>s.upper</a:t>
            </a:r>
            <a:r>
              <a:rPr lang="en-IN" dirty="0" smtClean="0"/>
              <a:t>().__doc__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E0EB-CBF4-4E83-B4D9-7E05B4065DBC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005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Show</a:t>
            </a:r>
            <a:r>
              <a:rPr lang="en-IN" baseline="0" dirty="0" smtClean="0"/>
              <a:t> + and * example of list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E0EB-CBF4-4E83-B4D9-7E05B4065DBC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947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Show</a:t>
            </a:r>
            <a:r>
              <a:rPr lang="en-IN" baseline="0" dirty="0" smtClean="0"/>
              <a:t> + and * example of list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E0EB-CBF4-4E83-B4D9-7E05B4065DBC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763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a//b : The // operator (two forward slashes) truncates the decimal without rounding, and returns an integer result.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E0EB-CBF4-4E83-B4D9-7E05B4065DBC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36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d[c] =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d.get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(c,0) + 1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E0EB-CBF4-4E83-B4D9-7E05B4065DBC}" type="slidenum">
              <a:rPr lang="en-GB" smtClean="0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278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 smtClean="0"/>
              <a:t>lst</a:t>
            </a:r>
            <a:r>
              <a:rPr lang="en-IN" dirty="0" smtClean="0"/>
              <a:t> = [ x**2 for x in [x**2 for x in range(11)]]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E0EB-CBF4-4E83-B4D9-7E05B4065DBC}" type="slidenum">
              <a:rPr lang="en-GB" smtClean="0"/>
              <a:pPr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68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9"/>
          <a:stretch/>
        </p:blipFill>
        <p:spPr>
          <a:xfrm>
            <a:off x="-2" y="0"/>
            <a:ext cx="9144002" cy="6858000"/>
          </a:xfrm>
          <a:prstGeom prst="rect">
            <a:avLst/>
          </a:prstGeom>
        </p:spPr>
      </p:pic>
      <p:sp>
        <p:nvSpPr>
          <p:cNvPr id="12" name="Rektangel med rundat hörn 7"/>
          <p:cNvSpPr/>
          <p:nvPr userDrawn="1"/>
        </p:nvSpPr>
        <p:spPr>
          <a:xfrm flipV="1">
            <a:off x="0" y="1677987"/>
            <a:ext cx="8244408" cy="2957512"/>
          </a:xfrm>
          <a:prstGeom prst="round1Rect">
            <a:avLst>
              <a:gd name="adj" fmla="val 13378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latin typeface="Arial"/>
            </a:endParaRPr>
          </a:p>
        </p:txBody>
      </p:sp>
      <p:sp>
        <p:nvSpPr>
          <p:cNvPr id="13" name="Rubrik 1"/>
          <p:cNvSpPr>
            <a:spLocks noGrp="1"/>
          </p:cNvSpPr>
          <p:nvPr>
            <p:ph type="ctrTitle" hasCustomPrompt="1"/>
          </p:nvPr>
        </p:nvSpPr>
        <p:spPr>
          <a:xfrm>
            <a:off x="755650" y="1878204"/>
            <a:ext cx="4614018" cy="2372783"/>
          </a:xfrm>
        </p:spPr>
        <p:txBody>
          <a:bodyPr lIns="0" tIns="0" rIns="0" bIns="0" anchor="b" anchorCtr="0">
            <a:normAutofit/>
          </a:bodyPr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15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914400" y="5874026"/>
            <a:ext cx="5963394" cy="223414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ts val="1580"/>
              </a:lnSpc>
              <a:spcBef>
                <a:spcPts val="1000"/>
              </a:spcBef>
              <a:spcAft>
                <a:spcPts val="0"/>
              </a:spcAft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Name, Title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1" t="25252" r="9116" b="30340"/>
          <a:stretch/>
        </p:blipFill>
        <p:spPr bwMode="auto">
          <a:xfrm>
            <a:off x="6064251" y="3652838"/>
            <a:ext cx="1780720" cy="62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Rak 8"/>
          <p:cNvCxnSpPr/>
          <p:nvPr userDrawn="1"/>
        </p:nvCxnSpPr>
        <p:spPr>
          <a:xfrm>
            <a:off x="755650" y="5865559"/>
            <a:ext cx="0" cy="4781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915395" y="6104615"/>
            <a:ext cx="5970064" cy="2254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Date</a:t>
            </a:r>
            <a:endParaRPr lang="en-US" noProof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000" cy="6885000"/>
          </a:xfrm>
          <a:prstGeom prst="rect">
            <a:avLst/>
          </a:prstGeom>
          <a:ln>
            <a:noFill/>
          </a:ln>
        </p:spPr>
      </p:pic>
      <p:sp>
        <p:nvSpPr>
          <p:cNvPr id="7" name="Rektangel med rundat hörn 7"/>
          <p:cNvSpPr/>
          <p:nvPr userDrawn="1"/>
        </p:nvSpPr>
        <p:spPr>
          <a:xfrm flipV="1">
            <a:off x="-13063" y="2566894"/>
            <a:ext cx="8244408" cy="2335089"/>
          </a:xfrm>
          <a:prstGeom prst="round1Rect">
            <a:avLst>
              <a:gd name="adj" fmla="val 13378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719895" y="4034093"/>
            <a:ext cx="4936322" cy="4472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19895" y="4403402"/>
            <a:ext cx="4968000" cy="485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pic>
        <p:nvPicPr>
          <p:cNvPr id="11" name="Picture 2"/>
          <p:cNvPicPr>
            <a:picLocks noChangeArrowheads="1"/>
          </p:cNvPicPr>
          <p:nvPr userDrawn="1"/>
        </p:nvPicPr>
        <p:blipFill rotWithShape="1"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302376" y="4197101"/>
            <a:ext cx="1780720" cy="625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itle 9"/>
          <p:cNvSpPr>
            <a:spLocks noGrp="1"/>
          </p:cNvSpPr>
          <p:nvPr>
            <p:ph type="title"/>
          </p:nvPr>
        </p:nvSpPr>
        <p:spPr>
          <a:xfrm>
            <a:off x="720726" y="2742525"/>
            <a:ext cx="5797639" cy="1080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3800"/>
              </a:lnSpc>
              <a:defRPr sz="3600" kern="2400" spc="-20" baseline="0"/>
            </a:lvl1pPr>
          </a:lstStyle>
          <a:p>
            <a:r>
              <a:rPr lang="en-US" dirty="0" smtClean="0"/>
              <a:t>Click to edit Master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995188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ection divid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objekt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2" r="2962"/>
          <a:stretch/>
        </p:blipFill>
        <p:spPr>
          <a:xfrm>
            <a:off x="0" y="-14974"/>
            <a:ext cx="9144000" cy="6872974"/>
          </a:xfrm>
          <a:prstGeom prst="rect">
            <a:avLst/>
          </a:prstGeom>
        </p:spPr>
      </p:pic>
      <p:pic>
        <p:nvPicPr>
          <p:cNvPr id="12" name="Bildobjekt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1" b="19261"/>
          <a:stretch/>
        </p:blipFill>
        <p:spPr>
          <a:xfrm>
            <a:off x="622395" y="745958"/>
            <a:ext cx="8021636" cy="4361030"/>
          </a:xfrm>
          <a:prstGeom prst="round2DiagRect">
            <a:avLst>
              <a:gd name="adj1" fmla="val 0"/>
              <a:gd name="adj2" fmla="val 10365"/>
            </a:avLst>
          </a:prstGeom>
          <a:ln w="3175" cmpd="sng">
            <a:solidFill>
              <a:schemeClr val="bg1">
                <a:alpha val="30000"/>
              </a:schemeClr>
            </a:solidFill>
          </a:ln>
          <a:effectLst>
            <a:outerShdw blurRad="111125" dir="2700000" algn="tl" rotWithShape="0">
              <a:srgbClr val="000000">
                <a:alpha val="5000"/>
              </a:srgbClr>
            </a:outerShdw>
          </a:effectLst>
        </p:spPr>
      </p:pic>
      <p:sp>
        <p:nvSpPr>
          <p:cNvPr id="20" name="Rubrik 1"/>
          <p:cNvSpPr>
            <a:spLocks noGrp="1"/>
          </p:cNvSpPr>
          <p:nvPr>
            <p:ph type="title" hasCustomPrompt="1"/>
          </p:nvPr>
        </p:nvSpPr>
        <p:spPr>
          <a:xfrm>
            <a:off x="1154938" y="1834940"/>
            <a:ext cx="6048672" cy="2717407"/>
          </a:xfrm>
        </p:spPr>
        <p:txBody>
          <a:bodyPr lIns="0" tIns="0" rIns="0" bIns="0" anchor="t">
            <a:normAutofit/>
          </a:bodyPr>
          <a:lstStyle>
            <a:lvl1pPr algn="l">
              <a:defRPr sz="28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add text</a:t>
            </a:r>
            <a:endParaRPr lang="en-US" noProof="0"/>
          </a:p>
        </p:txBody>
      </p:sp>
      <p:sp>
        <p:nvSpPr>
          <p:cNvPr id="21" name="Platshållare för text 5"/>
          <p:cNvSpPr>
            <a:spLocks noGrp="1"/>
          </p:cNvSpPr>
          <p:nvPr>
            <p:ph type="body" sz="quarter" idx="10" hasCustomPrompt="1"/>
          </p:nvPr>
        </p:nvSpPr>
        <p:spPr>
          <a:xfrm>
            <a:off x="1166813" y="1476743"/>
            <a:ext cx="6027885" cy="228685"/>
          </a:xfrm>
        </p:spPr>
        <p:txBody>
          <a:bodyPr>
            <a:normAutofit/>
          </a:bodyPr>
          <a:lstStyle>
            <a:lvl1pPr marL="0" indent="0">
              <a:buNone/>
              <a:defRPr sz="1600" cap="all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  <a:endParaRPr lang="en-US" noProof="0" dirty="0"/>
          </a:p>
        </p:txBody>
      </p:sp>
      <p:pic>
        <p:nvPicPr>
          <p:cNvPr id="22" name="Picture 8" descr="Gemalto_Skugga_PPT_2.png"/>
          <p:cNvPicPr>
            <a:picLocks noChangeAspect="1"/>
          </p:cNvPicPr>
          <p:nvPr userDrawn="1"/>
        </p:nvPicPr>
        <p:blipFill>
          <a:blip r:embed="rId4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400" y="4596887"/>
            <a:ext cx="9956800" cy="1546184"/>
          </a:xfrm>
          <a:prstGeom prst="rect">
            <a:avLst/>
          </a:prstGeom>
        </p:spPr>
      </p:pic>
      <p:sp>
        <p:nvSpPr>
          <p:cNvPr id="23" name="Round Diagonal Corner Rectangle 4"/>
          <p:cNvSpPr/>
          <p:nvPr userDrawn="1"/>
        </p:nvSpPr>
        <p:spPr>
          <a:xfrm>
            <a:off x="742605" y="742569"/>
            <a:ext cx="7609014" cy="4347794"/>
          </a:xfrm>
          <a:prstGeom prst="round2DiagRect">
            <a:avLst>
              <a:gd name="adj1" fmla="val 0"/>
              <a:gd name="adj2" fmla="val 7427"/>
            </a:avLst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latin typeface="Arial"/>
            </a:endParaRPr>
          </a:p>
        </p:txBody>
      </p:sp>
      <p:pic>
        <p:nvPicPr>
          <p:cNvPr id="17" name="Picture 16" descr="Gemalto-nostrap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704" y="6551187"/>
            <a:ext cx="756000" cy="279176"/>
          </a:xfrm>
          <a:prstGeom prst="rect">
            <a:avLst/>
          </a:prstGeom>
        </p:spPr>
      </p:pic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3903785" y="6600975"/>
            <a:ext cx="2133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fld id="{7C4F617C-02C9-A546-8BA1-44871C7A2EF5}" type="datetime3">
              <a:rPr lang="fr-FR" smtClean="0"/>
              <a:pPr/>
              <a:t>04.08.18</a:t>
            </a:fld>
            <a:endParaRPr lang="en-GB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8823" y="6600975"/>
            <a:ext cx="3420000" cy="18144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960" y="6600975"/>
            <a:ext cx="252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2"/>
                </a:solidFill>
              </a:defRPr>
            </a:lvl1pPr>
          </a:lstStyle>
          <a:p>
            <a:fld id="{7F23323A-7B94-4B7E-998A-4CEB6928968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0026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rubrik 1"/>
          <p:cNvSpPr>
            <a:spLocks noGrp="1"/>
          </p:cNvSpPr>
          <p:nvPr>
            <p:ph type="title"/>
          </p:nvPr>
        </p:nvSpPr>
        <p:spPr>
          <a:xfrm>
            <a:off x="753422" y="439794"/>
            <a:ext cx="7578858" cy="48496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12" name="Platshållare för text 2"/>
          <p:cNvSpPr>
            <a:spLocks noGrp="1"/>
          </p:cNvSpPr>
          <p:nvPr>
            <p:ph idx="1"/>
          </p:nvPr>
        </p:nvSpPr>
        <p:spPr>
          <a:xfrm>
            <a:off x="755650" y="1209073"/>
            <a:ext cx="7635875" cy="46571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 smtClean="0"/>
              <a:t>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7"/>
            <a:r>
              <a:rPr lang="en-US" noProof="0" dirty="0" err="1" smtClean="0"/>
              <a:t>Eigth</a:t>
            </a:r>
            <a:r>
              <a:rPr lang="en-US" noProof="0" dirty="0" smtClean="0"/>
              <a:t>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3903785" y="6600975"/>
            <a:ext cx="2133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fld id="{7C4F617C-02C9-A546-8BA1-44871C7A2EF5}" type="datetime3">
              <a:rPr lang="fr-FR" smtClean="0"/>
              <a:pPr/>
              <a:t>04.08.18</a:t>
            </a:fld>
            <a:endParaRPr lang="en-GB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8823" y="6600975"/>
            <a:ext cx="3420000" cy="18144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960" y="6600975"/>
            <a:ext cx="252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2"/>
                </a:solidFill>
              </a:defRPr>
            </a:lvl1pPr>
          </a:lstStyle>
          <a:p>
            <a:fld id="{7F23323A-7B94-4B7E-998A-4CEB69289686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753424" y="1499515"/>
            <a:ext cx="3743995" cy="3627168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87892" y="1499515"/>
            <a:ext cx="3744388" cy="3627168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Platshållare för rubrik 1"/>
          <p:cNvSpPr>
            <a:spLocks noGrp="1"/>
          </p:cNvSpPr>
          <p:nvPr>
            <p:ph type="title"/>
          </p:nvPr>
        </p:nvSpPr>
        <p:spPr>
          <a:xfrm>
            <a:off x="753422" y="439794"/>
            <a:ext cx="7578858" cy="48496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3903785" y="6600975"/>
            <a:ext cx="2133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fld id="{7C4F617C-02C9-A546-8BA1-44871C7A2EF5}" type="datetime3">
              <a:rPr lang="fr-FR" smtClean="0"/>
              <a:pPr/>
              <a:t>04.08.18</a:t>
            </a:fld>
            <a:endParaRPr lang="en-GB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8823" y="6600975"/>
            <a:ext cx="3420000" cy="18144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960" y="6600975"/>
            <a:ext cx="252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2"/>
                </a:solidFill>
              </a:defRPr>
            </a:lvl1pPr>
          </a:lstStyle>
          <a:p>
            <a:fld id="{7F23323A-7B94-4B7E-998A-4CEB6928968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33943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rubrik 1"/>
          <p:cNvSpPr>
            <a:spLocks noGrp="1"/>
          </p:cNvSpPr>
          <p:nvPr>
            <p:ph type="title"/>
          </p:nvPr>
        </p:nvSpPr>
        <p:spPr>
          <a:xfrm>
            <a:off x="753422" y="439794"/>
            <a:ext cx="7578858" cy="48496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3903785" y="6600975"/>
            <a:ext cx="2133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fld id="{7C4F617C-02C9-A546-8BA1-44871C7A2EF5}" type="datetime3">
              <a:rPr lang="fr-FR" smtClean="0"/>
              <a:pPr/>
              <a:t>04.08.18</a:t>
            </a:fld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8823" y="6600975"/>
            <a:ext cx="3420000" cy="18144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960" y="6600975"/>
            <a:ext cx="252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2"/>
                </a:solidFill>
              </a:defRPr>
            </a:lvl1pPr>
          </a:lstStyle>
          <a:p>
            <a:fld id="{7F23323A-7B94-4B7E-998A-4CEB6928968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77358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Gemalto-nostrap.png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704" y="6551187"/>
            <a:ext cx="756000" cy="279176"/>
          </a:xfrm>
          <a:prstGeom prst="rect">
            <a:avLst/>
          </a:prstGeom>
        </p:spPr>
      </p:pic>
      <p:sp>
        <p:nvSpPr>
          <p:cNvPr id="8" name="Platshållare för rubrik 1"/>
          <p:cNvSpPr>
            <a:spLocks noGrp="1"/>
          </p:cNvSpPr>
          <p:nvPr>
            <p:ph type="title"/>
          </p:nvPr>
        </p:nvSpPr>
        <p:spPr>
          <a:xfrm>
            <a:off x="753422" y="439794"/>
            <a:ext cx="7578858" cy="48496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10" name="Platshållare för text 2"/>
          <p:cNvSpPr>
            <a:spLocks noGrp="1"/>
          </p:cNvSpPr>
          <p:nvPr>
            <p:ph type="body" idx="1"/>
          </p:nvPr>
        </p:nvSpPr>
        <p:spPr>
          <a:xfrm>
            <a:off x="755650" y="1209073"/>
            <a:ext cx="7635875" cy="46571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 smtClean="0"/>
              <a:t>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7"/>
            <a:r>
              <a:rPr lang="en-US" noProof="0" dirty="0" err="1" smtClean="0"/>
              <a:t>Eigth</a:t>
            </a:r>
            <a:r>
              <a:rPr lang="en-US" noProof="0" dirty="0" smtClean="0"/>
              <a:t>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3903785" y="6600975"/>
            <a:ext cx="2133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fld id="{7C4F617C-02C9-A546-8BA1-44871C7A2EF5}" type="datetime3">
              <a:rPr lang="fr-FR" smtClean="0"/>
              <a:pPr/>
              <a:t>04.08.18</a:t>
            </a:fld>
            <a:endParaRPr lang="en-GB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8823" y="6600975"/>
            <a:ext cx="3420000" cy="18144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960" y="6600975"/>
            <a:ext cx="252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2"/>
                </a:solidFill>
              </a:defRPr>
            </a:lvl1pPr>
          </a:lstStyle>
          <a:p>
            <a:fld id="{7F23323A-7B94-4B7E-998A-4CEB69289686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6" r:id="rId2"/>
    <p:sldLayoutId id="2147483666" r:id="rId3"/>
    <p:sldLayoutId id="2147483650" r:id="rId4"/>
    <p:sldLayoutId id="2147483664" r:id="rId5"/>
    <p:sldLayoutId id="2147483663" r:id="rId6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24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spcBef>
          <a:spcPts val="0"/>
        </a:spcBef>
        <a:spcAft>
          <a:spcPts val="0"/>
        </a:spcAft>
        <a:buClr>
          <a:schemeClr val="tx2"/>
        </a:buClr>
        <a:buSzPct val="100000"/>
        <a:buFontTx/>
        <a:buBlip>
          <a:blip r:embed="rId9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260350" algn="l" defTabSz="914400" rtl="0" eaLnBrk="1" latinLnBrk="0" hangingPunct="1">
        <a:spcBef>
          <a:spcPts val="0"/>
        </a:spcBef>
        <a:spcAft>
          <a:spcPts val="0"/>
        </a:spcAft>
        <a:buClr>
          <a:schemeClr val="tx2"/>
        </a:buClr>
        <a:buSzPct val="100000"/>
        <a:buFontTx/>
        <a:buBlip>
          <a:blip r:embed="rId9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4513" indent="-196850" algn="l" defTabSz="914400" rtl="0" eaLnBrk="1" latinLnBrk="0" hangingPunct="1">
        <a:spcBef>
          <a:spcPts val="0"/>
        </a:spcBef>
        <a:spcAft>
          <a:spcPts val="0"/>
        </a:spcAft>
        <a:buClr>
          <a:schemeClr val="tx2"/>
        </a:buClr>
        <a:buSzPct val="100000"/>
        <a:buFontTx/>
        <a:buBlip>
          <a:blip r:embed="rId9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08025" indent="-163513" algn="l" defTabSz="914400" rtl="0" eaLnBrk="1" latinLnBrk="0" hangingPunct="1">
        <a:spcBef>
          <a:spcPts val="0"/>
        </a:spcBef>
        <a:spcAft>
          <a:spcPts val="0"/>
        </a:spcAft>
        <a:buClr>
          <a:schemeClr val="tx2"/>
        </a:buClr>
        <a:buSzPct val="100000"/>
        <a:buFontTx/>
        <a:buBlip>
          <a:blip r:embed="rId9"/>
        </a:buBlip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2175" indent="-176213" algn="l" defTabSz="914400" rtl="0" eaLnBrk="1" latinLnBrk="0" hangingPunct="1">
        <a:spcBef>
          <a:spcPts val="0"/>
        </a:spcBef>
        <a:spcAft>
          <a:spcPts val="0"/>
        </a:spcAft>
        <a:buClr>
          <a:schemeClr val="tx2"/>
        </a:buClr>
        <a:buSzPct val="100000"/>
        <a:buFontTx/>
        <a:buBlip>
          <a:blip r:embed="rId9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81088" indent="-188913" algn="l" defTabSz="914400" rtl="0" eaLnBrk="1" latinLnBrk="0" hangingPunct="1">
        <a:spcBef>
          <a:spcPts val="0"/>
        </a:spcBef>
        <a:spcAft>
          <a:spcPts val="0"/>
        </a:spcAft>
        <a:buClr>
          <a:schemeClr val="tx2"/>
        </a:buClr>
        <a:buSzPct val="100000"/>
        <a:buFontTx/>
        <a:buBlip>
          <a:blip r:embed="rId9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5713" indent="-174625" algn="l" defTabSz="914400" rtl="0" eaLnBrk="1" latinLnBrk="0" hangingPunct="1">
        <a:spcBef>
          <a:spcPts val="0"/>
        </a:spcBef>
        <a:spcAft>
          <a:spcPts val="0"/>
        </a:spcAft>
        <a:buClr>
          <a:schemeClr val="tx2"/>
        </a:buClr>
        <a:buSzPct val="100000"/>
        <a:buFontTx/>
        <a:buBlip>
          <a:blip r:embed="rId9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431925" indent="-176213" algn="l" defTabSz="914400" rtl="0" eaLnBrk="1" latinLnBrk="0" hangingPunct="1">
        <a:spcBef>
          <a:spcPts val="0"/>
        </a:spcBef>
        <a:spcAft>
          <a:spcPts val="0"/>
        </a:spcAft>
        <a:buClr>
          <a:schemeClr val="tx2"/>
        </a:buClr>
        <a:buSzPct val="100000"/>
        <a:buFontTx/>
        <a:buBlip>
          <a:blip r:embed="rId9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ebastianraschka.com/Articles/2014_python_2_3_key_diff.html" TargetMode="Externa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render.githubusercontent.com/view/ipynb?commit=c2407e5f71f48d23e029eb66d0beb366bcb0e3c9&amp;enc_url=68747470733a2f2f7261772e67697468756275736572636f6e74656e742e636f6d2f5069657269616e2d446174612f436f6d706c6574652d507974686f6e2d332d426f6f7463616d702f633234303765356637316634386432336530323965623636643062656233363662636230653363392f30332d4d6574686f6473253230616e6425323046756e6374696f6e732f30332d46756e6374696f6e25323050726163746963652532304578657263697365732e6970796e62&amp;nwo=Pierian-Data/Complete-Python-3-Bootcamp&amp;path=03-Methods+and+Functions/03-Function+Practice+Exercises.ipynb&amp;repository_id=121291758&amp;repository_type=Repository#MAKES-TWENTY:-Given-two-integers,-return-True-if-the-sum-of-the-integers-is-20-or-if-one-of-the-integers-is-20.-If-not,-return-False" TargetMode="Externa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render.githubusercontent.com/view/s-an-eleven,-reduce-the-total-sum-by-10.-Finally,-if-the-sum-(even-after-adjustment)-exceeds-21,-return-'BUST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649" y="1878204"/>
            <a:ext cx="4862635" cy="2372783"/>
          </a:xfrm>
        </p:spPr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Introduction To Python : Day 1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Arjun Rautela, Technical Lead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 smtClean="0"/>
              <a:t>11 June 2018</a:t>
            </a:r>
          </a:p>
        </p:txBody>
      </p:sp>
    </p:spTree>
    <p:extLst>
      <p:ext uri="{BB962C8B-B14F-4D97-AF65-F5344CB8AC3E}">
        <p14:creationId xmlns:p14="http://schemas.microsoft.com/office/powerpoint/2010/main" val="6698929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Python Script Execution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Python program is a text file with file extension “.</a:t>
            </a:r>
            <a:r>
              <a:rPr lang="en-IN" dirty="0" err="1" smtClean="0"/>
              <a:t>py</a:t>
            </a:r>
            <a:r>
              <a:rPr lang="en-IN" dirty="0" smtClean="0"/>
              <a:t>”</a:t>
            </a:r>
          </a:p>
          <a:p>
            <a:r>
              <a:rPr lang="en-IN" dirty="0" smtClean="0"/>
              <a:t>When python is instructed to run a script – </a:t>
            </a:r>
          </a:p>
          <a:p>
            <a:pPr lvl="1"/>
            <a:r>
              <a:rPr lang="en-IN" dirty="0" smtClean="0"/>
              <a:t>The code is compiled to byte code: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Byte code is a lower-level, platform independent representation.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It is stored in a file with “.</a:t>
            </a:r>
            <a:r>
              <a:rPr lang="en-IN" dirty="0" err="1" smtClean="0">
                <a:sym typeface="Wingdings" panose="05000000000000000000" pitchFamily="2" charset="2"/>
              </a:rPr>
              <a:t>pyc</a:t>
            </a:r>
            <a:r>
              <a:rPr lang="en-IN" dirty="0" smtClean="0">
                <a:sym typeface="Wingdings" panose="05000000000000000000" pitchFamily="2" charset="2"/>
              </a:rPr>
              <a:t>” extension</a:t>
            </a:r>
            <a:endParaRPr lang="en-IN" dirty="0" smtClean="0"/>
          </a:p>
          <a:p>
            <a:r>
              <a:rPr lang="en-IN" dirty="0" smtClean="0"/>
              <a:t>Byte code generation is a </a:t>
            </a:r>
            <a:r>
              <a:rPr lang="en-IN" dirty="0" err="1" smtClean="0"/>
              <a:t>startup</a:t>
            </a:r>
            <a:r>
              <a:rPr lang="en-IN" dirty="0" smtClean="0"/>
              <a:t> speed optimization</a:t>
            </a:r>
          </a:p>
          <a:p>
            <a:pPr lvl="1"/>
            <a:r>
              <a:rPr lang="en-IN" dirty="0" smtClean="0"/>
              <a:t>When unmodified source code is executed next time, the compilation step is ignored.</a:t>
            </a:r>
          </a:p>
          <a:p>
            <a:r>
              <a:rPr lang="en-IN" dirty="0" smtClean="0"/>
              <a:t>Byte code is saved in files only for files that are imported, not the top-level files of a program that are only run as scripts – its an import optimization.</a:t>
            </a:r>
            <a:endParaRPr lang="en-IN" dirty="0" smtClean="0"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à"/>
            </a:pPr>
            <a:endParaRPr lang="en-IN" dirty="0">
              <a:sym typeface="Wingdings" panose="05000000000000000000" pitchFamily="2" charset="2"/>
            </a:endParaRPr>
          </a:p>
          <a:p>
            <a:pPr marL="347663" lvl="2" indent="0">
              <a:buNone/>
            </a:pPr>
            <a:endParaRPr lang="en-IN" dirty="0" smtClean="0">
              <a:sym typeface="Wingdings" panose="05000000000000000000" pitchFamily="2" charset="2"/>
            </a:endParaRPr>
          </a:p>
          <a:p>
            <a:pPr marL="347663" lvl="2" indent="0">
              <a:buNone/>
            </a:pPr>
            <a:endParaRPr lang="fr-FR" dirty="0" smtClean="0">
              <a:sym typeface="Wingdings" panose="05000000000000000000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04.08.18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788597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Python Variables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Python variables are not required to be declared ahead of time.</a:t>
            </a:r>
          </a:p>
          <a:p>
            <a:r>
              <a:rPr lang="en-IN" dirty="0" smtClean="0"/>
              <a:t>A variable is created when it is assigned a value</a:t>
            </a:r>
          </a:p>
          <a:p>
            <a:r>
              <a:rPr lang="en-IN" dirty="0" smtClean="0"/>
              <a:t>It may be assigned to any type of object.</a:t>
            </a:r>
          </a:p>
          <a:p>
            <a:r>
              <a:rPr lang="en-IN" dirty="0" smtClean="0"/>
              <a:t>It is replaced with its value when it shows up in an expression.</a:t>
            </a:r>
          </a:p>
          <a:p>
            <a:endParaRPr lang="en-IN" dirty="0"/>
          </a:p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04.08.18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753128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Rules for Variables names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fontAlgn="base"/>
            <a:r>
              <a:rPr lang="en-IN" dirty="0" smtClean="0"/>
              <a:t>Names </a:t>
            </a:r>
            <a:r>
              <a:rPr lang="en-IN" dirty="0"/>
              <a:t>can not start with a number.</a:t>
            </a:r>
          </a:p>
          <a:p>
            <a:pPr lvl="1" fontAlgn="base"/>
            <a:r>
              <a:rPr lang="en-IN" dirty="0"/>
              <a:t>There can be no spaces in the name, use _ instead.</a:t>
            </a:r>
          </a:p>
          <a:p>
            <a:pPr lvl="1" fontAlgn="base"/>
            <a:r>
              <a:rPr lang="en-IN" dirty="0"/>
              <a:t>Can't use any of these symbols </a:t>
            </a:r>
            <a:r>
              <a:rPr lang="en-IN" dirty="0" smtClean="0"/>
              <a:t>:'",&lt;&gt;/?|\()!@#$%^&amp;*~-+</a:t>
            </a:r>
          </a:p>
          <a:p>
            <a:pPr lvl="1" fontAlgn="base"/>
            <a:endParaRPr lang="en-IN" dirty="0"/>
          </a:p>
          <a:p>
            <a:pPr lvl="1" fontAlgn="base"/>
            <a:r>
              <a:rPr lang="en-IN" dirty="0"/>
              <a:t>It's considered best practice (PEP8) that names are lowercase</a:t>
            </a:r>
            <a:r>
              <a:rPr lang="en-IN" dirty="0" smtClean="0"/>
              <a:t>.</a:t>
            </a:r>
          </a:p>
          <a:p>
            <a:pPr lvl="1" fontAlgn="base"/>
            <a:r>
              <a:rPr lang="en-IN" dirty="0"/>
              <a:t>Avoid using words that have special meaning in Python like "list" and "</a:t>
            </a:r>
            <a:r>
              <a:rPr lang="en-IN" dirty="0" err="1" smtClean="0"/>
              <a:t>str</a:t>
            </a:r>
            <a:r>
              <a:rPr lang="en-IN" dirty="0" smtClean="0"/>
              <a:t>“, “</a:t>
            </a:r>
            <a:r>
              <a:rPr lang="en-IN" dirty="0" err="1" smtClean="0"/>
              <a:t>def</a:t>
            </a:r>
            <a:r>
              <a:rPr lang="en-IN" dirty="0" smtClean="0"/>
              <a:t>” </a:t>
            </a:r>
            <a:r>
              <a:rPr lang="en-IN" dirty="0" err="1" smtClean="0"/>
              <a:t>etc</a:t>
            </a:r>
            <a:endParaRPr lang="en-IN" dirty="0" smtClean="0"/>
          </a:p>
          <a:p>
            <a:pPr lvl="1" fontAlgn="base"/>
            <a:endParaRPr lang="en-IN" dirty="0"/>
          </a:p>
          <a:p>
            <a:pPr lvl="1" fontAlgn="base"/>
            <a:endParaRPr lang="en-IN" dirty="0" smtClean="0"/>
          </a:p>
          <a:p>
            <a:pPr lvl="1" fontAlgn="base"/>
            <a:r>
              <a:rPr lang="en-IN" dirty="0">
                <a:hlinkClick r:id="rId3"/>
              </a:rPr>
              <a:t>https://www.python.org/dev/peps/pep-0008</a:t>
            </a:r>
            <a:r>
              <a:rPr lang="en-IN" dirty="0" smtClean="0">
                <a:hlinkClick r:id="rId3"/>
              </a:rPr>
              <a:t>/</a:t>
            </a:r>
            <a:endParaRPr lang="en-IN" dirty="0" smtClean="0"/>
          </a:p>
          <a:p>
            <a:pPr marL="185738" lvl="1" indent="0" fontAlgn="base">
              <a:buNone/>
            </a:pPr>
            <a:endParaRPr lang="en-IN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04.08.18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82724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Variables, Object and references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Variables name are not declared before being used – but they must be initialized.</a:t>
            </a:r>
          </a:p>
          <a:p>
            <a:r>
              <a:rPr lang="en-IN" dirty="0" smtClean="0"/>
              <a:t>When a variable is assigned to an object, it references that object.</a:t>
            </a:r>
          </a:p>
          <a:p>
            <a:r>
              <a:rPr lang="en-IN" dirty="0" smtClean="0"/>
              <a:t>Thus the statement a = 3 does the following: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Create an object to reference the value 3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Create the variable a, if it does not exists yet.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Link the variable a to the new object 3  a is reference to 3</a:t>
            </a:r>
          </a:p>
          <a:p>
            <a:pPr marL="185738" lvl="1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Conceptually each time a new value is generated in script by running an expression, Python creates a new object (a chunk of memory) to represent that value.</a:t>
            </a:r>
          </a:p>
          <a:p>
            <a:r>
              <a:rPr lang="en-IN" dirty="0" smtClean="0"/>
              <a:t>As an optimization, Python internally caches an reuse certain kinds of unchangeable objects such as small integers and strings.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04.08.18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63672" y="3366453"/>
            <a:ext cx="1006475" cy="457200"/>
          </a:xfrm>
          <a:prstGeom prst="rect">
            <a:avLst/>
          </a:prstGeom>
          <a:solidFill>
            <a:srgbClr val="CFE7F5"/>
          </a:solidFill>
          <a:ln w="9360" cap="sq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5pPr>
            <a:lvl6pPr marL="25146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6pPr>
            <a:lvl7pPr marL="29718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7pPr>
            <a:lvl8pPr marL="34290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8pPr>
            <a:lvl9pPr marL="38862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fr-FR" dirty="0" smtClean="0">
                <a:solidFill>
                  <a:srgbClr val="000000"/>
                </a:solidFill>
              </a:rPr>
              <a:t>   a</a:t>
            </a:r>
            <a:endParaRPr lang="en-US" altLang="fr-FR" dirty="0">
              <a:solidFill>
                <a:srgbClr val="0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70147" y="3599042"/>
            <a:ext cx="2075267" cy="0"/>
          </a:xfrm>
          <a:prstGeom prst="straightConnector1">
            <a:avLst/>
          </a:prstGeom>
          <a:ln w="3175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4658510" y="3183890"/>
            <a:ext cx="822325" cy="822325"/>
          </a:xfrm>
          <a:prstGeom prst="ellipse">
            <a:avLst/>
          </a:prstGeom>
          <a:solidFill>
            <a:srgbClr val="CFE7F5"/>
          </a:solidFill>
          <a:ln w="9360" cap="sq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5pPr>
            <a:lvl6pPr marL="25146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6pPr>
            <a:lvl7pPr marL="29718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7pPr>
            <a:lvl8pPr marL="34290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8pPr>
            <a:lvl9pPr marL="38862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fr-FR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82629" y="3225720"/>
            <a:ext cx="125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Reference</a:t>
            </a:r>
            <a:endParaRPr lang="fr-FR" dirty="0"/>
          </a:p>
        </p:txBody>
      </p:sp>
      <p:sp>
        <p:nvSpPr>
          <p:cNvPr id="14" name="TextBox 13"/>
          <p:cNvSpPr txBox="1"/>
          <p:nvPr/>
        </p:nvSpPr>
        <p:spPr>
          <a:xfrm>
            <a:off x="5685878" y="3410386"/>
            <a:ext cx="125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Object</a:t>
            </a:r>
            <a:endParaRPr lang="fr-FR" dirty="0"/>
          </a:p>
        </p:txBody>
      </p:sp>
      <p:sp>
        <p:nvSpPr>
          <p:cNvPr id="15" name="TextBox 14"/>
          <p:cNvSpPr txBox="1"/>
          <p:nvPr/>
        </p:nvSpPr>
        <p:spPr>
          <a:xfrm>
            <a:off x="1563672" y="3856985"/>
            <a:ext cx="125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Variable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837475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Python Objects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Python objects can be:</a:t>
            </a:r>
          </a:p>
          <a:p>
            <a:pPr lvl="1"/>
            <a:r>
              <a:rPr lang="en-IN" dirty="0" smtClean="0"/>
              <a:t>Immutable: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The original object can not be changed through any means.</a:t>
            </a:r>
          </a:p>
          <a:p>
            <a:pPr marL="347663" lvl="2" indent="0">
              <a:buNone/>
            </a:pPr>
            <a:endParaRPr lang="en-IN" dirty="0" smtClean="0"/>
          </a:p>
          <a:p>
            <a:pPr lvl="1"/>
            <a:r>
              <a:rPr lang="en-IN" dirty="0" smtClean="0"/>
              <a:t>Mutable :</a:t>
            </a:r>
            <a:endParaRPr lang="fr-FR" dirty="0"/>
          </a:p>
          <a:p>
            <a:pPr lvl="2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These can be changed in-place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That is, these objects values can be changed any time.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04.08.18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571028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Python Objects Types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Object can be :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built-in OR Core data type – Provided by python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Created by programmers using python class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Following are the built-in types :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Numbers.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Strings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Lists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Tuples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Dictionaries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Sets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Boolean</a:t>
            </a:r>
          </a:p>
          <a:p>
            <a:pPr lvl="1">
              <a:buFont typeface="Wingdings" panose="05000000000000000000" pitchFamily="2" charset="2"/>
              <a:buChar char="à"/>
            </a:pPr>
            <a:endParaRPr lang="en-IN" dirty="0">
              <a:sym typeface="Wingdings" panose="05000000000000000000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04.08.18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52557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Numbers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Numbers could be: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err="1" smtClean="0">
                <a:sym typeface="Wingdings" panose="05000000000000000000" pitchFamily="2" charset="2"/>
              </a:rPr>
              <a:t>int</a:t>
            </a:r>
            <a:r>
              <a:rPr lang="en-IN" dirty="0" smtClean="0">
                <a:sym typeface="Wingdings" panose="05000000000000000000" pitchFamily="2" charset="2"/>
              </a:rPr>
              <a:t>, long : these do not have a fractional part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>
                <a:sym typeface="Wingdings" panose="05000000000000000000" pitchFamily="2" charset="2"/>
              </a:rPr>
              <a:t>f</a:t>
            </a:r>
            <a:r>
              <a:rPr lang="en-IN" dirty="0" smtClean="0">
                <a:sym typeface="Wingdings" panose="05000000000000000000" pitchFamily="2" charset="2"/>
              </a:rPr>
              <a:t>loat : these have a fractional part</a:t>
            </a:r>
          </a:p>
          <a:p>
            <a:pPr marL="185738" lvl="1" indent="0">
              <a:buNone/>
            </a:pPr>
            <a:endParaRPr lang="en-IN" dirty="0" smtClean="0"/>
          </a:p>
          <a:p>
            <a:r>
              <a:rPr lang="en-IN" dirty="0" smtClean="0"/>
              <a:t>Numbers support basic arithmetic operation (+, - , * , **)</a:t>
            </a:r>
            <a:endParaRPr lang="en-IN" dirty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Built-in functions hex(I), </a:t>
            </a:r>
            <a:r>
              <a:rPr lang="en-IN" dirty="0" err="1" smtClean="0">
                <a:sym typeface="Wingdings" panose="05000000000000000000" pitchFamily="2" charset="2"/>
              </a:rPr>
              <a:t>oct</a:t>
            </a:r>
            <a:r>
              <a:rPr lang="en-IN" dirty="0" smtClean="0">
                <a:sym typeface="Wingdings" panose="05000000000000000000" pitchFamily="2" charset="2"/>
              </a:rPr>
              <a:t>(I), and bin(1) convert an integer to its representation string in these three base.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04.08.18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98343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dirty="0"/>
              <a:t>Strings are sequences of characters, using the syntax of either single  quotes or double quotes:</a:t>
            </a:r>
          </a:p>
          <a:p>
            <a:pPr lvl="2" fontAlgn="base"/>
            <a:r>
              <a:rPr lang="en-IN" b="1" dirty="0"/>
              <a:t>'hello'</a:t>
            </a:r>
          </a:p>
          <a:p>
            <a:pPr lvl="2" fontAlgn="base"/>
            <a:r>
              <a:rPr lang="en-IN" b="1" dirty="0"/>
              <a:t>"Hello"</a:t>
            </a:r>
          </a:p>
          <a:p>
            <a:pPr lvl="2" fontAlgn="base"/>
            <a:r>
              <a:rPr lang="en-IN" b="1" dirty="0" smtClean="0"/>
              <a:t>“ </a:t>
            </a:r>
            <a:r>
              <a:rPr lang="en-IN" b="1" dirty="0"/>
              <a:t>I don't do that </a:t>
            </a:r>
            <a:r>
              <a:rPr lang="en-IN" b="1" dirty="0" smtClean="0"/>
              <a:t>“</a:t>
            </a:r>
          </a:p>
          <a:p>
            <a:pPr marL="347663" lvl="2" indent="0" fontAlgn="base">
              <a:buNone/>
            </a:pPr>
            <a:endParaRPr lang="en-IN" dirty="0" smtClean="0"/>
          </a:p>
          <a:p>
            <a:pPr marL="347663" lvl="2" indent="0" fontAlgn="base">
              <a:buNone/>
            </a:pPr>
            <a:r>
              <a:rPr lang="en-IN" dirty="0" smtClean="0"/>
              <a:t>Because </a:t>
            </a:r>
            <a:r>
              <a:rPr lang="en-IN" dirty="0"/>
              <a:t>strings are </a:t>
            </a:r>
            <a:r>
              <a:rPr lang="en-IN" b="1" dirty="0"/>
              <a:t>ordered sequences</a:t>
            </a:r>
            <a:r>
              <a:rPr lang="en-IN" dirty="0"/>
              <a:t> it means we can using </a:t>
            </a:r>
            <a:r>
              <a:rPr lang="en-IN" b="1" dirty="0"/>
              <a:t>indexing</a:t>
            </a:r>
            <a:r>
              <a:rPr lang="en-IN" dirty="0"/>
              <a:t> and </a:t>
            </a:r>
            <a:r>
              <a:rPr lang="en-IN" b="1" dirty="0"/>
              <a:t>slicing </a:t>
            </a:r>
            <a:r>
              <a:rPr lang="en-IN" dirty="0"/>
              <a:t>to grab sub-sections of the </a:t>
            </a:r>
            <a:r>
              <a:rPr lang="en-IN" dirty="0" smtClean="0"/>
              <a:t>string</a:t>
            </a:r>
          </a:p>
          <a:p>
            <a:pPr marL="347663" lvl="2" indent="0" fontAlgn="base">
              <a:buNone/>
            </a:pPr>
            <a:endParaRPr lang="en-IN" dirty="0" smtClean="0"/>
          </a:p>
          <a:p>
            <a:pPr fontAlgn="base"/>
            <a:r>
              <a:rPr lang="en-IN" dirty="0" smtClean="0"/>
              <a:t>These </a:t>
            </a:r>
            <a:r>
              <a:rPr lang="en-IN" dirty="0"/>
              <a:t>actions use [ ] square brackets and a number index to indicate positions of what you wish to grab.</a:t>
            </a:r>
          </a:p>
          <a:p>
            <a:pPr marL="0" indent="0">
              <a:buNone/>
            </a:pPr>
            <a:r>
              <a:rPr lang="en-IN" b="1" dirty="0" smtClean="0"/>
              <a:t>	Character  : </a:t>
            </a:r>
            <a:r>
              <a:rPr lang="en-IN" b="1" dirty="0"/>
              <a:t>   </a:t>
            </a:r>
            <a:r>
              <a:rPr lang="en-IN" b="1" dirty="0" smtClean="0"/>
              <a:t>h  e   l   </a:t>
            </a:r>
            <a:r>
              <a:rPr lang="en-IN" b="1" dirty="0" err="1" smtClean="0"/>
              <a:t>l</a:t>
            </a:r>
            <a:r>
              <a:rPr lang="en-IN" b="1" dirty="0" smtClean="0"/>
              <a:t>  o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b="1" dirty="0" smtClean="0"/>
              <a:t>Index         : </a:t>
            </a:r>
            <a:r>
              <a:rPr lang="en-IN" b="1" dirty="0"/>
              <a:t>    </a:t>
            </a:r>
            <a:r>
              <a:rPr lang="en-IN" b="1" dirty="0" smtClean="0"/>
              <a:t>0  1  2  3  4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	Rev Index  : </a:t>
            </a:r>
            <a:r>
              <a:rPr lang="en-IN" b="1" dirty="0"/>
              <a:t>   0 -4 -3 -2  -</a:t>
            </a:r>
            <a:r>
              <a:rPr lang="en-IN" b="1" dirty="0" smtClean="0"/>
              <a:t>1</a:t>
            </a:r>
            <a:endParaRPr lang="en-IN" dirty="0"/>
          </a:p>
          <a:p>
            <a:pPr marL="347663" lvl="2" indent="0" fontAlgn="base">
              <a:buNone/>
            </a:pPr>
            <a:endParaRPr lang="en-IN" b="1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04.08.18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27461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 Slicing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/>
              <a:t>Slicing allows you to grab a subsection of multiple characters, a “slice” of the string.</a:t>
            </a:r>
          </a:p>
          <a:p>
            <a:pPr fontAlgn="base"/>
            <a:r>
              <a:rPr lang="en-IN" dirty="0"/>
              <a:t>This has the following syntax:</a:t>
            </a:r>
          </a:p>
          <a:p>
            <a:pPr lvl="1" fontAlgn="base"/>
            <a:r>
              <a:rPr lang="en-IN" b="1" dirty="0"/>
              <a:t>[</a:t>
            </a:r>
            <a:r>
              <a:rPr lang="en-IN" b="1" dirty="0" err="1"/>
              <a:t>start:stop:step</a:t>
            </a:r>
            <a:r>
              <a:rPr lang="en-IN" b="1" dirty="0" smtClean="0"/>
              <a:t>]</a:t>
            </a:r>
            <a:endParaRPr lang="en-IN" dirty="0" smtClean="0"/>
          </a:p>
          <a:p>
            <a:pPr fontAlgn="base"/>
            <a:r>
              <a:rPr lang="en-IN" b="1" dirty="0"/>
              <a:t>start </a:t>
            </a:r>
            <a:r>
              <a:rPr lang="en-IN" dirty="0"/>
              <a:t>is a numerical index for the slice start</a:t>
            </a:r>
            <a:endParaRPr lang="en-IN" b="1" dirty="0"/>
          </a:p>
          <a:p>
            <a:pPr fontAlgn="base"/>
            <a:r>
              <a:rPr lang="en-IN" b="1" dirty="0"/>
              <a:t>stop</a:t>
            </a:r>
            <a:r>
              <a:rPr lang="en-IN" dirty="0"/>
              <a:t> is the index you will go up to (but not include)</a:t>
            </a:r>
          </a:p>
          <a:p>
            <a:pPr fontAlgn="base"/>
            <a:r>
              <a:rPr lang="en-IN" b="1" dirty="0"/>
              <a:t>step </a:t>
            </a:r>
            <a:r>
              <a:rPr lang="en-IN" dirty="0"/>
              <a:t>is the size of the “jump” you take.</a:t>
            </a:r>
            <a:endParaRPr lang="en-IN" b="1" dirty="0"/>
          </a:p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04.08.18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04520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Common used String methods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l</a:t>
            </a:r>
            <a:r>
              <a:rPr lang="en-IN" dirty="0" err="1" smtClean="0"/>
              <a:t>en</a:t>
            </a:r>
            <a:r>
              <a:rPr lang="en-IN" dirty="0" smtClean="0"/>
              <a:t>() : Returns the length of string</a:t>
            </a:r>
          </a:p>
          <a:p>
            <a:r>
              <a:rPr lang="en-IN" dirty="0"/>
              <a:t>u</a:t>
            </a:r>
            <a:r>
              <a:rPr lang="en-IN" dirty="0" smtClean="0"/>
              <a:t>pper() : Change every letter in upper case</a:t>
            </a:r>
          </a:p>
          <a:p>
            <a:r>
              <a:rPr lang="en-IN" dirty="0" smtClean="0"/>
              <a:t>lower() : Change every letter in lower case</a:t>
            </a:r>
          </a:p>
          <a:p>
            <a:r>
              <a:rPr lang="en-IN" dirty="0" err="1"/>
              <a:t>i</a:t>
            </a:r>
            <a:r>
              <a:rPr lang="en-IN" dirty="0" err="1" smtClean="0"/>
              <a:t>supper</a:t>
            </a:r>
            <a:r>
              <a:rPr lang="en-IN" dirty="0" smtClean="0"/>
              <a:t>() : </a:t>
            </a:r>
            <a:r>
              <a:rPr lang="en-IN" dirty="0" err="1" smtClean="0"/>
              <a:t>Retrun</a:t>
            </a:r>
            <a:r>
              <a:rPr lang="en-IN" dirty="0" smtClean="0"/>
              <a:t> true if string in upper case</a:t>
            </a:r>
          </a:p>
          <a:p>
            <a:r>
              <a:rPr lang="en-IN" dirty="0" err="1" smtClean="0"/>
              <a:t>Islower</a:t>
            </a:r>
            <a:r>
              <a:rPr lang="en-IN" dirty="0" smtClean="0"/>
              <a:t>() : Return true if string in lower case</a:t>
            </a:r>
          </a:p>
          <a:p>
            <a:r>
              <a:rPr lang="en-IN" dirty="0"/>
              <a:t>s</a:t>
            </a:r>
            <a:r>
              <a:rPr lang="en-IN" dirty="0" smtClean="0"/>
              <a:t>plit() : split the string on a specific character, default is space</a:t>
            </a:r>
          </a:p>
          <a:p>
            <a:r>
              <a:rPr lang="en-IN" dirty="0"/>
              <a:t>s</a:t>
            </a:r>
            <a:r>
              <a:rPr lang="en-IN" dirty="0" smtClean="0"/>
              <a:t>trip() : remove character from the beginning and end of string</a:t>
            </a:r>
          </a:p>
          <a:p>
            <a:r>
              <a:rPr lang="en-IN" dirty="0" err="1"/>
              <a:t>l</a:t>
            </a:r>
            <a:r>
              <a:rPr lang="en-IN" dirty="0" err="1" smtClean="0"/>
              <a:t>strip</a:t>
            </a:r>
            <a:r>
              <a:rPr lang="en-IN" dirty="0" smtClean="0"/>
              <a:t>() : remove character from left</a:t>
            </a:r>
          </a:p>
          <a:p>
            <a:r>
              <a:rPr lang="en-IN" dirty="0" err="1"/>
              <a:t>r</a:t>
            </a:r>
            <a:r>
              <a:rPr lang="en-IN" dirty="0" err="1" smtClean="0"/>
              <a:t>strip</a:t>
            </a:r>
            <a:r>
              <a:rPr lang="en-IN" dirty="0" smtClean="0"/>
              <a:t>() : remove character from right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04.08.18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85699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About </a:t>
            </a:r>
            <a:r>
              <a:rPr lang="en-IN" dirty="0"/>
              <a:t>the founder</a:t>
            </a:r>
          </a:p>
          <a:p>
            <a:r>
              <a:rPr lang="en-IN" dirty="0" smtClean="0"/>
              <a:t>Python </a:t>
            </a:r>
            <a:r>
              <a:rPr lang="en-IN" dirty="0"/>
              <a:t>2 VS Python 3</a:t>
            </a:r>
          </a:p>
          <a:p>
            <a:r>
              <a:rPr lang="en-IN" dirty="0" smtClean="0"/>
              <a:t>Installation </a:t>
            </a:r>
            <a:r>
              <a:rPr lang="en-IN" dirty="0"/>
              <a:t>and First python program</a:t>
            </a:r>
          </a:p>
          <a:p>
            <a:r>
              <a:rPr lang="en-IN" dirty="0" smtClean="0"/>
              <a:t>Python </a:t>
            </a:r>
            <a:r>
              <a:rPr lang="en-IN" dirty="0"/>
              <a:t>and its advantages</a:t>
            </a:r>
          </a:p>
          <a:p>
            <a:r>
              <a:rPr lang="en-IN" dirty="0" smtClean="0"/>
              <a:t>Basic </a:t>
            </a:r>
            <a:r>
              <a:rPr lang="en-IN" dirty="0"/>
              <a:t>Data </a:t>
            </a:r>
            <a:r>
              <a:rPr lang="en-IN" dirty="0" smtClean="0"/>
              <a:t>Type</a:t>
            </a:r>
          </a:p>
          <a:p>
            <a:pPr lvl="1"/>
            <a:r>
              <a:rPr lang="en-IN" dirty="0" smtClean="0"/>
              <a:t>Numbers</a:t>
            </a:r>
          </a:p>
          <a:p>
            <a:pPr lvl="1"/>
            <a:r>
              <a:rPr lang="en-IN" dirty="0" smtClean="0"/>
              <a:t>Strings</a:t>
            </a:r>
          </a:p>
          <a:p>
            <a:pPr lvl="1"/>
            <a:r>
              <a:rPr lang="en-IN" dirty="0" smtClean="0"/>
              <a:t>List</a:t>
            </a:r>
          </a:p>
          <a:p>
            <a:pPr lvl="1"/>
            <a:r>
              <a:rPr lang="en-IN" dirty="0" smtClean="0"/>
              <a:t>Boolean</a:t>
            </a:r>
          </a:p>
          <a:p>
            <a:pPr lvl="1"/>
            <a:r>
              <a:rPr lang="en-IN" dirty="0" smtClean="0"/>
              <a:t>Dictionary</a:t>
            </a:r>
          </a:p>
          <a:p>
            <a:pPr lvl="1"/>
            <a:r>
              <a:rPr lang="en-IN" dirty="0" smtClean="0"/>
              <a:t>Sets</a:t>
            </a:r>
          </a:p>
          <a:p>
            <a:pPr lvl="1"/>
            <a:r>
              <a:rPr lang="en-IN" dirty="0" smtClean="0"/>
              <a:t>Tuples</a:t>
            </a:r>
            <a:endParaRPr lang="en-IN" dirty="0"/>
          </a:p>
          <a:p>
            <a:r>
              <a:rPr lang="en-IN" dirty="0" smtClean="0"/>
              <a:t>Python </a:t>
            </a:r>
            <a:r>
              <a:rPr lang="en-IN" dirty="0"/>
              <a:t>Comparison Operator</a:t>
            </a:r>
          </a:p>
          <a:p>
            <a:r>
              <a:rPr lang="en-IN" dirty="0" smtClean="0"/>
              <a:t>Flow </a:t>
            </a:r>
            <a:r>
              <a:rPr lang="en-IN" dirty="0"/>
              <a:t>Control</a:t>
            </a:r>
          </a:p>
          <a:p>
            <a:r>
              <a:rPr lang="en-IN" dirty="0" smtClean="0"/>
              <a:t>Conditional </a:t>
            </a:r>
            <a:r>
              <a:rPr lang="en-IN" dirty="0"/>
              <a:t>Statement</a:t>
            </a:r>
          </a:p>
          <a:p>
            <a:r>
              <a:rPr lang="en-IN" dirty="0" smtClean="0"/>
              <a:t>Loops</a:t>
            </a:r>
            <a:endParaRPr lang="en-IN" dirty="0"/>
          </a:p>
          <a:p>
            <a:r>
              <a:rPr lang="en-IN" dirty="0" smtClean="0"/>
              <a:t>List </a:t>
            </a:r>
            <a:r>
              <a:rPr lang="en-IN" dirty="0"/>
              <a:t>Comprehension</a:t>
            </a:r>
          </a:p>
          <a:p>
            <a:r>
              <a:rPr lang="en-IN" dirty="0" smtClean="0"/>
              <a:t>Methods </a:t>
            </a:r>
            <a:r>
              <a:rPr lang="en-IN" dirty="0"/>
              <a:t>and Functions</a:t>
            </a:r>
          </a:p>
        </p:txBody>
      </p:sp>
    </p:spTree>
    <p:extLst>
      <p:ext uri="{BB962C8B-B14F-4D97-AF65-F5344CB8AC3E}">
        <p14:creationId xmlns:p14="http://schemas.microsoft.com/office/powerpoint/2010/main" val="34500786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 Formatting and Printing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+ method </a:t>
            </a:r>
          </a:p>
          <a:p>
            <a:pPr marL="0" indent="0">
              <a:buNone/>
            </a:pPr>
            <a:r>
              <a:rPr lang="en-IN" dirty="0" smtClean="0"/>
              <a:t>	name = ‘Alex’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‘Hello’ + name</a:t>
            </a:r>
            <a:endParaRPr lang="en-IN" dirty="0"/>
          </a:p>
          <a:p>
            <a:r>
              <a:rPr lang="en-IN" dirty="0" smtClean="0"/>
              <a:t>%s method :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first_name</a:t>
            </a:r>
            <a:r>
              <a:rPr lang="en-IN" dirty="0" smtClean="0"/>
              <a:t> = ‘Sam’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last_name</a:t>
            </a:r>
            <a:r>
              <a:rPr lang="en-IN" dirty="0" smtClean="0"/>
              <a:t> = ‘Bridges’</a:t>
            </a:r>
            <a:r>
              <a:rPr lang="en-IN" dirty="0"/>
              <a:t>	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‘Hello %s %s’ %(</a:t>
            </a:r>
            <a:r>
              <a:rPr lang="en-IN" dirty="0" err="1" smtClean="0"/>
              <a:t>first_name</a:t>
            </a:r>
            <a:r>
              <a:rPr lang="en-IN" dirty="0" smtClean="0"/>
              <a:t>, </a:t>
            </a:r>
            <a:r>
              <a:rPr lang="en-IN" dirty="0" err="1" smtClean="0"/>
              <a:t>last_name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‘</a:t>
            </a:r>
          </a:p>
          <a:p>
            <a:r>
              <a:rPr lang="en-IN" dirty="0"/>
              <a:t>{} format 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first_name</a:t>
            </a:r>
            <a:r>
              <a:rPr lang="en-IN" dirty="0"/>
              <a:t> = ‘</a:t>
            </a:r>
            <a:r>
              <a:rPr lang="en-IN" dirty="0" err="1"/>
              <a:t>lauren</a:t>
            </a:r>
            <a:r>
              <a:rPr lang="en-IN" dirty="0"/>
              <a:t>’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last_name</a:t>
            </a:r>
            <a:r>
              <a:rPr lang="en-IN" dirty="0"/>
              <a:t> = ‘fisher’</a:t>
            </a:r>
          </a:p>
          <a:p>
            <a:pPr marL="0" indent="0">
              <a:buNone/>
            </a:pPr>
            <a:r>
              <a:rPr lang="en-IN" dirty="0"/>
              <a:t>	‘Hello {} {}’.format(</a:t>
            </a:r>
            <a:r>
              <a:rPr lang="en-IN" dirty="0" err="1"/>
              <a:t>first_name</a:t>
            </a:r>
            <a:r>
              <a:rPr lang="en-IN" dirty="0"/>
              <a:t>, </a:t>
            </a:r>
            <a:r>
              <a:rPr lang="en-IN" dirty="0" err="1"/>
              <a:t>last_name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	‘Hello {f} {l}’.format(f= </a:t>
            </a:r>
            <a:r>
              <a:rPr lang="en-IN" dirty="0" err="1"/>
              <a:t>first_name</a:t>
            </a:r>
            <a:r>
              <a:rPr lang="en-IN" dirty="0"/>
              <a:t>, l = </a:t>
            </a:r>
            <a:r>
              <a:rPr lang="en-IN" dirty="0" err="1"/>
              <a:t>last_name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‘f’ String: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first_name</a:t>
            </a:r>
            <a:r>
              <a:rPr lang="en-IN" dirty="0" smtClean="0"/>
              <a:t> = ‘</a:t>
            </a:r>
            <a:r>
              <a:rPr lang="en-IN" dirty="0" err="1" smtClean="0"/>
              <a:t>lauren</a:t>
            </a:r>
            <a:r>
              <a:rPr lang="en-IN" dirty="0" smtClean="0"/>
              <a:t>’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last_name</a:t>
            </a:r>
            <a:r>
              <a:rPr lang="en-IN" dirty="0" smtClean="0"/>
              <a:t> = ‘fisher’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f‘Hello</a:t>
            </a:r>
            <a:r>
              <a:rPr lang="en-IN" dirty="0" smtClean="0"/>
              <a:t> {</a:t>
            </a:r>
            <a:r>
              <a:rPr lang="en-IN" dirty="0" err="1" smtClean="0"/>
              <a:t>first_name</a:t>
            </a:r>
            <a:r>
              <a:rPr lang="en-IN" dirty="0" smtClean="0"/>
              <a:t>} {</a:t>
            </a:r>
            <a:r>
              <a:rPr lang="en-IN" dirty="0" err="1" smtClean="0"/>
              <a:t>last_name</a:t>
            </a:r>
            <a:r>
              <a:rPr lang="en-IN" dirty="0" smtClean="0"/>
              <a:t>}’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** Repetition with * sign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04.08.18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42000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Immutability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No operation causes a change to the original string object</a:t>
            </a:r>
          </a:p>
          <a:p>
            <a:r>
              <a:rPr lang="en-IN" dirty="0" smtClean="0"/>
              <a:t>A string object once created is immutable.</a:t>
            </a:r>
          </a:p>
          <a:p>
            <a:r>
              <a:rPr lang="en-IN" dirty="0" smtClean="0"/>
              <a:t>Operation only create new strings holding the operation result.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&gt;&gt;&gt; name = ‘Mickey’</a:t>
            </a:r>
          </a:p>
          <a:p>
            <a:pPr marL="0" indent="0">
              <a:buNone/>
            </a:pPr>
            <a:r>
              <a:rPr lang="en-IN" dirty="0" smtClean="0"/>
              <a:t>&gt;&gt;&gt; name + ‘ Mouse’</a:t>
            </a:r>
          </a:p>
          <a:p>
            <a:pPr marL="0" indent="0">
              <a:buNone/>
            </a:pPr>
            <a:r>
              <a:rPr lang="en-IN" dirty="0" smtClean="0"/>
              <a:t>Mickey Mouse</a:t>
            </a:r>
          </a:p>
          <a:p>
            <a:pPr marL="0" indent="0">
              <a:buNone/>
            </a:pPr>
            <a:r>
              <a:rPr lang="en-IN" dirty="0" smtClean="0"/>
              <a:t>&gt;&gt;&gt; name</a:t>
            </a:r>
          </a:p>
          <a:p>
            <a:pPr marL="0" indent="0">
              <a:buNone/>
            </a:pPr>
            <a:r>
              <a:rPr lang="en-IN" dirty="0" smtClean="0"/>
              <a:t>Mickey</a:t>
            </a:r>
          </a:p>
          <a:p>
            <a:pPr marL="0" indent="0">
              <a:buNone/>
            </a:pPr>
            <a:r>
              <a:rPr lang="en-IN" dirty="0" smtClean="0"/>
              <a:t>&gt;&gt;&gt; name[1] = ‘N’	#reports an error</a:t>
            </a:r>
          </a:p>
          <a:p>
            <a:pPr marL="0" indent="0">
              <a:buNone/>
            </a:pPr>
            <a:r>
              <a:rPr lang="en-IN" dirty="0" smtClean="0"/>
              <a:t>&gt;&gt;&gt; name = ‘N’ + name[1:] 	#expression can make new objects</a:t>
            </a:r>
          </a:p>
          <a:p>
            <a:pPr marL="0" indent="0">
              <a:buNone/>
            </a:pPr>
            <a:r>
              <a:rPr lang="en-IN" dirty="0" smtClean="0"/>
              <a:t>&gt;&gt;&gt; name</a:t>
            </a:r>
          </a:p>
          <a:p>
            <a:pPr marL="0" indent="0">
              <a:buNone/>
            </a:pPr>
            <a:r>
              <a:rPr lang="en-IN" dirty="0" err="1" smtClean="0"/>
              <a:t>Nickey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**Here the original string object has not changed, but now name is referring to a new object.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04.08.18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568427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List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dirty="0"/>
              <a:t>Lists are ordered sequences that can hold a variety of object types. </a:t>
            </a:r>
          </a:p>
          <a:p>
            <a:pPr fontAlgn="base"/>
            <a:r>
              <a:rPr lang="en-IN" dirty="0"/>
              <a:t>They use [] brackets and commas to separate objects in the list.</a:t>
            </a:r>
          </a:p>
          <a:p>
            <a:pPr lvl="1" fontAlgn="base"/>
            <a:r>
              <a:rPr lang="en-IN" b="1" dirty="0"/>
              <a:t>[1,2,3,4,5] </a:t>
            </a:r>
          </a:p>
          <a:p>
            <a:pPr fontAlgn="base"/>
            <a:r>
              <a:rPr lang="en-IN" dirty="0"/>
              <a:t>Lists support indexing and slicing. Lists can be nested and also have a variety of useful methods that can be called off of </a:t>
            </a:r>
            <a:r>
              <a:rPr lang="en-IN" dirty="0" smtClean="0"/>
              <a:t>them</a:t>
            </a:r>
          </a:p>
          <a:p>
            <a:pPr fontAlgn="base"/>
            <a:r>
              <a:rPr lang="en-IN" dirty="0" smtClean="0"/>
              <a:t>They are mutable – list can be modified in place by assignment as well as many list methods.</a:t>
            </a:r>
          </a:p>
          <a:p>
            <a:pPr fontAlgn="base"/>
            <a:r>
              <a:rPr lang="en-IN" dirty="0" smtClean="0"/>
              <a:t>They have no fixed size – they can grow and shrink on demand</a:t>
            </a:r>
          </a:p>
          <a:p>
            <a:pPr fontAlgn="base"/>
            <a:r>
              <a:rPr lang="en-IN" dirty="0" smtClean="0"/>
              <a:t>List have no fixed type constraint – they can be containing objects of all different types.</a:t>
            </a:r>
          </a:p>
          <a:p>
            <a:pPr fontAlgn="base"/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04.08.18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11400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List Contd..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dirty="0" smtClean="0"/>
              <a:t>Common used methods</a:t>
            </a:r>
          </a:p>
          <a:p>
            <a:pPr lvl="1" fontAlgn="base"/>
            <a:r>
              <a:rPr lang="en-IN" dirty="0" err="1"/>
              <a:t>l</a:t>
            </a:r>
            <a:r>
              <a:rPr lang="en-IN" dirty="0" err="1" smtClean="0"/>
              <a:t>en</a:t>
            </a:r>
            <a:r>
              <a:rPr lang="en-IN" dirty="0" smtClean="0"/>
              <a:t>() : return the length of list</a:t>
            </a:r>
          </a:p>
          <a:p>
            <a:pPr lvl="1" fontAlgn="base"/>
            <a:r>
              <a:rPr lang="en-IN" dirty="0"/>
              <a:t>a</a:t>
            </a:r>
            <a:r>
              <a:rPr lang="en-IN" dirty="0" smtClean="0"/>
              <a:t>ppend() : append the value at last of list</a:t>
            </a:r>
          </a:p>
          <a:p>
            <a:pPr lvl="1" fontAlgn="base"/>
            <a:r>
              <a:rPr lang="en-IN" dirty="0"/>
              <a:t>p</a:t>
            </a:r>
            <a:r>
              <a:rPr lang="en-IN" dirty="0" smtClean="0"/>
              <a:t>op(): remove the last element from list by default else the index </a:t>
            </a:r>
          </a:p>
          <a:p>
            <a:pPr lvl="1" fontAlgn="base"/>
            <a:r>
              <a:rPr lang="en-IN" dirty="0"/>
              <a:t>r</a:t>
            </a:r>
            <a:r>
              <a:rPr lang="en-IN" dirty="0" smtClean="0"/>
              <a:t>emove() : remove item from list if exists</a:t>
            </a:r>
          </a:p>
          <a:p>
            <a:pPr lvl="1" fontAlgn="base"/>
            <a:r>
              <a:rPr lang="en-IN" dirty="0"/>
              <a:t>r</a:t>
            </a:r>
            <a:r>
              <a:rPr lang="en-IN" dirty="0" smtClean="0"/>
              <a:t>everse() : reverse the list</a:t>
            </a:r>
          </a:p>
          <a:p>
            <a:pPr lvl="1" fontAlgn="base"/>
            <a:r>
              <a:rPr lang="en-IN" dirty="0"/>
              <a:t>s</a:t>
            </a:r>
            <a:r>
              <a:rPr lang="en-IN" dirty="0" smtClean="0"/>
              <a:t>ort() : sort the list default ascending order. </a:t>
            </a:r>
            <a:r>
              <a:rPr lang="en-IN" dirty="0" err="1" smtClean="0"/>
              <a:t>l.sort</a:t>
            </a:r>
            <a:r>
              <a:rPr lang="en-IN" dirty="0" smtClean="0"/>
              <a:t>(reverse=True)</a:t>
            </a:r>
          </a:p>
          <a:p>
            <a:pPr lvl="1" fontAlgn="base"/>
            <a:r>
              <a:rPr lang="en-IN" dirty="0" smtClean="0"/>
              <a:t>insert(</a:t>
            </a:r>
            <a:r>
              <a:rPr lang="en-IN" dirty="0" err="1" smtClean="0"/>
              <a:t>pos</a:t>
            </a:r>
            <a:r>
              <a:rPr lang="en-IN" dirty="0" smtClean="0"/>
              <a:t>, value) : insert the value at the given position </a:t>
            </a:r>
          </a:p>
          <a:p>
            <a:pPr lvl="1" fontAlgn="base"/>
            <a:r>
              <a:rPr lang="en-IN" dirty="0" err="1" smtClean="0"/>
              <a:t>Etc</a:t>
            </a:r>
            <a:r>
              <a:rPr lang="en-IN" dirty="0" smtClean="0"/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04.08.18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98813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Tuple	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Tuples </a:t>
            </a:r>
            <a:r>
              <a:rPr lang="en-IN" dirty="0"/>
              <a:t>are very similar to lists. However they have one key difference - </a:t>
            </a:r>
            <a:r>
              <a:rPr lang="en-IN" b="1" dirty="0"/>
              <a:t>immutability</a:t>
            </a:r>
            <a:r>
              <a:rPr lang="en-IN" b="1" dirty="0" smtClean="0"/>
              <a:t>.</a:t>
            </a:r>
          </a:p>
          <a:p>
            <a:r>
              <a:rPr lang="fr-FR" dirty="0" smtClean="0"/>
              <a:t>Immutable : </a:t>
            </a:r>
            <a:r>
              <a:rPr lang="en-IN" dirty="0"/>
              <a:t>unchanging over time or unable to be changed</a:t>
            </a:r>
          </a:p>
          <a:p>
            <a:r>
              <a:rPr lang="en-IN" dirty="0"/>
              <a:t>Once an element is inside a tuple, it can not be reassigned.</a:t>
            </a:r>
          </a:p>
          <a:p>
            <a:r>
              <a:rPr lang="en-IN" dirty="0"/>
              <a:t>Tuples use parenthesis:  </a:t>
            </a:r>
            <a:r>
              <a:rPr lang="en-IN" b="1" dirty="0"/>
              <a:t>(1,2,3</a:t>
            </a:r>
            <a:r>
              <a:rPr lang="en-IN" b="1" dirty="0" smtClean="0"/>
              <a:t>)</a:t>
            </a:r>
          </a:p>
          <a:p>
            <a:r>
              <a:rPr lang="en-IN" altLang="fr-FR" dirty="0">
                <a:solidFill>
                  <a:srgbClr val="000000"/>
                </a:solidFill>
              </a:rPr>
              <a:t>They are ordered collections of arbitrary objects</a:t>
            </a:r>
          </a:p>
          <a:p>
            <a:r>
              <a:rPr lang="en-IN" altLang="fr-FR" dirty="0">
                <a:solidFill>
                  <a:srgbClr val="000000"/>
                </a:solidFill>
              </a:rPr>
              <a:t>They can be accessed by </a:t>
            </a:r>
            <a:r>
              <a:rPr lang="en-IN" altLang="fr-FR" dirty="0" smtClean="0">
                <a:solidFill>
                  <a:srgbClr val="000000"/>
                </a:solidFill>
              </a:rPr>
              <a:t>index</a:t>
            </a:r>
          </a:p>
          <a:p>
            <a:r>
              <a:rPr lang="en-IN" altLang="fr-FR" dirty="0">
                <a:solidFill>
                  <a:srgbClr val="000000"/>
                </a:solidFill>
              </a:rPr>
              <a:t>They are fixed-length, heterogeneous, and arbitrarily </a:t>
            </a:r>
            <a:r>
              <a:rPr lang="en-IN" altLang="fr-FR" dirty="0" err="1">
                <a:solidFill>
                  <a:srgbClr val="000000"/>
                </a:solidFill>
              </a:rPr>
              <a:t>nestable</a:t>
            </a:r>
            <a:endParaRPr lang="en-IN" altLang="fr-FR" dirty="0">
              <a:solidFill>
                <a:srgbClr val="000000"/>
              </a:solidFill>
            </a:endParaRPr>
          </a:p>
          <a:p>
            <a:r>
              <a:rPr lang="en-IN" altLang="fr-FR" dirty="0">
                <a:solidFill>
                  <a:srgbClr val="000000"/>
                </a:solidFill>
              </a:rPr>
              <a:t>some of the type specific methods of tuples are : index, count</a:t>
            </a:r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dirty="0"/>
          </a:p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04.08.18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68297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Dictionaries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/>
              <a:t>Dictionaries are unordered mappings for storing objects. Previously we saw how lists store objects in an ordered sequence, dictionaries use  a key-value pairing instead.</a:t>
            </a:r>
          </a:p>
          <a:p>
            <a:pPr fontAlgn="base"/>
            <a:r>
              <a:rPr lang="en-IN" dirty="0"/>
              <a:t>This key-value pair allows users to quickly grab objects without needing to know an index location.</a:t>
            </a:r>
          </a:p>
          <a:p>
            <a:pPr fontAlgn="base"/>
            <a:r>
              <a:rPr lang="en-IN" dirty="0"/>
              <a:t>Dictionaries use curly braces and colons to signify the keys and their associated values</a:t>
            </a:r>
            <a:r>
              <a:rPr lang="en-IN" dirty="0" smtClean="0"/>
              <a:t>.</a:t>
            </a:r>
          </a:p>
          <a:p>
            <a:pPr marL="0" indent="0" fontAlgn="base">
              <a:buNone/>
            </a:pPr>
            <a:r>
              <a:rPr lang="en-IN" b="1" dirty="0"/>
              <a:t>    {'key1':'value1','key2':'value2</a:t>
            </a:r>
            <a:r>
              <a:rPr lang="en-IN" b="1" dirty="0" smtClean="0"/>
              <a:t>'}</a:t>
            </a:r>
            <a:endParaRPr lang="fr-FR" dirty="0"/>
          </a:p>
          <a:p>
            <a:r>
              <a:rPr lang="en-IN" dirty="0" smtClean="0"/>
              <a:t>A dictionary is a variable length, heterogeneous, and arbitrary objects.</a:t>
            </a:r>
          </a:p>
          <a:p>
            <a:r>
              <a:rPr lang="en-IN" dirty="0" smtClean="0"/>
              <a:t>They are mutable – may be changed in place and can grow and shrink on demand.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04.08.18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36075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Dictionaries</a:t>
            </a:r>
            <a:r>
              <a:rPr lang="fr-FR" b="1" dirty="0" smtClean="0"/>
              <a:t> </a:t>
            </a:r>
            <a:r>
              <a:rPr lang="fr-FR" b="1" dirty="0" err="1" smtClean="0"/>
              <a:t>Contd</a:t>
            </a:r>
            <a:r>
              <a:rPr lang="fr-FR" b="1" dirty="0" smtClean="0"/>
              <a:t>..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IN" dirty="0" smtClean="0"/>
              <a:t>Example:</a:t>
            </a:r>
          </a:p>
          <a:p>
            <a:pPr marL="0" indent="0" fontAlgn="base">
              <a:buNone/>
            </a:pPr>
            <a:r>
              <a:rPr lang="en-IN" dirty="0" smtClean="0"/>
              <a:t>&gt;&gt;&gt; D = {‘one’:1, ‘two’:2, ‘three’:3}</a:t>
            </a:r>
          </a:p>
          <a:p>
            <a:pPr marL="0" indent="0" fontAlgn="base">
              <a:buNone/>
            </a:pPr>
            <a:r>
              <a:rPr lang="en-IN" dirty="0" smtClean="0"/>
              <a:t>&gt;&gt;&gt; D[‘one’]</a:t>
            </a:r>
          </a:p>
          <a:p>
            <a:pPr marL="0" indent="0" fontAlgn="base">
              <a:buNone/>
            </a:pPr>
            <a:r>
              <a:rPr lang="en-IN" dirty="0" smtClean="0"/>
              <a:t>1</a:t>
            </a:r>
          </a:p>
          <a:p>
            <a:pPr marL="0" indent="0" fontAlgn="base">
              <a:buNone/>
            </a:pPr>
            <a:r>
              <a:rPr lang="en-IN" dirty="0" smtClean="0"/>
              <a:t>&gt;&gt;&gt;D[‘one’] = D[‘one’] + 1</a:t>
            </a:r>
          </a:p>
          <a:p>
            <a:pPr marL="0" indent="0" fontAlgn="base">
              <a:buNone/>
            </a:pPr>
            <a:r>
              <a:rPr lang="en-IN" dirty="0" smtClean="0"/>
              <a:t>&gt;&gt;&gt; D</a:t>
            </a:r>
          </a:p>
          <a:p>
            <a:pPr marL="0" indent="0" fontAlgn="base">
              <a:buNone/>
            </a:pPr>
            <a:r>
              <a:rPr lang="en-IN" dirty="0"/>
              <a:t>{‘one</a:t>
            </a:r>
            <a:r>
              <a:rPr lang="en-IN" dirty="0" smtClean="0"/>
              <a:t>’:2, </a:t>
            </a:r>
            <a:r>
              <a:rPr lang="en-IN" dirty="0"/>
              <a:t>‘two’:2, ‘three’:3</a:t>
            </a:r>
            <a:r>
              <a:rPr lang="en-IN" dirty="0" smtClean="0"/>
              <a:t>}</a:t>
            </a:r>
          </a:p>
          <a:p>
            <a:pPr marL="0" indent="0" fontAlgn="base">
              <a:buNone/>
            </a:pPr>
            <a:r>
              <a:rPr lang="en-IN" dirty="0" smtClean="0"/>
              <a:t>&gt;&gt;&gt; D[‘four’] = 4		# new key added using assignment</a:t>
            </a:r>
          </a:p>
          <a:p>
            <a:pPr marL="0" indent="0" fontAlgn="base">
              <a:buNone/>
            </a:pPr>
            <a:r>
              <a:rPr lang="en-IN" dirty="0" smtClean="0"/>
              <a:t>&gt;&gt;&gt; D</a:t>
            </a:r>
          </a:p>
          <a:p>
            <a:pPr marL="0" indent="0" fontAlgn="base">
              <a:buNone/>
            </a:pPr>
            <a:r>
              <a:rPr lang="en-IN" dirty="0"/>
              <a:t>{‘one</a:t>
            </a:r>
            <a:r>
              <a:rPr lang="en-IN" dirty="0" smtClean="0"/>
              <a:t>’:2, </a:t>
            </a:r>
            <a:r>
              <a:rPr lang="en-IN" dirty="0"/>
              <a:t>‘two’:2, ‘three’:</a:t>
            </a:r>
            <a:r>
              <a:rPr lang="en-IN" dirty="0" smtClean="0"/>
              <a:t>3, ‘four’:4}</a:t>
            </a:r>
          </a:p>
          <a:p>
            <a:r>
              <a:rPr lang="en-IN" dirty="0" smtClean="0"/>
              <a:t>Accessing non-existing key is an error,</a:t>
            </a:r>
          </a:p>
          <a:p>
            <a:r>
              <a:rPr lang="en-IN" dirty="0" smtClean="0"/>
              <a:t>Key must be of an immutable data type such as string, number and tuples.</a:t>
            </a:r>
            <a:endParaRPr lang="en-IN" dirty="0"/>
          </a:p>
          <a:p>
            <a:r>
              <a:rPr lang="en-IN" dirty="0" smtClean="0"/>
              <a:t>The dictionary in membership expression can be used to test presence of a key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04.08.18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2720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Dictionaries</a:t>
            </a:r>
            <a:r>
              <a:rPr lang="fr-FR" b="1" dirty="0" smtClean="0"/>
              <a:t> </a:t>
            </a:r>
            <a:r>
              <a:rPr lang="fr-FR" b="1" dirty="0" err="1" smtClean="0"/>
              <a:t>Contd</a:t>
            </a:r>
            <a:r>
              <a:rPr lang="fr-FR" b="1" dirty="0" smtClean="0"/>
              <a:t>..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IN" dirty="0" smtClean="0"/>
              <a:t>Example:</a:t>
            </a:r>
          </a:p>
          <a:p>
            <a:pPr marL="225425" algn="just">
              <a:buClrTx/>
              <a:buNone/>
            </a:pPr>
            <a:r>
              <a:rPr lang="en-IN" dirty="0" smtClean="0"/>
              <a:t>&gt;&gt;&gt; 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D = {'a': 1, 'b': 2, 'c': 3}</a:t>
            </a:r>
          </a:p>
          <a:p>
            <a:pPr marL="225425" algn="just">
              <a:buClrTx/>
              <a:buNone/>
            </a:pPr>
            <a:r>
              <a:rPr lang="en-IN" dirty="0" smtClean="0"/>
              <a:t>&gt;&gt;&gt; 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'f' in D</a:t>
            </a:r>
          </a:p>
          <a:p>
            <a:pPr marL="0" indent="0" fontAlgn="base">
              <a:buNone/>
            </a:pPr>
            <a:r>
              <a:rPr lang="en-IN" altLang="fr-FR" dirty="0">
                <a:solidFill>
                  <a:srgbClr val="004586"/>
                </a:solidFill>
                <a:latin typeface="Courier 10 Pitch" pitchFamily="1" charset="0"/>
              </a:rPr>
              <a:t>False</a:t>
            </a:r>
            <a:endParaRPr lang="en-IN" dirty="0" smtClean="0"/>
          </a:p>
          <a:p>
            <a:pPr marL="0" indent="0" fontAlgn="base">
              <a:buNone/>
            </a:pPr>
            <a:r>
              <a:rPr lang="en-IN" dirty="0" smtClean="0"/>
              <a:t>&gt;&gt;&gt;’a’ in D</a:t>
            </a:r>
          </a:p>
          <a:p>
            <a:pPr marL="0" indent="0" fontAlgn="base">
              <a:buNone/>
            </a:pPr>
            <a:r>
              <a:rPr lang="en-IN" dirty="0" smtClean="0"/>
              <a:t>True</a:t>
            </a:r>
          </a:p>
          <a:p>
            <a:r>
              <a:rPr lang="en-IN" dirty="0" err="1" smtClean="0"/>
              <a:t>Comman</a:t>
            </a:r>
            <a:r>
              <a:rPr lang="en-IN" dirty="0" smtClean="0"/>
              <a:t> used Methods:</a:t>
            </a:r>
          </a:p>
          <a:p>
            <a:pPr lvl="1"/>
            <a:r>
              <a:rPr lang="en-IN" dirty="0" smtClean="0"/>
              <a:t>keys(): return list of keys</a:t>
            </a:r>
          </a:p>
          <a:p>
            <a:pPr lvl="1"/>
            <a:r>
              <a:rPr lang="en-IN" dirty="0"/>
              <a:t>v</a:t>
            </a:r>
            <a:r>
              <a:rPr lang="en-IN" dirty="0" smtClean="0"/>
              <a:t>alues() : return list of values</a:t>
            </a:r>
          </a:p>
          <a:p>
            <a:pPr lvl="1"/>
            <a:r>
              <a:rPr lang="en-IN" dirty="0"/>
              <a:t>c</a:t>
            </a:r>
            <a:r>
              <a:rPr lang="en-IN" dirty="0" smtClean="0"/>
              <a:t>lear(): clears the </a:t>
            </a:r>
            <a:r>
              <a:rPr lang="en-IN" dirty="0" err="1" smtClean="0"/>
              <a:t>dict</a:t>
            </a:r>
            <a:endParaRPr lang="en-IN" dirty="0" smtClean="0"/>
          </a:p>
          <a:p>
            <a:pPr lvl="1"/>
            <a:r>
              <a:rPr lang="en-IN" dirty="0" smtClean="0"/>
              <a:t>Items(): returns a list having key values a tuple</a:t>
            </a:r>
          </a:p>
          <a:p>
            <a:pPr lvl="1"/>
            <a:r>
              <a:rPr lang="en-IN" dirty="0" smtClean="0"/>
              <a:t>get(key) : return the </a:t>
            </a:r>
            <a:r>
              <a:rPr lang="en-IN" dirty="0" err="1" smtClean="0"/>
              <a:t>the</a:t>
            </a:r>
            <a:r>
              <a:rPr lang="en-IN" dirty="0" smtClean="0"/>
              <a:t> value of key if exists otherwise nothing</a:t>
            </a:r>
          </a:p>
          <a:p>
            <a:pPr lvl="1"/>
            <a:r>
              <a:rPr lang="en-IN" dirty="0" smtClean="0"/>
              <a:t>pop(key) : removes the key-value from the dictionary if exist otherwise return an error.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04.08.18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3257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Sets </a:t>
            </a:r>
            <a:r>
              <a:rPr lang="en-IN" dirty="0"/>
              <a:t>are unordered collections of </a:t>
            </a:r>
            <a:r>
              <a:rPr lang="en-IN" b="1" dirty="0"/>
              <a:t>unique </a:t>
            </a:r>
            <a:r>
              <a:rPr lang="en-IN" dirty="0"/>
              <a:t>elements.</a:t>
            </a:r>
          </a:p>
          <a:p>
            <a:r>
              <a:rPr lang="en-IN" dirty="0"/>
              <a:t>Meaning there can only be one representative of the same object.</a:t>
            </a:r>
          </a:p>
          <a:p>
            <a:r>
              <a:rPr lang="en-IN" dirty="0"/>
              <a:t>Let’s see some examples</a:t>
            </a:r>
            <a:r>
              <a:rPr lang="en-IN" dirty="0" smtClean="0"/>
              <a:t>!</a:t>
            </a:r>
          </a:p>
          <a:p>
            <a:pPr algn="just"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&gt;&gt;&gt; S1 = set('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abcde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')</a:t>
            </a:r>
          </a:p>
          <a:p>
            <a:pPr algn="just">
              <a:buClrTx/>
              <a:buNone/>
            </a:pPr>
            <a:r>
              <a:rPr lang="en-IN" altLang="fr-FR" dirty="0" smtClean="0">
                <a:solidFill>
                  <a:srgbClr val="355E00"/>
                </a:solidFill>
                <a:latin typeface="Courier 10 Pitch" pitchFamily="1" charset="0"/>
              </a:rPr>
              <a:t>&gt;&gt;&gt; 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S1</a:t>
            </a:r>
          </a:p>
          <a:p>
            <a:pPr algn="just">
              <a:buClrTx/>
              <a:buNone/>
            </a:pPr>
            <a:r>
              <a:rPr lang="en-IN" altLang="fr-FR" dirty="0" smtClean="0">
                <a:solidFill>
                  <a:srgbClr val="004586"/>
                </a:solidFill>
                <a:latin typeface="Courier 10 Pitch" pitchFamily="1" charset="0"/>
              </a:rPr>
              <a:t>set</a:t>
            </a:r>
            <a:r>
              <a:rPr lang="en-IN" altLang="fr-FR" dirty="0">
                <a:solidFill>
                  <a:srgbClr val="004586"/>
                </a:solidFill>
                <a:latin typeface="Courier 10 Pitch" pitchFamily="1" charset="0"/>
              </a:rPr>
              <a:t>(['a', 'c', 'b', 'e', 'd'])</a:t>
            </a:r>
          </a:p>
          <a:p>
            <a:pPr algn="just">
              <a:buClrTx/>
              <a:buNone/>
            </a:pPr>
            <a:r>
              <a:rPr lang="en-IN" altLang="fr-FR" dirty="0" smtClean="0">
                <a:solidFill>
                  <a:srgbClr val="355E00"/>
                </a:solidFill>
                <a:latin typeface="Courier 10 Pitch" pitchFamily="1" charset="0"/>
              </a:rPr>
              <a:t>&gt;&gt;&gt; 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S1.add(1)	</a:t>
            </a:r>
            <a:r>
              <a:rPr lang="en-IN" altLang="fr-FR" dirty="0">
                <a:solidFill>
                  <a:srgbClr val="B84700"/>
                </a:solidFill>
                <a:latin typeface="Courier 10 Pitch" pitchFamily="1" charset="0"/>
              </a:rPr>
              <a:t># object S1 modified</a:t>
            </a:r>
          </a:p>
          <a:p>
            <a:pPr algn="just">
              <a:buClrTx/>
              <a:buNone/>
            </a:pPr>
            <a:r>
              <a:rPr lang="en-IN" altLang="fr-FR" dirty="0" smtClean="0">
                <a:solidFill>
                  <a:srgbClr val="355E00"/>
                </a:solidFill>
                <a:latin typeface="Courier 10 Pitch" pitchFamily="1" charset="0"/>
              </a:rPr>
              <a:t>&gt;&gt;&gt; S1</a:t>
            </a:r>
          </a:p>
          <a:p>
            <a:pPr algn="just">
              <a:buClrTx/>
              <a:buNone/>
            </a:pPr>
            <a:r>
              <a:rPr lang="en-IN" altLang="fr-FR" dirty="0" smtClean="0">
                <a:solidFill>
                  <a:srgbClr val="004586"/>
                </a:solidFill>
                <a:latin typeface="Courier 10 Pitch" pitchFamily="1" charset="0"/>
              </a:rPr>
              <a:t>set</a:t>
            </a:r>
            <a:r>
              <a:rPr lang="en-IN" altLang="fr-FR" dirty="0">
                <a:solidFill>
                  <a:srgbClr val="004586"/>
                </a:solidFill>
                <a:latin typeface="Courier 10 Pitch" pitchFamily="1" charset="0"/>
              </a:rPr>
              <a:t>(['a', 1, 'c', 'b', 'e', 'd'])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Common used methods</a:t>
            </a:r>
          </a:p>
          <a:p>
            <a:pPr lvl="1"/>
            <a:r>
              <a:rPr lang="en-IN" dirty="0" smtClean="0"/>
              <a:t>add() : to add a value to set. </a:t>
            </a:r>
            <a:r>
              <a:rPr lang="en-IN" dirty="0" err="1" smtClean="0"/>
              <a:t>S.add</a:t>
            </a:r>
            <a:r>
              <a:rPr lang="en-IN" dirty="0" smtClean="0"/>
              <a:t>(‘a’)</a:t>
            </a:r>
          </a:p>
          <a:p>
            <a:pPr lvl="1"/>
            <a:r>
              <a:rPr lang="en-IN" dirty="0"/>
              <a:t>p</a:t>
            </a:r>
            <a:r>
              <a:rPr lang="en-IN" dirty="0" smtClean="0"/>
              <a:t>op() : remove the first element from set</a:t>
            </a:r>
          </a:p>
          <a:p>
            <a:pPr lvl="1"/>
            <a:r>
              <a:rPr lang="en-IN" dirty="0" smtClean="0"/>
              <a:t>remove(item): remove the given item</a:t>
            </a:r>
          </a:p>
          <a:p>
            <a:pPr lvl="1"/>
            <a:r>
              <a:rPr lang="en-IN" dirty="0" smtClean="0"/>
              <a:t>clear() : remove the items from the set  </a:t>
            </a:r>
            <a:endParaRPr lang="en-IN" dirty="0"/>
          </a:p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04.08.18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1103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Boolean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Booleans </a:t>
            </a:r>
            <a:r>
              <a:rPr lang="en-IN" dirty="0"/>
              <a:t>are operators that allow you to convey </a:t>
            </a:r>
            <a:r>
              <a:rPr lang="en-IN" b="1" dirty="0"/>
              <a:t>True </a:t>
            </a:r>
            <a:r>
              <a:rPr lang="en-IN" dirty="0"/>
              <a:t>or </a:t>
            </a:r>
            <a:r>
              <a:rPr lang="en-IN" b="1" dirty="0"/>
              <a:t>False </a:t>
            </a:r>
            <a:r>
              <a:rPr lang="en-IN" dirty="0"/>
              <a:t>statements.</a:t>
            </a:r>
          </a:p>
          <a:p>
            <a:r>
              <a:rPr lang="en-IN" dirty="0"/>
              <a:t>These are very important later on when we deal with control flow and logic!</a:t>
            </a:r>
          </a:p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04.08.18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3356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 the founder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Guido Van </a:t>
            </a:r>
            <a:r>
              <a:rPr lang="en-IN" b="1" dirty="0" smtClean="0"/>
              <a:t>Rossum</a:t>
            </a:r>
            <a:r>
              <a:rPr lang="fr-FR" b="1" dirty="0" smtClean="0"/>
              <a:t>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 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A </a:t>
            </a:r>
            <a:r>
              <a:rPr lang="fr-FR" dirty="0"/>
              <a:t>Dutch Programmer</a:t>
            </a:r>
          </a:p>
          <a:p>
            <a:pPr marL="0" indent="0">
              <a:buNone/>
            </a:pPr>
            <a:r>
              <a:rPr lang="en-IN" dirty="0" smtClean="0"/>
              <a:t>  Employed </a:t>
            </a:r>
            <a:r>
              <a:rPr lang="en-IN" dirty="0"/>
              <a:t>by Google in </a:t>
            </a:r>
            <a:r>
              <a:rPr lang="en-IN" dirty="0" smtClean="0"/>
              <a:t>2005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Presently</a:t>
            </a:r>
            <a:r>
              <a:rPr lang="fr-FR" dirty="0" smtClean="0"/>
              <a:t> </a:t>
            </a:r>
            <a:r>
              <a:rPr lang="fr-FR" dirty="0" err="1"/>
              <a:t>working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Dropbox</a:t>
            </a:r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Guido </a:t>
            </a:r>
            <a:r>
              <a:rPr lang="fr-FR" dirty="0"/>
              <a:t>Van </a:t>
            </a:r>
            <a:r>
              <a:rPr lang="fr-FR" dirty="0" err="1"/>
              <a:t>Rossum</a:t>
            </a:r>
            <a:r>
              <a:rPr lang="fr-FR" dirty="0"/>
              <a:t> </a:t>
            </a:r>
            <a:r>
              <a:rPr lang="fr-FR" dirty="0" err="1"/>
              <a:t>created</a:t>
            </a:r>
            <a:r>
              <a:rPr lang="fr-FR" dirty="0"/>
              <a:t> Python at CWI </a:t>
            </a:r>
            <a:r>
              <a:rPr lang="fr-FR" dirty="0" err="1"/>
              <a:t>Labs</a:t>
            </a:r>
            <a:r>
              <a:rPr lang="fr-FR" dirty="0"/>
              <a:t> - </a:t>
            </a:r>
            <a:r>
              <a:rPr lang="fr-FR" dirty="0" smtClean="0"/>
              <a:t>1989</a:t>
            </a:r>
            <a:endParaRPr lang="fr-FR" i="1" dirty="0"/>
          </a:p>
          <a:p>
            <a:r>
              <a:rPr lang="en-IN" b="1" dirty="0" smtClean="0"/>
              <a:t>Named </a:t>
            </a:r>
            <a:r>
              <a:rPr lang="en-IN" b="1" dirty="0"/>
              <a:t>after BBC series </a:t>
            </a:r>
            <a:r>
              <a:rPr lang="en-IN" b="1" i="1" dirty="0"/>
              <a:t>“Monty Python’s Flying Circus”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04.08.18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847" y="536331"/>
            <a:ext cx="25050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2542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‘None’ Object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is a special object always considered to be false.</a:t>
            </a:r>
          </a:p>
          <a:p>
            <a:r>
              <a:rPr lang="en-IN" dirty="0" smtClean="0"/>
              <a:t>It serves like an empty placeholder.</a:t>
            </a:r>
          </a:p>
          <a:p>
            <a:r>
              <a:rPr lang="en-IN" dirty="0" smtClean="0"/>
              <a:t>It is also the default return value of functions that don’t exit by running a return statement.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04.08.18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4385648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Python Operators</a:t>
            </a:r>
            <a:endParaRPr lang="fr-FR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7502976"/>
              </p:ext>
            </p:extLst>
          </p:nvPr>
        </p:nvGraphicFramePr>
        <p:xfrm>
          <a:off x="755650" y="1209675"/>
          <a:ext cx="763587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5292"/>
                <a:gridCol w="2545292"/>
                <a:gridCol w="254529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Operation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Syntax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Addition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a + 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Subtraction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 – b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Multiplication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a*b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Division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a/b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Concatenation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seq1</a:t>
                      </a:r>
                      <a:r>
                        <a:rPr lang="en-IN" baseline="0" dirty="0" smtClean="0"/>
                        <a:t> + seq2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Containment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Test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Exponentiation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** b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Indexed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[i] = value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Indexed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[i]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Negation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Arithmetic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04.08.18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68983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Python </a:t>
            </a:r>
            <a:r>
              <a:rPr lang="fr-FR" dirty="0" err="1" smtClean="0"/>
              <a:t>Operators</a:t>
            </a:r>
            <a:r>
              <a:rPr lang="fr-FR" dirty="0" smtClean="0"/>
              <a:t> </a:t>
            </a:r>
            <a:r>
              <a:rPr lang="fr-FR" dirty="0" err="1"/>
              <a:t>contd</a:t>
            </a:r>
            <a:endParaRPr lang="fr-FR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6996934"/>
              </p:ext>
            </p:extLst>
          </p:nvPr>
        </p:nvGraphicFramePr>
        <p:xfrm>
          <a:off x="755650" y="1209675"/>
          <a:ext cx="7635876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5292"/>
                <a:gridCol w="2545292"/>
                <a:gridCol w="254529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Operation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Syntax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Negation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value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Repetition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* 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Slicing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[i : j]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Slice </a:t>
                      </a:r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 = </a:t>
                      </a:r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[i : j]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Less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Than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&lt; 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Less Than or Equal to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&lt;= 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Equality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== 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!= 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Greater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Than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&gt; 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Greater Than or Equal to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&gt;= 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04.08.18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083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Practice Problem – Part 1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1.1 Perform </a:t>
            </a:r>
            <a:r>
              <a:rPr lang="en-IN" dirty="0" smtClean="0"/>
              <a:t>basic arithmetic operation with given two number</a:t>
            </a:r>
          </a:p>
          <a:p>
            <a:pPr lvl="1"/>
            <a:r>
              <a:rPr lang="en-IN" dirty="0" smtClean="0"/>
              <a:t>Addition</a:t>
            </a:r>
          </a:p>
          <a:p>
            <a:pPr lvl="1"/>
            <a:r>
              <a:rPr lang="en-IN" dirty="0" smtClean="0"/>
              <a:t>Subtraction</a:t>
            </a:r>
          </a:p>
          <a:p>
            <a:pPr lvl="1"/>
            <a:r>
              <a:rPr lang="en-IN" dirty="0" smtClean="0"/>
              <a:t>Multiplication</a:t>
            </a:r>
          </a:p>
          <a:p>
            <a:pPr lvl="1"/>
            <a:r>
              <a:rPr lang="en-IN" dirty="0" smtClean="0"/>
              <a:t>Division</a:t>
            </a:r>
          </a:p>
          <a:p>
            <a:pPr lvl="1"/>
            <a:r>
              <a:rPr lang="en-IN" dirty="0" smtClean="0"/>
              <a:t>Modulo</a:t>
            </a:r>
          </a:p>
          <a:p>
            <a:pPr lvl="1"/>
            <a:r>
              <a:rPr lang="en-IN" dirty="0" smtClean="0"/>
              <a:t>Powers</a:t>
            </a:r>
          </a:p>
          <a:p>
            <a:pPr lvl="1"/>
            <a:r>
              <a:rPr lang="en-IN" dirty="0" smtClean="0"/>
              <a:t>Calculate Tax  (Income * </a:t>
            </a:r>
            <a:r>
              <a:rPr lang="en-IN" dirty="0" err="1" smtClean="0"/>
              <a:t>tax_rate</a:t>
            </a:r>
            <a:r>
              <a:rPr lang="en-IN" dirty="0" smtClean="0"/>
              <a:t>) </a:t>
            </a:r>
          </a:p>
          <a:p>
            <a:pPr lvl="1"/>
            <a:r>
              <a:rPr lang="en-IN" dirty="0" smtClean="0"/>
              <a:t>Convert Temp : T_C = (T_F – 32) * 5/9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04.08.18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15706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Python Assignments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Normal simple assignment</a:t>
            </a:r>
          </a:p>
          <a:p>
            <a:pPr marL="0" indent="0">
              <a:buNone/>
            </a:pPr>
            <a:r>
              <a:rPr lang="en-IN" dirty="0" smtClean="0"/>
              <a:t>&gt;&gt;&gt; day = ‘Monday’</a:t>
            </a:r>
          </a:p>
          <a:p>
            <a:r>
              <a:rPr lang="en-IN" dirty="0" smtClean="0"/>
              <a:t>Sequence assignment</a:t>
            </a:r>
          </a:p>
          <a:p>
            <a:pPr marL="0" indent="0">
              <a:buNone/>
            </a:pPr>
            <a:r>
              <a:rPr lang="en-IN" dirty="0" smtClean="0"/>
              <a:t>&gt;&gt;&gt; </a:t>
            </a:r>
            <a:r>
              <a:rPr lang="en-IN" dirty="0" err="1" smtClean="0"/>
              <a:t>a,b,c,d</a:t>
            </a:r>
            <a:r>
              <a:rPr lang="en-IN" dirty="0" smtClean="0"/>
              <a:t> = ‘part’</a:t>
            </a:r>
          </a:p>
          <a:p>
            <a:r>
              <a:rPr lang="en-IN" dirty="0" smtClean="0"/>
              <a:t>Extended sequence unpacking.	#Python 3.x only</a:t>
            </a:r>
          </a:p>
          <a:p>
            <a:pPr marL="0" indent="0">
              <a:buNone/>
            </a:pPr>
            <a:r>
              <a:rPr lang="en-IN" dirty="0" smtClean="0"/>
              <a:t>&gt;&gt;&gt; a, *b = ‘part’</a:t>
            </a:r>
          </a:p>
          <a:p>
            <a:r>
              <a:rPr lang="en-IN" dirty="0" smtClean="0"/>
              <a:t>Matches ‘a’ with the first character in the string on the right side and ‘b’ with the rest : a is assigned to ‘p’ and ‘b’ is assigned to ‘art’.</a:t>
            </a:r>
          </a:p>
          <a:p>
            <a:r>
              <a:rPr lang="en-IN" dirty="0" smtClean="0"/>
              <a:t>Multiple target assignment:</a:t>
            </a:r>
          </a:p>
          <a:p>
            <a:pPr marL="0" indent="0">
              <a:buNone/>
            </a:pPr>
            <a:r>
              <a:rPr lang="en-IN" dirty="0" smtClean="0"/>
              <a:t>&gt;&gt;&gt;var1 = var2 = 100</a:t>
            </a:r>
          </a:p>
          <a:p>
            <a:r>
              <a:rPr lang="en-IN" dirty="0" smtClean="0"/>
              <a:t>Tuple and list assignment:</a:t>
            </a:r>
          </a:p>
          <a:p>
            <a:pPr marL="0" indent="0">
              <a:buNone/>
            </a:pPr>
            <a:r>
              <a:rPr lang="en-IN" dirty="0" smtClean="0"/>
              <a:t>&gt;&gt;&gt;</a:t>
            </a:r>
            <a:r>
              <a:rPr lang="en-IN" dirty="0" err="1" smtClean="0"/>
              <a:t>day,no</a:t>
            </a:r>
            <a:r>
              <a:rPr lang="en-IN" dirty="0" smtClean="0"/>
              <a:t> = (‘Mon’,1)</a:t>
            </a:r>
          </a:p>
          <a:p>
            <a:pPr marL="0" indent="0">
              <a:buNone/>
            </a:pPr>
            <a:r>
              <a:rPr lang="en-IN" dirty="0" smtClean="0"/>
              <a:t>&gt;&gt;&gt;[</a:t>
            </a:r>
            <a:r>
              <a:rPr lang="en-IN" dirty="0"/>
              <a:t>d</a:t>
            </a:r>
            <a:r>
              <a:rPr lang="en-IN" dirty="0" smtClean="0"/>
              <a:t>ay, no] = [‘Mon’, 1]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04.08.18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3185574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Python Statements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Indentations</a:t>
            </a: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 Indentation </a:t>
            </a:r>
            <a:r>
              <a:rPr lang="en-IN" dirty="0"/>
              <a:t>is a </a:t>
            </a:r>
            <a:r>
              <a:rPr lang="en-IN" b="1" dirty="0"/>
              <a:t>critical </a:t>
            </a:r>
            <a:r>
              <a:rPr lang="en-IN" dirty="0"/>
              <a:t>part of Python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 </a:t>
            </a:r>
            <a:r>
              <a:rPr lang="en-IN" dirty="0"/>
              <a:t>Indentation are used for grouping of the statements</a:t>
            </a:r>
          </a:p>
          <a:p>
            <a:pPr marL="0" indent="0">
              <a:buNone/>
            </a:pPr>
            <a:r>
              <a:rPr lang="en-IN" dirty="0" smtClean="0"/>
              <a:t>       i.e</a:t>
            </a:r>
            <a:r>
              <a:rPr lang="en-IN" dirty="0"/>
              <a:t>. Statement of the same block should have the </a:t>
            </a:r>
            <a:r>
              <a:rPr lang="en-IN" dirty="0" smtClean="0"/>
              <a:t>same    </a:t>
            </a:r>
          </a:p>
          <a:p>
            <a:pPr marL="0" indent="0">
              <a:buNone/>
            </a:pPr>
            <a:r>
              <a:rPr lang="en-IN" dirty="0" smtClean="0"/>
              <a:t>       </a:t>
            </a:r>
            <a:r>
              <a:rPr lang="fr-FR" dirty="0" smtClean="0"/>
              <a:t>indentation</a:t>
            </a: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Python </a:t>
            </a:r>
            <a:r>
              <a:rPr lang="en-IN" dirty="0"/>
              <a:t>functions have no explicit begin or end, </a:t>
            </a:r>
            <a:r>
              <a:rPr lang="en-IN" dirty="0" smtClean="0"/>
              <a:t>and no </a:t>
            </a:r>
            <a:r>
              <a:rPr lang="en-IN" dirty="0"/>
              <a:t>curly braces to mark where the function </a:t>
            </a:r>
            <a:r>
              <a:rPr lang="en-IN" dirty="0" smtClean="0"/>
              <a:t>code starts </a:t>
            </a:r>
            <a:r>
              <a:rPr lang="en-IN" dirty="0"/>
              <a:t>and stops. The only delimiter is a colon (:) </a:t>
            </a:r>
            <a:r>
              <a:rPr lang="en-IN" dirty="0" smtClean="0"/>
              <a:t>and the </a:t>
            </a:r>
            <a:r>
              <a:rPr lang="en-IN" dirty="0"/>
              <a:t>indentation of the code itself.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Use </a:t>
            </a:r>
            <a:r>
              <a:rPr lang="en-IN" dirty="0"/>
              <a:t>[4 Spaces] as a general role for indentation.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Single </a:t>
            </a:r>
            <a:r>
              <a:rPr lang="en-IN" dirty="0"/>
              <a:t>[TAB] can also be used.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04.08.18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91652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Conditional</a:t>
            </a:r>
            <a:r>
              <a:rPr lang="fr-FR" dirty="0"/>
              <a:t> </a:t>
            </a:r>
            <a:r>
              <a:rPr lang="fr-FR" dirty="0" err="1"/>
              <a:t>Statements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 smtClean="0"/>
              <a:t>Syntax of If </a:t>
            </a:r>
            <a:r>
              <a:rPr lang="en-IN" b="1" dirty="0" err="1" smtClean="0"/>
              <a:t>Statment</a:t>
            </a:r>
            <a:endParaRPr lang="fr-FR" b="1" dirty="0"/>
          </a:p>
          <a:p>
            <a:pPr marL="0" indent="0">
              <a:buNone/>
            </a:pPr>
            <a:r>
              <a:rPr lang="fr-FR" b="1" dirty="0" smtClean="0"/>
              <a:t>	if </a:t>
            </a:r>
            <a:r>
              <a:rPr lang="fr-FR" b="1" dirty="0" err="1" smtClean="0"/>
              <a:t>some_</a:t>
            </a:r>
            <a:r>
              <a:rPr lang="fr-FR" i="1" dirty="0" err="1" smtClean="0"/>
              <a:t>condition</a:t>
            </a:r>
            <a:r>
              <a:rPr lang="fr-FR" dirty="0"/>
              <a:t>:</a:t>
            </a:r>
          </a:p>
          <a:p>
            <a:pPr marL="0" indent="0">
              <a:buNone/>
            </a:pPr>
            <a:r>
              <a:rPr lang="fr-FR" i="1" dirty="0" smtClean="0"/>
              <a:t>		#</a:t>
            </a:r>
            <a:r>
              <a:rPr lang="fr-FR" i="1" dirty="0" err="1" smtClean="0"/>
              <a:t>Execute</a:t>
            </a:r>
            <a:r>
              <a:rPr lang="fr-FR" i="1" dirty="0" smtClean="0"/>
              <a:t> </a:t>
            </a:r>
            <a:r>
              <a:rPr lang="fr-FR" i="1" dirty="0" err="1" smtClean="0"/>
              <a:t>some</a:t>
            </a:r>
            <a:r>
              <a:rPr lang="fr-FR" i="1" dirty="0" smtClean="0"/>
              <a:t> code</a:t>
            </a:r>
            <a:endParaRPr lang="fr-FR" i="1" dirty="0"/>
          </a:p>
          <a:p>
            <a:pPr marL="0" indent="0">
              <a:buNone/>
            </a:pPr>
            <a:r>
              <a:rPr lang="fr-FR" dirty="0" smtClean="0"/>
              <a:t>	</a:t>
            </a:r>
          </a:p>
          <a:p>
            <a:pPr marL="0" indent="0">
              <a:buNone/>
            </a:pPr>
            <a:r>
              <a:rPr lang="fr-FR" dirty="0" err="1" smtClean="0"/>
              <a:t>Syntax</a:t>
            </a:r>
            <a:r>
              <a:rPr lang="fr-FR" dirty="0" smtClean="0"/>
              <a:t> of if/</a:t>
            </a:r>
            <a:r>
              <a:rPr lang="fr-FR" dirty="0" err="1" smtClean="0"/>
              <a:t>else</a:t>
            </a:r>
            <a:r>
              <a:rPr lang="fr-FR" dirty="0" smtClean="0"/>
              <a:t> </a:t>
            </a:r>
            <a:r>
              <a:rPr lang="fr-FR" dirty="0" err="1" smtClean="0"/>
              <a:t>statment</a:t>
            </a:r>
            <a:r>
              <a:rPr lang="fr-FR" dirty="0" smtClean="0"/>
              <a:t>:</a:t>
            </a:r>
            <a:endParaRPr lang="fr-FR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if </a:t>
            </a:r>
            <a:r>
              <a:rPr lang="en-IN" dirty="0" err="1" smtClean="0"/>
              <a:t>some_condition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#Execute some code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	</a:t>
            </a:r>
            <a:r>
              <a:rPr lang="fr-FR" b="1" dirty="0" err="1" smtClean="0"/>
              <a:t>else</a:t>
            </a:r>
            <a:r>
              <a:rPr lang="fr-FR" dirty="0"/>
              <a:t>:</a:t>
            </a:r>
          </a:p>
          <a:p>
            <a:pPr marL="0" indent="0">
              <a:buNone/>
            </a:pPr>
            <a:r>
              <a:rPr lang="fr-FR" i="1" dirty="0" smtClean="0"/>
              <a:t>		# do </a:t>
            </a:r>
            <a:r>
              <a:rPr lang="fr-FR" i="1" dirty="0" err="1" smtClean="0"/>
              <a:t>something</a:t>
            </a:r>
            <a:r>
              <a:rPr lang="fr-FR" i="1" dirty="0" smtClean="0"/>
              <a:t> </a:t>
            </a:r>
            <a:r>
              <a:rPr lang="fr-FR" i="1" dirty="0" err="1" smtClean="0"/>
              <a:t>else</a:t>
            </a:r>
            <a:r>
              <a:rPr lang="fr-FR" i="1" dirty="0" smtClean="0"/>
              <a:t> </a:t>
            </a:r>
          </a:p>
          <a:p>
            <a:pPr marL="0" indent="0">
              <a:buNone/>
            </a:pPr>
            <a:endParaRPr lang="en-IN" i="1" dirty="0"/>
          </a:p>
          <a:p>
            <a:pPr marL="0" indent="0">
              <a:buNone/>
            </a:pPr>
            <a:r>
              <a:rPr lang="en-IN" i="1" dirty="0" smtClean="0"/>
              <a:t>Syntax of if/</a:t>
            </a:r>
            <a:r>
              <a:rPr lang="en-IN" i="1" dirty="0" err="1" smtClean="0"/>
              <a:t>elif</a:t>
            </a:r>
            <a:r>
              <a:rPr lang="en-IN" i="1" dirty="0" smtClean="0"/>
              <a:t>/else statement: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smtClean="0"/>
              <a:t>if </a:t>
            </a:r>
            <a:r>
              <a:rPr lang="en-IN" i="1" dirty="0" err="1" smtClean="0"/>
              <a:t>some_condition</a:t>
            </a:r>
            <a:r>
              <a:rPr lang="en-IN" i="1" dirty="0" smtClean="0"/>
              <a:t>: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smtClean="0"/>
              <a:t>	#Execute some code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 smtClean="0"/>
              <a:t>elif</a:t>
            </a:r>
            <a:r>
              <a:rPr lang="en-IN" i="1" dirty="0" smtClean="0"/>
              <a:t> </a:t>
            </a:r>
            <a:r>
              <a:rPr lang="en-IN" i="1" dirty="0" err="1" smtClean="0"/>
              <a:t>some_other_condition</a:t>
            </a:r>
            <a:r>
              <a:rPr lang="en-IN" i="1" dirty="0" smtClean="0"/>
              <a:t>: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smtClean="0"/>
              <a:t>	#do something different</a:t>
            </a:r>
            <a:endParaRPr lang="fr-FR" dirty="0"/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smtClean="0"/>
              <a:t>else :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smtClean="0"/>
              <a:t>	# do something else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04.08.18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78213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Practice Problem – Part 2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Check given number is Even or Odd</a:t>
            </a:r>
          </a:p>
          <a:p>
            <a:r>
              <a:rPr lang="en-IN" dirty="0" smtClean="0"/>
              <a:t>Find the greatest number from given two numbers</a:t>
            </a:r>
          </a:p>
          <a:p>
            <a:r>
              <a:rPr lang="en-IN" dirty="0" smtClean="0"/>
              <a:t>Find the type of triangle based on length of its side. </a:t>
            </a:r>
          </a:p>
          <a:p>
            <a:r>
              <a:rPr lang="en-IN" dirty="0" smtClean="0"/>
              <a:t>Based on Coordinate return the location</a:t>
            </a:r>
          </a:p>
          <a:p>
            <a:pPr lvl="1"/>
            <a:r>
              <a:rPr lang="en-IN" dirty="0" smtClean="0"/>
              <a:t>(2,3) = Bank</a:t>
            </a:r>
          </a:p>
          <a:p>
            <a:pPr lvl="1"/>
            <a:r>
              <a:rPr lang="en-IN" dirty="0" smtClean="0"/>
              <a:t>(3,5) = Office</a:t>
            </a:r>
          </a:p>
          <a:p>
            <a:pPr lvl="1"/>
            <a:r>
              <a:rPr lang="en-IN" dirty="0" smtClean="0"/>
              <a:t>(5,8) = Store</a:t>
            </a:r>
          </a:p>
          <a:p>
            <a:pPr lvl="1"/>
            <a:r>
              <a:rPr lang="en-IN" dirty="0" smtClean="0"/>
              <a:t>Any other value unknown location</a:t>
            </a:r>
          </a:p>
          <a:p>
            <a:r>
              <a:rPr lang="en-IN" dirty="0" smtClean="0"/>
              <a:t>Chained comparison </a:t>
            </a:r>
            <a:r>
              <a:rPr lang="en-IN" dirty="0" smtClean="0"/>
              <a:t>operator</a:t>
            </a:r>
          </a:p>
          <a:p>
            <a:pPr lvl="1"/>
            <a:r>
              <a:rPr lang="en-IN" dirty="0" smtClean="0"/>
              <a:t>Check number is divisible by 2 and greater than 6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04.08.18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37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82637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Ternary if/else expression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following statement:</a:t>
            </a:r>
          </a:p>
          <a:p>
            <a:pPr marL="0" indent="0">
              <a:buNone/>
            </a:pPr>
            <a:r>
              <a:rPr lang="en-IN" dirty="0" smtClean="0"/>
              <a:t>If X:</a:t>
            </a:r>
          </a:p>
          <a:p>
            <a:pPr marL="0" indent="0">
              <a:buNone/>
            </a:pPr>
            <a:r>
              <a:rPr lang="en-IN" dirty="0" smtClean="0"/>
              <a:t>    A = Y</a:t>
            </a:r>
          </a:p>
          <a:p>
            <a:pPr marL="0" indent="0">
              <a:buNone/>
            </a:pPr>
            <a:r>
              <a:rPr lang="en-IN" dirty="0"/>
              <a:t>e</a:t>
            </a:r>
            <a:r>
              <a:rPr lang="en-IN" dirty="0" smtClean="0"/>
              <a:t>lse: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A = Z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Can be written as 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A = Y if X else Z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04.08.18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38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108545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Loops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for </a:t>
            </a:r>
            <a:r>
              <a:rPr lang="fr-FR" b="1" dirty="0" err="1"/>
              <a:t>loop</a:t>
            </a:r>
            <a:endParaRPr lang="fr-FR" b="1" dirty="0"/>
          </a:p>
          <a:p>
            <a:pPr marL="0" indent="0">
              <a:buNone/>
            </a:pPr>
            <a:r>
              <a:rPr lang="fr-FR" b="1" dirty="0" smtClean="0"/>
              <a:t>	for </a:t>
            </a:r>
            <a:r>
              <a:rPr lang="fr-FR" i="1" dirty="0"/>
              <a:t>var </a:t>
            </a:r>
            <a:r>
              <a:rPr lang="fr-FR" dirty="0"/>
              <a:t>in </a:t>
            </a:r>
            <a:r>
              <a:rPr lang="fr-FR" i="1" dirty="0" err="1"/>
              <a:t>sequence</a:t>
            </a:r>
            <a:r>
              <a:rPr lang="fr-FR" dirty="0"/>
              <a:t>:</a:t>
            </a:r>
          </a:p>
          <a:p>
            <a:pPr marL="0" indent="0">
              <a:buNone/>
            </a:pPr>
            <a:r>
              <a:rPr lang="fr-FR" i="1" dirty="0" smtClean="0"/>
              <a:t>		</a:t>
            </a:r>
            <a:r>
              <a:rPr lang="fr-FR" i="1" dirty="0" err="1" smtClean="0"/>
              <a:t>statements</a:t>
            </a:r>
            <a:endParaRPr lang="fr-FR" i="1" dirty="0"/>
          </a:p>
          <a:p>
            <a:pPr marL="0" indent="0">
              <a:buNone/>
            </a:pPr>
            <a:r>
              <a:rPr lang="fr-FR" dirty="0" smtClean="0"/>
              <a:t>	[</a:t>
            </a:r>
            <a:r>
              <a:rPr lang="fr-FR" b="1" dirty="0" err="1"/>
              <a:t>else</a:t>
            </a:r>
            <a:r>
              <a:rPr lang="fr-FR" dirty="0"/>
              <a:t>:</a:t>
            </a:r>
          </a:p>
          <a:p>
            <a:pPr marL="0" indent="0">
              <a:buNone/>
            </a:pPr>
            <a:r>
              <a:rPr lang="fr-FR" i="1" dirty="0" smtClean="0"/>
              <a:t>		</a:t>
            </a:r>
            <a:r>
              <a:rPr lang="fr-FR" i="1" dirty="0" err="1" smtClean="0"/>
              <a:t>statements</a:t>
            </a:r>
            <a:r>
              <a:rPr lang="fr-FR" dirty="0" smtClean="0"/>
              <a:t>]</a:t>
            </a:r>
          </a:p>
          <a:p>
            <a:pPr marL="0" indent="0">
              <a:buNone/>
            </a:pPr>
            <a:endParaRPr lang="en-IN" dirty="0"/>
          </a:p>
          <a:p>
            <a:endParaRPr lang="fr-FR" b="1" dirty="0" smtClean="0"/>
          </a:p>
          <a:p>
            <a:r>
              <a:rPr lang="fr-FR" b="1" dirty="0" err="1" smtClean="0"/>
              <a:t>while</a:t>
            </a:r>
            <a:r>
              <a:rPr lang="fr-FR" b="1" dirty="0" smtClean="0"/>
              <a:t> </a:t>
            </a:r>
            <a:r>
              <a:rPr lang="fr-FR" b="1" dirty="0" err="1"/>
              <a:t>loop</a:t>
            </a:r>
            <a:endParaRPr lang="fr-FR" b="1" dirty="0"/>
          </a:p>
          <a:p>
            <a:pPr marL="0" indent="0">
              <a:buNone/>
            </a:pPr>
            <a:r>
              <a:rPr lang="fr-FR" b="1" dirty="0"/>
              <a:t>	</a:t>
            </a:r>
            <a:r>
              <a:rPr lang="fr-FR" b="1" dirty="0" err="1"/>
              <a:t>while</a:t>
            </a:r>
            <a:r>
              <a:rPr lang="fr-FR" b="1" dirty="0"/>
              <a:t> </a:t>
            </a:r>
            <a:r>
              <a:rPr lang="fr-FR" i="1" dirty="0"/>
              <a:t>condition</a:t>
            </a:r>
            <a:r>
              <a:rPr lang="fr-FR" dirty="0"/>
              <a:t>:</a:t>
            </a:r>
          </a:p>
          <a:p>
            <a:pPr marL="0" indent="0">
              <a:buNone/>
            </a:pPr>
            <a:r>
              <a:rPr lang="fr-FR" i="1" dirty="0"/>
              <a:t>		</a:t>
            </a:r>
            <a:r>
              <a:rPr lang="fr-FR" i="1" dirty="0" err="1"/>
              <a:t>statements</a:t>
            </a:r>
            <a:endParaRPr lang="fr-FR" i="1" dirty="0"/>
          </a:p>
          <a:p>
            <a:pPr marL="0" indent="0">
              <a:buNone/>
            </a:pPr>
            <a:r>
              <a:rPr lang="fr-FR" dirty="0"/>
              <a:t>	[</a:t>
            </a:r>
            <a:r>
              <a:rPr lang="fr-FR" b="1" dirty="0" err="1"/>
              <a:t>else</a:t>
            </a:r>
            <a:r>
              <a:rPr lang="fr-FR" dirty="0"/>
              <a:t>:</a:t>
            </a:r>
          </a:p>
          <a:p>
            <a:pPr marL="0" indent="0">
              <a:buNone/>
            </a:pPr>
            <a:r>
              <a:rPr lang="fr-FR" i="1" dirty="0"/>
              <a:t>		</a:t>
            </a:r>
            <a:r>
              <a:rPr lang="fr-FR" i="1" dirty="0" err="1"/>
              <a:t>statements</a:t>
            </a:r>
            <a:r>
              <a:rPr lang="fr-FR" dirty="0"/>
              <a:t>]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04.08.18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39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31882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Python 2 Vs Python 3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IN" dirty="0"/>
              <a:t>The versions were similar enough that it was easy to learn both simultaneously. </a:t>
            </a:r>
          </a:p>
          <a:p>
            <a:pPr fontAlgn="base"/>
            <a:endParaRPr lang="en-IN" dirty="0" smtClean="0"/>
          </a:p>
          <a:p>
            <a:pPr fontAlgn="base"/>
            <a:r>
              <a:rPr lang="en-IN" dirty="0" smtClean="0"/>
              <a:t>Now </a:t>
            </a:r>
            <a:r>
              <a:rPr lang="en-IN" dirty="0"/>
              <a:t>every major external python package has been updated to support Python 3</a:t>
            </a:r>
            <a:r>
              <a:rPr lang="en-IN" dirty="0" smtClean="0"/>
              <a:t>!</a:t>
            </a:r>
          </a:p>
          <a:p>
            <a:pPr fontAlgn="base"/>
            <a:endParaRPr lang="en-IN" dirty="0" smtClean="0"/>
          </a:p>
          <a:p>
            <a:pPr fontAlgn="base"/>
            <a:r>
              <a:rPr lang="en-IN" dirty="0" smtClean="0"/>
              <a:t>Still Python 2 used in many organisation</a:t>
            </a:r>
          </a:p>
          <a:p>
            <a:pPr marL="0" indent="0" fontAlgn="base">
              <a:buNone/>
            </a:pPr>
            <a:endParaRPr lang="en-IN" dirty="0" smtClean="0"/>
          </a:p>
          <a:p>
            <a:pPr fontAlgn="base"/>
            <a:r>
              <a:rPr lang="en-IN" dirty="0" smtClean="0"/>
              <a:t>Python </a:t>
            </a:r>
            <a:r>
              <a:rPr lang="en-IN" dirty="0"/>
              <a:t>3 is the future of Python.</a:t>
            </a:r>
          </a:p>
          <a:p>
            <a:pPr marL="0" indent="0" fontAlgn="base">
              <a:buNone/>
            </a:pPr>
            <a:endParaRPr lang="en-IN" dirty="0" smtClean="0"/>
          </a:p>
          <a:p>
            <a:pPr fontAlgn="base"/>
            <a:r>
              <a:rPr lang="en-IN" dirty="0" smtClean="0"/>
              <a:t>The </a:t>
            </a:r>
            <a:r>
              <a:rPr lang="en-IN" dirty="0"/>
              <a:t>End Of Life date (EOL, sunset date) for Python 2.7 </a:t>
            </a:r>
            <a:r>
              <a:rPr lang="en-IN" dirty="0" smtClean="0"/>
              <a:t>will be in 2020.</a:t>
            </a:r>
          </a:p>
          <a:p>
            <a:pPr marL="0" indent="0" fontAlgn="base">
              <a:buNone/>
            </a:pPr>
            <a:endParaRPr lang="en-IN" dirty="0" smtClean="0"/>
          </a:p>
          <a:p>
            <a:pPr marL="0" indent="0" fontAlgn="base">
              <a:buNone/>
            </a:pPr>
            <a:r>
              <a:rPr lang="en-IN" dirty="0" smtClean="0"/>
              <a:t>Basic Difference :</a:t>
            </a:r>
          </a:p>
          <a:p>
            <a:pPr marL="0" indent="0" fontAlgn="base">
              <a:buNone/>
            </a:pPr>
            <a:r>
              <a:rPr lang="en-IN" dirty="0">
                <a:hlinkClick r:id="rId2"/>
              </a:rPr>
              <a:t>http://</a:t>
            </a:r>
            <a:r>
              <a:rPr lang="en-IN" dirty="0" smtClean="0">
                <a:hlinkClick r:id="rId2"/>
              </a:rPr>
              <a:t>sebastianraschka.com/Articles/2014_python_2_3_key_diff.html</a:t>
            </a:r>
            <a:endParaRPr lang="en-IN" dirty="0" smtClean="0"/>
          </a:p>
          <a:p>
            <a:pPr marL="0" indent="0" fontAlgn="base">
              <a:buNone/>
            </a:pPr>
            <a:endParaRPr lang="en-IN" dirty="0"/>
          </a:p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04.08.18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98731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b="1" dirty="0" smtClean="0"/>
          </a:p>
          <a:p>
            <a:r>
              <a:rPr lang="fr-FR" b="1" dirty="0" smtClean="0"/>
              <a:t>Continue </a:t>
            </a:r>
            <a:r>
              <a:rPr lang="fr-FR" b="1" dirty="0" err="1" smtClean="0"/>
              <a:t>statement</a:t>
            </a:r>
            <a:r>
              <a:rPr lang="fr-FR" b="1" dirty="0" smtClean="0"/>
              <a:t> *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The </a:t>
            </a:r>
            <a:r>
              <a:rPr lang="en-IN" b="1" i="1" dirty="0"/>
              <a:t>“continue” </a:t>
            </a:r>
            <a:r>
              <a:rPr lang="en-IN" dirty="0"/>
              <a:t>statement is used to skip the rest of the statements in the current loop block and to </a:t>
            </a:r>
            <a:r>
              <a:rPr lang="en-IN" i="1" dirty="0"/>
              <a:t>continue </a:t>
            </a:r>
            <a:r>
              <a:rPr lang="en-IN" dirty="0"/>
              <a:t>to the next iteration of the loop</a:t>
            </a:r>
            <a:r>
              <a:rPr lang="en-IN" dirty="0" smtClean="0"/>
              <a:t>.</a:t>
            </a:r>
            <a:endParaRPr lang="fr-FR" b="1" dirty="0" smtClean="0"/>
          </a:p>
          <a:p>
            <a:endParaRPr lang="fr-FR" b="1" dirty="0" smtClean="0"/>
          </a:p>
          <a:p>
            <a:r>
              <a:rPr lang="fr-FR" b="1" dirty="0" smtClean="0"/>
              <a:t>break </a:t>
            </a:r>
            <a:r>
              <a:rPr lang="fr-FR" b="1" dirty="0" err="1" smtClean="0"/>
              <a:t>statement</a:t>
            </a:r>
            <a:r>
              <a:rPr lang="fr-FR" b="1" dirty="0" smtClean="0"/>
              <a:t> *</a:t>
            </a:r>
            <a:endParaRPr lang="fr-FR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The </a:t>
            </a:r>
            <a:r>
              <a:rPr lang="en-IN" b="1" i="1" dirty="0"/>
              <a:t>“break” </a:t>
            </a:r>
            <a:r>
              <a:rPr lang="en-IN" dirty="0"/>
              <a:t>statement is used to </a:t>
            </a:r>
            <a:r>
              <a:rPr lang="en-IN" i="1" dirty="0"/>
              <a:t>break </a:t>
            </a:r>
            <a:r>
              <a:rPr lang="en-IN" dirty="0"/>
              <a:t>out of a loop </a:t>
            </a:r>
            <a:r>
              <a:rPr lang="en-IN" dirty="0" err="1" smtClean="0"/>
              <a:t>i.e.stop</a:t>
            </a:r>
            <a:r>
              <a:rPr lang="en-IN" dirty="0" smtClean="0"/>
              <a:t> </a:t>
            </a:r>
            <a:r>
              <a:rPr lang="en-IN" dirty="0"/>
              <a:t>the execution of a looping statement, even if </a:t>
            </a:r>
            <a:r>
              <a:rPr lang="en-IN" dirty="0" smtClean="0"/>
              <a:t>the loop </a:t>
            </a:r>
            <a:r>
              <a:rPr lang="en-IN" dirty="0"/>
              <a:t>condition has not become </a:t>
            </a:r>
            <a:r>
              <a:rPr lang="en-IN" b="1" dirty="0"/>
              <a:t>False </a:t>
            </a:r>
            <a:r>
              <a:rPr lang="en-IN" dirty="0"/>
              <a:t>or the sequence </a:t>
            </a:r>
            <a:r>
              <a:rPr lang="en-IN" dirty="0" smtClean="0"/>
              <a:t>of items </a:t>
            </a:r>
            <a:r>
              <a:rPr lang="en-IN" dirty="0"/>
              <a:t>has been completely iterated over.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An </a:t>
            </a:r>
            <a:r>
              <a:rPr lang="en-IN" dirty="0"/>
              <a:t>important note is that if you </a:t>
            </a:r>
            <a:r>
              <a:rPr lang="en-IN" i="1" dirty="0"/>
              <a:t>break </a:t>
            </a:r>
            <a:r>
              <a:rPr lang="en-IN" dirty="0"/>
              <a:t>out of a </a:t>
            </a:r>
            <a:r>
              <a:rPr lang="en-IN" b="1" dirty="0"/>
              <a:t>for </a:t>
            </a:r>
            <a:r>
              <a:rPr lang="en-IN" dirty="0" smtClean="0"/>
              <a:t>or </a:t>
            </a:r>
            <a:r>
              <a:rPr lang="en-IN" b="1" dirty="0" smtClean="0"/>
              <a:t>while </a:t>
            </a:r>
            <a:r>
              <a:rPr lang="en-IN" dirty="0"/>
              <a:t>loop, any corresponding loop </a:t>
            </a:r>
            <a:r>
              <a:rPr lang="en-IN" b="1" dirty="0"/>
              <a:t>else </a:t>
            </a:r>
            <a:r>
              <a:rPr lang="en-IN" dirty="0"/>
              <a:t>block is </a:t>
            </a:r>
            <a:r>
              <a:rPr lang="en-IN" b="1" dirty="0" smtClean="0"/>
              <a:t>not </a:t>
            </a:r>
            <a:r>
              <a:rPr lang="fr-FR" dirty="0" err="1" smtClean="0"/>
              <a:t>executed</a:t>
            </a:r>
            <a:endParaRPr lang="fr-F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185738" lvl="1" indent="0">
              <a:buNone/>
            </a:pPr>
            <a:r>
              <a:rPr lang="en-IN" dirty="0" smtClean="0"/>
              <a:t>* Add Example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04.08.18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40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7439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b="1" dirty="0" smtClean="0"/>
          </a:p>
          <a:p>
            <a:r>
              <a:rPr lang="fr-FR" b="1" dirty="0" err="1" smtClean="0"/>
              <a:t>pass</a:t>
            </a:r>
            <a:r>
              <a:rPr lang="fr-FR" b="1" dirty="0" smtClean="0"/>
              <a:t> </a:t>
            </a:r>
            <a:r>
              <a:rPr lang="fr-FR" b="1" dirty="0" err="1" smtClean="0"/>
              <a:t>statement</a:t>
            </a:r>
            <a:endParaRPr lang="fr-FR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The </a:t>
            </a:r>
            <a:r>
              <a:rPr lang="en-IN" b="1" i="1" dirty="0" smtClean="0"/>
              <a:t>“pass” </a:t>
            </a:r>
            <a:r>
              <a:rPr lang="en-IN" dirty="0" smtClean="0"/>
              <a:t>statement does nothing. It can be used when a statement is required syntactically but the program required</a:t>
            </a:r>
            <a:r>
              <a:rPr lang="fr-FR" dirty="0" smtClean="0"/>
              <a:t> no action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Another place </a:t>
            </a:r>
            <a:r>
              <a:rPr lang="en-IN" b="1" i="1" dirty="0" smtClean="0"/>
              <a:t>“pass” </a:t>
            </a:r>
            <a:r>
              <a:rPr lang="en-IN" dirty="0" smtClean="0"/>
              <a:t>can be used is as a place-holder for a function or conditional body when you are working on </a:t>
            </a:r>
            <a:r>
              <a:rPr lang="fr-FR" dirty="0" smtClean="0"/>
              <a:t>new code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04.08.18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41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98154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Practice Problem – Part 3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3.1 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smtClean="0"/>
              <a:t>Print </a:t>
            </a:r>
            <a:r>
              <a:rPr lang="en-IN" dirty="0" smtClean="0"/>
              <a:t>number * 2 from a given list using for loop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3.2 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smtClean="0"/>
              <a:t>Print </a:t>
            </a:r>
            <a:r>
              <a:rPr lang="en-IN" dirty="0"/>
              <a:t>only the even numbers from that list</a:t>
            </a:r>
            <a:r>
              <a:rPr lang="en-IN" dirty="0" smtClean="0"/>
              <a:t>!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3.3 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smtClean="0"/>
              <a:t>Calculate </a:t>
            </a:r>
            <a:r>
              <a:rPr lang="en-IN" dirty="0" smtClean="0"/>
              <a:t>the total sum of the list items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3.4 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smtClean="0"/>
              <a:t>Print </a:t>
            </a:r>
            <a:r>
              <a:rPr lang="en-IN" dirty="0" smtClean="0"/>
              <a:t>the vowels from a given string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3.5 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smtClean="0"/>
              <a:t>Print </a:t>
            </a:r>
            <a:r>
              <a:rPr lang="en-IN" dirty="0" smtClean="0"/>
              <a:t>items of a tuple using for loop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3.6 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smtClean="0"/>
              <a:t>Print </a:t>
            </a:r>
            <a:r>
              <a:rPr lang="en-IN" dirty="0" smtClean="0"/>
              <a:t>items of a </a:t>
            </a:r>
            <a:r>
              <a:rPr lang="en-IN" dirty="0" smtClean="0"/>
              <a:t>dictionary</a:t>
            </a: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04.08.18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42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51801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Practice Problem – Part 3 </a:t>
            </a:r>
            <a:r>
              <a:rPr lang="en-IN" dirty="0" err="1" smtClean="0"/>
              <a:t>Contd</a:t>
            </a:r>
            <a:r>
              <a:rPr lang="en-IN" dirty="0" smtClean="0"/>
              <a:t>…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3.7 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smtClean="0"/>
              <a:t>s </a:t>
            </a:r>
            <a:r>
              <a:rPr lang="en-IN" dirty="0"/>
              <a:t>= '</a:t>
            </a:r>
            <a:r>
              <a:rPr lang="en-IN" dirty="0" err="1"/>
              <a:t>axb</a:t>
            </a:r>
            <a:r>
              <a:rPr lang="en-IN" dirty="0"/>
              <a:t>'   create list of characters as follows :	['b'. 'y', 'c</a:t>
            </a:r>
            <a:r>
              <a:rPr lang="en-IN" dirty="0" smtClean="0"/>
              <a:t>']. Hint : </a:t>
            </a:r>
            <a:r>
              <a:rPr lang="en-IN" dirty="0" err="1" smtClean="0"/>
              <a:t>chr</a:t>
            </a:r>
            <a:r>
              <a:rPr lang="en-IN" dirty="0" smtClean="0"/>
              <a:t>(</a:t>
            </a:r>
            <a:r>
              <a:rPr lang="en-IN" dirty="0" err="1" smtClean="0"/>
              <a:t>ord</a:t>
            </a:r>
            <a:r>
              <a:rPr lang="en-IN" dirty="0" smtClean="0"/>
              <a:t>(x) + 1)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3.8 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smtClean="0"/>
              <a:t>l </a:t>
            </a:r>
            <a:r>
              <a:rPr lang="en-IN" dirty="0"/>
              <a:t>= ['abc@gmail.com', 'aaaio@gmail.com']   create list with only user names - ['</a:t>
            </a:r>
            <a:r>
              <a:rPr lang="en-IN" dirty="0" err="1"/>
              <a:t>abc</a:t>
            </a:r>
            <a:r>
              <a:rPr lang="en-IN" dirty="0"/>
              <a:t>', '</a:t>
            </a:r>
            <a:r>
              <a:rPr lang="en-IN" dirty="0" err="1"/>
              <a:t>aaa</a:t>
            </a:r>
            <a:r>
              <a:rPr lang="en-IN" dirty="0" smtClean="0"/>
              <a:t>']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3.9 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smtClean="0"/>
              <a:t>l </a:t>
            </a:r>
            <a:r>
              <a:rPr lang="en-IN" dirty="0"/>
              <a:t>= ['abc@gmail.com', 'aaa@gmail.com', 'abc@yahoo.com']   create a collection of unique email service providers  </a:t>
            </a:r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3.10 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smtClean="0"/>
              <a:t>Given </a:t>
            </a:r>
            <a:r>
              <a:rPr lang="en-IN" dirty="0"/>
              <a:t>words = ['</a:t>
            </a:r>
            <a:r>
              <a:rPr lang="en-IN" dirty="0" err="1"/>
              <a:t>asd</a:t>
            </a:r>
            <a:r>
              <a:rPr lang="en-IN" dirty="0"/>
              <a:t>', '</a:t>
            </a:r>
            <a:r>
              <a:rPr lang="en-IN" dirty="0" err="1"/>
              <a:t>aaaa</a:t>
            </a:r>
            <a:r>
              <a:rPr lang="en-IN" dirty="0"/>
              <a:t>', '</a:t>
            </a:r>
            <a:r>
              <a:rPr lang="en-IN" dirty="0" err="1"/>
              <a:t>uiwe</a:t>
            </a:r>
            <a:r>
              <a:rPr lang="en-IN" dirty="0"/>
              <a:t>', '</a:t>
            </a:r>
            <a:r>
              <a:rPr lang="en-IN" dirty="0" err="1"/>
              <a:t>tew</a:t>
            </a:r>
            <a:r>
              <a:rPr lang="en-IN" dirty="0"/>
              <a:t>', 'tree', 'point', 'art', 'paint</a:t>
            </a:r>
            <a:r>
              <a:rPr lang="en-IN" dirty="0" smtClean="0"/>
              <a:t>'] </a:t>
            </a:r>
          </a:p>
          <a:p>
            <a:pPr marL="0" indent="0">
              <a:buNone/>
            </a:pPr>
            <a:r>
              <a:rPr lang="en-IN" dirty="0" smtClean="0"/>
              <a:t>     create </a:t>
            </a:r>
            <a:r>
              <a:rPr lang="en-IN" dirty="0"/>
              <a:t>the following dictionary (by using looping constructs) :	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{</a:t>
            </a:r>
            <a:r>
              <a:rPr lang="en-IN" dirty="0"/>
              <a:t>'a': ['</a:t>
            </a:r>
            <a:r>
              <a:rPr lang="en-IN" dirty="0" err="1"/>
              <a:t>asd</a:t>
            </a:r>
            <a:r>
              <a:rPr lang="en-IN" dirty="0"/>
              <a:t>', '</a:t>
            </a:r>
            <a:r>
              <a:rPr lang="en-IN" dirty="0" err="1"/>
              <a:t>aaaa</a:t>
            </a:r>
            <a:r>
              <a:rPr lang="en-IN" dirty="0"/>
              <a:t>', 'art'], 'p': ['point', 'paint'], 'u': ['</a:t>
            </a:r>
            <a:r>
              <a:rPr lang="en-IN" dirty="0" err="1"/>
              <a:t>uiwe</a:t>
            </a:r>
            <a:r>
              <a:rPr lang="en-IN" dirty="0"/>
              <a:t>'], 't': ['</a:t>
            </a:r>
            <a:r>
              <a:rPr lang="en-IN" dirty="0" err="1"/>
              <a:t>tew</a:t>
            </a:r>
            <a:r>
              <a:rPr lang="en-IN" dirty="0"/>
              <a:t>', 'tree</a:t>
            </a:r>
            <a:r>
              <a:rPr lang="en-IN" dirty="0" smtClean="0"/>
              <a:t>']}</a:t>
            </a:r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04.08.18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43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8891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Practice Problem – Part 3 </a:t>
            </a:r>
            <a:r>
              <a:rPr lang="en-IN" dirty="0" err="1" smtClean="0"/>
              <a:t>Contd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3.11 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smtClean="0"/>
              <a:t>Find </a:t>
            </a:r>
            <a:r>
              <a:rPr lang="en-IN" dirty="0" smtClean="0"/>
              <a:t>the count of a character in a string.</a:t>
            </a:r>
          </a:p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04.08.18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44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79500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List </a:t>
            </a:r>
            <a:r>
              <a:rPr lang="fr-FR" b="1" dirty="0" err="1"/>
              <a:t>Comprehension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 err="1"/>
              <a:t>Mapping</a:t>
            </a:r>
            <a:r>
              <a:rPr lang="fr-FR" b="1" dirty="0"/>
              <a:t> </a:t>
            </a:r>
            <a:r>
              <a:rPr lang="fr-FR" b="1" dirty="0" err="1"/>
              <a:t>Lists</a:t>
            </a:r>
            <a:endParaRPr lang="fr-FR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One of the most powerful features of Python is the </a:t>
            </a:r>
            <a:r>
              <a:rPr lang="en-IN" b="1" i="1" dirty="0" smtClean="0"/>
              <a:t>list comprehension</a:t>
            </a:r>
            <a:r>
              <a:rPr lang="en-IN" dirty="0"/>
              <a:t>, which provides a compact way of mapping a </a:t>
            </a:r>
            <a:r>
              <a:rPr lang="en-IN" dirty="0" smtClean="0"/>
              <a:t>list into </a:t>
            </a:r>
            <a:r>
              <a:rPr lang="en-IN" dirty="0"/>
              <a:t>another list by applying a function to each of the elements </a:t>
            </a:r>
            <a:r>
              <a:rPr lang="en-IN" dirty="0" smtClean="0"/>
              <a:t>of </a:t>
            </a:r>
            <a:r>
              <a:rPr lang="fr-FR" dirty="0" smtClean="0"/>
              <a:t>the </a:t>
            </a:r>
            <a:r>
              <a:rPr lang="fr-FR" dirty="0" err="1"/>
              <a:t>list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b="1" dirty="0"/>
              <a:t> </a:t>
            </a:r>
            <a:r>
              <a:rPr lang="fr-FR" b="1" dirty="0" smtClean="0"/>
              <a:t>  </a:t>
            </a:r>
            <a:r>
              <a:rPr lang="fr-FR" b="1" dirty="0" err="1" smtClean="0"/>
              <a:t>Syntax</a:t>
            </a:r>
            <a:endParaRPr lang="fr-FR" b="1" dirty="0"/>
          </a:p>
          <a:p>
            <a:pPr marL="0" indent="0">
              <a:buNone/>
            </a:pPr>
            <a:r>
              <a:rPr lang="en-IN" dirty="0" smtClean="0"/>
              <a:t>	[</a:t>
            </a:r>
            <a:r>
              <a:rPr lang="en-IN" i="1" dirty="0"/>
              <a:t>mapping-expression </a:t>
            </a:r>
            <a:r>
              <a:rPr lang="en-IN" b="1" dirty="0"/>
              <a:t>for </a:t>
            </a:r>
            <a:r>
              <a:rPr lang="en-IN" i="1" dirty="0"/>
              <a:t>element </a:t>
            </a:r>
            <a:r>
              <a:rPr lang="en-IN" b="1" dirty="0"/>
              <a:t>in </a:t>
            </a:r>
            <a:r>
              <a:rPr lang="en-IN" i="1" dirty="0"/>
              <a:t>source-list]</a:t>
            </a:r>
          </a:p>
          <a:p>
            <a:endParaRPr lang="fr-FR" b="1" dirty="0" smtClean="0"/>
          </a:p>
          <a:p>
            <a:r>
              <a:rPr lang="fr-FR" b="1" dirty="0" err="1" smtClean="0"/>
              <a:t>Filtering</a:t>
            </a:r>
            <a:r>
              <a:rPr lang="fr-FR" b="1" dirty="0" smtClean="0"/>
              <a:t> </a:t>
            </a:r>
            <a:r>
              <a:rPr lang="fr-FR" b="1" dirty="0" err="1"/>
              <a:t>Lists</a:t>
            </a:r>
            <a:endParaRPr lang="fr-FR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Mapping Lists can be combined with a filtering mechanism, </a:t>
            </a:r>
            <a:r>
              <a:rPr lang="en-IN" dirty="0" smtClean="0"/>
              <a:t>where some </a:t>
            </a:r>
            <a:r>
              <a:rPr lang="en-IN" dirty="0"/>
              <a:t>elements in the list are mapped while others are </a:t>
            </a:r>
            <a:r>
              <a:rPr lang="en-IN" dirty="0" smtClean="0"/>
              <a:t>skipped </a:t>
            </a:r>
            <a:r>
              <a:rPr lang="fr-FR" dirty="0" err="1" smtClean="0"/>
              <a:t>entirely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b="1" dirty="0"/>
              <a:t> </a:t>
            </a:r>
            <a:r>
              <a:rPr lang="fr-FR" b="1" dirty="0" smtClean="0"/>
              <a:t>  </a:t>
            </a:r>
            <a:r>
              <a:rPr lang="fr-FR" b="1" dirty="0" err="1" smtClean="0"/>
              <a:t>Syntax</a:t>
            </a:r>
            <a:endParaRPr lang="fr-FR" b="1" dirty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[</a:t>
            </a:r>
            <a:r>
              <a:rPr lang="en-IN" i="1" dirty="0"/>
              <a:t>mapping-expression </a:t>
            </a:r>
            <a:r>
              <a:rPr lang="en-IN" b="1" dirty="0"/>
              <a:t>for </a:t>
            </a:r>
            <a:r>
              <a:rPr lang="en-IN" i="1" dirty="0"/>
              <a:t>element </a:t>
            </a:r>
            <a:r>
              <a:rPr lang="en-IN" b="1" dirty="0"/>
              <a:t>in </a:t>
            </a:r>
            <a:r>
              <a:rPr lang="en-IN" i="1" dirty="0"/>
              <a:t>source-list </a:t>
            </a:r>
            <a:r>
              <a:rPr lang="en-IN" b="1" dirty="0"/>
              <a:t>if </a:t>
            </a:r>
            <a:r>
              <a:rPr lang="en-IN" i="1" dirty="0"/>
              <a:t>filter-expression</a:t>
            </a:r>
            <a:r>
              <a:rPr lang="en-IN" dirty="0"/>
              <a:t>]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04.08.18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45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43807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Practice Problem – Part 4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4.1 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smtClean="0"/>
              <a:t>Make </a:t>
            </a:r>
            <a:r>
              <a:rPr lang="en-IN" dirty="0" smtClean="0"/>
              <a:t>a list containing every word from a given string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4.2 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smtClean="0"/>
              <a:t>Make </a:t>
            </a:r>
            <a:r>
              <a:rPr lang="en-IN" dirty="0" smtClean="0"/>
              <a:t>a list containing upper case word from a given string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4.3 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smtClean="0"/>
              <a:t>Create </a:t>
            </a:r>
            <a:r>
              <a:rPr lang="en-IN" dirty="0" smtClean="0"/>
              <a:t>a list containing only even numbers from a given list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4.4 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smtClean="0"/>
              <a:t>Convert </a:t>
            </a:r>
            <a:r>
              <a:rPr lang="en-IN" dirty="0" smtClean="0"/>
              <a:t>F to C of a list of F temperature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4.5 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smtClean="0"/>
              <a:t>Nested </a:t>
            </a:r>
            <a:r>
              <a:rPr lang="en-IN" dirty="0" smtClean="0"/>
              <a:t>List comprehension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04.08.18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46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70291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Functions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could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: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fr-FR" dirty="0" err="1" smtClean="0">
                <a:sym typeface="Wingdings" panose="05000000000000000000" pitchFamily="2" charset="2"/>
              </a:rPr>
              <a:t>built</a:t>
            </a:r>
            <a:r>
              <a:rPr lang="fr-FR" dirty="0" smtClean="0">
                <a:sym typeface="Wingdings" panose="05000000000000000000" pitchFamily="2" charset="2"/>
              </a:rPr>
              <a:t>-in</a:t>
            </a:r>
          </a:p>
          <a:p>
            <a:pPr marL="185738" lvl="1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A complete list of built-in functions can be viewed at: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user-defined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04.08.18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47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3699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Defining</a:t>
            </a:r>
            <a:r>
              <a:rPr lang="fr-FR" dirty="0"/>
              <a:t> </a:t>
            </a:r>
            <a:r>
              <a:rPr lang="fr-FR" dirty="0" err="1"/>
              <a:t>Functions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Functions are defined using the </a:t>
            </a:r>
            <a:r>
              <a:rPr lang="en-IN" b="1" i="1" dirty="0" err="1"/>
              <a:t>def</a:t>
            </a:r>
            <a:r>
              <a:rPr lang="en-IN" b="1" i="1" dirty="0"/>
              <a:t> </a:t>
            </a:r>
            <a:r>
              <a:rPr lang="en-IN" dirty="0"/>
              <a:t>keyword.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This </a:t>
            </a:r>
            <a:r>
              <a:rPr lang="en-IN" dirty="0"/>
              <a:t>is followed by an </a:t>
            </a:r>
            <a:r>
              <a:rPr lang="en-IN" b="1" i="1" dirty="0"/>
              <a:t>identifier </a:t>
            </a:r>
            <a:r>
              <a:rPr lang="en-IN" dirty="0"/>
              <a:t>name for the </a:t>
            </a:r>
            <a:r>
              <a:rPr lang="en-IN" dirty="0" smtClean="0"/>
              <a:t>function followed </a:t>
            </a:r>
            <a:r>
              <a:rPr lang="en-IN" dirty="0"/>
              <a:t>by a pair of parentheses which may </a:t>
            </a:r>
            <a:r>
              <a:rPr lang="en-IN" dirty="0" smtClean="0"/>
              <a:t>enclose some </a:t>
            </a:r>
            <a:r>
              <a:rPr lang="en-IN" dirty="0"/>
              <a:t>names of variables and the line ends with a colon.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Next </a:t>
            </a:r>
            <a:r>
              <a:rPr lang="en-IN" dirty="0"/>
              <a:t>follows the block of statements that are part of </a:t>
            </a:r>
            <a:r>
              <a:rPr lang="en-IN" dirty="0" smtClean="0"/>
              <a:t>this </a:t>
            </a:r>
            <a:r>
              <a:rPr lang="fr-FR" dirty="0" err="1" smtClean="0"/>
              <a:t>function</a:t>
            </a:r>
            <a:endParaRPr lang="fr-FR" dirty="0"/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dirty="0" err="1" smtClean="0"/>
              <a:t>Syntax</a:t>
            </a:r>
            <a:r>
              <a:rPr lang="fr-FR" b="1" dirty="0" smtClean="0"/>
              <a:t>:</a:t>
            </a:r>
            <a:endParaRPr lang="fr-FR" b="1" dirty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def</a:t>
            </a:r>
            <a:r>
              <a:rPr lang="fr-FR" dirty="0" smtClean="0"/>
              <a:t> </a:t>
            </a:r>
            <a:r>
              <a:rPr lang="fr-FR" dirty="0"/>
              <a:t>&lt;identifier&gt; (argument </a:t>
            </a:r>
            <a:r>
              <a:rPr lang="fr-FR" dirty="0" err="1"/>
              <a:t>list</a:t>
            </a:r>
            <a:r>
              <a:rPr lang="fr-FR" dirty="0"/>
              <a:t>):</a:t>
            </a:r>
          </a:p>
          <a:p>
            <a:pPr marL="0" indent="0">
              <a:buNone/>
            </a:pPr>
            <a:r>
              <a:rPr lang="fr-FR" dirty="0" smtClean="0"/>
              <a:t>		Block </a:t>
            </a:r>
            <a:r>
              <a:rPr lang="fr-FR" dirty="0"/>
              <a:t>of Code..</a:t>
            </a:r>
          </a:p>
          <a:p>
            <a:pPr marL="0" indent="0">
              <a:buNone/>
            </a:pPr>
            <a:r>
              <a:rPr lang="fr-FR" dirty="0" smtClean="0"/>
              <a:t>		…..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04.08.18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48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34669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Function</a:t>
            </a:r>
            <a:r>
              <a:rPr lang="fr-FR" dirty="0"/>
              <a:t>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b="1" i="1" dirty="0" smtClean="0"/>
          </a:p>
          <a:p>
            <a:pPr marL="0" indent="0">
              <a:buNone/>
            </a:pPr>
            <a:r>
              <a:rPr lang="fr-FR" b="1" i="1" dirty="0"/>
              <a:t>	</a:t>
            </a:r>
            <a:r>
              <a:rPr lang="fr-FR" b="1" i="1" dirty="0" err="1" smtClean="0"/>
              <a:t>Function</a:t>
            </a:r>
            <a:r>
              <a:rPr lang="fr-FR" b="1" i="1" dirty="0" smtClean="0"/>
              <a:t> </a:t>
            </a:r>
            <a:r>
              <a:rPr lang="fr-FR" b="1" i="1" dirty="0" err="1"/>
              <a:t>Definition</a:t>
            </a:r>
            <a:endParaRPr lang="fr-FR" b="1" i="1" dirty="0"/>
          </a:p>
          <a:p>
            <a:pPr marL="0" indent="0">
              <a:buNone/>
            </a:pPr>
            <a:r>
              <a:rPr lang="fr-FR" dirty="0" smtClean="0"/>
              <a:t>	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err="1" smtClean="0"/>
              <a:t>def</a:t>
            </a:r>
            <a:r>
              <a:rPr lang="fr-FR" dirty="0" smtClean="0"/>
              <a:t> </a:t>
            </a:r>
            <a:r>
              <a:rPr lang="fr-FR" dirty="0" err="1"/>
              <a:t>func</a:t>
            </a:r>
            <a:r>
              <a:rPr lang="fr-FR" dirty="0"/>
              <a:t> (param1, param2)</a:t>
            </a:r>
          </a:p>
          <a:p>
            <a:pPr marL="0" indent="0">
              <a:buNone/>
            </a:pPr>
            <a:r>
              <a:rPr lang="fr-FR" dirty="0" smtClean="0"/>
              <a:t>		block </a:t>
            </a:r>
            <a:r>
              <a:rPr lang="fr-FR" dirty="0"/>
              <a:t>of code…</a:t>
            </a:r>
          </a:p>
          <a:p>
            <a:pPr marL="0" indent="0">
              <a:buNone/>
            </a:pPr>
            <a:r>
              <a:rPr lang="fr-FR" b="1" i="1" dirty="0" smtClean="0"/>
              <a:t>		return </a:t>
            </a:r>
            <a:r>
              <a:rPr lang="fr-FR" b="1" i="1" dirty="0"/>
              <a:t>value</a:t>
            </a:r>
          </a:p>
          <a:p>
            <a:endParaRPr lang="fr-FR" b="1" i="1" dirty="0" smtClean="0"/>
          </a:p>
          <a:p>
            <a:pPr marL="0" indent="0">
              <a:buNone/>
            </a:pPr>
            <a:r>
              <a:rPr lang="fr-FR" b="1" i="1" dirty="0"/>
              <a:t>	</a:t>
            </a:r>
            <a:r>
              <a:rPr lang="fr-FR" b="1" i="1" dirty="0" err="1" smtClean="0"/>
              <a:t>Function</a:t>
            </a:r>
            <a:r>
              <a:rPr lang="fr-FR" b="1" i="1" dirty="0" smtClean="0"/>
              <a:t> </a:t>
            </a:r>
            <a:r>
              <a:rPr lang="fr-FR" b="1" i="1" dirty="0"/>
              <a:t>Call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value </a:t>
            </a:r>
            <a:r>
              <a:rPr lang="en-IN" dirty="0"/>
              <a:t>= </a:t>
            </a:r>
            <a:r>
              <a:rPr lang="en-IN" dirty="0" err="1"/>
              <a:t>func</a:t>
            </a:r>
            <a:r>
              <a:rPr lang="en-IN" dirty="0"/>
              <a:t> (arg1 , arg2)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04.08.18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49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8717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What is Python and its advantages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Python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dynamically</a:t>
            </a:r>
            <a:r>
              <a:rPr lang="fr-FR" dirty="0" smtClean="0"/>
              <a:t> </a:t>
            </a:r>
            <a:r>
              <a:rPr lang="fr-FR" dirty="0" err="1"/>
              <a:t>typed</a:t>
            </a:r>
            <a:r>
              <a:rPr lang="fr-FR" dirty="0"/>
              <a:t> </a:t>
            </a:r>
            <a:r>
              <a:rPr lang="fr-FR" dirty="0" err="1" smtClean="0"/>
              <a:t>scripting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r>
              <a:rPr lang="fr-FR" dirty="0" smtClean="0"/>
              <a:t>.</a:t>
            </a:r>
            <a:endParaRPr lang="fr-FR" dirty="0"/>
          </a:p>
          <a:p>
            <a:r>
              <a:rPr lang="fr-FR" dirty="0" smtClean="0"/>
              <a:t>Supports </a:t>
            </a:r>
            <a:r>
              <a:rPr lang="fr-FR" dirty="0"/>
              <a:t>multiple </a:t>
            </a:r>
            <a:r>
              <a:rPr lang="fr-FR" dirty="0" err="1"/>
              <a:t>paradigms</a:t>
            </a:r>
            <a:r>
              <a:rPr lang="fr-FR" dirty="0"/>
              <a:t> : </a:t>
            </a:r>
            <a:r>
              <a:rPr lang="fr-FR" dirty="0" err="1"/>
              <a:t>procedural</a:t>
            </a:r>
            <a:r>
              <a:rPr lang="fr-FR" dirty="0"/>
              <a:t>, </a:t>
            </a:r>
            <a:r>
              <a:rPr lang="fr-FR" dirty="0" err="1" smtClean="0"/>
              <a:t>object-oriented</a:t>
            </a:r>
            <a:r>
              <a:rPr lang="fr-FR" dirty="0" smtClean="0"/>
              <a:t>.</a:t>
            </a:r>
            <a:endParaRPr lang="fr-FR" dirty="0"/>
          </a:p>
          <a:p>
            <a:r>
              <a:rPr lang="en-IN" altLang="fr-FR" dirty="0">
                <a:solidFill>
                  <a:srgbClr val="000000"/>
                </a:solidFill>
              </a:rPr>
              <a:t>Python code is designed to be readable, and hence reusable and </a:t>
            </a:r>
            <a:r>
              <a:rPr lang="en-IN" altLang="fr-FR" dirty="0" smtClean="0">
                <a:solidFill>
                  <a:srgbClr val="000000"/>
                </a:solidFill>
              </a:rPr>
              <a:t>maintainable.</a:t>
            </a:r>
            <a:endParaRPr lang="fr-FR" dirty="0" smtClean="0"/>
          </a:p>
          <a:p>
            <a:r>
              <a:rPr lang="en-IN" altLang="fr-FR" dirty="0">
                <a:solidFill>
                  <a:srgbClr val="000000"/>
                </a:solidFill>
              </a:rPr>
              <a:t>Python code is typically one-third to one-fifth the size </a:t>
            </a:r>
            <a:r>
              <a:rPr lang="en-IN" altLang="fr-FR" dirty="0" smtClean="0">
                <a:solidFill>
                  <a:srgbClr val="000000"/>
                </a:solidFill>
              </a:rPr>
              <a:t>of equivalent </a:t>
            </a:r>
            <a:r>
              <a:rPr lang="en-IN" altLang="fr-FR" dirty="0">
                <a:solidFill>
                  <a:srgbClr val="000000"/>
                </a:solidFill>
              </a:rPr>
              <a:t>C++ or Java </a:t>
            </a:r>
            <a:r>
              <a:rPr lang="en-IN" altLang="fr-FR" dirty="0" smtClean="0">
                <a:solidFill>
                  <a:srgbClr val="000000"/>
                </a:solidFill>
              </a:rPr>
              <a:t>code.</a:t>
            </a:r>
            <a:endParaRPr lang="fr-FR" dirty="0" smtClean="0"/>
          </a:p>
          <a:p>
            <a:r>
              <a:rPr lang="fr-FR" dirty="0" smtClean="0"/>
              <a:t>Minimal </a:t>
            </a:r>
            <a:r>
              <a:rPr lang="fr-FR" dirty="0" err="1" smtClean="0"/>
              <a:t>Coding</a:t>
            </a:r>
            <a:r>
              <a:rPr lang="fr-FR" dirty="0"/>
              <a:t> </a:t>
            </a:r>
            <a:r>
              <a:rPr lang="fr-FR" dirty="0" smtClean="0"/>
              <a:t>a</a:t>
            </a:r>
            <a:r>
              <a:rPr lang="en-IN" dirty="0" err="1" smtClean="0"/>
              <a:t>llows</a:t>
            </a:r>
            <a:r>
              <a:rPr lang="en-IN" dirty="0" smtClean="0"/>
              <a:t> </a:t>
            </a:r>
            <a:r>
              <a:rPr lang="en-IN" dirty="0"/>
              <a:t>rapid prototyping and </a:t>
            </a:r>
            <a:r>
              <a:rPr lang="en-IN" dirty="0" smtClean="0"/>
              <a:t>development.</a:t>
            </a:r>
            <a:endParaRPr lang="en-IN" dirty="0"/>
          </a:p>
          <a:p>
            <a:r>
              <a:rPr lang="en-IN" altLang="fr-FR" dirty="0">
                <a:solidFill>
                  <a:srgbClr val="000000"/>
                </a:solidFill>
              </a:rPr>
              <a:t>Most Python programs run unchanged on all major computer </a:t>
            </a:r>
            <a:r>
              <a:rPr lang="en-IN" altLang="fr-FR" dirty="0" smtClean="0">
                <a:solidFill>
                  <a:srgbClr val="000000"/>
                </a:solidFill>
              </a:rPr>
              <a:t>platforms. </a:t>
            </a:r>
            <a:r>
              <a:rPr lang="en-IN" altLang="fr-FR" dirty="0" err="1" smtClean="0">
                <a:solidFill>
                  <a:srgbClr val="000000"/>
                </a:solidFill>
              </a:rPr>
              <a:t>Ie</a:t>
            </a:r>
            <a:r>
              <a:rPr lang="en-IN" altLang="fr-FR" dirty="0" smtClean="0">
                <a:solidFill>
                  <a:srgbClr val="000000"/>
                </a:solidFill>
              </a:rPr>
              <a:t> Windows, Linux.</a:t>
            </a:r>
            <a:endParaRPr lang="en-IN" dirty="0" smtClean="0"/>
          </a:p>
          <a:p>
            <a:r>
              <a:rPr lang="en-IN" dirty="0"/>
              <a:t>Huge amount of </a:t>
            </a:r>
            <a:r>
              <a:rPr lang="en-IN" dirty="0" smtClean="0"/>
              <a:t>pre-built and additional </a:t>
            </a:r>
            <a:r>
              <a:rPr lang="en-IN" dirty="0"/>
              <a:t>open-source </a:t>
            </a:r>
            <a:r>
              <a:rPr lang="en-IN" dirty="0" smtClean="0"/>
              <a:t>libraries.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04.08.18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70731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function object may be assigned to other names.</a:t>
            </a:r>
          </a:p>
          <a:p>
            <a:pPr marL="225425" algn="just">
              <a:buClrTx/>
              <a:buNone/>
            </a:pP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def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mul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(x, y) : 	</a:t>
            </a:r>
            <a:endParaRPr lang="en-IN" altLang="fr-FR" dirty="0" smtClean="0">
              <a:solidFill>
                <a:srgbClr val="355E00"/>
              </a:solidFill>
              <a:latin typeface="Courier 10 Pitch" pitchFamily="1" charset="0"/>
            </a:endParaRPr>
          </a:p>
          <a:p>
            <a:pPr marL="225425" algn="just"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</a:t>
            </a:r>
            <a:r>
              <a:rPr lang="en-IN" altLang="fr-FR" dirty="0" smtClean="0">
                <a:solidFill>
                  <a:srgbClr val="355E00"/>
                </a:solidFill>
                <a:latin typeface="Courier 10 Pitch" pitchFamily="1" charset="0"/>
              </a:rPr>
              <a:t>   print 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"in 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mul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", x, y</a:t>
            </a:r>
          </a:p>
          <a:p>
            <a:pPr marL="225425" algn="just">
              <a:buClrTx/>
              <a:buNone/>
            </a:pPr>
            <a:r>
              <a:rPr lang="en-IN" altLang="fr-FR" dirty="0" smtClean="0">
                <a:solidFill>
                  <a:srgbClr val="355E00"/>
                </a:solidFill>
                <a:latin typeface="Courier 10 Pitch" pitchFamily="1" charset="0"/>
              </a:rPr>
              <a:t>    print 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"calling 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mul</a:t>
            </a:r>
            <a:r>
              <a:rPr lang="en-IN" altLang="fr-FR" dirty="0" smtClean="0">
                <a:solidFill>
                  <a:srgbClr val="355E00"/>
                </a:solidFill>
                <a:latin typeface="Courier 10 Pitch" pitchFamily="1" charset="0"/>
              </a:rPr>
              <a:t>...“</a:t>
            </a:r>
          </a:p>
          <a:p>
            <a:pPr marL="225425" algn="just">
              <a:buClrTx/>
              <a:buNone/>
            </a:pPr>
            <a:r>
              <a:rPr lang="en-IN" altLang="fr-FR" dirty="0" err="1" smtClean="0">
                <a:solidFill>
                  <a:srgbClr val="355E00"/>
                </a:solidFill>
                <a:latin typeface="Courier 10 Pitch" pitchFamily="1" charset="0"/>
              </a:rPr>
              <a:t>mul</a:t>
            </a:r>
            <a:r>
              <a:rPr lang="en-IN" altLang="fr-FR" dirty="0" smtClean="0">
                <a:solidFill>
                  <a:srgbClr val="355E00"/>
                </a:solidFill>
                <a:latin typeface="Courier 10 Pitch" pitchFamily="1" charset="0"/>
              </a:rPr>
              <a:t>(2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, 4)</a:t>
            </a:r>
          </a:p>
          <a:p>
            <a:pPr marL="225425" algn="just">
              <a:buClrTx/>
              <a:buNone/>
            </a:pPr>
            <a:r>
              <a:rPr lang="en-IN" altLang="fr-FR" dirty="0" smtClean="0">
                <a:solidFill>
                  <a:srgbClr val="355E00"/>
                </a:solidFill>
                <a:latin typeface="Courier 10 Pitch" pitchFamily="1" charset="0"/>
              </a:rPr>
              <a:t>x 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= </a:t>
            </a:r>
            <a:r>
              <a:rPr lang="en-IN" altLang="fr-FR" dirty="0" err="1" smtClean="0">
                <a:solidFill>
                  <a:srgbClr val="355E00"/>
                </a:solidFill>
                <a:latin typeface="Courier 10 Pitch" pitchFamily="1" charset="0"/>
              </a:rPr>
              <a:t>mul</a:t>
            </a:r>
            <a:endParaRPr lang="en-IN" altLang="fr-FR" dirty="0" smtClean="0">
              <a:solidFill>
                <a:srgbClr val="355E00"/>
              </a:solidFill>
              <a:latin typeface="Courier 10 Pitch" pitchFamily="1" charset="0"/>
            </a:endParaRPr>
          </a:p>
          <a:p>
            <a:pPr marL="225425" algn="just">
              <a:buClrTx/>
              <a:buNone/>
            </a:pPr>
            <a:r>
              <a:rPr lang="en-IN" altLang="fr-FR" dirty="0" smtClean="0">
                <a:solidFill>
                  <a:srgbClr val="355E00"/>
                </a:solidFill>
                <a:latin typeface="Courier 10 Pitch" pitchFamily="1" charset="0"/>
              </a:rPr>
              <a:t>print 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"calling x</a:t>
            </a:r>
            <a:r>
              <a:rPr lang="en-IN" altLang="fr-FR" dirty="0" smtClean="0">
                <a:solidFill>
                  <a:srgbClr val="355E00"/>
                </a:solidFill>
                <a:latin typeface="Courier 10 Pitch" pitchFamily="1" charset="0"/>
              </a:rPr>
              <a:t>...“</a:t>
            </a:r>
          </a:p>
          <a:p>
            <a:pPr marL="225425" algn="just">
              <a:buClrTx/>
              <a:buNone/>
            </a:pPr>
            <a:r>
              <a:rPr lang="en-IN" altLang="fr-FR" dirty="0" smtClean="0">
                <a:solidFill>
                  <a:srgbClr val="355E00"/>
                </a:solidFill>
                <a:latin typeface="Courier 10 Pitch" pitchFamily="1" charset="0"/>
              </a:rPr>
              <a:t>x(10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, 20</a:t>
            </a:r>
            <a:r>
              <a:rPr lang="en-IN" altLang="fr-FR" dirty="0" smtClean="0">
                <a:solidFill>
                  <a:srgbClr val="355E00"/>
                </a:solidFill>
                <a:latin typeface="Courier 10 Pitch" pitchFamily="1" charset="0"/>
              </a:rPr>
              <a:t>)</a:t>
            </a:r>
            <a:endParaRPr lang="en-IN" dirty="0" smtClean="0"/>
          </a:p>
          <a:p>
            <a:r>
              <a:rPr lang="en-IN" dirty="0" smtClean="0"/>
              <a:t>Function name can be stored in a list.</a:t>
            </a:r>
          </a:p>
          <a:p>
            <a:pPr marL="0" indent="0">
              <a:buNone/>
            </a:pPr>
            <a:r>
              <a:rPr lang="en-IN" dirty="0" err="1" smtClean="0"/>
              <a:t>Func_list</a:t>
            </a:r>
            <a:r>
              <a:rPr lang="en-IN" dirty="0" smtClean="0"/>
              <a:t> = [func1, func2, func3]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04.08.18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50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4381072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By default, all the names assigned in a function are local to the function and exists only while the function is running.</a:t>
            </a:r>
          </a:p>
          <a:p>
            <a:r>
              <a:rPr lang="en-IN" dirty="0" smtClean="0"/>
              <a:t>Arguments, return values are not declared: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Nothing about a function needs to be declared ahead of time.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Arguments of any type can be passed to function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A function can return any kind of object.</a:t>
            </a:r>
            <a:endParaRPr lang="en-IN" dirty="0" smtClean="0"/>
          </a:p>
          <a:p>
            <a:r>
              <a:rPr lang="en-IN" dirty="0" smtClean="0"/>
              <a:t>Arguments are passed by object reference: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Example --</a:t>
            </a:r>
            <a:endParaRPr lang="en-IN" dirty="0" smtClean="0"/>
          </a:p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04.08.18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51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1952206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b="1" i="1" dirty="0"/>
              <a:t>default </a:t>
            </a:r>
            <a:r>
              <a:rPr lang="fr-FR" dirty="0"/>
              <a:t>Argument values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For </a:t>
            </a:r>
            <a:r>
              <a:rPr lang="en-IN" dirty="0"/>
              <a:t>some functions, you may want to make some of </a:t>
            </a:r>
            <a:r>
              <a:rPr lang="en-IN" dirty="0" smtClean="0"/>
              <a:t>its parameters </a:t>
            </a:r>
            <a:r>
              <a:rPr lang="en-IN" dirty="0"/>
              <a:t>as </a:t>
            </a:r>
            <a:r>
              <a:rPr lang="en-IN" b="1" i="1" dirty="0"/>
              <a:t>optional </a:t>
            </a:r>
            <a:r>
              <a:rPr lang="en-IN" dirty="0"/>
              <a:t>and use default values if the </a:t>
            </a:r>
            <a:r>
              <a:rPr lang="en-IN" dirty="0" smtClean="0"/>
              <a:t>user does </a:t>
            </a:r>
            <a:r>
              <a:rPr lang="en-IN" dirty="0"/>
              <a:t>not want to provide values for such parameters.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This is done with the help of default argument values. </a:t>
            </a:r>
            <a:r>
              <a:rPr lang="en-IN" dirty="0" smtClean="0"/>
              <a:t>You can </a:t>
            </a:r>
            <a:r>
              <a:rPr lang="en-IN" dirty="0"/>
              <a:t>specify default argument values for parameters </a:t>
            </a:r>
            <a:r>
              <a:rPr lang="en-IN" dirty="0" smtClean="0"/>
              <a:t>by following </a:t>
            </a:r>
            <a:r>
              <a:rPr lang="en-IN" dirty="0"/>
              <a:t>the parameter name in the function </a:t>
            </a:r>
            <a:r>
              <a:rPr lang="en-IN" dirty="0" smtClean="0"/>
              <a:t>definition with </a:t>
            </a:r>
            <a:r>
              <a:rPr lang="en-IN" dirty="0"/>
              <a:t>the assignment operator (=) followed by the </a:t>
            </a:r>
            <a:r>
              <a:rPr lang="en-IN" dirty="0" smtClean="0"/>
              <a:t>default </a:t>
            </a:r>
            <a:r>
              <a:rPr lang="fr-FR" dirty="0" smtClean="0"/>
              <a:t>value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b="1" dirty="0" smtClean="0"/>
              <a:t>	</a:t>
            </a:r>
          </a:p>
          <a:p>
            <a:pPr marL="0" indent="0">
              <a:buNone/>
            </a:pPr>
            <a:r>
              <a:rPr lang="fr-FR" b="1" dirty="0"/>
              <a:t>	</a:t>
            </a:r>
            <a:r>
              <a:rPr lang="fr-FR" b="1" dirty="0" err="1" smtClean="0"/>
              <a:t>Syntax</a:t>
            </a:r>
            <a:endParaRPr lang="fr-FR" b="1" dirty="0"/>
          </a:p>
          <a:p>
            <a:pPr marL="0" indent="0">
              <a:buNone/>
            </a:pPr>
            <a:r>
              <a:rPr lang="pt-BR" dirty="0" smtClean="0"/>
              <a:t>	</a:t>
            </a:r>
          </a:p>
          <a:p>
            <a:pPr marL="0" indent="0">
              <a:buNone/>
            </a:pPr>
            <a:r>
              <a:rPr lang="pt-BR" dirty="0" smtClean="0"/>
              <a:t>	def </a:t>
            </a:r>
            <a:r>
              <a:rPr lang="pt-BR" dirty="0"/>
              <a:t>func1 ( param1, param2 = value2)</a:t>
            </a:r>
          </a:p>
          <a:p>
            <a:pPr marL="0" indent="0">
              <a:buNone/>
            </a:pPr>
            <a:r>
              <a:rPr lang="fr-FR" dirty="0" smtClean="0"/>
              <a:t>		Block </a:t>
            </a:r>
            <a:r>
              <a:rPr lang="fr-FR" dirty="0"/>
              <a:t>of code..</a:t>
            </a:r>
          </a:p>
          <a:p>
            <a:pPr marL="0" indent="0">
              <a:buNone/>
            </a:pPr>
            <a:r>
              <a:rPr lang="fr-FR" dirty="0" smtClean="0"/>
              <a:t>	</a:t>
            </a:r>
          </a:p>
          <a:p>
            <a:pPr marL="0" indent="0">
              <a:buNone/>
            </a:pPr>
            <a:r>
              <a:rPr lang="fr-FR" dirty="0" smtClean="0"/>
              <a:t>	&gt;&gt;&gt; </a:t>
            </a:r>
            <a:r>
              <a:rPr lang="fr-FR" dirty="0"/>
              <a:t>func1( 10 )</a:t>
            </a:r>
          </a:p>
          <a:p>
            <a:pPr marL="0" indent="0">
              <a:buNone/>
            </a:pPr>
            <a:r>
              <a:rPr lang="fr-FR" dirty="0" smtClean="0"/>
              <a:t>	&gt;&gt;&gt; </a:t>
            </a:r>
            <a:r>
              <a:rPr lang="fr-FR" dirty="0"/>
              <a:t>func1 (10, 20)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04.08.18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52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3662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/>
              <a:t>variable </a:t>
            </a:r>
            <a:r>
              <a:rPr lang="en-IN" dirty="0"/>
              <a:t>Arguments - </a:t>
            </a:r>
            <a:r>
              <a:rPr lang="en-IN" i="1" dirty="0"/>
              <a:t>*</a:t>
            </a:r>
            <a:r>
              <a:rPr lang="en-IN" i="1" dirty="0" err="1"/>
              <a:t>args</a:t>
            </a:r>
            <a:r>
              <a:rPr lang="en-IN" i="1" dirty="0"/>
              <a:t> and **</a:t>
            </a:r>
            <a:r>
              <a:rPr lang="en-IN" i="1" dirty="0" err="1"/>
              <a:t>kwargs</a:t>
            </a:r>
            <a:endParaRPr lang="en-IN" i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i="1" dirty="0" smtClean="0"/>
              <a:t>Variable </a:t>
            </a:r>
            <a:r>
              <a:rPr lang="en-IN" dirty="0"/>
              <a:t>here means, that you do not know before </a:t>
            </a:r>
            <a:r>
              <a:rPr lang="en-IN" dirty="0" smtClean="0"/>
              <a:t>hand that </a:t>
            </a:r>
            <a:r>
              <a:rPr lang="en-IN" dirty="0"/>
              <a:t>how many arguments can be passed to </a:t>
            </a:r>
            <a:r>
              <a:rPr lang="en-IN" dirty="0" smtClean="0"/>
              <a:t>your function </a:t>
            </a:r>
            <a:r>
              <a:rPr lang="en-IN" dirty="0"/>
              <a:t>by the user so in this case you use these </a:t>
            </a:r>
            <a:r>
              <a:rPr lang="en-IN" dirty="0" smtClean="0"/>
              <a:t>two </a:t>
            </a:r>
            <a:r>
              <a:rPr lang="fr-FR" dirty="0" smtClean="0"/>
              <a:t>keywords</a:t>
            </a:r>
            <a:r>
              <a:rPr lang="fr-FR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i="1" dirty="0" smtClean="0"/>
              <a:t>*</a:t>
            </a:r>
            <a:r>
              <a:rPr lang="en-IN" b="1" i="1" dirty="0" err="1"/>
              <a:t>args</a:t>
            </a:r>
            <a:r>
              <a:rPr lang="en-IN" b="1" i="1" dirty="0"/>
              <a:t> </a:t>
            </a:r>
            <a:r>
              <a:rPr lang="en-IN" dirty="0"/>
              <a:t>is used to send a </a:t>
            </a:r>
            <a:r>
              <a:rPr lang="en-IN" b="1" dirty="0"/>
              <a:t>non-</a:t>
            </a:r>
            <a:r>
              <a:rPr lang="en-IN" b="1" dirty="0" err="1"/>
              <a:t>keyworded</a:t>
            </a:r>
            <a:r>
              <a:rPr lang="en-IN" b="1" dirty="0"/>
              <a:t> </a:t>
            </a:r>
            <a:r>
              <a:rPr lang="en-IN" dirty="0"/>
              <a:t>variable </a:t>
            </a:r>
            <a:r>
              <a:rPr lang="en-IN" dirty="0" smtClean="0"/>
              <a:t>length argument </a:t>
            </a:r>
            <a:r>
              <a:rPr lang="en-IN" dirty="0"/>
              <a:t>list to the function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i="1" dirty="0" smtClean="0"/>
              <a:t>**</a:t>
            </a:r>
            <a:r>
              <a:rPr lang="en-IN" b="1" i="1" dirty="0" err="1"/>
              <a:t>kwargs</a:t>
            </a:r>
            <a:r>
              <a:rPr lang="en-IN" b="1" i="1" dirty="0"/>
              <a:t> </a:t>
            </a:r>
            <a:r>
              <a:rPr lang="en-IN" dirty="0"/>
              <a:t>allows you to pass </a:t>
            </a:r>
            <a:r>
              <a:rPr lang="en-IN" b="1" dirty="0" err="1"/>
              <a:t>keyworded</a:t>
            </a:r>
            <a:r>
              <a:rPr lang="en-IN" b="1" dirty="0"/>
              <a:t> </a:t>
            </a:r>
            <a:r>
              <a:rPr lang="en-IN" dirty="0"/>
              <a:t>variable </a:t>
            </a:r>
            <a:r>
              <a:rPr lang="en-IN" dirty="0" smtClean="0"/>
              <a:t>length of </a:t>
            </a:r>
            <a:r>
              <a:rPr lang="en-IN" dirty="0"/>
              <a:t>arguments to a function.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Order </a:t>
            </a:r>
            <a:r>
              <a:rPr lang="en-IN" dirty="0"/>
              <a:t>of using *</a:t>
            </a:r>
            <a:r>
              <a:rPr lang="en-IN" dirty="0" err="1"/>
              <a:t>args</a:t>
            </a:r>
            <a:r>
              <a:rPr lang="en-IN" dirty="0"/>
              <a:t> **</a:t>
            </a:r>
            <a:r>
              <a:rPr lang="en-IN" dirty="0" err="1"/>
              <a:t>kwargs</a:t>
            </a:r>
            <a:r>
              <a:rPr lang="en-IN" dirty="0"/>
              <a:t> and formal </a:t>
            </a:r>
            <a:r>
              <a:rPr lang="en-IN" dirty="0" err="1"/>
              <a:t>args</a:t>
            </a:r>
            <a:endParaRPr lang="en-IN" dirty="0"/>
          </a:p>
          <a:p>
            <a:pPr marL="0" indent="0">
              <a:buNone/>
            </a:pPr>
            <a:r>
              <a:rPr lang="fr-FR" b="1" dirty="0" smtClean="0"/>
              <a:t>	</a:t>
            </a:r>
            <a:r>
              <a:rPr lang="fr-FR" b="1" dirty="0" err="1" smtClean="0"/>
              <a:t>Syntax</a:t>
            </a:r>
            <a:endParaRPr lang="fr-FR" b="1" dirty="0"/>
          </a:p>
          <a:p>
            <a:pPr marL="0" indent="0">
              <a:buNone/>
            </a:pPr>
            <a:r>
              <a:rPr lang="fr-FR" b="1" dirty="0" smtClean="0"/>
              <a:t>	func1(</a:t>
            </a:r>
            <a:r>
              <a:rPr lang="fr-FR" b="1" dirty="0" err="1" smtClean="0"/>
              <a:t>fargs</a:t>
            </a:r>
            <a:r>
              <a:rPr lang="fr-FR" b="1" dirty="0"/>
              <a:t>, *</a:t>
            </a:r>
            <a:r>
              <a:rPr lang="fr-FR" b="1" dirty="0" err="1"/>
              <a:t>args</a:t>
            </a:r>
            <a:r>
              <a:rPr lang="fr-FR" b="1" dirty="0"/>
              <a:t>, **</a:t>
            </a:r>
            <a:r>
              <a:rPr lang="fr-FR" b="1" dirty="0" err="1"/>
              <a:t>kwargs</a:t>
            </a:r>
            <a:r>
              <a:rPr lang="fr-FR" b="1" dirty="0"/>
              <a:t>)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04.08.18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53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27240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i="1" dirty="0"/>
              <a:t>Keyword </a:t>
            </a:r>
            <a:r>
              <a:rPr lang="fr-FR" dirty="0"/>
              <a:t>Argument Values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If you have some functions with many parameters and </a:t>
            </a:r>
            <a:r>
              <a:rPr lang="en-IN" dirty="0" smtClean="0"/>
              <a:t>you want </a:t>
            </a:r>
            <a:r>
              <a:rPr lang="en-IN" dirty="0"/>
              <a:t>to specify only some of them, then you can </a:t>
            </a:r>
            <a:r>
              <a:rPr lang="en-IN" dirty="0" smtClean="0"/>
              <a:t>give values </a:t>
            </a:r>
            <a:r>
              <a:rPr lang="en-IN" dirty="0"/>
              <a:t>for such parameters by naming them -this is </a:t>
            </a:r>
            <a:r>
              <a:rPr lang="en-IN" dirty="0" smtClean="0"/>
              <a:t>called </a:t>
            </a:r>
            <a:r>
              <a:rPr lang="fr-FR" b="1" i="1" dirty="0" smtClean="0"/>
              <a:t>keyword </a:t>
            </a:r>
            <a:r>
              <a:rPr lang="fr-FR" b="1" i="1" dirty="0"/>
              <a:t>arguments</a:t>
            </a:r>
            <a:r>
              <a:rPr lang="fr-FR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We use the name (keyword) instead of the position (</a:t>
            </a:r>
            <a:r>
              <a:rPr lang="en-IN" dirty="0" smtClean="0"/>
              <a:t>which we </a:t>
            </a:r>
            <a:r>
              <a:rPr lang="en-IN" dirty="0"/>
              <a:t>have been using all along) to specify the arguments </a:t>
            </a:r>
            <a:r>
              <a:rPr lang="en-IN" dirty="0" smtClean="0"/>
              <a:t>to </a:t>
            </a:r>
            <a:r>
              <a:rPr lang="fr-FR" dirty="0" smtClean="0"/>
              <a:t>the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b="1" dirty="0" smtClean="0"/>
              <a:t>	</a:t>
            </a:r>
          </a:p>
          <a:p>
            <a:pPr marL="0" indent="0">
              <a:buNone/>
            </a:pPr>
            <a:r>
              <a:rPr lang="fr-FR" b="1" dirty="0"/>
              <a:t>	</a:t>
            </a:r>
            <a:r>
              <a:rPr lang="fr-FR" b="1" dirty="0" err="1" smtClean="0"/>
              <a:t>Syntax</a:t>
            </a:r>
            <a:endParaRPr lang="fr-FR" b="1" dirty="0"/>
          </a:p>
          <a:p>
            <a:pPr marL="0" indent="0">
              <a:buNone/>
            </a:pPr>
            <a:r>
              <a:rPr lang="pt-BR" dirty="0" smtClean="0"/>
              <a:t>	def </a:t>
            </a:r>
            <a:r>
              <a:rPr lang="pt-BR" dirty="0"/>
              <a:t>func1(param1, param2, …. param(n-1), param(n))</a:t>
            </a:r>
          </a:p>
          <a:p>
            <a:pPr marL="0" indent="0">
              <a:buNone/>
            </a:pPr>
            <a:r>
              <a:rPr lang="fr-FR" dirty="0" smtClean="0"/>
              <a:t>		block </a:t>
            </a:r>
            <a:r>
              <a:rPr lang="fr-FR" dirty="0"/>
              <a:t>of code…</a:t>
            </a:r>
          </a:p>
          <a:p>
            <a:pPr marL="0" indent="0">
              <a:buNone/>
            </a:pPr>
            <a:r>
              <a:rPr lang="pt-BR" dirty="0" smtClean="0"/>
              <a:t>	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&gt;&gt;&gt; </a:t>
            </a:r>
            <a:r>
              <a:rPr lang="pt-BR" dirty="0"/>
              <a:t>func1(param(n) = 100, param(n-1) = 90, param1 = </a:t>
            </a:r>
            <a:r>
              <a:rPr lang="pt-BR" dirty="0" smtClean="0"/>
              <a:t>10, 		</a:t>
            </a:r>
            <a:r>
              <a:rPr lang="fr-FR" dirty="0" smtClean="0"/>
              <a:t>param2=20</a:t>
            </a:r>
            <a:r>
              <a:rPr lang="fr-FR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04.08.18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54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01595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Functions as object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Python function are objects:</a:t>
            </a:r>
            <a:endParaRPr lang="en-IN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They can be passed to other function.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They can be embedded in data structures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They can be returned from one function to another</a:t>
            </a:r>
            <a:r>
              <a:rPr lang="en-IN" dirty="0" smtClean="0">
                <a:sym typeface="Wingdings" panose="05000000000000000000" pitchFamily="2" charset="2"/>
              </a:rPr>
              <a:t>.</a:t>
            </a:r>
            <a:endParaRPr lang="en-IN" dirty="0" smtClean="0">
              <a:sym typeface="Wingdings" panose="05000000000000000000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04.08.18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55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9666149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Documenting</a:t>
            </a:r>
            <a:r>
              <a:rPr lang="fr-FR" dirty="0"/>
              <a:t> </a:t>
            </a:r>
            <a:r>
              <a:rPr lang="fr-FR" dirty="0" err="1"/>
              <a:t>Functions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Python has a nifty feature called </a:t>
            </a:r>
            <a:r>
              <a:rPr lang="en-IN" i="1" dirty="0"/>
              <a:t>documentation </a:t>
            </a:r>
            <a:r>
              <a:rPr lang="en-IN" i="1" dirty="0" smtClean="0"/>
              <a:t>strings </a:t>
            </a:r>
            <a:r>
              <a:rPr lang="en-IN" dirty="0" smtClean="0"/>
              <a:t>which </a:t>
            </a:r>
            <a:r>
              <a:rPr lang="en-IN" dirty="0"/>
              <a:t>is usually referred to by its shorter </a:t>
            </a:r>
            <a:r>
              <a:rPr lang="en-IN" dirty="0" smtClean="0"/>
              <a:t>name </a:t>
            </a:r>
            <a:r>
              <a:rPr lang="fr-FR" b="1" i="1" dirty="0" err="1" smtClean="0"/>
              <a:t>docstrings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en-IN" b="1" i="1" dirty="0" smtClean="0"/>
          </a:p>
          <a:p>
            <a:pPr marL="0" indent="0">
              <a:buNone/>
            </a:pPr>
            <a:r>
              <a:rPr lang="en-IN" b="1" i="1" dirty="0" err="1" smtClean="0"/>
              <a:t>Docstrings</a:t>
            </a:r>
            <a:r>
              <a:rPr lang="en-IN" b="1" i="1" dirty="0" smtClean="0"/>
              <a:t> </a:t>
            </a:r>
            <a:r>
              <a:rPr lang="en-IN" dirty="0"/>
              <a:t>are an important tool that you should </a:t>
            </a:r>
            <a:r>
              <a:rPr lang="en-IN" dirty="0" smtClean="0"/>
              <a:t>make use </a:t>
            </a:r>
            <a:r>
              <a:rPr lang="en-IN" dirty="0"/>
              <a:t>of since it helps to document the program better </a:t>
            </a:r>
            <a:r>
              <a:rPr lang="en-IN" dirty="0" smtClean="0"/>
              <a:t>and makes </a:t>
            </a:r>
            <a:r>
              <a:rPr lang="en-IN" dirty="0"/>
              <a:t>it more easy to understand.</a:t>
            </a:r>
          </a:p>
          <a:p>
            <a:pPr marL="0" indent="0">
              <a:buNone/>
            </a:pPr>
            <a:r>
              <a:rPr lang="fr-FR" b="1" dirty="0" smtClean="0"/>
              <a:t>	</a:t>
            </a:r>
            <a:r>
              <a:rPr lang="fr-FR" b="1" dirty="0" err="1" smtClean="0"/>
              <a:t>Syntax</a:t>
            </a:r>
            <a:endParaRPr lang="fr-FR" b="1" dirty="0"/>
          </a:p>
          <a:p>
            <a:pPr marL="0" indent="0">
              <a:buNone/>
            </a:pPr>
            <a:r>
              <a:rPr lang="fr-FR" b="1" dirty="0" smtClean="0"/>
              <a:t>	</a:t>
            </a:r>
            <a:r>
              <a:rPr lang="fr-FR" b="1" dirty="0" err="1" smtClean="0"/>
              <a:t>def</a:t>
            </a:r>
            <a:r>
              <a:rPr lang="fr-FR" b="1" dirty="0" smtClean="0"/>
              <a:t> </a:t>
            </a:r>
            <a:r>
              <a:rPr lang="fr-FR" b="1" dirty="0" err="1"/>
              <a:t>func</a:t>
            </a:r>
            <a:r>
              <a:rPr lang="fr-FR" b="1" dirty="0"/>
              <a:t> (param1…, </a:t>
            </a:r>
            <a:r>
              <a:rPr lang="fr-FR" b="1" dirty="0" err="1"/>
              <a:t>paramn</a:t>
            </a:r>
            <a:r>
              <a:rPr lang="fr-FR" b="1" dirty="0"/>
              <a:t>)</a:t>
            </a:r>
          </a:p>
          <a:p>
            <a:pPr marL="0" indent="0">
              <a:buNone/>
            </a:pPr>
            <a:r>
              <a:rPr lang="en-IN" b="1" dirty="0" smtClean="0"/>
              <a:t>		“ </a:t>
            </a:r>
            <a:r>
              <a:rPr lang="en-IN" b="1" dirty="0"/>
              <a:t>“ “ This is a sample function ” ” ”</a:t>
            </a:r>
          </a:p>
          <a:p>
            <a:pPr marL="0" indent="0">
              <a:buNone/>
            </a:pPr>
            <a:r>
              <a:rPr lang="fr-FR" b="1" dirty="0" smtClean="0"/>
              <a:t>	</a:t>
            </a:r>
          </a:p>
          <a:p>
            <a:pPr marL="0" indent="0">
              <a:buNone/>
            </a:pPr>
            <a:r>
              <a:rPr lang="fr-FR" b="1" dirty="0"/>
              <a:t>	</a:t>
            </a:r>
            <a:r>
              <a:rPr lang="fr-FR" b="1" dirty="0" smtClean="0"/>
              <a:t>&gt;&gt;&gt; </a:t>
            </a:r>
            <a:r>
              <a:rPr lang="fr-FR" b="1" dirty="0" err="1"/>
              <a:t>func</a:t>
            </a:r>
            <a:r>
              <a:rPr lang="fr-FR" b="1" dirty="0"/>
              <a:t>.__doc__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04.08.18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56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30881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Practice Problem – Part 5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>
                <a:sym typeface="Wingdings" panose="05000000000000000000" pitchFamily="2" charset="2"/>
              </a:rPr>
              <a:t> 5.1 </a:t>
            </a:r>
            <a:r>
              <a:rPr lang="en-IN" b="1" dirty="0" smtClean="0"/>
              <a:t>Write </a:t>
            </a:r>
            <a:r>
              <a:rPr lang="en-IN" b="1" dirty="0"/>
              <a:t>a function that returns the lesser of two given numbers </a:t>
            </a:r>
            <a:r>
              <a:rPr lang="en-IN" b="1" i="1" dirty="0"/>
              <a:t>if</a:t>
            </a:r>
            <a:r>
              <a:rPr lang="en-IN" b="1" dirty="0"/>
              <a:t> both numbers are even, but returns the greater if one or both numbers are </a:t>
            </a:r>
            <a:r>
              <a:rPr lang="en-IN" b="1" dirty="0" smtClean="0"/>
              <a:t>odd</a:t>
            </a:r>
          </a:p>
          <a:p>
            <a:pPr lvl="1"/>
            <a:r>
              <a:rPr lang="en-IN" dirty="0" err="1" smtClean="0"/>
              <a:t>Lesser_of_two_evens</a:t>
            </a:r>
            <a:r>
              <a:rPr lang="en-IN" dirty="0" smtClean="0"/>
              <a:t>(2,4) </a:t>
            </a:r>
            <a:r>
              <a:rPr lang="en-IN" dirty="0" smtClean="0">
                <a:sym typeface="Wingdings" panose="05000000000000000000" pitchFamily="2" charset="2"/>
              </a:rPr>
              <a:t> 2</a:t>
            </a:r>
          </a:p>
          <a:p>
            <a:pPr lvl="1"/>
            <a:r>
              <a:rPr lang="en-IN" dirty="0" err="1" smtClean="0"/>
              <a:t>Lesser_of_two_evens</a:t>
            </a:r>
            <a:r>
              <a:rPr lang="en-IN" dirty="0" smtClean="0"/>
              <a:t>(2,5)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 smtClean="0">
                <a:sym typeface="Wingdings" panose="05000000000000000000" pitchFamily="2" charset="2"/>
              </a:rPr>
              <a:t>5</a:t>
            </a:r>
          </a:p>
          <a:p>
            <a:pPr marL="0" indent="0">
              <a:buNone/>
            </a:pPr>
            <a:r>
              <a:rPr lang="en-IN" b="1" dirty="0" smtClean="0">
                <a:sym typeface="Wingdings" panose="05000000000000000000" pitchFamily="2" charset="2"/>
              </a:rPr>
              <a:t> 5.2 </a:t>
            </a:r>
            <a:r>
              <a:rPr lang="en-IN" b="1" dirty="0" smtClean="0"/>
              <a:t>Write </a:t>
            </a:r>
            <a:r>
              <a:rPr lang="en-IN" b="1" dirty="0"/>
              <a:t>a function takes a two-word string and returns True if both words begin with same letter</a:t>
            </a:r>
          </a:p>
          <a:p>
            <a:pPr lvl="1"/>
            <a:r>
              <a:rPr lang="en-IN" dirty="0" err="1" smtClean="0">
                <a:sym typeface="Wingdings" panose="05000000000000000000" pitchFamily="2" charset="2"/>
              </a:rPr>
              <a:t>animal_crackers</a:t>
            </a:r>
            <a:r>
              <a:rPr lang="en-IN" dirty="0">
                <a:sym typeface="Wingdings" panose="05000000000000000000" pitchFamily="2" charset="2"/>
              </a:rPr>
              <a:t>('</a:t>
            </a:r>
            <a:r>
              <a:rPr lang="en-IN" dirty="0" err="1">
                <a:sym typeface="Wingdings" panose="05000000000000000000" pitchFamily="2" charset="2"/>
              </a:rPr>
              <a:t>Levelheaded</a:t>
            </a:r>
            <a:r>
              <a:rPr lang="en-IN" dirty="0">
                <a:sym typeface="Wingdings" panose="05000000000000000000" pitchFamily="2" charset="2"/>
              </a:rPr>
              <a:t> Llama') --&gt; True</a:t>
            </a:r>
          </a:p>
          <a:p>
            <a:pPr lvl="1"/>
            <a:r>
              <a:rPr lang="en-IN" dirty="0" err="1">
                <a:sym typeface="Wingdings" panose="05000000000000000000" pitchFamily="2" charset="2"/>
              </a:rPr>
              <a:t>animal_crackers</a:t>
            </a:r>
            <a:r>
              <a:rPr lang="en-IN" dirty="0">
                <a:sym typeface="Wingdings" panose="05000000000000000000" pitchFamily="2" charset="2"/>
              </a:rPr>
              <a:t>('Crazy Kangaroo') --&gt; </a:t>
            </a:r>
            <a:r>
              <a:rPr lang="en-IN" dirty="0" smtClean="0">
                <a:sym typeface="Wingdings" panose="05000000000000000000" pitchFamily="2" charset="2"/>
              </a:rPr>
              <a:t>False</a:t>
            </a:r>
          </a:p>
          <a:p>
            <a:pPr marL="0" indent="0">
              <a:buNone/>
            </a:pPr>
            <a:r>
              <a:rPr lang="en-IN" b="1" dirty="0" smtClean="0">
                <a:sym typeface="Wingdings" panose="05000000000000000000" pitchFamily="2" charset="2"/>
              </a:rPr>
              <a:t> 5.3 </a:t>
            </a:r>
            <a:r>
              <a:rPr lang="en-IN" b="1" dirty="0" smtClean="0"/>
              <a:t>Given </a:t>
            </a:r>
            <a:r>
              <a:rPr lang="en-IN" b="1" dirty="0"/>
              <a:t>two integers, return True if the sum of the integers is 20 </a:t>
            </a:r>
            <a:r>
              <a:rPr lang="en-IN" b="1" i="1" dirty="0"/>
              <a:t>or</a:t>
            </a:r>
            <a:r>
              <a:rPr lang="en-IN" b="1" dirty="0"/>
              <a:t> if one of the integers is 20. If not, return False</a:t>
            </a:r>
            <a:r>
              <a:rPr lang="en-IN" b="1" dirty="0">
                <a:hlinkClick r:id="rId2"/>
              </a:rPr>
              <a:t>¶</a:t>
            </a:r>
            <a:endParaRPr lang="en-IN" b="1" dirty="0"/>
          </a:p>
          <a:p>
            <a:pPr lvl="1"/>
            <a:r>
              <a:rPr lang="en-IN" dirty="0" err="1">
                <a:sym typeface="Wingdings" panose="05000000000000000000" pitchFamily="2" charset="2"/>
              </a:rPr>
              <a:t>makes_twenty</a:t>
            </a:r>
            <a:r>
              <a:rPr lang="en-IN" dirty="0">
                <a:sym typeface="Wingdings" panose="05000000000000000000" pitchFamily="2" charset="2"/>
              </a:rPr>
              <a:t>(20,10) --&gt; True</a:t>
            </a:r>
          </a:p>
          <a:p>
            <a:pPr lvl="1"/>
            <a:r>
              <a:rPr lang="en-IN" dirty="0" err="1">
                <a:sym typeface="Wingdings" panose="05000000000000000000" pitchFamily="2" charset="2"/>
              </a:rPr>
              <a:t>makes_twenty</a:t>
            </a:r>
            <a:r>
              <a:rPr lang="en-IN" dirty="0">
                <a:sym typeface="Wingdings" panose="05000000000000000000" pitchFamily="2" charset="2"/>
              </a:rPr>
              <a:t>(12,8) --&gt; True</a:t>
            </a:r>
          </a:p>
          <a:p>
            <a:pPr lvl="1"/>
            <a:r>
              <a:rPr lang="en-IN" dirty="0" err="1">
                <a:sym typeface="Wingdings" panose="05000000000000000000" pitchFamily="2" charset="2"/>
              </a:rPr>
              <a:t>makes_twenty</a:t>
            </a:r>
            <a:r>
              <a:rPr lang="en-IN" dirty="0">
                <a:sym typeface="Wingdings" panose="05000000000000000000" pitchFamily="2" charset="2"/>
              </a:rPr>
              <a:t>(2,3) --&gt; </a:t>
            </a:r>
            <a:r>
              <a:rPr lang="en-IN" dirty="0" smtClean="0">
                <a:sym typeface="Wingdings" panose="05000000000000000000" pitchFamily="2" charset="2"/>
              </a:rPr>
              <a:t>False</a:t>
            </a:r>
          </a:p>
          <a:p>
            <a:endParaRPr lang="en-IN" dirty="0" smtClean="0">
              <a:sym typeface="Wingdings" panose="05000000000000000000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04.08.18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57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77215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>
                <a:sym typeface="Wingdings" panose="05000000000000000000" pitchFamily="2" charset="2"/>
              </a:rPr>
              <a:t> 5.4 </a:t>
            </a:r>
            <a:r>
              <a:rPr lang="en-IN" b="1" dirty="0" smtClean="0"/>
              <a:t>Given </a:t>
            </a:r>
            <a:r>
              <a:rPr lang="en-IN" b="1" dirty="0"/>
              <a:t>a sentence, return a sentence with the words reversed</a:t>
            </a:r>
          </a:p>
          <a:p>
            <a:pPr lvl="1"/>
            <a:r>
              <a:rPr lang="en-IN" dirty="0" err="1"/>
              <a:t>master_yoda</a:t>
            </a:r>
            <a:r>
              <a:rPr lang="en-IN" dirty="0"/>
              <a:t>('I am home') --&gt; 'home am I'</a:t>
            </a:r>
          </a:p>
          <a:p>
            <a:pPr lvl="1"/>
            <a:r>
              <a:rPr lang="en-IN" dirty="0" err="1"/>
              <a:t>master_yoda</a:t>
            </a:r>
            <a:r>
              <a:rPr lang="en-IN" dirty="0"/>
              <a:t>('We are ready') --&gt; 'ready are We'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 5.5 </a:t>
            </a:r>
            <a:r>
              <a:rPr lang="en-IN" dirty="0" smtClean="0"/>
              <a:t>Given </a:t>
            </a:r>
            <a:r>
              <a:rPr lang="en-IN" dirty="0"/>
              <a:t>a list of </a:t>
            </a:r>
            <a:r>
              <a:rPr lang="en-IN" dirty="0" err="1"/>
              <a:t>ints</a:t>
            </a:r>
            <a:r>
              <a:rPr lang="en-IN" dirty="0"/>
              <a:t>, return True if the array contains a 3 next to a 3 </a:t>
            </a:r>
            <a:r>
              <a:rPr lang="en-IN" dirty="0" smtClean="0"/>
              <a:t>somewhere</a:t>
            </a:r>
          </a:p>
          <a:p>
            <a:pPr lvl="1"/>
            <a:r>
              <a:rPr lang="en-IN" dirty="0"/>
              <a:t>has_33([1, 3, 3]) → True</a:t>
            </a:r>
          </a:p>
          <a:p>
            <a:pPr lvl="1"/>
            <a:r>
              <a:rPr lang="en-IN" dirty="0"/>
              <a:t>has_33([1, 3, 1, 3]) → False</a:t>
            </a:r>
          </a:p>
          <a:p>
            <a:pPr lvl="1"/>
            <a:r>
              <a:rPr lang="en-IN" dirty="0"/>
              <a:t>has_33([3, 1, 3]) → </a:t>
            </a:r>
            <a:r>
              <a:rPr lang="en-IN" dirty="0" smtClean="0"/>
              <a:t>False</a:t>
            </a:r>
          </a:p>
          <a:p>
            <a:endParaRPr lang="en-IN" b="1" dirty="0" smtClean="0"/>
          </a:p>
          <a:p>
            <a:pPr marL="0" indent="0">
              <a:buNone/>
            </a:pPr>
            <a:r>
              <a:rPr lang="en-IN" b="1" dirty="0" smtClean="0">
                <a:sym typeface="Wingdings" panose="05000000000000000000" pitchFamily="2" charset="2"/>
              </a:rPr>
              <a:t> 5.6 </a:t>
            </a:r>
            <a:r>
              <a:rPr lang="en-IN" b="1" dirty="0" smtClean="0"/>
              <a:t>Given </a:t>
            </a:r>
            <a:r>
              <a:rPr lang="en-IN" b="1" dirty="0"/>
              <a:t>a string, return a string where for every character in the original there are three characters</a:t>
            </a:r>
          </a:p>
          <a:p>
            <a:pPr lvl="1"/>
            <a:r>
              <a:rPr lang="en-IN" dirty="0" err="1"/>
              <a:t>paper_doll</a:t>
            </a:r>
            <a:r>
              <a:rPr lang="en-IN" dirty="0"/>
              <a:t>('Hello') --&gt; '</a:t>
            </a:r>
            <a:r>
              <a:rPr lang="en-IN" dirty="0" err="1"/>
              <a:t>HHHeeellllllooo</a:t>
            </a:r>
            <a:r>
              <a:rPr lang="en-IN" dirty="0"/>
              <a:t>'</a:t>
            </a:r>
          </a:p>
          <a:p>
            <a:pPr lvl="1"/>
            <a:r>
              <a:rPr lang="en-IN" dirty="0" err="1"/>
              <a:t>paper_doll</a:t>
            </a:r>
            <a:r>
              <a:rPr lang="en-IN" dirty="0"/>
              <a:t>('Mississippi') --&gt; </a:t>
            </a:r>
            <a:r>
              <a:rPr lang="en-IN" dirty="0" smtClean="0"/>
              <a:t>'</a:t>
            </a:r>
            <a:r>
              <a:rPr lang="en-IN" dirty="0" err="1" smtClean="0"/>
              <a:t>MMMiiissssssiiippppppiii</a:t>
            </a:r>
            <a:r>
              <a:rPr lang="en-IN" dirty="0" smtClean="0"/>
              <a:t>‘</a:t>
            </a:r>
          </a:p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04.08.18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58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00214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>
                <a:sym typeface="Wingdings" panose="05000000000000000000" pitchFamily="2" charset="2"/>
              </a:rPr>
              <a:t> </a:t>
            </a:r>
            <a:r>
              <a:rPr lang="en-IN" b="1" dirty="0" smtClean="0"/>
              <a:t>5.7 Given </a:t>
            </a:r>
            <a:r>
              <a:rPr lang="en-IN" b="1" dirty="0"/>
              <a:t>three integers between 1 and 11, if their sum is less than or equal to 21, return their sum. If their sum exceeds 21 </a:t>
            </a:r>
            <a:r>
              <a:rPr lang="en-IN" b="1" i="1" dirty="0"/>
              <a:t>and</a:t>
            </a:r>
            <a:r>
              <a:rPr lang="en-IN" b="1" dirty="0"/>
              <a:t> there's an eleven, reduce the total sum by 10. Finally, if the sum (even after adjustment) exceeds 21, return 'BUST'</a:t>
            </a:r>
            <a:r>
              <a:rPr lang="en-IN" b="1" dirty="0">
                <a:hlinkClick r:id="rId2" action="ppaction://hlinkfile"/>
              </a:rPr>
              <a:t>¶</a:t>
            </a:r>
            <a:endParaRPr lang="en-IN" b="1" dirty="0"/>
          </a:p>
          <a:p>
            <a:pPr lvl="1"/>
            <a:r>
              <a:rPr lang="en-IN" dirty="0" smtClean="0"/>
              <a:t>blackjack(5,6,7</a:t>
            </a:r>
            <a:r>
              <a:rPr lang="en-IN" dirty="0"/>
              <a:t>) --&gt; 18</a:t>
            </a:r>
          </a:p>
          <a:p>
            <a:pPr lvl="1"/>
            <a:r>
              <a:rPr lang="en-IN" dirty="0"/>
              <a:t>blackjack(9,9,9) --&gt; 'BUST'</a:t>
            </a:r>
          </a:p>
          <a:p>
            <a:pPr lvl="1"/>
            <a:r>
              <a:rPr lang="en-IN" dirty="0"/>
              <a:t>blackjack(9,9,11) --&gt; </a:t>
            </a:r>
            <a:r>
              <a:rPr lang="en-IN" dirty="0" smtClean="0"/>
              <a:t>19</a:t>
            </a:r>
          </a:p>
          <a:p>
            <a:pPr marL="0" indent="0">
              <a:buNone/>
            </a:pPr>
            <a:r>
              <a:rPr lang="en-IN" b="1" dirty="0" smtClean="0">
                <a:sym typeface="Wingdings" panose="05000000000000000000" pitchFamily="2" charset="2"/>
              </a:rPr>
              <a:t> </a:t>
            </a:r>
            <a:r>
              <a:rPr lang="en-IN" b="1" dirty="0" smtClean="0"/>
              <a:t>5.8 Return </a:t>
            </a:r>
            <a:r>
              <a:rPr lang="en-IN" b="1" dirty="0"/>
              <a:t>the sum of the numbers in the array, except ignore sections of numbers starting with a 6 and extending to the next 9 (every 6 will be followed by at least one 9). Return 0 for no numbers.</a:t>
            </a:r>
          </a:p>
          <a:p>
            <a:pPr lvl="1"/>
            <a:r>
              <a:rPr lang="nb-NO" dirty="0"/>
              <a:t>summer_69([1, 3, 5]) --&gt; 9</a:t>
            </a:r>
          </a:p>
          <a:p>
            <a:pPr lvl="1"/>
            <a:r>
              <a:rPr lang="nb-NO" dirty="0"/>
              <a:t>summer_69([4, 5, 6, 7, 8, 9]) --&gt; 9</a:t>
            </a:r>
          </a:p>
          <a:p>
            <a:pPr lvl="1"/>
            <a:r>
              <a:rPr lang="nb-NO" dirty="0"/>
              <a:t>summer_69([2, 1, 6, 9, 11]) --&gt; 14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04.08.18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59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09248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Installation and first Python program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Installation</a:t>
            </a:r>
          </a:p>
          <a:p>
            <a:r>
              <a:rPr lang="en-IN" dirty="0" smtClean="0"/>
              <a:t>Download </a:t>
            </a:r>
            <a:r>
              <a:rPr lang="en-IN" dirty="0"/>
              <a:t>a copy of (Official) Python</a:t>
            </a:r>
          </a:p>
          <a:p>
            <a:r>
              <a:rPr lang="fr-FR" b="1" i="1" dirty="0"/>
              <a:t>http://</a:t>
            </a:r>
            <a:r>
              <a:rPr lang="fr-FR" b="1" i="1" dirty="0" smtClean="0"/>
              <a:t>www.python.org/download</a:t>
            </a:r>
            <a:endParaRPr lang="fr-FR" b="1" i="1" dirty="0"/>
          </a:p>
          <a:p>
            <a:r>
              <a:rPr lang="fr-FR" b="1" i="1" dirty="0"/>
              <a:t>Python 3</a:t>
            </a:r>
            <a:r>
              <a:rPr lang="fr-FR" b="1" i="1" dirty="0" smtClean="0"/>
              <a:t>.x</a:t>
            </a:r>
            <a:endParaRPr lang="fr-FR" b="1" i="1" dirty="0"/>
          </a:p>
          <a:p>
            <a:r>
              <a:rPr lang="fr-FR" b="1" i="1" dirty="0"/>
              <a:t>https://www.python.org/getit/ </a:t>
            </a:r>
            <a:endParaRPr lang="fr-FR" b="1" i="1" dirty="0" smtClean="0"/>
          </a:p>
          <a:p>
            <a:r>
              <a:rPr lang="fr-FR" b="1" dirty="0" smtClean="0"/>
              <a:t>Double </a:t>
            </a:r>
            <a:r>
              <a:rPr lang="fr-FR" b="1" dirty="0"/>
              <a:t>click to </a:t>
            </a:r>
            <a:r>
              <a:rPr lang="fr-FR" b="1" i="1" dirty="0" err="1"/>
              <a:t>install</a:t>
            </a:r>
            <a:endParaRPr lang="fr-FR" b="1" i="1" dirty="0"/>
          </a:p>
          <a:p>
            <a:r>
              <a:rPr lang="en-IN" dirty="0" smtClean="0"/>
              <a:t>Add </a:t>
            </a:r>
            <a:r>
              <a:rPr lang="en-IN" dirty="0"/>
              <a:t>the installed path to the environment “</a:t>
            </a:r>
            <a:r>
              <a:rPr lang="en-IN" dirty="0" smtClean="0"/>
              <a:t>PATH” </a:t>
            </a:r>
            <a:r>
              <a:rPr lang="fr-FR" dirty="0" smtClean="0"/>
              <a:t>variable</a:t>
            </a:r>
            <a:endParaRPr lang="fr-FR" dirty="0"/>
          </a:p>
          <a:p>
            <a:r>
              <a:rPr lang="en-IN" dirty="0" smtClean="0"/>
              <a:t>Also </a:t>
            </a:r>
            <a:r>
              <a:rPr lang="en-IN" dirty="0"/>
              <a:t>create environment variables specific to </a:t>
            </a:r>
            <a:r>
              <a:rPr lang="en-IN" dirty="0" smtClean="0"/>
              <a:t>different </a:t>
            </a:r>
            <a:r>
              <a:rPr lang="fr-FR" dirty="0" smtClean="0"/>
              <a:t>versions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04.08.18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39315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>
                <a:sym typeface="Wingdings" panose="05000000000000000000" pitchFamily="2" charset="2"/>
              </a:rPr>
              <a:t> 5.9 </a:t>
            </a:r>
            <a:r>
              <a:rPr lang="en-IN" b="1" dirty="0" smtClean="0"/>
              <a:t>SPY </a:t>
            </a:r>
            <a:r>
              <a:rPr lang="en-IN" b="1" dirty="0"/>
              <a:t>GAME: Write a function that takes in a list of integers and returns True if it contains 007 in order</a:t>
            </a:r>
          </a:p>
          <a:p>
            <a:pPr lvl="1"/>
            <a:r>
              <a:rPr lang="en-IN" dirty="0" err="1"/>
              <a:t>spy_game</a:t>
            </a:r>
            <a:r>
              <a:rPr lang="en-IN" dirty="0"/>
              <a:t>([1,2,4,0,0,7,5]) --&gt; True</a:t>
            </a:r>
          </a:p>
          <a:p>
            <a:pPr lvl="1"/>
            <a:r>
              <a:rPr lang="en-IN" dirty="0" err="1" smtClean="0"/>
              <a:t>spy_game</a:t>
            </a:r>
            <a:r>
              <a:rPr lang="en-IN" dirty="0"/>
              <a:t>([1,0,2,4,0,5,7]) --&gt; True</a:t>
            </a:r>
          </a:p>
          <a:p>
            <a:pPr lvl="1"/>
            <a:r>
              <a:rPr lang="en-IN" dirty="0" err="1" smtClean="0"/>
              <a:t>spy_game</a:t>
            </a:r>
            <a:r>
              <a:rPr lang="en-IN" dirty="0"/>
              <a:t>([1,7,2,0,4,5,0]) --&gt; </a:t>
            </a:r>
            <a:r>
              <a:rPr lang="en-IN" dirty="0" smtClean="0"/>
              <a:t>False</a:t>
            </a:r>
          </a:p>
          <a:p>
            <a:pPr marL="0" indent="0">
              <a:buNone/>
            </a:pPr>
            <a:endParaRPr lang="en-IN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04.08.18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60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16361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Saying “Hello World”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Using IDLE(</a:t>
            </a:r>
            <a:r>
              <a:rPr lang="fr-FR" dirty="0" smtClean="0"/>
              <a:t>Integrated </a:t>
            </a:r>
            <a:r>
              <a:rPr lang="fr-FR" dirty="0" err="1"/>
              <a:t>Development</a:t>
            </a:r>
            <a:r>
              <a:rPr lang="fr-FR" dirty="0"/>
              <a:t> </a:t>
            </a:r>
            <a:r>
              <a:rPr lang="fr-FR" dirty="0" err="1"/>
              <a:t>Environment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Using python command line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04.08.18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60" y="4519441"/>
            <a:ext cx="7259216" cy="16311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22" y="1608363"/>
            <a:ext cx="7960470" cy="192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417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Interactive Session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To start an interactive session on windows:</a:t>
            </a:r>
          </a:p>
          <a:p>
            <a:pPr lvl="1"/>
            <a:r>
              <a:rPr lang="en-IN" dirty="0" smtClean="0"/>
              <a:t>Open </a:t>
            </a:r>
            <a:r>
              <a:rPr lang="en-IN" dirty="0" err="1" smtClean="0"/>
              <a:t>cmd</a:t>
            </a:r>
            <a:r>
              <a:rPr lang="en-IN" dirty="0" smtClean="0"/>
              <a:t> prompt and type python – displays the python prompt.</a:t>
            </a:r>
          </a:p>
          <a:p>
            <a:pPr lvl="1"/>
            <a:r>
              <a:rPr lang="en-IN" dirty="0" smtClean="0"/>
              <a:t>Example : &gt;&gt;&gt; print(‘Hello world’)</a:t>
            </a:r>
          </a:p>
          <a:p>
            <a:pPr lvl="1"/>
            <a:r>
              <a:rPr lang="en-IN" dirty="0" smtClean="0"/>
              <a:t>Use </a:t>
            </a:r>
            <a:r>
              <a:rPr lang="en-IN" dirty="0" err="1" smtClean="0"/>
              <a:t>ctrl+z</a:t>
            </a:r>
            <a:r>
              <a:rPr lang="en-IN" dirty="0" smtClean="0"/>
              <a:t> or exit() to end the session.</a:t>
            </a:r>
          </a:p>
          <a:p>
            <a:r>
              <a:rPr lang="en-IN" dirty="0" smtClean="0"/>
              <a:t>When coding interactively, any number of python commands can be typed – each is run immediately after it’s entered.</a:t>
            </a:r>
          </a:p>
          <a:p>
            <a:r>
              <a:rPr lang="en-IN" dirty="0" smtClean="0"/>
              <a:t>The interactive session automatically prints the result of typed expression, thus it is usually not need to say “print” </a:t>
            </a:r>
            <a:r>
              <a:rPr lang="en-IN" dirty="0" smtClean="0"/>
              <a:t>explicitly </a:t>
            </a:r>
            <a:r>
              <a:rPr lang="en-IN" dirty="0" smtClean="0"/>
              <a:t>at the prompt. </a:t>
            </a:r>
          </a:p>
          <a:p>
            <a:r>
              <a:rPr lang="en-IN" dirty="0" smtClean="0"/>
              <a:t>The interactive prompt is good for experimenting with language and test program files on the fly.</a:t>
            </a:r>
          </a:p>
          <a:p>
            <a:r>
              <a:rPr lang="en-IN" dirty="0" smtClean="0"/>
              <a:t>Multiple statements (</a:t>
            </a:r>
            <a:r>
              <a:rPr lang="en-IN" dirty="0" err="1" smtClean="0"/>
              <a:t>eg</a:t>
            </a:r>
            <a:r>
              <a:rPr lang="en-IN" dirty="0" smtClean="0"/>
              <a:t> loops, functions) can be entered in this interactive mode. (Example later in the slides)</a:t>
            </a:r>
          </a:p>
          <a:p>
            <a:endParaRPr lang="en-IN" dirty="0"/>
          </a:p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04.08.18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471473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 Files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Program can be saved permanently by writing code in files – usually called </a:t>
            </a:r>
            <a:r>
              <a:rPr lang="en-IN" dirty="0" smtClean="0"/>
              <a:t>modules/scripts.</a:t>
            </a:r>
            <a:endParaRPr lang="en-IN" dirty="0" smtClean="0"/>
          </a:p>
          <a:p>
            <a:r>
              <a:rPr lang="en-IN" dirty="0" smtClean="0"/>
              <a:t>Example script file :</a:t>
            </a:r>
          </a:p>
          <a:p>
            <a:pPr marL="185738" lvl="1" indent="0">
              <a:buNone/>
            </a:pPr>
            <a:r>
              <a:rPr lang="en-IN" dirty="0" smtClean="0"/>
              <a:t># A first python script</a:t>
            </a:r>
          </a:p>
          <a:p>
            <a:pPr marL="185738" lvl="1" indent="0">
              <a:buNone/>
            </a:pPr>
            <a:r>
              <a:rPr lang="en-IN" dirty="0"/>
              <a:t>p</a:t>
            </a:r>
            <a:r>
              <a:rPr lang="en-IN" dirty="0" smtClean="0"/>
              <a:t>rint (‘Hello World !!!!!!!!’)</a:t>
            </a:r>
          </a:p>
          <a:p>
            <a:pPr marL="185738" lvl="1" indent="0">
              <a:buNone/>
            </a:pPr>
            <a:endParaRPr lang="en-IN" dirty="0"/>
          </a:p>
          <a:p>
            <a:pPr marL="185738" lvl="1" indent="0">
              <a:buNone/>
            </a:pPr>
            <a:r>
              <a:rPr lang="en-IN" dirty="0" smtClean="0"/>
              <a:t>Save this to a file “first.py”</a:t>
            </a:r>
          </a:p>
          <a:p>
            <a:r>
              <a:rPr lang="en-IN" dirty="0" smtClean="0"/>
              <a:t>To execute this, enter the following command:</a:t>
            </a:r>
          </a:p>
          <a:p>
            <a:pPr lvl="1"/>
            <a:r>
              <a:rPr lang="en-IN" dirty="0" smtClean="0"/>
              <a:t>python first.py 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04.08.18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353214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Gemalto  2014–2017 &amp;#x0D;&amp;#x0A;Client Presentation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The digital age is ready to evolve beyond its current state.&amp;quot;&quot;/&gt;&lt;property id=&quot;20307&quot; value=&quot;348&quot;/&gt;&lt;/object&gt;&lt;object type=&quot;3&quot; unique_id=&quot;10007&quot;&gt;&lt;property id=&quot;20148&quot; value=&quot;5&quot;/&gt;&lt;property id=&quot;20300&quot; value=&quot;Slide 3 - &amp;quot;Enabling trust in the digital world&amp;quot;&quot;/&gt;&lt;property id=&quot;20307&quot; value=&quot;346&quot;/&gt;&lt;/object&gt;&lt;object type=&quot;3&quot; unique_id=&quot;10010&quot;&gt;&lt;property id=&quot;20148&quot; value=&quot;5&quot;/&gt;&lt;property id=&quot;20300&quot; value=&quot;Slide 4 - &amp;quot;Expanding the digital security market&amp;quot;&quot;/&gt;&lt;property id=&quot;20307&quot; value=&quot;294&quot;/&gt;&lt;/object&gt;&lt;object type=&quot;3&quot; unique_id=&quot;10325&quot;&gt;&lt;property id=&quot;20148&quot; value=&quot;5&quot;/&gt;&lt;property id=&quot;20300&quot; value=&quot;Slide 6&quot;/&gt;&lt;property id=&quot;20307&quot; value=&quot;557&quot;/&gt;&lt;/object&gt;&lt;object type=&quot;3&quot; unique_id=&quot;10326&quot;&gt;&lt;property id=&quot;20148&quot; value=&quot;5&quot;/&gt;&lt;property id=&quot;20300&quot; value=&quot;Slide 10&quot;/&gt;&lt;property id=&quot;20307&quot; value=&quot;559&quot;/&gt;&lt;/object&gt;&lt;object type=&quot;3&quot; unique_id=&quot;10327&quot;&gt;&lt;property id=&quot;20148&quot; value=&quot;5&quot;/&gt;&lt;property id=&quot;20300&quot; value=&quot;Slide 11&quot;/&gt;&lt;property id=&quot;20307&quot; value=&quot;561&quot;/&gt;&lt;/object&gt;&lt;object type=&quot;3&quot; unique_id=&quot;10328&quot;&gt;&lt;property id=&quot;20148&quot; value=&quot;5&quot;/&gt;&lt;property id=&quot;20300&quot; value=&quot;Slide 7&quot;/&gt;&lt;property id=&quot;20307&quot; value=&quot;560&quot;/&gt;&lt;/object&gt;&lt;object type=&quot;3&quot; unique_id=&quot;10329&quot;&gt;&lt;property id=&quot;20148&quot; value=&quot;5&quot;/&gt;&lt;property id=&quot;20300&quot; value=&quot;Slide 12&quot;/&gt;&lt;property id=&quot;20307&quot; value=&quot;562&quot;/&gt;&lt;/object&gt;&lt;object type=&quot;3&quot; unique_id=&quot;10537&quot;&gt;&lt;property id=&quot;20148&quot; value=&quot;5&quot;/&gt;&lt;property id=&quot;20300&quot; value=&quot;Slide 13&quot;/&gt;&lt;property id=&quot;20307&quot; value=&quot;564&quot;/&gt;&lt;/object&gt;&lt;object type=&quot;3&quot; unique_id=&quot;10538&quot;&gt;&lt;property id=&quot;20148&quot; value=&quot;5&quot;/&gt;&lt;property id=&quot;20300&quot; value=&quot;Slide 16&quot;/&gt;&lt;property id=&quot;20307&quot; value=&quot;568&quot;/&gt;&lt;/object&gt;&lt;object type=&quot;3&quot; unique_id=&quot;10675&quot;&gt;&lt;property id=&quot;20148&quot; value=&quot;5&quot;/&gt;&lt;property id=&quot;20300&quot; value=&quot;Slide 14&quot;/&gt;&lt;property id=&quot;20307&quot; value=&quot;569&quot;/&gt;&lt;/object&gt;&lt;object type=&quot;3&quot; unique_id=&quot;10676&quot;&gt;&lt;property id=&quot;20148&quot; value=&quot;5&quot;/&gt;&lt;property id=&quot;20300&quot; value=&quot;Slide 15&quot;/&gt;&lt;property id=&quot;20307&quot; value=&quot;570&quot;/&gt;&lt;/object&gt;&lt;object type=&quot;3&quot; unique_id=&quot;10677&quot;&gt;&lt;property id=&quot;20148&quot; value=&quot;5&quot;/&gt;&lt;property id=&quot;20300&quot; value=&quot;Slide 21&quot;/&gt;&lt;property id=&quot;20307&quot; value=&quot;571&quot;/&gt;&lt;/object&gt;&lt;object type=&quot;3&quot; unique_id=&quot;10823&quot;&gt;&lt;property id=&quot;20148&quot; value=&quot;5&quot;/&gt;&lt;property id=&quot;20300&quot; value=&quot;Slide 18&quot;/&gt;&lt;property id=&quot;20307&quot; value=&quot;574&quot;/&gt;&lt;/object&gt;&lt;object type=&quot;3&quot; unique_id=&quot;10824&quot;&gt;&lt;property id=&quot;20148&quot; value=&quot;5&quot;/&gt;&lt;property id=&quot;20300&quot; value=&quot;Slide 19&quot;/&gt;&lt;property id=&quot;20307&quot; value=&quot;575&quot;/&gt;&lt;/object&gt;&lt;object type=&quot;3&quot; unique_id=&quot;10825&quot;&gt;&lt;property id=&quot;20148&quot; value=&quot;5&quot;/&gt;&lt;property id=&quot;20300&quot; value=&quot;Slide 20&quot;/&gt;&lt;property id=&quot;20307&quot; value=&quot;576&quot;/&gt;&lt;/object&gt;&lt;object type=&quot;3&quot; unique_id=&quot;11063&quot;&gt;&lt;property id=&quot;20148&quot; value=&quot;5&quot;/&gt;&lt;property id=&quot;20300&quot; value=&quot;Slide 22&quot;/&gt;&lt;property id=&quot;20307&quot; value=&quot;577&quot;/&gt;&lt;/object&gt;&lt;object type=&quot;3&quot; unique_id=&quot;11110&quot;&gt;&lt;property id=&quot;20148&quot; value=&quot;5&quot;/&gt;&lt;property id=&quot;20300&quot; value=&quot;Slide 5&quot;/&gt;&lt;property id=&quot;20307&quot; value=&quot;581&quot;/&gt;&lt;/object&gt;&lt;object type=&quot;3&quot; unique_id=&quot;11111&quot;&gt;&lt;property id=&quot;20148&quot; value=&quot;5&quot;/&gt;&lt;property id=&quot;20300&quot; value=&quot;Slide 17&quot;/&gt;&lt;property id=&quot;20307&quot; value=&quot;580&quot;/&gt;&lt;/object&gt;&lt;object type=&quot;3&quot; unique_id=&quot;11341&quot;&gt;&lt;property id=&quot;20148&quot; value=&quot;5&quot;/&gt;&lt;property id=&quot;20300&quot; value=&quot;Slide 8&quot;/&gt;&lt;property id=&quot;20307&quot; value=&quot;582&quot;/&gt;&lt;/object&gt;&lt;object type=&quot;3&quot; unique_id=&quot;11342&quot;&gt;&lt;property id=&quot;20148&quot; value=&quot;5&quot;/&gt;&lt;property id=&quot;20300&quot; value=&quot;Slide 9&quot;/&gt;&lt;property id=&quot;20307&quot; value=&quot;58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Gemalto">
  <a:themeElements>
    <a:clrScheme name="Personnalisée 2">
      <a:dk1>
        <a:srgbClr val="212121"/>
      </a:dk1>
      <a:lt1>
        <a:sysClr val="window" lastClr="FFFFFF"/>
      </a:lt1>
      <a:dk2>
        <a:srgbClr val="FA821E"/>
      </a:dk2>
      <a:lt2>
        <a:srgbClr val="777777"/>
      </a:lt2>
      <a:accent1>
        <a:srgbClr val="0092C7"/>
      </a:accent1>
      <a:accent2>
        <a:srgbClr val="FFC726"/>
      </a:accent2>
      <a:accent3>
        <a:srgbClr val="EA0437"/>
      </a:accent3>
      <a:accent4>
        <a:srgbClr val="12AD2B"/>
      </a:accent4>
      <a:accent5>
        <a:srgbClr val="ABABAB"/>
      </a:accent5>
      <a:accent6>
        <a:srgbClr val="00A5A7"/>
      </a:accent6>
      <a:hlink>
        <a:srgbClr val="12AD2B"/>
      </a:hlink>
      <a:folHlink>
        <a:srgbClr val="0092C7"/>
      </a:folHlink>
    </a:clrScheme>
    <a:fontScheme name="Gemal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bg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GTO_Document" ma:contentTypeID="0x010100D7F8A06F9445A0418776AB191A4256570028218CAD13ABD047B02448080829652A" ma:contentTypeVersion="2" ma:contentTypeDescription="Create a new document." ma:contentTypeScope="" ma:versionID="58203ebcfb11fded185d85d03c72e473">
  <xsd:schema xmlns:xsd="http://www.w3.org/2001/XMLSchema" xmlns:xs="http://www.w3.org/2001/XMLSchema" xmlns:p="http://schemas.microsoft.com/office/2006/metadata/properties" xmlns:ns2="8282a9b7-e4e4-4f6d-8f4e-c78518658f0e" targetNamespace="http://schemas.microsoft.com/office/2006/metadata/properties" ma:root="true" ma:fieldsID="a996441e457dcfe129be60e4ee063467" ns2:_="">
    <xsd:import namespace="8282a9b7-e4e4-4f6d-8f4e-c78518658f0e"/>
    <xsd:element name="properties">
      <xsd:complexType>
        <xsd:sequence>
          <xsd:element name="documentManagement">
            <xsd:complexType>
              <xsd:all>
                <xsd:element ref="ns2:dae6d26d2ff846569d48b36bc2cc0daf" minOccurs="0"/>
                <xsd:element ref="ns2:TaxCatchAll" minOccurs="0"/>
                <xsd:element ref="ns2:TaxCatchAllLab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82a9b7-e4e4-4f6d-8f4e-c78518658f0e" elementFormDefault="qualified">
    <xsd:import namespace="http://schemas.microsoft.com/office/2006/documentManagement/types"/>
    <xsd:import namespace="http://schemas.microsoft.com/office/infopath/2007/PartnerControls"/>
    <xsd:element name="dae6d26d2ff846569d48b36bc2cc0daf" ma:index="8" nillable="true" ma:taxonomy="true" ma:internalName="dae6d26d2ff846569d48b36bc2cc0daf" ma:taxonomyFieldName="GTO_Tags" ma:displayName="Tags" ma:fieldId="{dae6d26d-2ff8-4656-9d48-b36bc2cc0daf}" ma:taxonomyMulti="true" ma:sspId="429d0c7b-79ae-470e-ab21-669179cab1a1" ma:termSetId="882c18f8-1962-42d5-a77b-998c1aa9f6d7" ma:anchorId="e953cdad-ede9-40a4-aa3c-2a0e40ef796f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1d9e3fdf-a2ea-4af4-a5fa-c4865001b6be}" ma:internalName="TaxCatchAll" ma:showField="CatchAllData" ma:web="8282a9b7-e4e4-4f6d-8f4e-c78518658f0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1d9e3fdf-a2ea-4af4-a5fa-c4865001b6be}" ma:internalName="TaxCatchAllLabel" ma:readOnly="true" ma:showField="CatchAllDataLabel" ma:web="8282a9b7-e4e4-4f6d-8f4e-c78518658f0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e6d26d2ff846569d48b36bc2cc0daf xmlns="8282a9b7-e4e4-4f6d-8f4e-c78518658f0e">
      <Terms xmlns="http://schemas.microsoft.com/office/infopath/2007/PartnerControls"/>
    </dae6d26d2ff846569d48b36bc2cc0daf>
    <TaxCatchAll xmlns="8282a9b7-e4e4-4f6d-8f4e-c78518658f0e"/>
  </documentManagement>
</p:properties>
</file>

<file path=customXml/itemProps1.xml><?xml version="1.0" encoding="utf-8"?>
<ds:datastoreItem xmlns:ds="http://schemas.openxmlformats.org/officeDocument/2006/customXml" ds:itemID="{2E5AF297-7A47-4579-81E7-E3FA96FD7A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82a9b7-e4e4-4f6d-8f4e-c78518658f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EF5B5B-534A-477E-B977-D41C6881E2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D5734F-4E70-444D-832E-D8030AB7585A}">
  <ds:schemaRefs>
    <ds:schemaRef ds:uri="http://purl.org/dc/terms/"/>
    <ds:schemaRef ds:uri="8282a9b7-e4e4-4f6d-8f4e-c78518658f0e"/>
    <ds:schemaRef ds:uri="http://schemas.microsoft.com/office/2006/metadata/properties"/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13961</TotalTime>
  <Words>3685</Words>
  <Application>Microsoft Office PowerPoint</Application>
  <PresentationFormat>On-screen Show (4:3)</PresentationFormat>
  <Paragraphs>823</Paragraphs>
  <Slides>60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Calibri</vt:lpstr>
      <vt:lpstr>Courier 10 Pitch</vt:lpstr>
      <vt:lpstr>Times New Roman</vt:lpstr>
      <vt:lpstr>WenQuanYi Micro Hei</vt:lpstr>
      <vt:lpstr>Wingdings</vt:lpstr>
      <vt:lpstr>Gemalto</vt:lpstr>
      <vt:lpstr> Introduction To Python : Day 1</vt:lpstr>
      <vt:lpstr>Agenda</vt:lpstr>
      <vt:lpstr>About the founder</vt:lpstr>
      <vt:lpstr>Python 2 Vs Python 3</vt:lpstr>
      <vt:lpstr>What is Python and its advantages</vt:lpstr>
      <vt:lpstr>Installation and first Python program</vt:lpstr>
      <vt:lpstr>Saying “Hello World”</vt:lpstr>
      <vt:lpstr>Interactive Session</vt:lpstr>
      <vt:lpstr>Code Files</vt:lpstr>
      <vt:lpstr>Python Script Execution</vt:lpstr>
      <vt:lpstr>Python Variables</vt:lpstr>
      <vt:lpstr>Rules for Variables names</vt:lpstr>
      <vt:lpstr>Variables, Object and references</vt:lpstr>
      <vt:lpstr>Python Objects</vt:lpstr>
      <vt:lpstr>Python Objects Types</vt:lpstr>
      <vt:lpstr>Numbers</vt:lpstr>
      <vt:lpstr>Strings</vt:lpstr>
      <vt:lpstr>String Slicing</vt:lpstr>
      <vt:lpstr>Common used String methods</vt:lpstr>
      <vt:lpstr>String Formatting and Printing</vt:lpstr>
      <vt:lpstr>Immutability</vt:lpstr>
      <vt:lpstr>List</vt:lpstr>
      <vt:lpstr>List Contd..</vt:lpstr>
      <vt:lpstr>Tuple </vt:lpstr>
      <vt:lpstr>Dictionaries</vt:lpstr>
      <vt:lpstr>Dictionaries Contd..</vt:lpstr>
      <vt:lpstr>Dictionaries Contd..</vt:lpstr>
      <vt:lpstr>Sets</vt:lpstr>
      <vt:lpstr>Boolean</vt:lpstr>
      <vt:lpstr>The ‘None’ Object</vt:lpstr>
      <vt:lpstr>Python Operators</vt:lpstr>
      <vt:lpstr>Python Operators contd</vt:lpstr>
      <vt:lpstr>Practice Problem – Part 1</vt:lpstr>
      <vt:lpstr>Python Assignments</vt:lpstr>
      <vt:lpstr>Python Statements</vt:lpstr>
      <vt:lpstr>Conditional Statements</vt:lpstr>
      <vt:lpstr>Practice Problem – Part 2</vt:lpstr>
      <vt:lpstr>Ternary if/else expression</vt:lpstr>
      <vt:lpstr>Loops</vt:lpstr>
      <vt:lpstr>PowerPoint Presentation</vt:lpstr>
      <vt:lpstr>PowerPoint Presentation</vt:lpstr>
      <vt:lpstr>Practice Problem – Part 3</vt:lpstr>
      <vt:lpstr>Practice Problem – Part 3 Contd…</vt:lpstr>
      <vt:lpstr>Practice Problem – Part 3 Contd</vt:lpstr>
      <vt:lpstr>List Comprehension</vt:lpstr>
      <vt:lpstr>Practice Problem – Part 4</vt:lpstr>
      <vt:lpstr>Functions</vt:lpstr>
      <vt:lpstr>Defining Functions</vt:lpstr>
      <vt:lpstr>Function Arguments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Functions as object</vt:lpstr>
      <vt:lpstr>Documenting Functions</vt:lpstr>
      <vt:lpstr>Practice Problem – Part 5</vt:lpstr>
      <vt:lpstr>PowerPoint Presentation</vt:lpstr>
      <vt:lpstr>PowerPoint Presentation</vt:lpstr>
      <vt:lpstr>PowerPoint Presentation</vt:lpstr>
    </vt:vector>
  </TitlesOfParts>
  <Company>Radley Yeldar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Gemalto Powerpoint Template 4-3</dc:title>
  <dc:creator>Parallels User</dc:creator>
  <cp:lastModifiedBy>Rautela Arjun</cp:lastModifiedBy>
  <cp:revision>1335</cp:revision>
  <cp:lastPrinted>2013-10-09T13:20:50Z</cp:lastPrinted>
  <dcterms:created xsi:type="dcterms:W3CDTF">2013-10-08T17:05:53Z</dcterms:created>
  <dcterms:modified xsi:type="dcterms:W3CDTF">2018-08-05T08:29:48Z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0x010100D7F8A06F9445A0418776AB191A4256570028218CAD13ABD047B02448080829652A</vt:lpwstr>
  </property>
  <property fmtid="{D5CDD505-2E9C-101B-9397-08002B2CF9AE}" pid="3" name="GTO_Tags">
    <vt:lpwstr/>
  </property>
</Properties>
</file>