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8" r:id="rId5"/>
    <p:sldId id="259" r:id="rId6"/>
    <p:sldId id="261" r:id="rId7"/>
    <p:sldId id="303" r:id="rId8"/>
    <p:sldId id="260" r:id="rId9"/>
    <p:sldId id="262" r:id="rId10"/>
    <p:sldId id="263" r:id="rId11"/>
    <p:sldId id="330" r:id="rId12"/>
    <p:sldId id="331" r:id="rId13"/>
    <p:sldId id="329" r:id="rId14"/>
    <p:sldId id="332" r:id="rId15"/>
    <p:sldId id="306" r:id="rId16"/>
    <p:sldId id="334" r:id="rId17"/>
    <p:sldId id="333" r:id="rId18"/>
    <p:sldId id="335" r:id="rId19"/>
    <p:sldId id="336" r:id="rId20"/>
    <p:sldId id="307" r:id="rId21"/>
    <p:sldId id="308" r:id="rId22"/>
    <p:sldId id="309" r:id="rId23"/>
    <p:sldId id="310" r:id="rId24"/>
    <p:sldId id="337" r:id="rId25"/>
    <p:sldId id="311" r:id="rId26"/>
    <p:sldId id="338" r:id="rId27"/>
    <p:sldId id="313" r:id="rId28"/>
    <p:sldId id="312" r:id="rId29"/>
    <p:sldId id="339" r:id="rId30"/>
    <p:sldId id="340" r:id="rId31"/>
    <p:sldId id="314" r:id="rId32"/>
    <p:sldId id="315" r:id="rId33"/>
    <p:sldId id="341" r:id="rId34"/>
    <p:sldId id="266" r:id="rId35"/>
    <p:sldId id="267" r:id="rId36"/>
    <p:sldId id="320" r:id="rId37"/>
    <p:sldId id="342" r:id="rId38"/>
    <p:sldId id="268" r:id="rId39"/>
    <p:sldId id="269" r:id="rId40"/>
    <p:sldId id="319" r:id="rId41"/>
    <p:sldId id="343" r:id="rId42"/>
    <p:sldId id="270" r:id="rId43"/>
    <p:sldId id="344" r:id="rId44"/>
    <p:sldId id="271" r:id="rId45"/>
    <p:sldId id="321" r:id="rId46"/>
    <p:sldId id="327" r:id="rId47"/>
    <p:sldId id="328" r:id="rId48"/>
    <p:sldId id="273" r:id="rId49"/>
    <p:sldId id="322" r:id="rId50"/>
    <p:sldId id="274" r:id="rId51"/>
    <p:sldId id="275" r:id="rId52"/>
    <p:sldId id="276" r:id="rId53"/>
    <p:sldId id="345" r:id="rId54"/>
    <p:sldId id="346" r:id="rId55"/>
    <p:sldId id="277" r:id="rId56"/>
    <p:sldId id="279" r:id="rId57"/>
    <p:sldId id="278" r:id="rId58"/>
    <p:sldId id="347" r:id="rId59"/>
    <p:sldId id="280" r:id="rId60"/>
    <p:sldId id="323" r:id="rId61"/>
    <p:sldId id="324" r:id="rId62"/>
    <p:sldId id="325" r:id="rId63"/>
    <p:sldId id="326" r:id="rId64"/>
  </p:sldIdLst>
  <p:sldSz cx="9144000" cy="6858000" type="screen4x3"/>
  <p:notesSz cx="6761163" cy="9856788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11/11/2018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heoretical_computer_scienc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Guido has master degree</a:t>
            </a:r>
            <a:r>
              <a:rPr lang="en-IN" baseline="0" dirty="0" smtClean="0"/>
              <a:t> in mathematics and computer science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CWI : </a:t>
            </a:r>
            <a:r>
              <a:rPr lang="fr-FR" b="1" i="1" dirty="0" smtClean="0"/>
              <a:t>Centrum </a:t>
            </a:r>
            <a:r>
              <a:rPr lang="fr-FR" b="1" i="1" dirty="0" err="1" smtClean="0"/>
              <a:t>Wiskunde</a:t>
            </a:r>
            <a:r>
              <a:rPr lang="fr-FR" b="1" i="1" dirty="0" smtClean="0"/>
              <a:t> &amp; </a:t>
            </a:r>
            <a:r>
              <a:rPr lang="fr-FR" b="1" i="1" dirty="0" err="1" smtClean="0"/>
              <a:t>Informatica</a:t>
            </a:r>
            <a:r>
              <a:rPr lang="fr-FR" b="0" i="0" dirty="0" smtClean="0"/>
              <a:t>.</a:t>
            </a:r>
            <a:r>
              <a:rPr lang="fr-FR" b="0" i="0" baseline="0" dirty="0" smtClean="0"/>
              <a:t> </a:t>
            </a:r>
            <a:r>
              <a:rPr lang="en-IN" dirty="0" smtClean="0"/>
              <a:t>is a research </a:t>
            </a:r>
            <a:r>
              <a:rPr lang="en-IN" dirty="0" err="1" smtClean="0"/>
              <a:t>center</a:t>
            </a:r>
            <a:r>
              <a:rPr lang="en-IN" dirty="0" smtClean="0"/>
              <a:t> in the field of </a:t>
            </a:r>
            <a:r>
              <a:rPr lang="en-IN" dirty="0" smtClean="0">
                <a:hlinkClick r:id="rId3" tooltip="Mathematics"/>
              </a:rPr>
              <a:t>mathematics</a:t>
            </a:r>
            <a:r>
              <a:rPr lang="en-IN" dirty="0" smtClean="0"/>
              <a:t> and </a:t>
            </a:r>
            <a:r>
              <a:rPr lang="en-IN" dirty="0" smtClean="0">
                <a:hlinkClick r:id="rId4" tooltip="Theoretical computer science"/>
              </a:rPr>
              <a:t>theoretical computer science</a:t>
            </a:r>
            <a:r>
              <a:rPr lang="en-IN" baseline="0" dirty="0" smtClean="0"/>
              <a:t> in </a:t>
            </a:r>
            <a:r>
              <a:rPr lang="en-IN" baseline="0" dirty="0" err="1" smtClean="0"/>
              <a:t>neatherlands</a:t>
            </a:r>
            <a:endParaRPr lang="fr-F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9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lst</a:t>
            </a:r>
            <a:r>
              <a:rPr lang="en-IN" dirty="0" smtClean="0"/>
              <a:t> = [ x**2 for x in [x**2 for x in range(11)]]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8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2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Byte code is saved in files only for files that are imported, not the top-level files of a program that are only run as scripts – its an import optimization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PEP : Python enhancement proposal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4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Reverse String</a:t>
            </a:r>
            <a:r>
              <a:rPr lang="en-IN" baseline="0" dirty="0" smtClean="0"/>
              <a:t> : [::-1]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0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 = “</a:t>
            </a:r>
            <a:r>
              <a:rPr lang="en-IN" dirty="0" err="1" smtClean="0"/>
              <a:t>Arj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Dir(S)</a:t>
            </a:r>
          </a:p>
          <a:p>
            <a:r>
              <a:rPr lang="en-IN" dirty="0" err="1" smtClean="0"/>
              <a:t>s.upper</a:t>
            </a:r>
            <a:r>
              <a:rPr lang="en-IN" dirty="0" smtClean="0"/>
              <a:t>().__doc__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0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a//b : The // operator (two forward slashes) truncates the decimal without rounding, and returns an integer result.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d[c]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d.get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(c,0) + 1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c2407e5f71f48d23e029eb66d0beb366bcb0e3c9&amp;enc_url=68747470733a2f2f7261772e67697468756275736572636f6e74656e742e636f6d2f5069657269616e2d446174612f436f6d706c6574652d507974686f6e2d332d426f6f7463616d702f633234303765356637316634386432336530323965623636643062656233363662636230653363392f30332d4d6574686f6473253230616e6425323046756e6374696f6e732f30332d46756e6374696f6e25323050726163746963652532304578657263697365732e6970796e62&amp;nwo=Pierian-Data/Complete-Python-3-Bootcamp&amp;path=03-Methods+and+Functions/03-Function+Practice+Exercises.ipynb&amp;repository_id=121291758&amp;repository_type=Repository#MAKES-TWENTY:-Given-two-integers,-return-True-if-the-sum-of-the-integers-is-20-or-if-one-of-the-integers-is-20.-If-not,-return-False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s-an-eleven,-reduce-the-total-sum-by-10.-Finally,-if-the-sum-(even-after-adjustment)-exceeds-21,-return-'BUS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 Aug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Script Execution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Python program is a text file with file extension “.</a:t>
            </a:r>
            <a:r>
              <a:rPr lang="en-IN" dirty="0" err="1" smtClean="0"/>
              <a:t>py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When python is instructed to run a script – </a:t>
            </a:r>
          </a:p>
          <a:p>
            <a:pPr lvl="1"/>
            <a:r>
              <a:rPr lang="en-IN" dirty="0" smtClean="0"/>
              <a:t>The code is compiled to byte code: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Byte code is a lower-level, platform independent representation.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It is stored in a file with “.</a:t>
            </a:r>
            <a:r>
              <a:rPr lang="en-IN" dirty="0" err="1" smtClean="0">
                <a:sym typeface="Wingdings" panose="05000000000000000000" pitchFamily="2" charset="2"/>
              </a:rPr>
              <a:t>pyc</a:t>
            </a:r>
            <a:r>
              <a:rPr lang="en-IN" dirty="0" smtClean="0">
                <a:sym typeface="Wingdings" panose="05000000000000000000" pitchFamily="2" charset="2"/>
              </a:rPr>
              <a:t>” extension</a:t>
            </a:r>
            <a:endParaRPr lang="en-IN" dirty="0" smtClean="0"/>
          </a:p>
          <a:p>
            <a:r>
              <a:rPr lang="en-IN" dirty="0" smtClean="0"/>
              <a:t>Byte code generation is a </a:t>
            </a:r>
            <a:r>
              <a:rPr lang="en-IN" dirty="0" err="1" smtClean="0"/>
              <a:t>startup</a:t>
            </a:r>
            <a:r>
              <a:rPr lang="en-IN" dirty="0" smtClean="0"/>
              <a:t> speed optimization</a:t>
            </a:r>
          </a:p>
          <a:p>
            <a:pPr lvl="1"/>
            <a:r>
              <a:rPr lang="en-IN" dirty="0" smtClean="0"/>
              <a:t>When unmodified source code is executed next time, the compilation step is ignored</a:t>
            </a:r>
            <a:r>
              <a:rPr lang="en-IN" dirty="0" smtClean="0"/>
              <a:t>.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  <a:p>
            <a:pPr marL="185738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185738" lvl="1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Note : </a:t>
            </a:r>
            <a:r>
              <a:rPr lang="en-IN" dirty="0"/>
              <a:t>Byte code is saved in files only for files that are imported, not the top-level files of a program that are only run as scripts – its an import optimization</a:t>
            </a:r>
            <a:endParaRPr lang="fr-FR" dirty="0"/>
          </a:p>
          <a:p>
            <a:pPr marL="185738" lvl="1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185738" lvl="1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variables are not required to be declared ahead of time.</a:t>
            </a:r>
          </a:p>
          <a:p>
            <a:r>
              <a:rPr lang="en-IN" dirty="0" smtClean="0"/>
              <a:t>A variable is created when it is assigned a value</a:t>
            </a:r>
          </a:p>
          <a:p>
            <a:r>
              <a:rPr lang="en-IN" dirty="0" smtClean="0"/>
              <a:t>It may be assigned to any type of object.</a:t>
            </a:r>
          </a:p>
          <a:p>
            <a:r>
              <a:rPr lang="en-IN" dirty="0" smtClean="0"/>
              <a:t>It is replaced with its value when it shows up in an expression.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53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 for Variables names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IN" dirty="0" smtClean="0"/>
              <a:t>Names </a:t>
            </a:r>
            <a:r>
              <a:rPr lang="en-IN" dirty="0"/>
              <a:t>can not start with a number.</a:t>
            </a:r>
          </a:p>
          <a:p>
            <a:pPr lvl="1" fontAlgn="base"/>
            <a:r>
              <a:rPr lang="en-IN" dirty="0"/>
              <a:t>There can be no spaces in the name, use _ instead.</a:t>
            </a:r>
          </a:p>
          <a:p>
            <a:pPr lvl="1" fontAlgn="base"/>
            <a:r>
              <a:rPr lang="en-IN" dirty="0"/>
              <a:t>Can't use any of these symbols </a:t>
            </a:r>
            <a:r>
              <a:rPr lang="en-IN" dirty="0" smtClean="0"/>
              <a:t>:'",&lt;&gt;/?|\()!@#$%^&amp;*~-+</a:t>
            </a:r>
          </a:p>
          <a:p>
            <a:pPr lvl="1" fontAlgn="base"/>
            <a:endParaRPr lang="en-IN" dirty="0"/>
          </a:p>
          <a:p>
            <a:pPr lvl="1" fontAlgn="base"/>
            <a:r>
              <a:rPr lang="en-IN" dirty="0"/>
              <a:t>It's considered best practice (PEP8) that names are lowercase</a:t>
            </a:r>
            <a:r>
              <a:rPr lang="en-IN" dirty="0" smtClean="0"/>
              <a:t>.</a:t>
            </a:r>
          </a:p>
          <a:p>
            <a:pPr lvl="1" fontAlgn="base"/>
            <a:r>
              <a:rPr lang="en-IN" dirty="0"/>
              <a:t>Avoid using words that have special meaning in Python like "list" and "</a:t>
            </a:r>
            <a:r>
              <a:rPr lang="en-IN" dirty="0" err="1" smtClean="0"/>
              <a:t>str</a:t>
            </a:r>
            <a:r>
              <a:rPr lang="en-IN" dirty="0" smtClean="0"/>
              <a:t>“, “</a:t>
            </a:r>
            <a:r>
              <a:rPr lang="en-IN" dirty="0" err="1" smtClean="0"/>
              <a:t>def</a:t>
            </a:r>
            <a:r>
              <a:rPr lang="en-IN" dirty="0" smtClean="0"/>
              <a:t>”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 fontAlgn="base"/>
            <a:endParaRPr lang="en-IN" dirty="0"/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185738" lvl="1" indent="0" fontAlgn="base">
              <a:buNone/>
            </a:pPr>
            <a:endParaRPr lang="en-IN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72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Variables, Object and references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Variables name are not declared before being used – but they must be initialized.</a:t>
            </a:r>
          </a:p>
          <a:p>
            <a:r>
              <a:rPr lang="en-IN" dirty="0" smtClean="0"/>
              <a:t>When a variable is assigned to an object, it references that object.</a:t>
            </a:r>
          </a:p>
          <a:p>
            <a:r>
              <a:rPr lang="en-IN" dirty="0" smtClean="0"/>
              <a:t>Thus the statement a = 3 does the following: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an object to reference the value 3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the variable a, if it does not exists yet.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Link the variable a to the new object 3  a is reference to 3</a:t>
            </a:r>
          </a:p>
          <a:p>
            <a:pPr marL="185738" lvl="1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Conceptually each time a new value is generated in script by running an expression, Python creates a new object (a chunk of memory) to represent that value.</a:t>
            </a:r>
          </a:p>
          <a:p>
            <a:r>
              <a:rPr lang="en-IN" dirty="0" smtClean="0"/>
              <a:t>As an optimization, Python internally caches an reuse certain kinds of unchangeable objects such as small integers and strings.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63672" y="3366453"/>
            <a:ext cx="1006475" cy="457200"/>
          </a:xfrm>
          <a:prstGeom prst="rect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 smtClean="0">
                <a:solidFill>
                  <a:srgbClr val="000000"/>
                </a:solidFill>
              </a:rPr>
              <a:t>   a</a:t>
            </a:r>
            <a:endParaRPr lang="en-US" altLang="fr-FR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0147" y="3599042"/>
            <a:ext cx="2075267" cy="0"/>
          </a:xfrm>
          <a:prstGeom prst="straightConnector1">
            <a:avLst/>
          </a:prstGeom>
          <a:ln w="3175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58510" y="3183890"/>
            <a:ext cx="822325" cy="822325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2629" y="322572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685878" y="341038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1563672" y="385698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374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Objects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objects can be:</a:t>
            </a:r>
          </a:p>
          <a:p>
            <a:pPr lvl="1"/>
            <a:r>
              <a:rPr lang="en-IN" dirty="0" smtClean="0"/>
              <a:t>Immutable: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 original object can not be changed through any means.</a:t>
            </a:r>
          </a:p>
          <a:p>
            <a:pPr marL="347663" lvl="2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Mutable :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These can be changed in-place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That is, these objects values can be changed any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710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Objects Types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can be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built-in OR Core data type – Provided by python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Created by programmers using python class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Following are the built-in types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Numbers.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Strings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Lists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Tuples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Dictionaries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Sets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Boolean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525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Numbers could be: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, long : these do not have a fractional part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f</a:t>
            </a:r>
            <a:r>
              <a:rPr lang="en-IN" dirty="0" smtClean="0">
                <a:sym typeface="Wingdings" panose="05000000000000000000" pitchFamily="2" charset="2"/>
              </a:rPr>
              <a:t>loat : these have a fractional part</a:t>
            </a:r>
          </a:p>
          <a:p>
            <a:pPr marL="185738" lvl="1" indent="0">
              <a:buNone/>
            </a:pPr>
            <a:endParaRPr lang="en-IN" dirty="0" smtClean="0"/>
          </a:p>
          <a:p>
            <a:r>
              <a:rPr lang="en-IN" dirty="0" smtClean="0"/>
              <a:t>Numbers support basic arithmetic operation (+, - , * , **)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Built-in functions hex(I), </a:t>
            </a:r>
            <a:r>
              <a:rPr lang="en-IN" dirty="0" err="1" smtClean="0">
                <a:sym typeface="Wingdings" panose="05000000000000000000" pitchFamily="2" charset="2"/>
              </a:rPr>
              <a:t>oct</a:t>
            </a:r>
            <a:r>
              <a:rPr lang="en-IN" dirty="0" smtClean="0">
                <a:sym typeface="Wingdings" panose="05000000000000000000" pitchFamily="2" charset="2"/>
              </a:rPr>
              <a:t>(I), and bin(1) convert an integer to its representation string in these three 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Strings are sequences of characters, using the syntax of either single  quotes or double quotes:</a:t>
            </a:r>
          </a:p>
          <a:p>
            <a:pPr lvl="2" fontAlgn="base"/>
            <a:r>
              <a:rPr lang="en-IN" b="1" dirty="0"/>
              <a:t>'hello'</a:t>
            </a:r>
          </a:p>
          <a:p>
            <a:pPr lvl="2" fontAlgn="base"/>
            <a:r>
              <a:rPr lang="en-IN" b="1" dirty="0"/>
              <a:t>"Hello"</a:t>
            </a:r>
          </a:p>
          <a:p>
            <a:pPr lvl="2" fontAlgn="base"/>
            <a:r>
              <a:rPr lang="en-IN" b="1" dirty="0" smtClean="0"/>
              <a:t>“ </a:t>
            </a:r>
            <a:r>
              <a:rPr lang="en-IN" b="1" dirty="0"/>
              <a:t>I don't do that </a:t>
            </a:r>
            <a:r>
              <a:rPr lang="en-IN" b="1" dirty="0" smtClean="0"/>
              <a:t>“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marL="347663" lvl="2" indent="0" fontAlgn="base">
              <a:buNone/>
            </a:pPr>
            <a:r>
              <a:rPr lang="en-IN" dirty="0" smtClean="0"/>
              <a:t>Because </a:t>
            </a:r>
            <a:r>
              <a:rPr lang="en-IN" dirty="0"/>
              <a:t>strings are </a:t>
            </a:r>
            <a:r>
              <a:rPr lang="en-IN" b="1" dirty="0"/>
              <a:t>ordered sequences</a:t>
            </a:r>
            <a:r>
              <a:rPr lang="en-IN" dirty="0"/>
              <a:t> it means we can using </a:t>
            </a:r>
            <a:r>
              <a:rPr lang="en-IN" b="1" dirty="0"/>
              <a:t>indexing</a:t>
            </a:r>
            <a:r>
              <a:rPr lang="en-IN" dirty="0"/>
              <a:t> and </a:t>
            </a:r>
            <a:r>
              <a:rPr lang="en-IN" b="1" dirty="0"/>
              <a:t>slicing </a:t>
            </a:r>
            <a:r>
              <a:rPr lang="en-IN" dirty="0"/>
              <a:t>to grab sub-sections of the </a:t>
            </a:r>
            <a:r>
              <a:rPr lang="en-IN" dirty="0" smtClean="0"/>
              <a:t>string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These </a:t>
            </a:r>
            <a:r>
              <a:rPr lang="en-IN" dirty="0"/>
              <a:t>actions use [ ] square brackets and a number index to indicate positions of what you wish to grab.</a:t>
            </a:r>
          </a:p>
          <a:p>
            <a:pPr marL="0" indent="0">
              <a:buNone/>
            </a:pPr>
            <a:r>
              <a:rPr lang="en-IN" b="1" dirty="0" smtClean="0"/>
              <a:t>	Character  : </a:t>
            </a:r>
            <a:r>
              <a:rPr lang="en-IN" b="1" dirty="0"/>
              <a:t>   </a:t>
            </a:r>
            <a:r>
              <a:rPr lang="en-IN" b="1" dirty="0" smtClean="0"/>
              <a:t>h  e   l   </a:t>
            </a:r>
            <a:r>
              <a:rPr lang="en-IN" b="1" dirty="0" err="1" smtClean="0"/>
              <a:t>l</a:t>
            </a:r>
            <a:r>
              <a:rPr lang="en-IN" b="1" dirty="0" smtClean="0"/>
              <a:t>  o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Index         : </a:t>
            </a:r>
            <a:r>
              <a:rPr lang="en-IN" b="1" dirty="0"/>
              <a:t>    </a:t>
            </a:r>
            <a:r>
              <a:rPr lang="en-IN" b="1" dirty="0" smtClean="0"/>
              <a:t>0  1  2  3  4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Rev Index  : </a:t>
            </a:r>
            <a:r>
              <a:rPr lang="en-IN" b="1" dirty="0"/>
              <a:t>   0 -4 -3 -2  -</a:t>
            </a:r>
            <a:r>
              <a:rPr lang="en-IN" b="1" dirty="0" smtClean="0"/>
              <a:t>1</a:t>
            </a:r>
            <a:endParaRPr lang="en-IN" dirty="0"/>
          </a:p>
          <a:p>
            <a:pPr marL="347663" lvl="2" indent="0" fontAlgn="base">
              <a:buNone/>
            </a:pPr>
            <a:endParaRPr lang="en-IN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4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Slicing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Slicing allows you to grab a subsection of multiple characters, a “slice” of the string.</a:t>
            </a:r>
          </a:p>
          <a:p>
            <a:pPr fontAlgn="base"/>
            <a:r>
              <a:rPr lang="en-IN" dirty="0"/>
              <a:t>This has the following syntax:</a:t>
            </a:r>
          </a:p>
          <a:p>
            <a:pPr lvl="1" fontAlgn="base"/>
            <a:r>
              <a:rPr lang="en-IN" b="1" dirty="0"/>
              <a:t>[</a:t>
            </a:r>
            <a:r>
              <a:rPr lang="en-IN" b="1" dirty="0" err="1"/>
              <a:t>start:stop:step</a:t>
            </a:r>
            <a:r>
              <a:rPr lang="en-IN" b="1" dirty="0" smtClean="0"/>
              <a:t>]</a:t>
            </a:r>
            <a:endParaRPr lang="en-IN" dirty="0" smtClean="0"/>
          </a:p>
          <a:p>
            <a:pPr fontAlgn="base"/>
            <a:r>
              <a:rPr lang="en-IN" b="1" dirty="0"/>
              <a:t>start </a:t>
            </a:r>
            <a:r>
              <a:rPr lang="en-IN" dirty="0"/>
              <a:t>is a numerical index for the slice start</a:t>
            </a:r>
            <a:endParaRPr lang="en-IN" b="1" dirty="0"/>
          </a:p>
          <a:p>
            <a:pPr fontAlgn="base"/>
            <a:r>
              <a:rPr lang="en-IN" b="1" dirty="0"/>
              <a:t>stop</a:t>
            </a:r>
            <a:r>
              <a:rPr lang="en-IN" dirty="0"/>
              <a:t> is the index you will go up to (but not include)</a:t>
            </a:r>
          </a:p>
          <a:p>
            <a:pPr fontAlgn="base"/>
            <a:r>
              <a:rPr lang="en-IN" b="1" dirty="0"/>
              <a:t>step </a:t>
            </a:r>
            <a:r>
              <a:rPr lang="en-IN" dirty="0"/>
              <a:t>is the size of the “jump” you take.</a:t>
            </a:r>
            <a:endParaRPr lang="en-IN" b="1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452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used String methods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Returns the length of string</a:t>
            </a:r>
          </a:p>
          <a:p>
            <a:r>
              <a:rPr lang="en-IN" dirty="0"/>
              <a:t>u</a:t>
            </a:r>
            <a:r>
              <a:rPr lang="en-IN" dirty="0" smtClean="0"/>
              <a:t>pper() : Change every letter in upper case</a:t>
            </a:r>
          </a:p>
          <a:p>
            <a:r>
              <a:rPr lang="en-IN" dirty="0" smtClean="0"/>
              <a:t>lower() : Change every letter in lower case</a:t>
            </a:r>
          </a:p>
          <a:p>
            <a:r>
              <a:rPr lang="en-IN" dirty="0" err="1"/>
              <a:t>i</a:t>
            </a:r>
            <a:r>
              <a:rPr lang="en-IN" dirty="0" err="1" smtClean="0"/>
              <a:t>supper</a:t>
            </a:r>
            <a:r>
              <a:rPr lang="en-IN" dirty="0" smtClean="0"/>
              <a:t>() : </a:t>
            </a:r>
            <a:r>
              <a:rPr lang="en-IN" dirty="0" err="1" smtClean="0"/>
              <a:t>Retrun</a:t>
            </a:r>
            <a:r>
              <a:rPr lang="en-IN" dirty="0" smtClean="0"/>
              <a:t> true if string in upper case</a:t>
            </a:r>
          </a:p>
          <a:p>
            <a:r>
              <a:rPr lang="en-IN" dirty="0" err="1" smtClean="0"/>
              <a:t>Islower</a:t>
            </a:r>
            <a:r>
              <a:rPr lang="en-IN" dirty="0" smtClean="0"/>
              <a:t>() : Return true if string in lower case</a:t>
            </a:r>
          </a:p>
          <a:p>
            <a:r>
              <a:rPr lang="en-IN" dirty="0"/>
              <a:t>s</a:t>
            </a:r>
            <a:r>
              <a:rPr lang="en-IN" dirty="0" smtClean="0"/>
              <a:t>plit() : split the string on a specific character, default is space</a:t>
            </a:r>
          </a:p>
          <a:p>
            <a:r>
              <a:rPr lang="en-IN" dirty="0"/>
              <a:t>s</a:t>
            </a:r>
            <a:r>
              <a:rPr lang="en-IN" dirty="0" smtClean="0"/>
              <a:t>trip() : remove character from the beginning and end of string</a:t>
            </a:r>
          </a:p>
          <a:p>
            <a:r>
              <a:rPr lang="en-IN" dirty="0" err="1"/>
              <a:t>l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left</a:t>
            </a:r>
          </a:p>
          <a:p>
            <a:r>
              <a:rPr lang="en-IN" dirty="0" err="1"/>
              <a:t>r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right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69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About </a:t>
            </a:r>
            <a:r>
              <a:rPr lang="en-IN" dirty="0"/>
              <a:t>the founder</a:t>
            </a:r>
          </a:p>
          <a:p>
            <a:r>
              <a:rPr lang="en-IN" dirty="0" smtClean="0"/>
              <a:t>Python </a:t>
            </a:r>
            <a:r>
              <a:rPr lang="en-IN" dirty="0"/>
              <a:t>2 VS Python 3</a:t>
            </a:r>
          </a:p>
          <a:p>
            <a:r>
              <a:rPr lang="en-IN" dirty="0" smtClean="0"/>
              <a:t>Installation </a:t>
            </a:r>
            <a:r>
              <a:rPr lang="en-IN" dirty="0"/>
              <a:t>and First python program</a:t>
            </a:r>
          </a:p>
          <a:p>
            <a:r>
              <a:rPr lang="en-IN" dirty="0" smtClean="0"/>
              <a:t>Python </a:t>
            </a:r>
            <a:r>
              <a:rPr lang="en-IN" dirty="0"/>
              <a:t>and its advantages</a:t>
            </a:r>
          </a:p>
          <a:p>
            <a:r>
              <a:rPr lang="en-IN" dirty="0" smtClean="0"/>
              <a:t>Basic </a:t>
            </a:r>
            <a:r>
              <a:rPr lang="en-IN" dirty="0"/>
              <a:t>Data </a:t>
            </a:r>
            <a:r>
              <a:rPr lang="en-IN" dirty="0" smtClean="0"/>
              <a:t>Type</a:t>
            </a:r>
          </a:p>
          <a:p>
            <a:pPr lvl="1"/>
            <a:r>
              <a:rPr lang="en-IN" dirty="0" smtClean="0"/>
              <a:t>Numbers</a:t>
            </a:r>
          </a:p>
          <a:p>
            <a:pPr lvl="1"/>
            <a:r>
              <a:rPr lang="en-IN" dirty="0" smtClean="0"/>
              <a:t>Strings</a:t>
            </a:r>
          </a:p>
          <a:p>
            <a:pPr lvl="1"/>
            <a:r>
              <a:rPr lang="en-IN" dirty="0" smtClean="0"/>
              <a:t>List</a:t>
            </a:r>
          </a:p>
          <a:p>
            <a:pPr lvl="1"/>
            <a:r>
              <a:rPr lang="en-IN" dirty="0" smtClean="0"/>
              <a:t>Boolean</a:t>
            </a:r>
          </a:p>
          <a:p>
            <a:pPr lvl="1"/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Sets</a:t>
            </a:r>
          </a:p>
          <a:p>
            <a:pPr lvl="1"/>
            <a:r>
              <a:rPr lang="en-IN" dirty="0" smtClean="0"/>
              <a:t>Tuples</a:t>
            </a:r>
            <a:endParaRPr lang="en-IN" dirty="0"/>
          </a:p>
          <a:p>
            <a:r>
              <a:rPr lang="en-IN" dirty="0" smtClean="0"/>
              <a:t>Python </a:t>
            </a:r>
            <a:r>
              <a:rPr lang="en-IN" dirty="0"/>
              <a:t>Comparison Operator</a:t>
            </a:r>
          </a:p>
          <a:p>
            <a:r>
              <a:rPr lang="en-IN" dirty="0" smtClean="0"/>
              <a:t>Flow </a:t>
            </a:r>
            <a:r>
              <a:rPr lang="en-IN" dirty="0"/>
              <a:t>Control</a:t>
            </a:r>
          </a:p>
          <a:p>
            <a:r>
              <a:rPr lang="en-IN" dirty="0" smtClean="0"/>
              <a:t>Conditional </a:t>
            </a:r>
            <a:r>
              <a:rPr lang="en-IN" dirty="0"/>
              <a:t>Statement</a:t>
            </a:r>
          </a:p>
          <a:p>
            <a:r>
              <a:rPr lang="en-IN" dirty="0" smtClean="0"/>
              <a:t>Loops</a:t>
            </a:r>
            <a:endParaRPr lang="en-IN" dirty="0"/>
          </a:p>
          <a:p>
            <a:r>
              <a:rPr lang="en-IN" dirty="0" smtClean="0"/>
              <a:t>List </a:t>
            </a:r>
            <a:r>
              <a:rPr lang="en-IN" dirty="0"/>
              <a:t>Comprehension</a:t>
            </a:r>
          </a:p>
          <a:p>
            <a:r>
              <a:rPr lang="en-IN" dirty="0" smtClean="0"/>
              <a:t>Methods </a:t>
            </a:r>
            <a:r>
              <a:rPr lang="en-IN" dirty="0"/>
              <a:t>and Functions</a:t>
            </a:r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Formatting and Printing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+ method </a:t>
            </a:r>
          </a:p>
          <a:p>
            <a:pPr marL="0" indent="0">
              <a:buNone/>
            </a:pPr>
            <a:r>
              <a:rPr lang="en-IN" dirty="0" smtClean="0"/>
              <a:t>	name = ‘Alex’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‘Hello’ + name</a:t>
            </a:r>
            <a:endParaRPr lang="en-IN" dirty="0"/>
          </a:p>
          <a:p>
            <a:r>
              <a:rPr lang="en-IN" dirty="0" smtClean="0"/>
              <a:t>%s method 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‘Sam’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‘Bridges’</a:t>
            </a: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‘Hello %s %s’ %(</a:t>
            </a:r>
            <a:r>
              <a:rPr lang="en-IN" dirty="0" err="1" smtClean="0"/>
              <a:t>first_name</a:t>
            </a:r>
            <a:r>
              <a:rPr lang="en-IN" dirty="0" smtClean="0"/>
              <a:t>, </a:t>
            </a:r>
            <a:r>
              <a:rPr lang="en-IN" dirty="0" err="1" smtClean="0"/>
              <a:t>last_name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</a:t>
            </a:r>
          </a:p>
          <a:p>
            <a:r>
              <a:rPr lang="en-IN" dirty="0"/>
              <a:t>{} format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first_name</a:t>
            </a:r>
            <a:r>
              <a:rPr lang="en-IN" dirty="0"/>
              <a:t> = ‘</a:t>
            </a:r>
            <a:r>
              <a:rPr lang="en-IN" dirty="0" err="1"/>
              <a:t>lauren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last_name</a:t>
            </a:r>
            <a:r>
              <a:rPr lang="en-IN" dirty="0"/>
              <a:t> = ‘fisher’</a:t>
            </a:r>
          </a:p>
          <a:p>
            <a:pPr marL="0" indent="0">
              <a:buNone/>
            </a:pPr>
            <a:r>
              <a:rPr lang="en-IN" dirty="0"/>
              <a:t>	‘Hello {} {}’.format(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‘Hello {f} {l}’.format(f= </a:t>
            </a:r>
            <a:r>
              <a:rPr lang="en-IN" dirty="0" err="1"/>
              <a:t>first_name</a:t>
            </a:r>
            <a:r>
              <a:rPr lang="en-IN" dirty="0"/>
              <a:t>, l =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‘f’ String: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</a:t>
            </a:r>
            <a:r>
              <a:rPr lang="en-IN" dirty="0" err="1" smtClean="0"/>
              <a:t>lauren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‘fisher’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f‘Hello</a:t>
            </a:r>
            <a:r>
              <a:rPr lang="en-IN" dirty="0" smtClean="0"/>
              <a:t> {</a:t>
            </a:r>
            <a:r>
              <a:rPr lang="en-IN" dirty="0" err="1" smtClean="0"/>
              <a:t>first_name</a:t>
            </a:r>
            <a:r>
              <a:rPr lang="en-IN" dirty="0" smtClean="0"/>
              <a:t>} {</a:t>
            </a:r>
            <a:r>
              <a:rPr lang="en-IN" dirty="0" err="1" smtClean="0"/>
              <a:t>last_name</a:t>
            </a:r>
            <a:r>
              <a:rPr lang="en-IN" dirty="0" smtClean="0"/>
              <a:t>}’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 Repetition with * sign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00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Immutability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 operation causes a change to the original string object</a:t>
            </a:r>
          </a:p>
          <a:p>
            <a:r>
              <a:rPr lang="en-IN" dirty="0" smtClean="0"/>
              <a:t>A string object once created is immutable.</a:t>
            </a:r>
          </a:p>
          <a:p>
            <a:r>
              <a:rPr lang="en-IN" dirty="0" smtClean="0"/>
              <a:t>Operation only create new strings holding the operation result.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name = ‘Mickey’</a:t>
            </a:r>
          </a:p>
          <a:p>
            <a:pPr marL="0" indent="0">
              <a:buNone/>
            </a:pPr>
            <a:r>
              <a:rPr lang="en-IN" dirty="0" smtClean="0"/>
              <a:t>&gt;&gt;&gt; name + ‘ Mouse’</a:t>
            </a:r>
          </a:p>
          <a:p>
            <a:pPr marL="0" indent="0">
              <a:buNone/>
            </a:pPr>
            <a:r>
              <a:rPr lang="en-IN" dirty="0" smtClean="0"/>
              <a:t>Mickey Mouse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smtClean="0"/>
              <a:t>Mickey</a:t>
            </a:r>
          </a:p>
          <a:p>
            <a:pPr marL="0" indent="0">
              <a:buNone/>
            </a:pPr>
            <a:r>
              <a:rPr lang="en-IN" dirty="0" smtClean="0"/>
              <a:t>&gt;&gt;&gt; name[1] = ‘N’	#reports an error</a:t>
            </a:r>
          </a:p>
          <a:p>
            <a:pPr marL="0" indent="0">
              <a:buNone/>
            </a:pPr>
            <a:r>
              <a:rPr lang="en-IN" dirty="0" smtClean="0"/>
              <a:t>&gt;&gt;&gt; name = ‘N’ + name[1:] 	#expression can make new objects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err="1" smtClean="0"/>
              <a:t>Nickey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**Here the original string object has not changed, but now name is referring to a new object.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8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Lists are ordered sequences that can hold a variety of object types. </a:t>
            </a:r>
          </a:p>
          <a:p>
            <a:pPr fontAlgn="base"/>
            <a:r>
              <a:rPr lang="en-IN" dirty="0"/>
              <a:t>They use [] brackets and commas to separate objects in the list.</a:t>
            </a:r>
          </a:p>
          <a:p>
            <a:pPr lvl="1" fontAlgn="base"/>
            <a:r>
              <a:rPr lang="en-IN" b="1" dirty="0"/>
              <a:t>[1,2,3,4,5] </a:t>
            </a:r>
          </a:p>
          <a:p>
            <a:pPr fontAlgn="base"/>
            <a:r>
              <a:rPr lang="en-IN" dirty="0"/>
              <a:t>Lists support indexing and slicing. Lists can be nested and also have a variety of useful methods that can be called off of </a:t>
            </a:r>
            <a:r>
              <a:rPr lang="en-IN" dirty="0" smtClean="0"/>
              <a:t>them</a:t>
            </a:r>
          </a:p>
          <a:p>
            <a:pPr fontAlgn="base"/>
            <a:r>
              <a:rPr lang="en-IN" dirty="0" smtClean="0"/>
              <a:t>They are mutable – list can be modified in place by assignment as well as many list methods.</a:t>
            </a:r>
          </a:p>
          <a:p>
            <a:pPr fontAlgn="base"/>
            <a:r>
              <a:rPr lang="en-IN" dirty="0" smtClean="0"/>
              <a:t>They have no fixed size – they can grow and shrink on demand</a:t>
            </a:r>
          </a:p>
          <a:p>
            <a:pPr fontAlgn="base"/>
            <a:r>
              <a:rPr lang="en-IN" dirty="0" smtClean="0"/>
              <a:t>List have no fixed type constraint – they can be containing objects of all different types.</a:t>
            </a:r>
          </a:p>
          <a:p>
            <a:pPr fontAlgn="base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140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Contd..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Common used methods</a:t>
            </a:r>
          </a:p>
          <a:p>
            <a:pPr lvl="1" fontAlgn="base"/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 the length of list</a:t>
            </a:r>
          </a:p>
          <a:p>
            <a:pPr lvl="1" fontAlgn="base"/>
            <a:r>
              <a:rPr lang="en-IN" dirty="0"/>
              <a:t>a</a:t>
            </a:r>
            <a:r>
              <a:rPr lang="en-IN" dirty="0" smtClean="0"/>
              <a:t>ppend() : append the value at last of list</a:t>
            </a:r>
          </a:p>
          <a:p>
            <a:pPr lvl="1" fontAlgn="base"/>
            <a:r>
              <a:rPr lang="en-IN" dirty="0"/>
              <a:t>p</a:t>
            </a:r>
            <a:r>
              <a:rPr lang="en-IN" dirty="0" smtClean="0"/>
              <a:t>op(): remove the last element from list by default else the index 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emove() : remove item from list if exists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everse() : reverse the list</a:t>
            </a:r>
          </a:p>
          <a:p>
            <a:pPr lvl="1" fontAlgn="base"/>
            <a:r>
              <a:rPr lang="en-IN" dirty="0"/>
              <a:t>s</a:t>
            </a:r>
            <a:r>
              <a:rPr lang="en-IN" dirty="0" smtClean="0"/>
              <a:t>ort() : sort the list default ascending order. </a:t>
            </a:r>
            <a:r>
              <a:rPr lang="en-IN" dirty="0" err="1" smtClean="0"/>
              <a:t>l.sort</a:t>
            </a:r>
            <a:r>
              <a:rPr lang="en-IN" dirty="0" smtClean="0"/>
              <a:t>(reverse=True)</a:t>
            </a:r>
          </a:p>
          <a:p>
            <a:pPr lvl="1" fontAlgn="base"/>
            <a:r>
              <a:rPr lang="en-IN" dirty="0" smtClean="0"/>
              <a:t>insert(</a:t>
            </a:r>
            <a:r>
              <a:rPr lang="en-IN" dirty="0" err="1" smtClean="0"/>
              <a:t>pos</a:t>
            </a:r>
            <a:r>
              <a:rPr lang="en-IN" dirty="0" smtClean="0"/>
              <a:t>, value) : insert the value at the given position </a:t>
            </a:r>
          </a:p>
          <a:p>
            <a:pPr lvl="1" fontAlgn="base"/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88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Tuples </a:t>
            </a:r>
            <a:r>
              <a:rPr lang="en-IN" dirty="0"/>
              <a:t>are very similar to lists. However they have one key difference - </a:t>
            </a:r>
            <a:r>
              <a:rPr lang="en-IN" b="1" dirty="0"/>
              <a:t>immutability</a:t>
            </a:r>
            <a:r>
              <a:rPr lang="en-IN" b="1" dirty="0" smtClean="0"/>
              <a:t>.</a:t>
            </a:r>
          </a:p>
          <a:p>
            <a:r>
              <a:rPr lang="fr-FR" dirty="0" smtClean="0"/>
              <a:t>Immutable : </a:t>
            </a:r>
            <a:r>
              <a:rPr lang="en-IN" dirty="0"/>
              <a:t>unchanging over time or unable to be changed</a:t>
            </a:r>
          </a:p>
          <a:p>
            <a:r>
              <a:rPr lang="en-IN" dirty="0"/>
              <a:t>Once an element is inside a tuple, it can not be reassigned.</a:t>
            </a:r>
          </a:p>
          <a:p>
            <a:r>
              <a:rPr lang="en-IN" dirty="0"/>
              <a:t>Tuples use parenthesis:  </a:t>
            </a:r>
            <a:r>
              <a:rPr lang="en-IN" b="1" dirty="0"/>
              <a:t>(1,2,3</a:t>
            </a:r>
            <a:r>
              <a:rPr lang="en-IN" b="1" dirty="0" smtClean="0"/>
              <a:t>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ordered collections of arbitrary objects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can be accessed by </a:t>
            </a:r>
            <a:r>
              <a:rPr lang="en-IN" altLang="fr-FR" dirty="0" smtClean="0">
                <a:solidFill>
                  <a:srgbClr val="000000"/>
                </a:solidFill>
              </a:rPr>
              <a:t>index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fixed-length, heterogeneous, and arbitrarily </a:t>
            </a:r>
            <a:r>
              <a:rPr lang="en-IN" altLang="fr-FR" dirty="0" err="1">
                <a:solidFill>
                  <a:srgbClr val="000000"/>
                </a:solidFill>
              </a:rPr>
              <a:t>nestable</a:t>
            </a:r>
            <a:endParaRPr lang="en-IN" altLang="fr-FR" dirty="0">
              <a:solidFill>
                <a:srgbClr val="000000"/>
              </a:solidFill>
            </a:endParaRPr>
          </a:p>
          <a:p>
            <a:r>
              <a:rPr lang="en-IN" altLang="fr-FR" dirty="0">
                <a:solidFill>
                  <a:srgbClr val="000000"/>
                </a:solidFill>
              </a:rPr>
              <a:t>some of the type specific methods of tuples are : index, count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829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Dictionaries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Dictionaries are unordered mappings for storing objects. Previously we saw how lists store objects in an ordered sequence, dictionaries use  a key-value pairing instead.</a:t>
            </a:r>
          </a:p>
          <a:p>
            <a:pPr fontAlgn="base"/>
            <a:r>
              <a:rPr lang="en-IN" dirty="0"/>
              <a:t>This key-value pair allows users to quickly grab objects without needing to know an index location.</a:t>
            </a:r>
          </a:p>
          <a:p>
            <a:pPr fontAlgn="base"/>
            <a:r>
              <a:rPr lang="en-IN" dirty="0"/>
              <a:t>Dictionaries use curly braces and colons to signify the keys and their associated values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dirty="0"/>
              <a:t>    {'key1':'value1','key2':'value2</a:t>
            </a:r>
            <a:r>
              <a:rPr lang="en-IN" b="1" dirty="0" smtClean="0"/>
              <a:t>'}</a:t>
            </a:r>
            <a:endParaRPr lang="fr-FR" dirty="0"/>
          </a:p>
          <a:p>
            <a:r>
              <a:rPr lang="en-IN" dirty="0" smtClean="0"/>
              <a:t>A dictionary is a variable length, heterogeneous, and arbitrary objects.</a:t>
            </a:r>
          </a:p>
          <a:p>
            <a:r>
              <a:rPr lang="en-IN" dirty="0" smtClean="0"/>
              <a:t>They are mutable – may be changed in place and can grow and shrink on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607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0" indent="0" fontAlgn="base">
              <a:buNone/>
            </a:pPr>
            <a:r>
              <a:rPr lang="en-IN" dirty="0" smtClean="0"/>
              <a:t>&gt;&gt;&gt; D = {‘one’:1, ‘two’:2, ‘three’:3}</a:t>
            </a:r>
          </a:p>
          <a:p>
            <a:pPr marL="0" indent="0" fontAlgn="base">
              <a:buNone/>
            </a:pPr>
            <a:r>
              <a:rPr lang="en-IN" dirty="0" smtClean="0"/>
              <a:t>&gt;&gt;&gt; D[‘one’]</a:t>
            </a:r>
          </a:p>
          <a:p>
            <a:pPr marL="0" indent="0" fontAlgn="base">
              <a:buNone/>
            </a:pPr>
            <a:r>
              <a:rPr lang="en-IN" dirty="0" smtClean="0"/>
              <a:t>1</a:t>
            </a:r>
          </a:p>
          <a:p>
            <a:pPr marL="0" indent="0" fontAlgn="base">
              <a:buNone/>
            </a:pPr>
            <a:r>
              <a:rPr lang="en-IN" dirty="0" smtClean="0"/>
              <a:t>&gt;&gt;&gt;D[‘one’] = D[‘one’] + 1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‘three’:3</a:t>
            </a:r>
            <a:r>
              <a:rPr lang="en-IN" dirty="0" smtClean="0"/>
              <a:t>}</a:t>
            </a:r>
          </a:p>
          <a:p>
            <a:pPr marL="0" indent="0" fontAlgn="base">
              <a:buNone/>
            </a:pPr>
            <a:r>
              <a:rPr lang="en-IN" dirty="0" smtClean="0"/>
              <a:t>&gt;&gt;&gt; D[‘four’] = 4		# new key added using assignment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</a:t>
            </a:r>
            <a:r>
              <a:rPr lang="en-IN" dirty="0" smtClean="0"/>
              <a:t>3, ‘four’:4}</a:t>
            </a:r>
          </a:p>
          <a:p>
            <a:r>
              <a:rPr lang="en-IN" dirty="0" smtClean="0"/>
              <a:t>Accessing non-existing key is an error,</a:t>
            </a:r>
          </a:p>
          <a:p>
            <a:r>
              <a:rPr lang="en-IN" dirty="0" smtClean="0"/>
              <a:t>Key must be of an immutable data type such as string, number and tuples.</a:t>
            </a:r>
            <a:endParaRPr lang="en-IN" dirty="0"/>
          </a:p>
          <a:p>
            <a:r>
              <a:rPr lang="en-IN" dirty="0" smtClean="0"/>
              <a:t>The dictionary </a:t>
            </a:r>
            <a:r>
              <a:rPr lang="en-IN" b="1" dirty="0" smtClean="0"/>
              <a:t>in</a:t>
            </a:r>
            <a:r>
              <a:rPr lang="en-IN" dirty="0" smtClean="0"/>
              <a:t> membership expression can be used to test presence of a key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720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 = {'a': 1, 'b': 2, 'c': 3}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'f' in D</a:t>
            </a:r>
          </a:p>
          <a:p>
            <a:pPr marL="0" indent="0" fontAlgn="base"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False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&gt;&gt;&gt;’a’ in D</a:t>
            </a:r>
          </a:p>
          <a:p>
            <a:pPr marL="0" indent="0" fontAlgn="base">
              <a:buNone/>
            </a:pPr>
            <a:r>
              <a:rPr lang="en-IN" dirty="0" smtClean="0"/>
              <a:t>True</a:t>
            </a:r>
          </a:p>
          <a:p>
            <a:r>
              <a:rPr lang="en-IN" dirty="0" smtClean="0"/>
              <a:t>Common </a:t>
            </a:r>
            <a:r>
              <a:rPr lang="en-IN" dirty="0" smtClean="0"/>
              <a:t>used Methods:</a:t>
            </a:r>
          </a:p>
          <a:p>
            <a:pPr lvl="1"/>
            <a:r>
              <a:rPr lang="en-IN" dirty="0" smtClean="0"/>
              <a:t>keys(): return list of keys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alues() : return list of values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lear(): clears the </a:t>
            </a:r>
            <a:r>
              <a:rPr lang="en-IN" dirty="0" err="1" smtClean="0"/>
              <a:t>dict</a:t>
            </a:r>
            <a:endParaRPr lang="en-IN" dirty="0" smtClean="0"/>
          </a:p>
          <a:p>
            <a:pPr lvl="1"/>
            <a:r>
              <a:rPr lang="en-IN" dirty="0" smtClean="0"/>
              <a:t>Items(): returns a list having key values a tuple</a:t>
            </a:r>
          </a:p>
          <a:p>
            <a:pPr lvl="1"/>
            <a:r>
              <a:rPr lang="en-IN" dirty="0" smtClean="0"/>
              <a:t>get(key) : return the </a:t>
            </a:r>
            <a:r>
              <a:rPr lang="en-IN" dirty="0" err="1" smtClean="0"/>
              <a:t>the</a:t>
            </a:r>
            <a:r>
              <a:rPr lang="en-IN" dirty="0" smtClean="0"/>
              <a:t> value of key if exists otherwise nothing</a:t>
            </a:r>
          </a:p>
          <a:p>
            <a:pPr lvl="1"/>
            <a:r>
              <a:rPr lang="en-IN" dirty="0" smtClean="0"/>
              <a:t>pop(key) : removes the key-value from the dictionary if exist otherwise return an error.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25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Sets </a:t>
            </a:r>
            <a:r>
              <a:rPr lang="en-IN" dirty="0"/>
              <a:t>are unordered collections of </a:t>
            </a:r>
            <a:r>
              <a:rPr lang="en-IN" b="1" dirty="0"/>
              <a:t>unique </a:t>
            </a:r>
            <a:r>
              <a:rPr lang="en-IN" dirty="0"/>
              <a:t>elements.</a:t>
            </a:r>
          </a:p>
          <a:p>
            <a:r>
              <a:rPr lang="en-IN" dirty="0"/>
              <a:t>Meaning there can only be one representative of the same object.</a:t>
            </a:r>
          </a:p>
          <a:p>
            <a:r>
              <a:rPr lang="en-IN" dirty="0"/>
              <a:t>Let’s see some examples</a:t>
            </a:r>
            <a:r>
              <a:rPr lang="en-IN" dirty="0" smtClean="0"/>
              <a:t>!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&gt;&gt;&gt; S1 = set('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abcde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'c', 'b', 'e', 'd'])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S1.add(1)	</a:t>
            </a:r>
            <a:r>
              <a:rPr lang="en-IN" altLang="fr-FR" dirty="0">
                <a:solidFill>
                  <a:srgbClr val="B84700"/>
                </a:solidFill>
                <a:latin typeface="Courier 10 Pitch" pitchFamily="1" charset="0"/>
              </a:rPr>
              <a:t># object S1 modified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1, 'c', 'b', 'e', 'd'])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Common used methods</a:t>
            </a:r>
          </a:p>
          <a:p>
            <a:pPr lvl="1"/>
            <a:r>
              <a:rPr lang="en-IN" dirty="0" smtClean="0"/>
              <a:t>add() : to add a value to set. </a:t>
            </a:r>
            <a:r>
              <a:rPr lang="en-IN" dirty="0" err="1" smtClean="0"/>
              <a:t>S.add</a:t>
            </a:r>
            <a:r>
              <a:rPr lang="en-IN" dirty="0" smtClean="0"/>
              <a:t>(‘a’)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op() : remove the first element from set</a:t>
            </a:r>
          </a:p>
          <a:p>
            <a:pPr lvl="1"/>
            <a:r>
              <a:rPr lang="en-IN" dirty="0" smtClean="0"/>
              <a:t>remove(item): remove the given item</a:t>
            </a:r>
          </a:p>
          <a:p>
            <a:pPr lvl="1"/>
            <a:r>
              <a:rPr lang="en-IN" dirty="0" smtClean="0"/>
              <a:t>clear() : remove the items from the set  </a:t>
            </a: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1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Booleans </a:t>
            </a:r>
            <a:r>
              <a:rPr lang="en-IN" dirty="0"/>
              <a:t>are operators that allow you to convey </a:t>
            </a:r>
            <a:r>
              <a:rPr lang="en-IN" b="1" dirty="0"/>
              <a:t>True </a:t>
            </a:r>
            <a:r>
              <a:rPr lang="en-IN" dirty="0"/>
              <a:t>or </a:t>
            </a:r>
            <a:r>
              <a:rPr lang="en-IN" b="1" dirty="0"/>
              <a:t>False </a:t>
            </a:r>
            <a:r>
              <a:rPr lang="en-IN" dirty="0"/>
              <a:t>statements.</a:t>
            </a:r>
          </a:p>
          <a:p>
            <a:r>
              <a:rPr lang="en-IN" dirty="0"/>
              <a:t>These are very important later on when we deal with control flow and logic!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56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founder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Guido Van </a:t>
            </a:r>
            <a:r>
              <a:rPr lang="en-IN" b="1" dirty="0" smtClean="0"/>
              <a:t>Rossum</a:t>
            </a:r>
            <a:r>
              <a:rPr lang="fr-FR" b="1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A </a:t>
            </a:r>
            <a:r>
              <a:rPr lang="fr-FR" dirty="0"/>
              <a:t>Dutch Programmer</a:t>
            </a:r>
          </a:p>
          <a:p>
            <a:pPr marL="0" indent="0">
              <a:buNone/>
            </a:pPr>
            <a:r>
              <a:rPr lang="en-IN" dirty="0" smtClean="0"/>
              <a:t>  Employed </a:t>
            </a:r>
            <a:r>
              <a:rPr lang="en-IN" dirty="0"/>
              <a:t>by Google in </a:t>
            </a:r>
            <a:r>
              <a:rPr lang="en-IN" dirty="0" smtClean="0"/>
              <a:t>2005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Presently</a:t>
            </a:r>
            <a:r>
              <a:rPr lang="fr-FR" dirty="0" smtClean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Dropbox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Guido </a:t>
            </a:r>
            <a:r>
              <a:rPr lang="fr-FR" dirty="0"/>
              <a:t>Van </a:t>
            </a:r>
            <a:r>
              <a:rPr lang="fr-FR" dirty="0" err="1"/>
              <a:t>Rossum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Python at CWI </a:t>
            </a:r>
            <a:r>
              <a:rPr lang="fr-FR" dirty="0" err="1"/>
              <a:t>Labs</a:t>
            </a:r>
            <a:r>
              <a:rPr lang="fr-FR" dirty="0"/>
              <a:t> - </a:t>
            </a:r>
            <a:r>
              <a:rPr lang="fr-FR" dirty="0" smtClean="0"/>
              <a:t>1989</a:t>
            </a:r>
            <a:endParaRPr lang="fr-FR" i="1" dirty="0"/>
          </a:p>
          <a:p>
            <a:r>
              <a:rPr lang="en-IN" b="1" dirty="0" smtClean="0"/>
              <a:t>Named </a:t>
            </a:r>
            <a:r>
              <a:rPr lang="en-IN" b="1" dirty="0"/>
              <a:t>after BBC series </a:t>
            </a:r>
            <a:r>
              <a:rPr lang="en-IN" b="1" i="1" dirty="0"/>
              <a:t>“Monty Python’s Flying Circus”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47" y="536331"/>
            <a:ext cx="2505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‘None’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special object always considered to be false.</a:t>
            </a:r>
          </a:p>
          <a:p>
            <a:r>
              <a:rPr lang="en-IN" dirty="0" smtClean="0"/>
              <a:t>It serves like an empty placeholder.</a:t>
            </a:r>
          </a:p>
          <a:p>
            <a:r>
              <a:rPr lang="en-IN" dirty="0" smtClean="0"/>
              <a:t>It is also the default return value of functions that don’t exit by running a return statement.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85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Operators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991034"/>
              </p:ext>
            </p:extLst>
          </p:nvPr>
        </p:nvGraphicFramePr>
        <p:xfrm>
          <a:off x="755650" y="1209675"/>
          <a:ext cx="76358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 +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–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a*b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a/b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Concatenation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seq1</a:t>
                      </a:r>
                      <a:r>
                        <a:rPr lang="en-IN" baseline="0" dirty="0" smtClean="0"/>
                        <a:t> + seq2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**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 =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898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/>
              <a:t>contd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96934"/>
              </p:ext>
            </p:extLst>
          </p:nvPr>
        </p:nvGraphicFramePr>
        <p:xfrm>
          <a:off x="755650" y="1209675"/>
          <a:ext cx="763587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Repetition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=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!=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8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1.1 Perform basic arithmetic operation with given two number</a:t>
            </a:r>
          </a:p>
          <a:p>
            <a:pPr lvl="1"/>
            <a:r>
              <a:rPr lang="en-IN" dirty="0" smtClean="0"/>
              <a:t>Addition</a:t>
            </a:r>
          </a:p>
          <a:p>
            <a:pPr lvl="1"/>
            <a:r>
              <a:rPr lang="en-IN" dirty="0" smtClean="0"/>
              <a:t>Subtraction</a:t>
            </a:r>
          </a:p>
          <a:p>
            <a:pPr lvl="1"/>
            <a:r>
              <a:rPr lang="en-IN" dirty="0" smtClean="0"/>
              <a:t>Multiplication</a:t>
            </a:r>
          </a:p>
          <a:p>
            <a:pPr lvl="1"/>
            <a:r>
              <a:rPr lang="en-IN" dirty="0" smtClean="0"/>
              <a:t>Division</a:t>
            </a:r>
          </a:p>
          <a:p>
            <a:pPr lvl="1"/>
            <a:r>
              <a:rPr lang="en-IN" dirty="0" smtClean="0"/>
              <a:t>Modulo</a:t>
            </a:r>
          </a:p>
          <a:p>
            <a:pPr lvl="1"/>
            <a:r>
              <a:rPr lang="en-IN" dirty="0" smtClean="0"/>
              <a:t>Powers</a:t>
            </a:r>
          </a:p>
          <a:p>
            <a:pPr lvl="1"/>
            <a:r>
              <a:rPr lang="en-IN" dirty="0" smtClean="0"/>
              <a:t>Calculate Tax  (Income * </a:t>
            </a:r>
            <a:r>
              <a:rPr lang="en-IN" dirty="0" err="1" smtClean="0"/>
              <a:t>tax_rate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Convert Temp : T_C = (T_F – 32) * 5/9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7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Assignments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 simple assignment</a:t>
            </a:r>
          </a:p>
          <a:p>
            <a:pPr marL="0" indent="0">
              <a:buNone/>
            </a:pPr>
            <a:r>
              <a:rPr lang="en-IN" dirty="0" smtClean="0"/>
              <a:t>&gt;&gt;&gt; day = ‘Monday’</a:t>
            </a:r>
          </a:p>
          <a:p>
            <a:r>
              <a:rPr lang="en-IN" dirty="0" smtClean="0"/>
              <a:t>Sequence assignment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 smtClean="0"/>
              <a:t>a,b,c,d</a:t>
            </a:r>
            <a:r>
              <a:rPr lang="en-IN" dirty="0" smtClean="0"/>
              <a:t> = ‘part’</a:t>
            </a:r>
          </a:p>
          <a:p>
            <a:r>
              <a:rPr lang="en-IN" dirty="0" smtClean="0"/>
              <a:t>Extended sequence unpacking.	#Python 3.x only</a:t>
            </a:r>
          </a:p>
          <a:p>
            <a:pPr marL="0" indent="0">
              <a:buNone/>
            </a:pPr>
            <a:r>
              <a:rPr lang="en-IN" dirty="0" smtClean="0"/>
              <a:t>&gt;&gt;&gt; a, *b = ‘part’</a:t>
            </a:r>
          </a:p>
          <a:p>
            <a:r>
              <a:rPr lang="en-IN" dirty="0" smtClean="0"/>
              <a:t>Matches ‘a’ with the first character in the string on the right side and ‘b’ with the rest : a is assigned to ‘p’ and ‘b’ is assigned to ‘art’.</a:t>
            </a:r>
          </a:p>
          <a:p>
            <a:r>
              <a:rPr lang="en-IN" dirty="0" smtClean="0"/>
              <a:t>Multiple target assignment:</a:t>
            </a:r>
          </a:p>
          <a:p>
            <a:pPr marL="0" indent="0">
              <a:buNone/>
            </a:pPr>
            <a:r>
              <a:rPr lang="en-IN" dirty="0" smtClean="0"/>
              <a:t>&gt;&gt;&gt;var1 = var2 =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8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Indentations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Indentation </a:t>
            </a:r>
            <a:r>
              <a:rPr lang="en-IN" dirty="0"/>
              <a:t>is a </a:t>
            </a:r>
            <a:r>
              <a:rPr lang="en-IN" b="1" dirty="0"/>
              <a:t>critical </a:t>
            </a:r>
            <a:r>
              <a:rPr lang="en-IN" dirty="0"/>
              <a:t>part of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Indentation are used for grouping of the statements</a:t>
            </a:r>
          </a:p>
          <a:p>
            <a:pPr marL="0" indent="0">
              <a:buNone/>
            </a:pPr>
            <a:r>
              <a:rPr lang="en-IN" dirty="0" smtClean="0"/>
              <a:t>       i.e</a:t>
            </a:r>
            <a:r>
              <a:rPr lang="en-IN" dirty="0"/>
              <a:t>. Statement of the same block should have the </a:t>
            </a:r>
            <a:r>
              <a:rPr lang="en-IN" dirty="0" smtClean="0"/>
              <a:t>same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fr-FR" dirty="0" smtClean="0"/>
              <a:t>indentation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functions have no explicit begin or end, </a:t>
            </a:r>
            <a:r>
              <a:rPr lang="en-IN" dirty="0" smtClean="0"/>
              <a:t>and no </a:t>
            </a:r>
            <a:r>
              <a:rPr lang="en-IN" dirty="0"/>
              <a:t>curly braces to mark where the function </a:t>
            </a:r>
            <a:r>
              <a:rPr lang="en-IN" dirty="0" smtClean="0"/>
              <a:t>code starts </a:t>
            </a:r>
            <a:r>
              <a:rPr lang="en-IN" dirty="0"/>
              <a:t>and stops. The only delimiter is a colon (:) </a:t>
            </a:r>
            <a:r>
              <a:rPr lang="en-IN" dirty="0" smtClean="0"/>
              <a:t>and the </a:t>
            </a:r>
            <a:r>
              <a:rPr lang="en-IN" dirty="0"/>
              <a:t>indentation of the code itself.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/>
              <a:t>[4 Spaces] as a general role for indentation.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Single </a:t>
            </a:r>
            <a:r>
              <a:rPr lang="en-IN" dirty="0"/>
              <a:t>[TAB] can also be used.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65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Syntax of If </a:t>
            </a:r>
            <a:r>
              <a:rPr lang="en-IN" b="1" dirty="0" err="1" smtClean="0"/>
              <a:t>Statment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if </a:t>
            </a:r>
            <a:r>
              <a:rPr lang="fr-FR" b="1" dirty="0" err="1" smtClean="0"/>
              <a:t>some_</a:t>
            </a:r>
            <a:r>
              <a:rPr lang="fr-FR" i="1" dirty="0" err="1" smtClean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</a:t>
            </a:r>
            <a:r>
              <a:rPr lang="fr-FR" i="1" dirty="0" err="1" smtClean="0"/>
              <a:t>Execute</a:t>
            </a:r>
            <a:r>
              <a:rPr lang="fr-FR" i="1" dirty="0" smtClean="0"/>
              <a:t> </a:t>
            </a:r>
            <a:r>
              <a:rPr lang="fr-FR" i="1" dirty="0" err="1" smtClean="0"/>
              <a:t>some</a:t>
            </a:r>
            <a:r>
              <a:rPr lang="fr-FR" i="1" dirty="0" smtClean="0"/>
              <a:t> code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err="1" smtClean="0"/>
              <a:t>Syntax</a:t>
            </a:r>
            <a:r>
              <a:rPr lang="fr-FR" dirty="0" smtClean="0"/>
              <a:t> of if/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statment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 err="1" smtClean="0"/>
              <a:t>some_condition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#Execute some code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 do </a:t>
            </a:r>
            <a:r>
              <a:rPr lang="fr-FR" i="1" dirty="0" err="1" smtClean="0"/>
              <a:t>something</a:t>
            </a:r>
            <a:r>
              <a:rPr lang="fr-FR" i="1" dirty="0" smtClean="0"/>
              <a:t> </a:t>
            </a:r>
            <a:r>
              <a:rPr lang="fr-FR" i="1" dirty="0" err="1" smtClean="0"/>
              <a:t>else</a:t>
            </a:r>
            <a:r>
              <a:rPr lang="fr-FR" i="1" dirty="0" smtClean="0"/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Syntax of if/</a:t>
            </a:r>
            <a:r>
              <a:rPr lang="en-IN" i="1" dirty="0" err="1" smtClean="0"/>
              <a:t>elif</a:t>
            </a:r>
            <a:r>
              <a:rPr lang="en-IN" i="1" dirty="0" smtClean="0"/>
              <a:t>/else statement: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if </a:t>
            </a:r>
            <a:r>
              <a:rPr lang="en-IN" i="1" dirty="0" err="1" smtClean="0"/>
              <a:t>some_condition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#Execute some code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elif</a:t>
            </a:r>
            <a:r>
              <a:rPr lang="en-IN" i="1" dirty="0" smtClean="0"/>
              <a:t> </a:t>
            </a:r>
            <a:r>
              <a:rPr lang="en-IN" i="1" dirty="0" err="1" smtClean="0"/>
              <a:t>some_other_condition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#do something different</a:t>
            </a:r>
            <a:endParaRPr lang="fr-FR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else 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 do something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821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given number is Even or Odd</a:t>
            </a:r>
          </a:p>
          <a:p>
            <a:r>
              <a:rPr lang="en-IN" dirty="0" smtClean="0"/>
              <a:t>Find the greatest number from given two numbers</a:t>
            </a:r>
          </a:p>
          <a:p>
            <a:r>
              <a:rPr lang="en-IN" dirty="0" smtClean="0"/>
              <a:t>Find the type of triangle based on length of its side. </a:t>
            </a:r>
          </a:p>
          <a:p>
            <a:r>
              <a:rPr lang="en-IN" dirty="0" smtClean="0"/>
              <a:t>Based on Coordinate return the location</a:t>
            </a:r>
          </a:p>
          <a:p>
            <a:pPr lvl="1"/>
            <a:r>
              <a:rPr lang="en-IN" dirty="0" smtClean="0"/>
              <a:t>(2,3) = Bank</a:t>
            </a:r>
          </a:p>
          <a:p>
            <a:pPr lvl="1"/>
            <a:r>
              <a:rPr lang="en-IN" dirty="0" smtClean="0"/>
              <a:t>(3,5) = Office</a:t>
            </a:r>
          </a:p>
          <a:p>
            <a:pPr lvl="1"/>
            <a:r>
              <a:rPr lang="en-IN" dirty="0" smtClean="0"/>
              <a:t>(5,8) = Store</a:t>
            </a:r>
          </a:p>
          <a:p>
            <a:pPr lvl="1"/>
            <a:r>
              <a:rPr lang="en-IN" dirty="0" smtClean="0"/>
              <a:t>Any other value unknown location</a:t>
            </a:r>
          </a:p>
          <a:p>
            <a:r>
              <a:rPr lang="en-IN" dirty="0" smtClean="0"/>
              <a:t>Chained comparison operator</a:t>
            </a:r>
          </a:p>
          <a:p>
            <a:pPr lvl="1"/>
            <a:r>
              <a:rPr lang="en-IN" dirty="0" smtClean="0"/>
              <a:t>Check number is divisible by 2 and greater than 6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26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if/else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statement:</a:t>
            </a:r>
          </a:p>
          <a:p>
            <a:pPr marL="0" indent="0">
              <a:buNone/>
            </a:pPr>
            <a:r>
              <a:rPr lang="en-IN" dirty="0" smtClean="0"/>
              <a:t>If X:</a:t>
            </a:r>
          </a:p>
          <a:p>
            <a:pPr marL="0" indent="0">
              <a:buNone/>
            </a:pPr>
            <a:r>
              <a:rPr lang="en-IN" dirty="0" smtClean="0"/>
              <a:t>    A = Y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A = Z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Can be written as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 = Y if X else Z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85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Loops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for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for </a:t>
            </a:r>
            <a:r>
              <a:rPr lang="fr-FR" i="1" dirty="0"/>
              <a:t>var </a:t>
            </a:r>
            <a:r>
              <a:rPr lang="fr-FR" dirty="0"/>
              <a:t>in </a:t>
            </a:r>
            <a:r>
              <a:rPr lang="fr-FR" i="1" dirty="0" err="1"/>
              <a:t>sequence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endParaRPr lang="fr-FR" b="1" dirty="0" smtClean="0"/>
          </a:p>
          <a:p>
            <a:r>
              <a:rPr lang="fr-FR" b="1" dirty="0" err="1" smtClean="0"/>
              <a:t>while</a:t>
            </a:r>
            <a:r>
              <a:rPr lang="fr-FR" b="1" dirty="0" smtClean="0"/>
              <a:t>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while</a:t>
            </a:r>
            <a:r>
              <a:rPr lang="fr-FR" b="1" dirty="0"/>
              <a:t> </a:t>
            </a:r>
            <a:r>
              <a:rPr lang="fr-FR" i="1" dirty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r>
              <a:rPr lang="fr-FR" dirty="0"/>
              <a:t>]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2 Vs Python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The versions were similar enough that it was easy to learn both simultaneously. 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Now </a:t>
            </a:r>
            <a:r>
              <a:rPr lang="en-IN" dirty="0"/>
              <a:t>every major external python package has been updated to support Python 3</a:t>
            </a:r>
            <a:r>
              <a:rPr lang="en-IN" dirty="0" smtClean="0"/>
              <a:t>!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Still Python 2 used in many organisation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Python </a:t>
            </a:r>
            <a:r>
              <a:rPr lang="en-IN" dirty="0"/>
              <a:t>3 is the future of Python.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End Of Life date (EOL, sunset date) for Python 2.7 </a:t>
            </a:r>
            <a:r>
              <a:rPr lang="en-IN" dirty="0" smtClean="0"/>
              <a:t>will be in 2020.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Basic Difference :</a:t>
            </a:r>
          </a:p>
          <a:p>
            <a:pPr marL="0" indent="0" fontAlgn="base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sebastianraschka.com/Articles/2014_python_2_3_key_diff.html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3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Continue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i="1" dirty="0"/>
              <a:t>“continue” </a:t>
            </a:r>
            <a:r>
              <a:rPr lang="en-IN" dirty="0"/>
              <a:t>statement is used to skip the rest of the statements in the current loop block and to </a:t>
            </a:r>
            <a:r>
              <a:rPr lang="en-IN" i="1" dirty="0"/>
              <a:t>continue </a:t>
            </a:r>
            <a:r>
              <a:rPr lang="en-IN" dirty="0"/>
              <a:t>to the next iteration of the loop</a:t>
            </a:r>
            <a:r>
              <a:rPr lang="en-IN" dirty="0" smtClean="0"/>
              <a:t>.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break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/>
              <a:t>“break” </a:t>
            </a:r>
            <a:r>
              <a:rPr lang="en-IN" dirty="0"/>
              <a:t>statement is used to </a:t>
            </a:r>
            <a:r>
              <a:rPr lang="en-IN" i="1" dirty="0"/>
              <a:t>break </a:t>
            </a:r>
            <a:r>
              <a:rPr lang="en-IN" dirty="0"/>
              <a:t>out of a loop </a:t>
            </a:r>
            <a:r>
              <a:rPr lang="en-IN" dirty="0" err="1" smtClean="0"/>
              <a:t>i.e.stop</a:t>
            </a:r>
            <a:r>
              <a:rPr lang="en-IN" dirty="0" smtClean="0"/>
              <a:t> </a:t>
            </a:r>
            <a:r>
              <a:rPr lang="en-IN" dirty="0"/>
              <a:t>the execution of a looping statement, even if </a:t>
            </a:r>
            <a:r>
              <a:rPr lang="en-IN" dirty="0" smtClean="0"/>
              <a:t>the loop </a:t>
            </a:r>
            <a:r>
              <a:rPr lang="en-IN" dirty="0"/>
              <a:t>condition has not become </a:t>
            </a:r>
            <a:r>
              <a:rPr lang="en-IN" b="1" dirty="0"/>
              <a:t>False </a:t>
            </a:r>
            <a:r>
              <a:rPr lang="en-IN" dirty="0"/>
              <a:t>or the sequence </a:t>
            </a:r>
            <a:r>
              <a:rPr lang="en-IN" dirty="0" smtClean="0"/>
              <a:t>of items </a:t>
            </a:r>
            <a:r>
              <a:rPr lang="en-IN" dirty="0"/>
              <a:t>has been completely iterated over.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 </a:t>
            </a:r>
            <a:r>
              <a:rPr lang="en-IN" dirty="0"/>
              <a:t>important note is that if you </a:t>
            </a:r>
            <a:r>
              <a:rPr lang="en-IN" i="1" dirty="0"/>
              <a:t>break </a:t>
            </a:r>
            <a:r>
              <a:rPr lang="en-IN" dirty="0"/>
              <a:t>out of a </a:t>
            </a:r>
            <a:r>
              <a:rPr lang="en-IN" b="1" dirty="0"/>
              <a:t>for </a:t>
            </a:r>
            <a:r>
              <a:rPr lang="en-IN" dirty="0" smtClean="0"/>
              <a:t>or </a:t>
            </a:r>
            <a:r>
              <a:rPr lang="en-IN" b="1" dirty="0" smtClean="0"/>
              <a:t>while </a:t>
            </a:r>
            <a:r>
              <a:rPr lang="en-IN" dirty="0"/>
              <a:t>loop, any corresponding loop </a:t>
            </a:r>
            <a:r>
              <a:rPr lang="en-IN" b="1" dirty="0"/>
              <a:t>else </a:t>
            </a:r>
            <a:r>
              <a:rPr lang="en-IN" dirty="0"/>
              <a:t>block is </a:t>
            </a:r>
            <a:r>
              <a:rPr lang="en-IN" b="1" dirty="0" smtClean="0"/>
              <a:t>not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5738" lvl="1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743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err="1" smtClean="0"/>
              <a:t>pass</a:t>
            </a:r>
            <a:r>
              <a:rPr lang="fr-FR" b="1" dirty="0" smtClean="0"/>
              <a:t> </a:t>
            </a:r>
            <a:r>
              <a:rPr lang="fr-FR" b="1" dirty="0" err="1" smtClean="0"/>
              <a:t>statement</a:t>
            </a:r>
            <a:endParaRPr lang="fr-F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 smtClean="0"/>
              <a:t>“pass” </a:t>
            </a:r>
            <a:r>
              <a:rPr lang="en-IN" dirty="0" smtClean="0"/>
              <a:t>statement does nothing. It can be used when a statement is required syntactically but the program required</a:t>
            </a:r>
            <a:r>
              <a:rPr lang="fr-FR" dirty="0" smtClean="0"/>
              <a:t> no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Another place </a:t>
            </a:r>
            <a:r>
              <a:rPr lang="en-IN" b="1" i="1" dirty="0" smtClean="0"/>
              <a:t>“pass” </a:t>
            </a:r>
            <a:r>
              <a:rPr lang="en-IN" dirty="0" smtClean="0"/>
              <a:t>can be used is as a place-holder for a function or conditional body when you are working on </a:t>
            </a:r>
            <a:r>
              <a:rPr lang="fr-FR" dirty="0" smtClean="0"/>
              <a:t>new code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81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number * 2 from a given list using for loop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/>
              <a:t>only the even numbers from that list</a:t>
            </a:r>
            <a:r>
              <a:rPr lang="en-IN" dirty="0" smtClean="0"/>
              <a:t>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Calculate the total sum of the list items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the vowels from a given string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items of a tuple using for loop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3.6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items of a dictionary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18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3.7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s </a:t>
            </a:r>
            <a:r>
              <a:rPr lang="en-IN" dirty="0"/>
              <a:t>= '</a:t>
            </a:r>
            <a:r>
              <a:rPr lang="en-IN" dirty="0" err="1"/>
              <a:t>axb</a:t>
            </a:r>
            <a:r>
              <a:rPr lang="en-IN" dirty="0"/>
              <a:t>'   create list of characters as follows </a:t>
            </a:r>
            <a:r>
              <a:rPr lang="en-IN" dirty="0" smtClean="0"/>
              <a:t>: [</a:t>
            </a:r>
            <a:r>
              <a:rPr lang="en-IN" dirty="0"/>
              <a:t>'b'. 'y', 'c</a:t>
            </a:r>
            <a:r>
              <a:rPr lang="en-IN" dirty="0" smtClean="0"/>
              <a:t>'].</a:t>
            </a:r>
          </a:p>
          <a:p>
            <a:pPr marL="0" indent="0">
              <a:buNone/>
            </a:pPr>
            <a:r>
              <a:rPr lang="en-IN" dirty="0" smtClean="0"/>
              <a:t>+Hint : </a:t>
            </a:r>
            <a:r>
              <a:rPr lang="en-IN" dirty="0" err="1" smtClean="0"/>
              <a:t>chr</a:t>
            </a:r>
            <a:r>
              <a:rPr lang="en-IN" dirty="0" smtClean="0"/>
              <a:t>(</a:t>
            </a:r>
            <a:r>
              <a:rPr lang="en-IN" dirty="0" err="1" smtClean="0"/>
              <a:t>ord</a:t>
            </a:r>
            <a:r>
              <a:rPr lang="en-IN" dirty="0" smtClean="0"/>
              <a:t>(x) + 1)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3.8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'aaaio@gmail.com']   create list with only user names - ['</a:t>
            </a:r>
            <a:r>
              <a:rPr lang="en-IN" dirty="0" err="1"/>
              <a:t>abc</a:t>
            </a:r>
            <a:r>
              <a:rPr lang="en-IN" dirty="0"/>
              <a:t>', '</a:t>
            </a:r>
            <a:r>
              <a:rPr lang="en-IN" dirty="0" err="1"/>
              <a:t>aaa</a:t>
            </a:r>
            <a:r>
              <a:rPr lang="en-IN" dirty="0" smtClean="0"/>
              <a:t>']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3.9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'aaa@gmail.com', 'abc@yahoo.com']   create a collection of unique email service providers  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3.10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Given </a:t>
            </a:r>
            <a:r>
              <a:rPr lang="en-IN" dirty="0"/>
              <a:t>words =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</a:t>
            </a:r>
            <a:r>
              <a:rPr lang="en-IN" dirty="0" err="1"/>
              <a:t>uiwe</a:t>
            </a:r>
            <a:r>
              <a:rPr lang="en-IN" dirty="0"/>
              <a:t>', '</a:t>
            </a:r>
            <a:r>
              <a:rPr lang="en-IN" dirty="0" err="1"/>
              <a:t>tew</a:t>
            </a:r>
            <a:r>
              <a:rPr lang="en-IN" dirty="0"/>
              <a:t>', 'tree', 'point', 'art', 'paint</a:t>
            </a:r>
            <a:r>
              <a:rPr lang="en-IN" dirty="0" smtClean="0"/>
              <a:t>'] </a:t>
            </a:r>
          </a:p>
          <a:p>
            <a:pPr marL="0" indent="0">
              <a:buNone/>
            </a:pPr>
            <a:r>
              <a:rPr lang="en-IN" dirty="0" smtClean="0"/>
              <a:t>     create </a:t>
            </a:r>
            <a:r>
              <a:rPr lang="en-IN" dirty="0"/>
              <a:t>the following dictionary (by using looping constructs) :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  <a:r>
              <a:rPr lang="en-IN" dirty="0"/>
              <a:t>'a':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'art'], 'p': ['point', 'paint'], 'u': ['</a:t>
            </a:r>
            <a:r>
              <a:rPr lang="en-IN" dirty="0" err="1"/>
              <a:t>uiwe</a:t>
            </a:r>
            <a:r>
              <a:rPr lang="en-IN" dirty="0"/>
              <a:t>'], 't': ['</a:t>
            </a:r>
            <a:r>
              <a:rPr lang="en-IN" dirty="0" err="1"/>
              <a:t>tew</a:t>
            </a:r>
            <a:r>
              <a:rPr lang="en-IN" dirty="0"/>
              <a:t>', 'tree</a:t>
            </a:r>
            <a:r>
              <a:rPr lang="en-IN" dirty="0" smtClean="0"/>
              <a:t>']}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89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Find the count of a character in a string.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95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 </a:t>
            </a:r>
            <a:r>
              <a:rPr lang="fr-FR" b="1" dirty="0" err="1"/>
              <a:t>Comprehension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Mapping</a:t>
            </a:r>
            <a:r>
              <a:rPr lang="fr-FR" b="1" dirty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One of the most powerful features of Python is the </a:t>
            </a:r>
            <a:r>
              <a:rPr lang="en-IN" b="1" i="1" dirty="0" smtClean="0"/>
              <a:t>list comprehension</a:t>
            </a:r>
            <a:r>
              <a:rPr lang="en-IN" dirty="0"/>
              <a:t>, which provides a compact way of mapping a </a:t>
            </a:r>
            <a:r>
              <a:rPr lang="en-IN" dirty="0" smtClean="0"/>
              <a:t>list into </a:t>
            </a:r>
            <a:r>
              <a:rPr lang="en-IN" dirty="0"/>
              <a:t>another list by applying a function to each of the elements </a:t>
            </a:r>
            <a:r>
              <a:rPr lang="en-IN" dirty="0" smtClean="0"/>
              <a:t>of </a:t>
            </a:r>
            <a:r>
              <a:rPr lang="fr-FR" dirty="0" smtClean="0"/>
              <a:t>the </a:t>
            </a:r>
            <a:r>
              <a:rPr lang="fr-FR" dirty="0" err="1"/>
              <a:t>list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source-list]</a:t>
            </a:r>
          </a:p>
          <a:p>
            <a:endParaRPr lang="fr-FR" b="1" dirty="0" smtClean="0"/>
          </a:p>
          <a:p>
            <a:r>
              <a:rPr lang="fr-FR" b="1" dirty="0" err="1" smtClean="0"/>
              <a:t>Filtering</a:t>
            </a:r>
            <a:r>
              <a:rPr lang="fr-FR" b="1" dirty="0" smtClean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Mapping Lists can be combined with a filtering mechanism, </a:t>
            </a:r>
            <a:r>
              <a:rPr lang="en-IN" dirty="0" smtClean="0"/>
              <a:t>where some </a:t>
            </a:r>
            <a:r>
              <a:rPr lang="en-IN" dirty="0"/>
              <a:t>elements in the list are mapped while others are </a:t>
            </a:r>
            <a:r>
              <a:rPr lang="en-IN" dirty="0" smtClean="0"/>
              <a:t>skipped </a:t>
            </a:r>
            <a:r>
              <a:rPr lang="fr-FR" dirty="0" err="1" smtClean="0"/>
              <a:t>entirely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 </a:t>
            </a:r>
            <a:r>
              <a:rPr lang="en-IN" b="1" dirty="0"/>
              <a:t>if </a:t>
            </a:r>
            <a:r>
              <a:rPr lang="en-IN" i="1" dirty="0"/>
              <a:t>filter-expression</a:t>
            </a:r>
            <a:r>
              <a:rPr lang="en-IN" dirty="0"/>
              <a:t>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8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4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a list containing every character from a given string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‘Captain’ </a:t>
            </a:r>
            <a:r>
              <a:rPr lang="en-IN" dirty="0" smtClean="0">
                <a:sym typeface="Wingdings" panose="05000000000000000000" pitchFamily="2" charset="2"/>
              </a:rPr>
              <a:t> [‘C’, ‘a’ ,’p’, ‘t’,’a’,’</a:t>
            </a:r>
            <a:r>
              <a:rPr lang="en-IN" dirty="0" err="1" smtClean="0">
                <a:sym typeface="Wingdings" panose="05000000000000000000" pitchFamily="2" charset="2"/>
              </a:rPr>
              <a:t>i</a:t>
            </a:r>
            <a:r>
              <a:rPr lang="en-IN" dirty="0" smtClean="0">
                <a:sym typeface="Wingdings" panose="05000000000000000000" pitchFamily="2" charset="2"/>
              </a:rPr>
              <a:t>’, ‘n’]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a list containing upper case word from a given string.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‘captain’ </a:t>
            </a:r>
            <a:r>
              <a:rPr lang="en-IN" dirty="0" smtClean="0">
                <a:sym typeface="Wingdings" panose="05000000000000000000" pitchFamily="2" charset="2"/>
              </a:rPr>
              <a:t> [‘C’, ‘A’, ‘T’, ‘A’, ‘I’, ‘N’ ]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a list containing only even numbers from a given list.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‘[1,2,3,4,5,6]’ </a:t>
            </a:r>
            <a:r>
              <a:rPr lang="en-IN" dirty="0" smtClean="0">
                <a:sym typeface="Wingdings" panose="05000000000000000000" pitchFamily="2" charset="2"/>
              </a:rPr>
              <a:t> [2,4,6]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Convert F to C of a list of F temperature</a:t>
            </a:r>
          </a:p>
          <a:p>
            <a:pPr marL="0" indent="0">
              <a:buNone/>
            </a:pPr>
            <a:r>
              <a:rPr lang="en-IN" dirty="0" smtClean="0"/>
              <a:t>	[100, 200,300] </a:t>
            </a:r>
            <a:r>
              <a:rPr lang="en-IN" dirty="0" smtClean="0">
                <a:sym typeface="Wingdings" panose="05000000000000000000" pitchFamily="2" charset="2"/>
              </a:rPr>
              <a:t> [T1F, T2F, T3F]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Nested List comprehension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02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built</a:t>
            </a:r>
            <a:r>
              <a:rPr lang="fr-FR" dirty="0" smtClean="0">
                <a:sym typeface="Wingdings" panose="05000000000000000000" pitchFamily="2" charset="2"/>
              </a:rPr>
              <a:t>-in</a:t>
            </a:r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 complete list of built-in functions can be viewed at: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user-defined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369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Functions are defined using the </a:t>
            </a:r>
            <a:r>
              <a:rPr lang="en-IN" b="1" i="1" dirty="0" err="1"/>
              <a:t>def</a:t>
            </a:r>
            <a:r>
              <a:rPr lang="en-IN" b="1" i="1" dirty="0"/>
              <a:t> </a:t>
            </a:r>
            <a:r>
              <a:rPr lang="en-IN" dirty="0"/>
              <a:t>keyword.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followed by an </a:t>
            </a:r>
            <a:r>
              <a:rPr lang="en-IN" b="1" i="1" dirty="0"/>
              <a:t>identifier </a:t>
            </a:r>
            <a:r>
              <a:rPr lang="en-IN" dirty="0"/>
              <a:t>name for the </a:t>
            </a:r>
            <a:r>
              <a:rPr lang="en-IN" dirty="0" smtClean="0"/>
              <a:t>function followed </a:t>
            </a:r>
            <a:r>
              <a:rPr lang="en-IN" dirty="0"/>
              <a:t>by a pair of parentheses which may </a:t>
            </a:r>
            <a:r>
              <a:rPr lang="en-IN" dirty="0" smtClean="0"/>
              <a:t>enclose some </a:t>
            </a:r>
            <a:r>
              <a:rPr lang="en-IN" dirty="0"/>
              <a:t>names of variables and the line ends with a colon.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Next </a:t>
            </a:r>
            <a:r>
              <a:rPr lang="en-IN" dirty="0"/>
              <a:t>follows the block of statements that are part of </a:t>
            </a:r>
            <a:r>
              <a:rPr lang="en-IN" dirty="0" smtClean="0"/>
              <a:t>this </a:t>
            </a:r>
            <a:r>
              <a:rPr lang="fr-FR" dirty="0" err="1" smtClean="0"/>
              <a:t>function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Syntax</a:t>
            </a:r>
            <a:r>
              <a:rPr lang="fr-FR" b="1" dirty="0" smtClean="0"/>
              <a:t>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&lt;identifier&gt; (argument </a:t>
            </a:r>
            <a:r>
              <a:rPr lang="fr-FR" dirty="0" err="1"/>
              <a:t>list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	…..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6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 err="1"/>
              <a:t>Definition</a:t>
            </a:r>
            <a:endParaRPr lang="fr-FR" b="1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func</a:t>
            </a:r>
            <a:r>
              <a:rPr lang="fr-FR" dirty="0"/>
              <a:t> (param1, param2)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fr-FR" b="1" i="1" dirty="0" smtClean="0"/>
              <a:t>		return </a:t>
            </a:r>
            <a:r>
              <a:rPr lang="fr-FR" b="1" i="1" dirty="0"/>
              <a:t>value</a:t>
            </a:r>
          </a:p>
          <a:p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/>
              <a:t>Call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value </a:t>
            </a:r>
            <a:r>
              <a:rPr lang="en-IN" dirty="0"/>
              <a:t>= </a:t>
            </a:r>
            <a:r>
              <a:rPr lang="en-IN" dirty="0" err="1"/>
              <a:t>func</a:t>
            </a:r>
            <a:r>
              <a:rPr lang="en-IN" dirty="0"/>
              <a:t> (arg1 , arg2)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7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Python and its advantages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 smtClean="0"/>
              <a:t>scripting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Supports </a:t>
            </a:r>
            <a:r>
              <a:rPr lang="fr-FR" dirty="0"/>
              <a:t>multiple </a:t>
            </a:r>
            <a:r>
              <a:rPr lang="fr-FR" dirty="0" err="1"/>
              <a:t>paradigms</a:t>
            </a:r>
            <a:r>
              <a:rPr lang="fr-FR" dirty="0"/>
              <a:t> : </a:t>
            </a:r>
            <a:r>
              <a:rPr lang="fr-FR" dirty="0" err="1"/>
              <a:t>procedural</a:t>
            </a:r>
            <a:r>
              <a:rPr lang="fr-FR" dirty="0"/>
              <a:t>, </a:t>
            </a:r>
            <a:r>
              <a:rPr lang="fr-FR" dirty="0" err="1" smtClean="0"/>
              <a:t>object-oriented</a:t>
            </a:r>
            <a:r>
              <a:rPr lang="fr-FR" dirty="0" smtClean="0"/>
              <a:t>.</a:t>
            </a:r>
            <a:endParaRPr lang="fr-FR" dirty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designed to be readable, and hence reusable and </a:t>
            </a:r>
            <a:r>
              <a:rPr lang="en-IN" altLang="fr-FR" dirty="0" smtClean="0">
                <a:solidFill>
                  <a:srgbClr val="000000"/>
                </a:solidFill>
              </a:rPr>
              <a:t>maintainable.</a:t>
            </a:r>
            <a:endParaRPr lang="fr-FR" dirty="0" smtClean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typically one-third to one-fifth the size </a:t>
            </a:r>
            <a:r>
              <a:rPr lang="en-IN" altLang="fr-FR" dirty="0" smtClean="0">
                <a:solidFill>
                  <a:srgbClr val="000000"/>
                </a:solidFill>
              </a:rPr>
              <a:t>of equivalent </a:t>
            </a:r>
            <a:r>
              <a:rPr lang="en-IN" altLang="fr-FR" dirty="0">
                <a:solidFill>
                  <a:srgbClr val="000000"/>
                </a:solidFill>
              </a:rPr>
              <a:t>C++ or Java </a:t>
            </a:r>
            <a:r>
              <a:rPr lang="en-IN" altLang="fr-FR" dirty="0" smtClean="0">
                <a:solidFill>
                  <a:srgbClr val="000000"/>
                </a:solidFill>
              </a:rPr>
              <a:t>code.</a:t>
            </a:r>
            <a:endParaRPr lang="fr-FR" dirty="0" smtClean="0"/>
          </a:p>
          <a:p>
            <a:r>
              <a:rPr lang="fr-FR" dirty="0" smtClean="0"/>
              <a:t>Minimal </a:t>
            </a:r>
            <a:r>
              <a:rPr lang="fr-FR" dirty="0" err="1" smtClean="0"/>
              <a:t>Coding</a:t>
            </a:r>
            <a:r>
              <a:rPr lang="fr-FR" dirty="0"/>
              <a:t> </a:t>
            </a:r>
            <a:r>
              <a:rPr lang="fr-FR" dirty="0" smtClean="0"/>
              <a:t>a</a:t>
            </a:r>
            <a:r>
              <a:rPr lang="en-IN" dirty="0" err="1" smtClean="0"/>
              <a:t>llows</a:t>
            </a:r>
            <a:r>
              <a:rPr lang="en-IN" dirty="0" smtClean="0"/>
              <a:t> </a:t>
            </a:r>
            <a:r>
              <a:rPr lang="en-IN" dirty="0"/>
              <a:t>rapid prototyping and </a:t>
            </a:r>
            <a:r>
              <a:rPr lang="en-IN" dirty="0" smtClean="0"/>
              <a:t>development.</a:t>
            </a:r>
            <a:endParaRPr lang="en-IN" dirty="0"/>
          </a:p>
          <a:p>
            <a:r>
              <a:rPr lang="en-IN" altLang="fr-FR" dirty="0">
                <a:solidFill>
                  <a:srgbClr val="000000"/>
                </a:solidFill>
              </a:rPr>
              <a:t>Most Python programs run unchanged on all major computer </a:t>
            </a:r>
            <a:r>
              <a:rPr lang="en-IN" altLang="fr-FR" dirty="0" smtClean="0">
                <a:solidFill>
                  <a:srgbClr val="000000"/>
                </a:solidFill>
              </a:rPr>
              <a:t>platforms. </a:t>
            </a:r>
            <a:r>
              <a:rPr lang="en-IN" altLang="fr-FR" dirty="0" err="1" smtClean="0">
                <a:solidFill>
                  <a:srgbClr val="000000"/>
                </a:solidFill>
              </a:rPr>
              <a:t>Ie</a:t>
            </a:r>
            <a:r>
              <a:rPr lang="en-IN" altLang="fr-FR" dirty="0" smtClean="0">
                <a:solidFill>
                  <a:srgbClr val="000000"/>
                </a:solidFill>
              </a:rPr>
              <a:t> Windows, Linux.</a:t>
            </a:r>
            <a:endParaRPr lang="en-IN" dirty="0" smtClean="0"/>
          </a:p>
          <a:p>
            <a:r>
              <a:rPr lang="en-IN" dirty="0"/>
              <a:t>Huge amount of </a:t>
            </a:r>
            <a:r>
              <a:rPr lang="en-IN" dirty="0" smtClean="0"/>
              <a:t>pre-built and additional </a:t>
            </a:r>
            <a:r>
              <a:rPr lang="en-IN" dirty="0"/>
              <a:t>open-source </a:t>
            </a:r>
            <a:r>
              <a:rPr lang="en-IN" dirty="0" smtClean="0"/>
              <a:t>libraries.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07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object may be assigned to other names.</a:t>
            </a:r>
          </a:p>
          <a:p>
            <a:pPr marL="225425" algn="just">
              <a:buClrTx/>
              <a:buNone/>
            </a:pP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(x, y) : 	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"in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", x, y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(2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4)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x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x(10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20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)</a:t>
            </a:r>
            <a:endParaRPr lang="en-IN" dirty="0" smtClean="0"/>
          </a:p>
          <a:p>
            <a:r>
              <a:rPr lang="en-IN" dirty="0" smtClean="0"/>
              <a:t>Function name can be stored in a list.</a:t>
            </a:r>
          </a:p>
          <a:p>
            <a:pPr marL="0" indent="0">
              <a:buNone/>
            </a:pPr>
            <a:r>
              <a:rPr lang="en-IN" dirty="0" err="1" smtClean="0"/>
              <a:t>Func_list</a:t>
            </a:r>
            <a:r>
              <a:rPr lang="en-IN" dirty="0" smtClean="0"/>
              <a:t> = [func1, func2, func3]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8107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the names assigned in a function are local to the function and exists only while the function is running.</a:t>
            </a:r>
          </a:p>
          <a:p>
            <a:r>
              <a:rPr lang="en-IN" dirty="0" smtClean="0"/>
              <a:t>Arguments, return values are not declared: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Nothing about a function needs to be declared ahead of time.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Arguments of any type can be passed to function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 function can return any kind of object.</a:t>
            </a:r>
            <a:endParaRPr lang="en-IN" dirty="0" smtClean="0"/>
          </a:p>
          <a:p>
            <a:r>
              <a:rPr lang="en-IN" dirty="0" smtClean="0"/>
              <a:t>Arguments are passed by object reference: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Example --</a:t>
            </a:r>
            <a:endParaRPr lang="en-IN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5220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i="1" dirty="0"/>
              <a:t>default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some functions, you may want to make some of </a:t>
            </a:r>
            <a:r>
              <a:rPr lang="en-IN" dirty="0" smtClean="0"/>
              <a:t>its parameters </a:t>
            </a:r>
            <a:r>
              <a:rPr lang="en-IN" dirty="0"/>
              <a:t>as </a:t>
            </a:r>
            <a:r>
              <a:rPr lang="en-IN" b="1" i="1" dirty="0"/>
              <a:t>optional </a:t>
            </a:r>
            <a:r>
              <a:rPr lang="en-IN" dirty="0"/>
              <a:t>and use default values if the </a:t>
            </a:r>
            <a:r>
              <a:rPr lang="en-IN" dirty="0" smtClean="0"/>
              <a:t>user does </a:t>
            </a:r>
            <a:r>
              <a:rPr lang="en-IN" dirty="0"/>
              <a:t>not want to provide values for such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done with the help of default argument values. </a:t>
            </a:r>
            <a:r>
              <a:rPr lang="en-IN" dirty="0" smtClean="0"/>
              <a:t>You can </a:t>
            </a:r>
            <a:r>
              <a:rPr lang="en-IN" dirty="0"/>
              <a:t>specify default argument values for parameters </a:t>
            </a:r>
            <a:r>
              <a:rPr lang="en-IN" dirty="0" smtClean="0"/>
              <a:t>by following </a:t>
            </a:r>
            <a:r>
              <a:rPr lang="en-IN" dirty="0"/>
              <a:t>the parameter name in the function </a:t>
            </a:r>
            <a:r>
              <a:rPr lang="en-IN" dirty="0" smtClean="0"/>
              <a:t>definition with </a:t>
            </a:r>
            <a:r>
              <a:rPr lang="en-IN" dirty="0"/>
              <a:t>the assignment operator (=) followed by the </a:t>
            </a:r>
            <a:r>
              <a:rPr lang="en-IN" dirty="0" smtClean="0"/>
              <a:t>default </a:t>
            </a:r>
            <a:r>
              <a:rPr lang="fr-FR" dirty="0" smtClean="0"/>
              <a:t>value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 ( param1, param2 = value2)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func1( 10 )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 (10,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6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variable </a:t>
            </a:r>
            <a:r>
              <a:rPr lang="en-IN" dirty="0"/>
              <a:t>Arguments - </a:t>
            </a:r>
            <a:r>
              <a:rPr lang="en-IN" i="1" dirty="0"/>
              <a:t>*</a:t>
            </a:r>
            <a:r>
              <a:rPr lang="en-IN" i="1" dirty="0" err="1"/>
              <a:t>args</a:t>
            </a:r>
            <a:r>
              <a:rPr lang="en-IN" i="1" dirty="0"/>
              <a:t> and **</a:t>
            </a:r>
            <a:r>
              <a:rPr lang="en-IN" i="1" dirty="0" err="1"/>
              <a:t>kwargs</a:t>
            </a:r>
            <a:endParaRPr lang="en-IN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Variable </a:t>
            </a:r>
            <a:r>
              <a:rPr lang="en-IN" dirty="0"/>
              <a:t>here means, that you do not know before </a:t>
            </a:r>
            <a:r>
              <a:rPr lang="en-IN" dirty="0" smtClean="0"/>
              <a:t>hand that </a:t>
            </a:r>
            <a:r>
              <a:rPr lang="en-IN" dirty="0"/>
              <a:t>how many arguments can be passed to </a:t>
            </a:r>
            <a:r>
              <a:rPr lang="en-IN" dirty="0" smtClean="0"/>
              <a:t>your function </a:t>
            </a:r>
            <a:r>
              <a:rPr lang="en-IN" dirty="0"/>
              <a:t>by the user so in this case you use these </a:t>
            </a:r>
            <a:r>
              <a:rPr lang="en-IN" dirty="0" smtClean="0"/>
              <a:t>two </a:t>
            </a:r>
            <a:r>
              <a:rPr lang="fr-FR" dirty="0" smtClean="0"/>
              <a:t>keywords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</a:t>
            </a:r>
            <a:r>
              <a:rPr lang="en-IN" b="1" i="1" dirty="0" err="1"/>
              <a:t>args</a:t>
            </a:r>
            <a:r>
              <a:rPr lang="en-IN" b="1" i="1" dirty="0"/>
              <a:t> </a:t>
            </a:r>
            <a:r>
              <a:rPr lang="en-IN" dirty="0"/>
              <a:t>is used to send a </a:t>
            </a:r>
            <a:r>
              <a:rPr lang="en-IN" b="1" dirty="0"/>
              <a:t>non-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argument </a:t>
            </a:r>
            <a:r>
              <a:rPr lang="en-IN" dirty="0"/>
              <a:t>list to the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**</a:t>
            </a:r>
            <a:r>
              <a:rPr lang="en-IN" b="1" i="1" dirty="0" err="1"/>
              <a:t>kwargs</a:t>
            </a:r>
            <a:r>
              <a:rPr lang="en-IN" b="1" i="1" dirty="0"/>
              <a:t> </a:t>
            </a:r>
            <a:r>
              <a:rPr lang="en-IN" dirty="0"/>
              <a:t>allows you to pass 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of </a:t>
            </a:r>
            <a:r>
              <a:rPr lang="en-IN" dirty="0"/>
              <a:t>arguments to a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of using *</a:t>
            </a:r>
            <a:r>
              <a:rPr lang="en-IN" dirty="0" err="1"/>
              <a:t>args</a:t>
            </a:r>
            <a:r>
              <a:rPr lang="en-IN" dirty="0"/>
              <a:t> **</a:t>
            </a:r>
            <a:r>
              <a:rPr lang="en-IN" dirty="0" err="1"/>
              <a:t>kwargs</a:t>
            </a:r>
            <a:r>
              <a:rPr lang="en-IN" dirty="0"/>
              <a:t> and formal </a:t>
            </a:r>
            <a:r>
              <a:rPr lang="en-IN" dirty="0" err="1"/>
              <a:t>args</a:t>
            </a:r>
            <a:endParaRPr lang="en-IN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func1(</a:t>
            </a:r>
            <a:r>
              <a:rPr lang="fr-FR" b="1" dirty="0" err="1" smtClean="0"/>
              <a:t>fargs</a:t>
            </a:r>
            <a:r>
              <a:rPr lang="fr-FR" b="1" dirty="0"/>
              <a:t>, *</a:t>
            </a:r>
            <a:r>
              <a:rPr lang="fr-FR" b="1" dirty="0" err="1"/>
              <a:t>args</a:t>
            </a:r>
            <a:r>
              <a:rPr lang="fr-FR" b="1" dirty="0"/>
              <a:t>, **</a:t>
            </a:r>
            <a:r>
              <a:rPr lang="fr-FR" b="1" dirty="0" err="1"/>
              <a:t>kwargs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72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Keyword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 you have some functions with many parameters and </a:t>
            </a:r>
            <a:r>
              <a:rPr lang="en-IN" dirty="0" smtClean="0"/>
              <a:t>you want </a:t>
            </a:r>
            <a:r>
              <a:rPr lang="en-IN" dirty="0"/>
              <a:t>to specify only some of them, then you can </a:t>
            </a:r>
            <a:r>
              <a:rPr lang="en-IN" dirty="0" smtClean="0"/>
              <a:t>give values </a:t>
            </a:r>
            <a:r>
              <a:rPr lang="en-IN" dirty="0"/>
              <a:t>for such parameters by naming them -this is </a:t>
            </a:r>
            <a:r>
              <a:rPr lang="en-IN" dirty="0" smtClean="0"/>
              <a:t>called </a:t>
            </a:r>
            <a:r>
              <a:rPr lang="fr-FR" b="1" i="1" dirty="0" smtClean="0"/>
              <a:t>keyword </a:t>
            </a:r>
            <a:r>
              <a:rPr lang="fr-FR" b="1" i="1" dirty="0"/>
              <a:t>arguments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use the name (keyword) instead of the position (</a:t>
            </a:r>
            <a:r>
              <a:rPr lang="en-IN" dirty="0" smtClean="0"/>
              <a:t>which we </a:t>
            </a:r>
            <a:r>
              <a:rPr lang="en-IN" dirty="0"/>
              <a:t>have been using all along) to specify the arguments </a:t>
            </a:r>
            <a:r>
              <a:rPr lang="en-IN" dirty="0" smtClean="0"/>
              <a:t>to </a:t>
            </a:r>
            <a:r>
              <a:rPr lang="fr-FR" dirty="0" smtClean="0"/>
              <a:t>the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func1(param1, param2, …. param(n-1), param(n))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&gt;&gt;&gt; </a:t>
            </a:r>
            <a:r>
              <a:rPr lang="pt-BR" dirty="0"/>
              <a:t>func1(param(n) = 100, param(n-1) = 90, param1 = </a:t>
            </a:r>
            <a:r>
              <a:rPr lang="pt-BR" dirty="0" smtClean="0"/>
              <a:t>10, 		</a:t>
            </a:r>
            <a:r>
              <a:rPr lang="fr-FR" dirty="0" smtClean="0"/>
              <a:t>param2=20</a:t>
            </a:r>
            <a:r>
              <a:rPr lang="fr-F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9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as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function are objects:</a:t>
            </a:r>
            <a:endParaRPr lang="en-IN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passed to other function.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embedded in data structures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returned from one function to another.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6661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Documenting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has a nifty feature called </a:t>
            </a:r>
            <a:r>
              <a:rPr lang="en-IN" i="1" dirty="0"/>
              <a:t>documentation </a:t>
            </a:r>
            <a:r>
              <a:rPr lang="en-IN" i="1" dirty="0" smtClean="0"/>
              <a:t>strings </a:t>
            </a:r>
            <a:r>
              <a:rPr lang="en-IN" dirty="0" smtClean="0"/>
              <a:t>which </a:t>
            </a:r>
            <a:r>
              <a:rPr lang="en-IN" dirty="0"/>
              <a:t>is usually referred to by its shorter </a:t>
            </a:r>
            <a:r>
              <a:rPr lang="en-IN" dirty="0" smtClean="0"/>
              <a:t>name </a:t>
            </a:r>
            <a:r>
              <a:rPr lang="fr-FR" b="1" i="1" dirty="0" err="1" smtClean="0"/>
              <a:t>docstrings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r>
              <a:rPr lang="en-IN" b="1" i="1" dirty="0" err="1" smtClean="0"/>
              <a:t>Docstrings</a:t>
            </a:r>
            <a:r>
              <a:rPr lang="en-IN" b="1" i="1" dirty="0" smtClean="0"/>
              <a:t> </a:t>
            </a:r>
            <a:r>
              <a:rPr lang="en-IN" dirty="0"/>
              <a:t>are an important tool that you should </a:t>
            </a:r>
            <a:r>
              <a:rPr lang="en-IN" dirty="0" smtClean="0"/>
              <a:t>make use </a:t>
            </a:r>
            <a:r>
              <a:rPr lang="en-IN" dirty="0"/>
              <a:t>of since it helps to document the program better </a:t>
            </a:r>
            <a:r>
              <a:rPr lang="en-IN" dirty="0" smtClean="0"/>
              <a:t>and makes </a:t>
            </a:r>
            <a:r>
              <a:rPr lang="en-IN" dirty="0"/>
              <a:t>it more easy to understand.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def</a:t>
            </a:r>
            <a:r>
              <a:rPr lang="fr-FR" b="1" dirty="0" smtClean="0"/>
              <a:t> </a:t>
            </a:r>
            <a:r>
              <a:rPr lang="fr-FR" b="1" dirty="0" err="1"/>
              <a:t>func</a:t>
            </a:r>
            <a:r>
              <a:rPr lang="fr-FR" b="1" dirty="0"/>
              <a:t> (param1…, </a:t>
            </a:r>
            <a:r>
              <a:rPr lang="fr-FR" b="1" dirty="0" err="1"/>
              <a:t>paramn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en-IN" b="1" dirty="0" smtClean="0"/>
              <a:t>		“ </a:t>
            </a:r>
            <a:r>
              <a:rPr lang="en-IN" b="1" dirty="0"/>
              <a:t>“ “ This is a sample function ” ” ”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&gt;&gt;&gt; </a:t>
            </a:r>
            <a:r>
              <a:rPr lang="fr-FR" b="1" dirty="0" err="1"/>
              <a:t>func</a:t>
            </a:r>
            <a:r>
              <a:rPr lang="fr-FR" b="1" dirty="0"/>
              <a:t>.__doc__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088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5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5.1 </a:t>
            </a:r>
            <a:r>
              <a:rPr lang="en-IN" b="1" dirty="0" smtClean="0"/>
              <a:t>Write </a:t>
            </a:r>
            <a:r>
              <a:rPr lang="en-IN" b="1" dirty="0"/>
              <a:t>a function that returns the lesser of two given numbers </a:t>
            </a:r>
            <a:r>
              <a:rPr lang="en-IN" b="1" i="1" dirty="0"/>
              <a:t>if</a:t>
            </a:r>
            <a:r>
              <a:rPr lang="en-IN" b="1" dirty="0"/>
              <a:t> both numbers are even, but returns the greater if one or both numbers are </a:t>
            </a:r>
            <a:r>
              <a:rPr lang="en-IN" b="1" dirty="0" smtClean="0"/>
              <a:t>odd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(2,4) </a:t>
            </a:r>
            <a:r>
              <a:rPr lang="en-IN" dirty="0" smtClean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(2,5)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5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5.2 </a:t>
            </a:r>
            <a:r>
              <a:rPr lang="en-IN" b="1" dirty="0" smtClean="0"/>
              <a:t>Write </a:t>
            </a:r>
            <a:r>
              <a:rPr lang="en-IN" b="1" dirty="0"/>
              <a:t>a function takes a two-word string and returns True if both words begin with same letter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</a:t>
            </a:r>
            <a:r>
              <a:rPr lang="en-IN" dirty="0" err="1">
                <a:sym typeface="Wingdings" panose="05000000000000000000" pitchFamily="2" charset="2"/>
              </a:rPr>
              <a:t>Levelheaded</a:t>
            </a:r>
            <a:r>
              <a:rPr lang="en-IN" dirty="0">
                <a:sym typeface="Wingdings" panose="05000000000000000000" pitchFamily="2" charset="2"/>
              </a:rPr>
              <a:t> Llama')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('Crazy Kangaroo')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5.3 </a:t>
            </a:r>
            <a:r>
              <a:rPr lang="en-IN" b="1" dirty="0" smtClean="0"/>
              <a:t>Given </a:t>
            </a:r>
            <a:r>
              <a:rPr lang="en-IN" b="1" dirty="0"/>
              <a:t>two integers, return True if the sum of the integers is 20 </a:t>
            </a:r>
            <a:r>
              <a:rPr lang="en-IN" b="1" i="1" dirty="0"/>
              <a:t>or</a:t>
            </a:r>
            <a:r>
              <a:rPr lang="en-IN" b="1" dirty="0"/>
              <a:t> if one of the integers is 20. If not, return False</a:t>
            </a:r>
            <a:r>
              <a:rPr lang="en-IN" b="1" dirty="0">
                <a:hlinkClick r:id="rId2"/>
              </a:rPr>
              <a:t>¶</a:t>
            </a:r>
            <a:endParaRPr lang="en-IN" b="1" dirty="0"/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(20,10)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(12,8)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(2,3)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21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5.4 </a:t>
            </a:r>
            <a:r>
              <a:rPr lang="en-IN" b="1" dirty="0" smtClean="0"/>
              <a:t>Given </a:t>
            </a:r>
            <a:r>
              <a:rPr lang="en-IN" b="1" dirty="0"/>
              <a:t>a sentence, return a sentence with the words reversed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('I am home') --&gt; 'home am I'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('We are ready') --&gt; 'ready are We'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 5.5 </a:t>
            </a:r>
            <a:r>
              <a:rPr lang="en-IN" dirty="0" smtClean="0"/>
              <a:t>Given </a:t>
            </a:r>
            <a:r>
              <a:rPr lang="en-IN" dirty="0"/>
              <a:t>a list of </a:t>
            </a:r>
            <a:r>
              <a:rPr lang="en-IN" dirty="0" err="1"/>
              <a:t>ints</a:t>
            </a:r>
            <a:r>
              <a:rPr lang="en-IN" dirty="0"/>
              <a:t>, return True if the array contains a 3 next to a 3 </a:t>
            </a:r>
            <a:r>
              <a:rPr lang="en-IN" dirty="0" smtClean="0"/>
              <a:t>somewhere</a:t>
            </a:r>
          </a:p>
          <a:p>
            <a:pPr lvl="1"/>
            <a:r>
              <a:rPr lang="en-IN" dirty="0"/>
              <a:t>has_33([1, 3, 3]) → True</a:t>
            </a:r>
          </a:p>
          <a:p>
            <a:pPr lvl="1"/>
            <a:r>
              <a:rPr lang="en-IN" dirty="0"/>
              <a:t>has_33([1, 3, 1, 3]) → False</a:t>
            </a:r>
          </a:p>
          <a:p>
            <a:pPr lvl="1"/>
            <a:r>
              <a:rPr lang="en-IN" dirty="0"/>
              <a:t>has_33([3, 1, 3]) → </a:t>
            </a:r>
            <a:r>
              <a:rPr lang="en-IN" dirty="0" smtClean="0"/>
              <a:t>False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5.6 </a:t>
            </a:r>
            <a:r>
              <a:rPr lang="en-IN" b="1" dirty="0" smtClean="0"/>
              <a:t>Given </a:t>
            </a:r>
            <a:r>
              <a:rPr lang="en-IN" b="1" dirty="0"/>
              <a:t>a string, return a string where for every character in the original there are three characters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('Hello') --&gt; '</a:t>
            </a:r>
            <a:r>
              <a:rPr lang="en-IN" dirty="0" err="1"/>
              <a:t>HHHeeellllllooo</a:t>
            </a:r>
            <a:r>
              <a:rPr lang="en-IN" dirty="0"/>
              <a:t>'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('Mississippi') --&gt; </a:t>
            </a:r>
            <a:r>
              <a:rPr lang="en-IN" dirty="0" smtClean="0"/>
              <a:t>'</a:t>
            </a:r>
            <a:r>
              <a:rPr lang="en-IN" dirty="0" err="1" smtClean="0"/>
              <a:t>MMMiiissssssiiippppppiii</a:t>
            </a:r>
            <a:r>
              <a:rPr lang="en-IN" dirty="0" smtClean="0"/>
              <a:t>‘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021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5.7 Given </a:t>
            </a:r>
            <a:r>
              <a:rPr lang="en-IN" b="1" dirty="0"/>
              <a:t>three integers between 1 and 11, if their sum is less than or equal to 21, return their sum. If their sum exceeds 21 </a:t>
            </a:r>
            <a:r>
              <a:rPr lang="en-IN" b="1" i="1" dirty="0"/>
              <a:t>and</a:t>
            </a:r>
            <a:r>
              <a:rPr lang="en-IN" b="1" dirty="0"/>
              <a:t> there's an eleven, reduce the total sum by 10. Finally, if the sum (even after adjustment) exceeds 21, return 'BUST'</a:t>
            </a:r>
            <a:r>
              <a:rPr lang="en-IN" b="1" dirty="0">
                <a:hlinkClick r:id="rId2" action="ppaction://hlinkfile"/>
              </a:rPr>
              <a:t>¶</a:t>
            </a:r>
            <a:endParaRPr lang="en-IN" b="1" dirty="0"/>
          </a:p>
          <a:p>
            <a:pPr lvl="1"/>
            <a:r>
              <a:rPr lang="en-IN" dirty="0" smtClean="0"/>
              <a:t>blackjack(5,6,7</a:t>
            </a:r>
            <a:r>
              <a:rPr lang="en-IN" dirty="0"/>
              <a:t>) --&gt; 18</a:t>
            </a:r>
          </a:p>
          <a:p>
            <a:pPr lvl="1"/>
            <a:r>
              <a:rPr lang="en-IN" dirty="0"/>
              <a:t>blackjack(9,9,9) --&gt; 'BUST'</a:t>
            </a:r>
          </a:p>
          <a:p>
            <a:pPr lvl="1"/>
            <a:r>
              <a:rPr lang="en-IN" dirty="0"/>
              <a:t>blackjack(9,9,11) --&gt; </a:t>
            </a:r>
            <a:r>
              <a:rPr lang="en-IN" dirty="0" smtClean="0"/>
              <a:t>19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5.8 Return </a:t>
            </a:r>
            <a:r>
              <a:rPr lang="en-IN" b="1" dirty="0"/>
              <a:t>the sum of the numbers in the array, except ignore sections of numbers starting with a 6 and extending to the next 9 (every 6 will be followed by at least one 9). Return 0 for no numbers.</a:t>
            </a:r>
          </a:p>
          <a:p>
            <a:pPr lvl="1"/>
            <a:r>
              <a:rPr lang="nb-NO" dirty="0"/>
              <a:t>summer_69([1, 3, 5]) --&gt; 9</a:t>
            </a:r>
          </a:p>
          <a:p>
            <a:pPr lvl="1"/>
            <a:r>
              <a:rPr lang="nb-NO" dirty="0"/>
              <a:t>summer_69([4, 5, 6, 7, 8, 9]) --&gt; 9</a:t>
            </a:r>
          </a:p>
          <a:p>
            <a:pPr lvl="1"/>
            <a:r>
              <a:rPr lang="nb-NO" dirty="0"/>
              <a:t>summer_69([2, 1, 6, 9, 11]) --&gt; 14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24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and first Python program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  <a:p>
            <a:r>
              <a:rPr lang="en-IN" dirty="0" smtClean="0"/>
              <a:t>Download </a:t>
            </a:r>
            <a:r>
              <a:rPr lang="en-IN" dirty="0"/>
              <a:t>a copy of (Official) Python</a:t>
            </a:r>
          </a:p>
          <a:p>
            <a:r>
              <a:rPr lang="fr-FR" b="1" i="1" dirty="0"/>
              <a:t>http://</a:t>
            </a:r>
            <a:r>
              <a:rPr lang="fr-FR" b="1" i="1" dirty="0" smtClean="0"/>
              <a:t>www.python.org/download</a:t>
            </a:r>
            <a:endParaRPr lang="fr-FR" b="1" i="1" dirty="0"/>
          </a:p>
          <a:p>
            <a:r>
              <a:rPr lang="fr-FR" b="1" i="1" dirty="0"/>
              <a:t>Python 3</a:t>
            </a:r>
            <a:r>
              <a:rPr lang="fr-FR" b="1" i="1" dirty="0" smtClean="0"/>
              <a:t>.x</a:t>
            </a:r>
            <a:endParaRPr lang="fr-FR" b="1" i="1" dirty="0"/>
          </a:p>
          <a:p>
            <a:r>
              <a:rPr lang="fr-FR" b="1" i="1" dirty="0"/>
              <a:t>https://www.python.org/getit/ </a:t>
            </a:r>
            <a:endParaRPr lang="fr-FR" b="1" i="1" dirty="0" smtClean="0"/>
          </a:p>
          <a:p>
            <a:r>
              <a:rPr lang="fr-FR" b="1" dirty="0" smtClean="0"/>
              <a:t>Double </a:t>
            </a:r>
            <a:r>
              <a:rPr lang="fr-FR" b="1" dirty="0"/>
              <a:t>click to </a:t>
            </a:r>
            <a:r>
              <a:rPr lang="fr-FR" b="1" i="1" dirty="0" err="1"/>
              <a:t>install</a:t>
            </a:r>
            <a:endParaRPr lang="fr-FR" b="1" i="1" dirty="0"/>
          </a:p>
          <a:p>
            <a:r>
              <a:rPr lang="en-IN" dirty="0" smtClean="0"/>
              <a:t>Add </a:t>
            </a:r>
            <a:r>
              <a:rPr lang="en-IN" dirty="0"/>
              <a:t>the installed path to the environment “</a:t>
            </a:r>
            <a:r>
              <a:rPr lang="en-IN" dirty="0" smtClean="0"/>
              <a:t>PATH” </a:t>
            </a:r>
            <a:r>
              <a:rPr lang="fr-FR" dirty="0" smtClean="0"/>
              <a:t>variable</a:t>
            </a:r>
            <a:endParaRPr lang="fr-FR" dirty="0"/>
          </a:p>
          <a:p>
            <a:r>
              <a:rPr lang="en-IN" dirty="0" smtClean="0"/>
              <a:t>Also </a:t>
            </a:r>
            <a:r>
              <a:rPr lang="en-IN" dirty="0"/>
              <a:t>create environment variables specific to </a:t>
            </a:r>
            <a:r>
              <a:rPr lang="en-IN" dirty="0" smtClean="0"/>
              <a:t>different </a:t>
            </a:r>
            <a:r>
              <a:rPr lang="fr-FR" dirty="0" smtClean="0"/>
              <a:t>versions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93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5.9 </a:t>
            </a:r>
            <a:r>
              <a:rPr lang="en-IN" b="1" dirty="0" smtClean="0"/>
              <a:t>SPY </a:t>
            </a:r>
            <a:r>
              <a:rPr lang="en-IN" b="1" dirty="0"/>
              <a:t>GAME: Write a function that takes in a list of integers and returns True if it contains 007 in order</a:t>
            </a:r>
          </a:p>
          <a:p>
            <a:pPr lvl="1"/>
            <a:r>
              <a:rPr lang="en-IN" dirty="0" err="1"/>
              <a:t>spy_game</a:t>
            </a:r>
            <a:r>
              <a:rPr lang="en-IN" dirty="0"/>
              <a:t>([1,2,4,0,0,7,5])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([1,0,2,4,0,5,7])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([1,7,2,0,4,5,0]) --&gt; </a:t>
            </a:r>
            <a:r>
              <a:rPr lang="en-IN" dirty="0" smtClean="0"/>
              <a:t>False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3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Saying “Hello World”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IDLE(</a:t>
            </a:r>
            <a:r>
              <a:rPr lang="fr-FR" dirty="0" smtClean="0"/>
              <a:t>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Using python command line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0" y="4519441"/>
            <a:ext cx="7259216" cy="1631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2" y="1608363"/>
            <a:ext cx="7960470" cy="1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Interactive Session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start an interactive session on windows:</a:t>
            </a:r>
          </a:p>
          <a:p>
            <a:pPr lvl="1"/>
            <a:r>
              <a:rPr lang="en-IN" dirty="0" smtClean="0"/>
              <a:t>Open </a:t>
            </a:r>
            <a:r>
              <a:rPr lang="en-IN" dirty="0" err="1" smtClean="0"/>
              <a:t>cmd</a:t>
            </a:r>
            <a:r>
              <a:rPr lang="en-IN" dirty="0" smtClean="0"/>
              <a:t> prompt and type python – displays the python prompt.</a:t>
            </a:r>
          </a:p>
          <a:p>
            <a:pPr lvl="1"/>
            <a:r>
              <a:rPr lang="en-IN" dirty="0" smtClean="0"/>
              <a:t>Example : &gt;&gt;&gt; print(‘Hello world’)</a:t>
            </a:r>
          </a:p>
          <a:p>
            <a:pPr lvl="1"/>
            <a:r>
              <a:rPr lang="en-IN" dirty="0" smtClean="0"/>
              <a:t>Use </a:t>
            </a:r>
            <a:r>
              <a:rPr lang="en-IN" dirty="0" err="1" smtClean="0"/>
              <a:t>ctrl+z</a:t>
            </a:r>
            <a:r>
              <a:rPr lang="en-IN" dirty="0" smtClean="0"/>
              <a:t> or exit() to end the session.</a:t>
            </a:r>
          </a:p>
          <a:p>
            <a:r>
              <a:rPr lang="en-IN" dirty="0" smtClean="0"/>
              <a:t>When coding interactively, any number of python commands can be typed – each is run immediately after it’s entered.</a:t>
            </a:r>
          </a:p>
          <a:p>
            <a:r>
              <a:rPr lang="en-IN" dirty="0" smtClean="0"/>
              <a:t>The interactive session automatically prints the result of typed expression, thus it is usually not need to say “print” explicitly at the prompt. </a:t>
            </a:r>
          </a:p>
          <a:p>
            <a:r>
              <a:rPr lang="en-IN" dirty="0" smtClean="0"/>
              <a:t>The interactive prompt is good for experimenting with language and test program files on the fly.</a:t>
            </a:r>
          </a:p>
          <a:p>
            <a:r>
              <a:rPr lang="en-IN" dirty="0" smtClean="0"/>
              <a:t>Multiple statements (</a:t>
            </a:r>
            <a:r>
              <a:rPr lang="en-IN" dirty="0" err="1" smtClean="0"/>
              <a:t>eg</a:t>
            </a:r>
            <a:r>
              <a:rPr lang="en-IN" dirty="0" smtClean="0"/>
              <a:t> loops, functions) can be entered in this interactive mode. (Example later in the slides)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14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can be saved permanently by writing code in files – usually called modules/scripts.</a:t>
            </a:r>
          </a:p>
          <a:p>
            <a:r>
              <a:rPr lang="en-IN" dirty="0" smtClean="0"/>
              <a:t>Example script file :</a:t>
            </a:r>
          </a:p>
          <a:p>
            <a:pPr marL="185738" lvl="1" indent="0">
              <a:buNone/>
            </a:pPr>
            <a:r>
              <a:rPr lang="en-IN" dirty="0" smtClean="0"/>
              <a:t># A first python script</a:t>
            </a:r>
          </a:p>
          <a:p>
            <a:pPr marL="185738" lvl="1" indent="0">
              <a:buNone/>
            </a:pPr>
            <a:r>
              <a:rPr lang="en-IN" dirty="0"/>
              <a:t>p</a:t>
            </a:r>
            <a:r>
              <a:rPr lang="en-IN" dirty="0" smtClean="0"/>
              <a:t>rint (‘Hello World !!!!!!!!’)</a:t>
            </a:r>
          </a:p>
          <a:p>
            <a:pPr marL="185738" lvl="1" indent="0">
              <a:buNone/>
            </a:pPr>
            <a:endParaRPr lang="en-IN" dirty="0"/>
          </a:p>
          <a:p>
            <a:pPr marL="185738" lvl="1" indent="0">
              <a:buNone/>
            </a:pPr>
            <a:r>
              <a:rPr lang="en-IN" dirty="0" smtClean="0"/>
              <a:t>Save this to a file “first.py”</a:t>
            </a:r>
          </a:p>
          <a:p>
            <a:r>
              <a:rPr lang="en-IN" dirty="0" smtClean="0"/>
              <a:t>To execute this, enter the following command:</a:t>
            </a:r>
          </a:p>
          <a:p>
            <a:pPr lvl="1"/>
            <a:r>
              <a:rPr lang="en-IN" dirty="0" smtClean="0"/>
              <a:t>python first.py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11.11.18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532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Props1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14664</TotalTime>
  <Words>3760</Words>
  <Application>Microsoft Office PowerPoint</Application>
  <PresentationFormat>On-screen Show (4:3)</PresentationFormat>
  <Paragraphs>831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10 Pitch</vt:lpstr>
      <vt:lpstr>Times New Roman</vt:lpstr>
      <vt:lpstr>WenQuanYi Micro Hei</vt:lpstr>
      <vt:lpstr>Wingdings</vt:lpstr>
      <vt:lpstr>Gemalto</vt:lpstr>
      <vt:lpstr> Introduction To Python : Day 1</vt:lpstr>
      <vt:lpstr>Agenda</vt:lpstr>
      <vt:lpstr>About the founder</vt:lpstr>
      <vt:lpstr>Python 2 Vs Python 3</vt:lpstr>
      <vt:lpstr>What is Python and its advantages</vt:lpstr>
      <vt:lpstr>Installation and first Python program</vt:lpstr>
      <vt:lpstr>Saying “Hello World”</vt:lpstr>
      <vt:lpstr>Interactive Session</vt:lpstr>
      <vt:lpstr>Code Files</vt:lpstr>
      <vt:lpstr>Python Script Execution</vt:lpstr>
      <vt:lpstr>Python Variables</vt:lpstr>
      <vt:lpstr>Rules for Variables names</vt:lpstr>
      <vt:lpstr>Variables, Object and references</vt:lpstr>
      <vt:lpstr>Python Objects</vt:lpstr>
      <vt:lpstr>Python Objects Types</vt:lpstr>
      <vt:lpstr>Numbers</vt:lpstr>
      <vt:lpstr>Strings</vt:lpstr>
      <vt:lpstr>String Slicing</vt:lpstr>
      <vt:lpstr>Common used String methods</vt:lpstr>
      <vt:lpstr>String Formatting and Printing</vt:lpstr>
      <vt:lpstr>Immutability</vt:lpstr>
      <vt:lpstr>List</vt:lpstr>
      <vt:lpstr>List Contd..</vt:lpstr>
      <vt:lpstr>Tuple </vt:lpstr>
      <vt:lpstr>Dictionaries</vt:lpstr>
      <vt:lpstr>Dictionaries Contd..</vt:lpstr>
      <vt:lpstr>Dictionaries Contd..</vt:lpstr>
      <vt:lpstr>Sets</vt:lpstr>
      <vt:lpstr>Boolean</vt:lpstr>
      <vt:lpstr>The ‘None’ Object</vt:lpstr>
      <vt:lpstr>Python Operators</vt:lpstr>
      <vt:lpstr>Python Operators contd</vt:lpstr>
      <vt:lpstr>Practice Problem – Part 1</vt:lpstr>
      <vt:lpstr>Python Assignments</vt:lpstr>
      <vt:lpstr>Python Statements</vt:lpstr>
      <vt:lpstr>Conditional Statements</vt:lpstr>
      <vt:lpstr>Practice Problem – Part 2</vt:lpstr>
      <vt:lpstr>Ternary if/else expression</vt:lpstr>
      <vt:lpstr>Loops</vt:lpstr>
      <vt:lpstr>PowerPoint Presentation</vt:lpstr>
      <vt:lpstr>PowerPoint Presentation</vt:lpstr>
      <vt:lpstr>Practice Problem – Part 3</vt:lpstr>
      <vt:lpstr>Practice Problem – Part 3 Contd…</vt:lpstr>
      <vt:lpstr>Practice Problem – Part 3 Contd</vt:lpstr>
      <vt:lpstr>List Comprehension</vt:lpstr>
      <vt:lpstr>Practice Problem – Part 4</vt:lpstr>
      <vt:lpstr>Functions</vt:lpstr>
      <vt:lpstr>Defining Functions</vt:lpstr>
      <vt:lpstr>Function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as object</vt:lpstr>
      <vt:lpstr>Documenting Functions</vt:lpstr>
      <vt:lpstr>Practice Problem – Part 5</vt:lpstr>
      <vt:lpstr>PowerPoint Presentation</vt:lpstr>
      <vt:lpstr>PowerPoint Presentation</vt:lpstr>
      <vt:lpstr>PowerPoint Presentation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1358</cp:revision>
  <cp:lastPrinted>2013-10-09T13:20:50Z</cp:lastPrinted>
  <dcterms:created xsi:type="dcterms:W3CDTF">2013-10-08T17:05:53Z</dcterms:created>
  <dcterms:modified xsi:type="dcterms:W3CDTF">2018-11-11T12:19:02Z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