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8" r:id="rId5"/>
    <p:sldId id="259" r:id="rId6"/>
    <p:sldId id="305" r:id="rId7"/>
    <p:sldId id="306" r:id="rId8"/>
    <p:sldId id="307" r:id="rId9"/>
    <p:sldId id="301" r:id="rId10"/>
    <p:sldId id="303" r:id="rId11"/>
    <p:sldId id="308" r:id="rId12"/>
    <p:sldId id="309" r:id="rId13"/>
    <p:sldId id="310" r:id="rId14"/>
    <p:sldId id="312" r:id="rId15"/>
    <p:sldId id="311" r:id="rId16"/>
    <p:sldId id="313" r:id="rId17"/>
    <p:sldId id="314" r:id="rId18"/>
    <p:sldId id="315" r:id="rId19"/>
  </p:sldIdLst>
  <p:sldSz cx="9144000" cy="6858000" type="screen4x3"/>
  <p:notesSz cx="6761163" cy="9856788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1">
          <p15:clr>
            <a:srgbClr val="A4A3A4"/>
          </p15:clr>
        </p15:guide>
        <p15:guide id="2" orient="horz" pos="2674">
          <p15:clr>
            <a:srgbClr val="A4A3A4"/>
          </p15:clr>
        </p15:guide>
        <p15:guide id="3" orient="horz" pos="2106">
          <p15:clr>
            <a:srgbClr val="A4A3A4"/>
          </p15:clr>
        </p15:guide>
        <p15:guide id="4" orient="horz" pos="348">
          <p15:clr>
            <a:srgbClr val="A4A3A4"/>
          </p15:clr>
        </p15:guide>
        <p15:guide id="5" orient="horz" pos="704">
          <p15:clr>
            <a:srgbClr val="A4A3A4"/>
          </p15:clr>
        </p15:guide>
        <p15:guide id="6" orient="horz" pos="3300">
          <p15:clr>
            <a:srgbClr val="A4A3A4"/>
          </p15:clr>
        </p15:guide>
        <p15:guide id="7" pos="5299">
          <p15:clr>
            <a:srgbClr val="A4A3A4"/>
          </p15:clr>
        </p15:guide>
        <p15:guide id="8" pos="3170">
          <p15:clr>
            <a:srgbClr val="A4A3A4"/>
          </p15:clr>
        </p15:guide>
        <p15:guide id="9" pos="2910">
          <p15:clr>
            <a:srgbClr val="A4A3A4"/>
          </p15:clr>
        </p15:guide>
        <p15:guide id="10" pos="519">
          <p15:clr>
            <a:srgbClr val="A4A3A4"/>
          </p15:clr>
        </p15:guide>
        <p15:guide id="11" pos="192">
          <p15:clr>
            <a:srgbClr val="A4A3A4"/>
          </p15:clr>
        </p15:guide>
        <p15:guide id="12" pos="20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0000"/>
    <a:srgbClr val="FFFFFF"/>
    <a:srgbClr val="DFDFDF"/>
    <a:srgbClr val="EA0437"/>
    <a:srgbClr val="E7EEF5"/>
    <a:srgbClr val="E9E9EE"/>
    <a:srgbClr val="FDA9BB"/>
    <a:srgbClr val="94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78" y="67"/>
      </p:cViewPr>
      <p:guideLst>
        <p:guide orient="horz" pos="1821"/>
        <p:guide orient="horz" pos="2674"/>
        <p:guide orient="horz" pos="2106"/>
        <p:guide orient="horz" pos="348"/>
        <p:guide orient="horz" pos="704"/>
        <p:guide orient="horz" pos="3300"/>
        <p:guide pos="5299"/>
        <p:guide pos="3170"/>
        <p:guide pos="2910"/>
        <p:guide pos="519"/>
        <p:guide pos="192"/>
        <p:guide pos="204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2930161" cy="493313"/>
          </a:xfrm>
          <a:prstGeom prst="rect">
            <a:avLst/>
          </a:prstGeom>
        </p:spPr>
        <p:txBody>
          <a:bodyPr vert="horz" lIns="91409" tIns="45704" rIns="91409" bIns="45704" rtlCol="0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394" y="5"/>
            <a:ext cx="2930161" cy="493313"/>
          </a:xfrm>
          <a:prstGeom prst="rect">
            <a:avLst/>
          </a:prstGeom>
        </p:spPr>
        <p:txBody>
          <a:bodyPr vert="horz" lIns="91409" tIns="45704" rIns="91409" bIns="45704" rtlCol="0"/>
          <a:lstStyle>
            <a:lvl1pPr algn="r">
              <a:defRPr sz="1100"/>
            </a:lvl1pPr>
          </a:lstStyle>
          <a:p>
            <a:fld id="{6E5FB1B1-8ECF-4161-91D4-0AB97A4DAD52}" type="datetimeFigureOut">
              <a:rPr lang="en-GB" smtClean="0"/>
              <a:pPr/>
              <a:t>08/08/2018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361899"/>
            <a:ext cx="2930161" cy="493313"/>
          </a:xfrm>
          <a:prstGeom prst="rect">
            <a:avLst/>
          </a:prstGeom>
        </p:spPr>
        <p:txBody>
          <a:bodyPr vert="horz" lIns="91409" tIns="45704" rIns="91409" bIns="45704" rtlCol="0" anchor="b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394" y="9361899"/>
            <a:ext cx="2930161" cy="493313"/>
          </a:xfrm>
          <a:prstGeom prst="rect">
            <a:avLst/>
          </a:prstGeom>
        </p:spPr>
        <p:txBody>
          <a:bodyPr vert="horz" lIns="91409" tIns="45704" rIns="91409" bIns="45704" rtlCol="0" anchor="b"/>
          <a:lstStyle>
            <a:lvl1pPr algn="r">
              <a:defRPr sz="1100"/>
            </a:lvl1pPr>
          </a:lstStyle>
          <a:p>
            <a:fld id="{94983707-1791-43F1-9E60-1AC7CD8C97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4919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6"/>
            <a:ext cx="2929837" cy="492839"/>
          </a:xfrm>
          <a:prstGeom prst="rect">
            <a:avLst/>
          </a:prstGeom>
        </p:spPr>
        <p:txBody>
          <a:bodyPr vert="horz" lIns="91409" tIns="45704" rIns="91409" bIns="45704" rtlCol="0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70" y="6"/>
            <a:ext cx="2929837" cy="492839"/>
          </a:xfrm>
          <a:prstGeom prst="rect">
            <a:avLst/>
          </a:prstGeom>
        </p:spPr>
        <p:txBody>
          <a:bodyPr vert="horz" lIns="91409" tIns="45704" rIns="91409" bIns="45704" rtlCol="0"/>
          <a:lstStyle>
            <a:lvl1pPr algn="r">
              <a:defRPr sz="1100"/>
            </a:lvl1pPr>
          </a:lstStyle>
          <a:p>
            <a:fld id="{6D778BAB-19BB-4B08-9F41-8B8D270E8CBF}" type="datetimeFigureOut">
              <a:rPr lang="en-GB" smtClean="0"/>
              <a:pPr/>
              <a:t>08/08/2018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35013"/>
            <a:ext cx="4932363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9" tIns="45704" rIns="91409" bIns="4570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8" y="4681977"/>
            <a:ext cx="5408930" cy="4435557"/>
          </a:xfrm>
          <a:prstGeom prst="rect">
            <a:avLst/>
          </a:prstGeom>
        </p:spPr>
        <p:txBody>
          <a:bodyPr vert="horz" lIns="91409" tIns="45704" rIns="91409" bIns="457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" y="9362245"/>
            <a:ext cx="2929837" cy="492839"/>
          </a:xfrm>
          <a:prstGeom prst="rect">
            <a:avLst/>
          </a:prstGeom>
        </p:spPr>
        <p:txBody>
          <a:bodyPr vert="horz" lIns="91409" tIns="45704" rIns="91409" bIns="45704" rtlCol="0" anchor="b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70" y="9362245"/>
            <a:ext cx="2929837" cy="492839"/>
          </a:xfrm>
          <a:prstGeom prst="rect">
            <a:avLst/>
          </a:prstGeom>
        </p:spPr>
        <p:txBody>
          <a:bodyPr vert="horz" lIns="91409" tIns="45704" rIns="91409" bIns="45704" rtlCol="0" anchor="b"/>
          <a:lstStyle>
            <a:lvl1pPr algn="r">
              <a:defRPr sz="1100"/>
            </a:lvl1pPr>
          </a:lstStyle>
          <a:p>
            <a:fld id="{B13FE0EB-CBF4-4E83-B4D9-7E05B4065DB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077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1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algn="r">
              <a:buClrTx/>
              <a:buFontTx/>
              <a:buNone/>
            </a:pPr>
            <a:fld id="{C5A8F49F-2798-4441-9CF1-41CD1A764089}" type="slidenum">
              <a:rPr lang="en-US" altLang="fr-FR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</a:pPr>
              <a:t>11</a:t>
            </a:fld>
            <a:endParaRPr lang="en-US" altLang="fr-FR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03538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052252-D828-499E-A53C-7EB2DD0CDB68}" type="slidenum">
              <a:rPr lang="en-US" altLang="fr-FR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altLang="fr-FR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752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5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96997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ˆX-.*: [0-9.]+ == &gt; 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</a:t>
            </a:r>
            <a:r>
              <a:rPr lang="en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re.findall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('ˆX\S*: ([0-9.]+)', line)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7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9"/>
          <a:stretch/>
        </p:blipFill>
        <p:spPr>
          <a:xfrm>
            <a:off x="-2" y="0"/>
            <a:ext cx="9144002" cy="6858000"/>
          </a:xfrm>
          <a:prstGeom prst="rect">
            <a:avLst/>
          </a:prstGeom>
        </p:spPr>
      </p:pic>
      <p:sp>
        <p:nvSpPr>
          <p:cNvPr id="12" name="Rektangel med rundat hörn 7"/>
          <p:cNvSpPr/>
          <p:nvPr userDrawn="1"/>
        </p:nvSpPr>
        <p:spPr>
          <a:xfrm flipV="1">
            <a:off x="0" y="1677987"/>
            <a:ext cx="8244408" cy="2957512"/>
          </a:xfrm>
          <a:prstGeom prst="round1Rect">
            <a:avLst>
              <a:gd name="adj" fmla="val 1337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rial"/>
            </a:endParaRPr>
          </a:p>
        </p:txBody>
      </p:sp>
      <p:sp>
        <p:nvSpPr>
          <p:cNvPr id="13" name="Rubrik 1"/>
          <p:cNvSpPr>
            <a:spLocks noGrp="1"/>
          </p:cNvSpPr>
          <p:nvPr>
            <p:ph type="ctrTitle" hasCustomPrompt="1"/>
          </p:nvPr>
        </p:nvSpPr>
        <p:spPr>
          <a:xfrm>
            <a:off x="755650" y="1878204"/>
            <a:ext cx="4614018" cy="2372783"/>
          </a:xfrm>
        </p:spPr>
        <p:txBody>
          <a:bodyPr lIns="0" tIns="0" rIns="0" bIns="0" anchor="b" anchorCtr="0">
            <a:normAutofit/>
          </a:bodyPr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5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914400" y="5874026"/>
            <a:ext cx="5963394" cy="223414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ts val="1580"/>
              </a:lnSpc>
              <a:spcBef>
                <a:spcPts val="1000"/>
              </a:spcBef>
              <a:spcAft>
                <a:spcPts val="0"/>
              </a:spcAft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Name, Title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1" t="25252" r="9116" b="30340"/>
          <a:stretch/>
        </p:blipFill>
        <p:spPr bwMode="auto">
          <a:xfrm>
            <a:off x="6064251" y="3652838"/>
            <a:ext cx="1780720" cy="62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Rak 8"/>
          <p:cNvCxnSpPr/>
          <p:nvPr userDrawn="1"/>
        </p:nvCxnSpPr>
        <p:spPr>
          <a:xfrm>
            <a:off x="755650" y="5865559"/>
            <a:ext cx="0" cy="4781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915395" y="6104615"/>
            <a:ext cx="5970064" cy="2254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000" cy="6885000"/>
          </a:xfrm>
          <a:prstGeom prst="rect">
            <a:avLst/>
          </a:prstGeom>
          <a:ln>
            <a:noFill/>
          </a:ln>
        </p:spPr>
      </p:pic>
      <p:sp>
        <p:nvSpPr>
          <p:cNvPr id="7" name="Rektangel med rundat hörn 7"/>
          <p:cNvSpPr/>
          <p:nvPr userDrawn="1"/>
        </p:nvSpPr>
        <p:spPr>
          <a:xfrm flipV="1">
            <a:off x="-13063" y="2566894"/>
            <a:ext cx="8244408" cy="2335089"/>
          </a:xfrm>
          <a:prstGeom prst="round1Rect">
            <a:avLst>
              <a:gd name="adj" fmla="val 1337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19895" y="4034093"/>
            <a:ext cx="4936322" cy="447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9895" y="4403402"/>
            <a:ext cx="4968000" cy="485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11" name="Picture 2"/>
          <p:cNvPicPr>
            <a:picLocks noChangeArrowheads="1"/>
          </p:cNvPicPr>
          <p:nvPr userDrawn="1"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02376" y="4197101"/>
            <a:ext cx="1780720" cy="625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9"/>
          <p:cNvSpPr>
            <a:spLocks noGrp="1"/>
          </p:cNvSpPr>
          <p:nvPr>
            <p:ph type="title"/>
          </p:nvPr>
        </p:nvSpPr>
        <p:spPr>
          <a:xfrm>
            <a:off x="720726" y="2742525"/>
            <a:ext cx="5797639" cy="1080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800"/>
              </a:lnSpc>
              <a:defRPr sz="3600" kern="2400" spc="-20" baseline="0"/>
            </a:lvl1pPr>
          </a:lstStyle>
          <a:p>
            <a:r>
              <a:rPr lang="en-US" dirty="0" smtClean="0"/>
              <a:t>Click to edit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95188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divi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" r="2962"/>
          <a:stretch/>
        </p:blipFill>
        <p:spPr>
          <a:xfrm>
            <a:off x="0" y="-14974"/>
            <a:ext cx="9144000" cy="6872974"/>
          </a:xfrm>
          <a:prstGeom prst="rect">
            <a:avLst/>
          </a:prstGeom>
        </p:spPr>
      </p:pic>
      <p:pic>
        <p:nvPicPr>
          <p:cNvPr id="12" name="Bildobjekt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" b="19261"/>
          <a:stretch/>
        </p:blipFill>
        <p:spPr>
          <a:xfrm>
            <a:off x="622395" y="745958"/>
            <a:ext cx="8021636" cy="4361030"/>
          </a:xfrm>
          <a:prstGeom prst="round2DiagRect">
            <a:avLst>
              <a:gd name="adj1" fmla="val 0"/>
              <a:gd name="adj2" fmla="val 10365"/>
            </a:avLst>
          </a:prstGeom>
          <a:ln w="3175" cmpd="sng">
            <a:solidFill>
              <a:schemeClr val="bg1">
                <a:alpha val="30000"/>
              </a:schemeClr>
            </a:solidFill>
          </a:ln>
          <a:effectLst>
            <a:outerShdw blurRad="111125" dir="2700000" algn="tl" rotWithShape="0">
              <a:srgbClr val="000000">
                <a:alpha val="5000"/>
              </a:srgbClr>
            </a:outerShdw>
          </a:effectLst>
        </p:spPr>
      </p:pic>
      <p:sp>
        <p:nvSpPr>
          <p:cNvPr id="20" name="Rubrik 1"/>
          <p:cNvSpPr>
            <a:spLocks noGrp="1"/>
          </p:cNvSpPr>
          <p:nvPr>
            <p:ph type="title" hasCustomPrompt="1"/>
          </p:nvPr>
        </p:nvSpPr>
        <p:spPr>
          <a:xfrm>
            <a:off x="1154938" y="1834940"/>
            <a:ext cx="6048672" cy="2717407"/>
          </a:xfrm>
        </p:spPr>
        <p:txBody>
          <a:bodyPr lIns="0" tIns="0" rIns="0" bIns="0" anchor="t">
            <a:normAutofit/>
          </a:bodyPr>
          <a:lstStyle>
            <a:lvl1pPr algn="l">
              <a:defRPr sz="28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add text</a:t>
            </a:r>
            <a:endParaRPr lang="en-US" noProof="0"/>
          </a:p>
        </p:txBody>
      </p:sp>
      <p:sp>
        <p:nvSpPr>
          <p:cNvPr id="21" name="Platshållare för text 5"/>
          <p:cNvSpPr>
            <a:spLocks noGrp="1"/>
          </p:cNvSpPr>
          <p:nvPr>
            <p:ph type="body" sz="quarter" idx="10" hasCustomPrompt="1"/>
          </p:nvPr>
        </p:nvSpPr>
        <p:spPr>
          <a:xfrm>
            <a:off x="1166813" y="1476743"/>
            <a:ext cx="6027885" cy="228685"/>
          </a:xfrm>
        </p:spPr>
        <p:txBody>
          <a:bodyPr>
            <a:normAutofit/>
          </a:bodyPr>
          <a:lstStyle>
            <a:lvl1pPr marL="0" indent="0">
              <a:buNone/>
              <a:defRPr sz="1600" cap="all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pic>
        <p:nvPicPr>
          <p:cNvPr id="22" name="Picture 8" descr="Gemalto_Skugga_PPT_2.png"/>
          <p:cNvPicPr>
            <a:picLocks noChangeAspect="1"/>
          </p:cNvPicPr>
          <p:nvPr userDrawn="1"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400" y="4596887"/>
            <a:ext cx="9956800" cy="1546184"/>
          </a:xfrm>
          <a:prstGeom prst="rect">
            <a:avLst/>
          </a:prstGeom>
        </p:spPr>
      </p:pic>
      <p:sp>
        <p:nvSpPr>
          <p:cNvPr id="23" name="Round Diagonal Corner Rectangle 4"/>
          <p:cNvSpPr/>
          <p:nvPr userDrawn="1"/>
        </p:nvSpPr>
        <p:spPr>
          <a:xfrm>
            <a:off x="742605" y="742569"/>
            <a:ext cx="7609014" cy="4347794"/>
          </a:xfrm>
          <a:prstGeom prst="round2DiagRect">
            <a:avLst>
              <a:gd name="adj1" fmla="val 0"/>
              <a:gd name="adj2" fmla="val 7427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rial"/>
            </a:endParaRPr>
          </a:p>
        </p:txBody>
      </p:sp>
      <p:pic>
        <p:nvPicPr>
          <p:cNvPr id="17" name="Picture 16" descr="Gemalto-nostrap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704" y="6551187"/>
            <a:ext cx="756000" cy="279176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08.08.18</a:t>
            </a:fld>
            <a:endParaRPr lang="en-GB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02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rubrik 1"/>
          <p:cNvSpPr>
            <a:spLocks noGrp="1"/>
          </p:cNvSpPr>
          <p:nvPr>
            <p:ph type="title"/>
          </p:nvPr>
        </p:nvSpPr>
        <p:spPr>
          <a:xfrm>
            <a:off x="753422" y="439794"/>
            <a:ext cx="7578858" cy="484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2" name="Platshållare för text 2"/>
          <p:cNvSpPr>
            <a:spLocks noGrp="1"/>
          </p:cNvSpPr>
          <p:nvPr>
            <p:ph idx="1"/>
          </p:nvPr>
        </p:nvSpPr>
        <p:spPr>
          <a:xfrm>
            <a:off x="755650" y="1209073"/>
            <a:ext cx="7635875" cy="46571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7"/>
            <a:r>
              <a:rPr lang="en-US" noProof="0" dirty="0" err="1" smtClean="0"/>
              <a:t>Eigth</a:t>
            </a:r>
            <a:r>
              <a:rPr lang="en-US" noProof="0" dirty="0" smtClean="0"/>
              <a:t>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08.08.18</a:t>
            </a:fld>
            <a:endParaRPr lang="en-GB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53424" y="1499515"/>
            <a:ext cx="3743995" cy="362716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87892" y="1499515"/>
            <a:ext cx="3744388" cy="362716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Platshållare för rubrik 1"/>
          <p:cNvSpPr>
            <a:spLocks noGrp="1"/>
          </p:cNvSpPr>
          <p:nvPr>
            <p:ph type="title"/>
          </p:nvPr>
        </p:nvSpPr>
        <p:spPr>
          <a:xfrm>
            <a:off x="753422" y="439794"/>
            <a:ext cx="7578858" cy="484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08.08.18</a:t>
            </a:fld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394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rubrik 1"/>
          <p:cNvSpPr>
            <a:spLocks noGrp="1"/>
          </p:cNvSpPr>
          <p:nvPr>
            <p:ph type="title"/>
          </p:nvPr>
        </p:nvSpPr>
        <p:spPr>
          <a:xfrm>
            <a:off x="753422" y="439794"/>
            <a:ext cx="7578858" cy="484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08.08.18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7735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fr-FR"/>
              <a:t>Python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fr-FR"/>
              <a:t>Horizon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AB182-AE2C-4E78-9353-EB867B914C76}" type="slidenum">
              <a:rPr lang="en-IN" altLang="fr-FR"/>
              <a:pPr>
                <a:defRPr/>
              </a:pPr>
              <a:t>‹#›</a:t>
            </a:fld>
            <a:endParaRPr lang="en-IN" altLang="fr-FR"/>
          </a:p>
        </p:txBody>
      </p:sp>
    </p:spTree>
    <p:extLst>
      <p:ext uri="{BB962C8B-B14F-4D97-AF65-F5344CB8AC3E}">
        <p14:creationId xmlns:p14="http://schemas.microsoft.com/office/powerpoint/2010/main" val="161328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Gemalto-nostrap.png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704" y="6551187"/>
            <a:ext cx="756000" cy="279176"/>
          </a:xfrm>
          <a:prstGeom prst="rect">
            <a:avLst/>
          </a:prstGeom>
        </p:spPr>
      </p:pic>
      <p:sp>
        <p:nvSpPr>
          <p:cNvPr id="8" name="Platshållare för rubrik 1"/>
          <p:cNvSpPr>
            <a:spLocks noGrp="1"/>
          </p:cNvSpPr>
          <p:nvPr>
            <p:ph type="title"/>
          </p:nvPr>
        </p:nvSpPr>
        <p:spPr>
          <a:xfrm>
            <a:off x="753422" y="439794"/>
            <a:ext cx="7578858" cy="484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0" name="Platshållare för text 2"/>
          <p:cNvSpPr>
            <a:spLocks noGrp="1"/>
          </p:cNvSpPr>
          <p:nvPr>
            <p:ph type="body" idx="1"/>
          </p:nvPr>
        </p:nvSpPr>
        <p:spPr>
          <a:xfrm>
            <a:off x="755650" y="1209073"/>
            <a:ext cx="7635875" cy="46571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7"/>
            <a:r>
              <a:rPr lang="en-US" noProof="0" dirty="0" err="1" smtClean="0"/>
              <a:t>Eigth</a:t>
            </a:r>
            <a:r>
              <a:rPr lang="en-US" noProof="0" dirty="0" smtClean="0"/>
              <a:t>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08.08.18</a:t>
            </a:fld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666" r:id="rId3"/>
    <p:sldLayoutId id="2147483650" r:id="rId4"/>
    <p:sldLayoutId id="2147483664" r:id="rId5"/>
    <p:sldLayoutId id="2147483663" r:id="rId6"/>
    <p:sldLayoutId id="2147483687" r:id="rId7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24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0350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10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4513" indent="-196850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10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08025" indent="-163513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10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2175" indent="-176213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10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81088" indent="-188913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10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5713" indent="-174625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10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31925" indent="-176213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10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49" y="1878204"/>
            <a:ext cx="4862635" cy="2372783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Introduction To Python : Day 4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Arjun Rautela, Technical Lead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11 June 2018</a:t>
            </a:r>
          </a:p>
        </p:txBody>
      </p:sp>
    </p:spTree>
    <p:extLst>
      <p:ext uri="{BB962C8B-B14F-4D97-AF65-F5344CB8AC3E}">
        <p14:creationId xmlns:p14="http://schemas.microsoft.com/office/powerpoint/2010/main" val="669892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fr-FR" b="1" dirty="0" err="1">
                <a:solidFill>
                  <a:srgbClr val="993366"/>
                </a:solidFill>
                <a:latin typeface="Courier 10 Pitch" pitchFamily="1" charset="0"/>
              </a:rPr>
              <a:t>re.match</a:t>
            </a:r>
            <a:r>
              <a:rPr lang="en-IN" altLang="fr-FR" b="1" dirty="0">
                <a:solidFill>
                  <a:srgbClr val="993366"/>
                </a:solidFill>
                <a:latin typeface="Courier 10 Pitch" pitchFamily="1" charset="0"/>
              </a:rPr>
              <a:t>(pattern, string, flags=0)</a:t>
            </a:r>
            <a:r>
              <a:rPr lang="en-IN" altLang="fr-FR" b="1" dirty="0">
                <a:solidFill>
                  <a:srgbClr val="993366"/>
                </a:solidFill>
              </a:rPr>
              <a:t> </a:t>
            </a:r>
            <a:r>
              <a:rPr lang="en-IN" altLang="fr-FR" b="1" dirty="0" smtClean="0">
                <a:solidFill>
                  <a:srgbClr val="993366"/>
                </a:solidFill>
              </a:rPr>
              <a:t>: (matches beginning)</a:t>
            </a:r>
          </a:p>
          <a:p>
            <a:r>
              <a:rPr lang="en-IN" altLang="fr-FR" dirty="0">
                <a:solidFill>
                  <a:srgbClr val="000000"/>
                </a:solidFill>
              </a:rPr>
              <a:t>If zero or more characters at the beginning of string match the regular expression pattern, it returns a corresponding </a:t>
            </a:r>
            <a:r>
              <a:rPr lang="en-IN" altLang="fr-FR" dirty="0" err="1">
                <a:solidFill>
                  <a:srgbClr val="000000"/>
                </a:solidFill>
                <a:latin typeface="Courier 10 Pitch" pitchFamily="1" charset="0"/>
              </a:rPr>
              <a:t>MatchObject</a:t>
            </a:r>
            <a:r>
              <a:rPr lang="en-IN" altLang="fr-FR" dirty="0">
                <a:solidFill>
                  <a:srgbClr val="000000"/>
                </a:solidFill>
              </a:rPr>
              <a:t> instance</a:t>
            </a:r>
          </a:p>
          <a:p>
            <a:r>
              <a:rPr lang="en-IN" altLang="fr-FR" dirty="0">
                <a:solidFill>
                  <a:srgbClr val="000000"/>
                </a:solidFill>
              </a:rPr>
              <a:t>Returns </a:t>
            </a:r>
            <a:r>
              <a:rPr lang="en-IN" altLang="fr-FR" dirty="0">
                <a:solidFill>
                  <a:srgbClr val="000000"/>
                </a:solidFill>
                <a:latin typeface="Courier 10 Pitch" pitchFamily="1" charset="0"/>
              </a:rPr>
              <a:t>None</a:t>
            </a:r>
            <a:r>
              <a:rPr lang="en-IN" altLang="fr-FR" dirty="0">
                <a:solidFill>
                  <a:srgbClr val="000000"/>
                </a:solidFill>
              </a:rPr>
              <a:t> if the string does not match the pattern</a:t>
            </a:r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08.08.18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694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1"/>
          <p:cNvSpPr txBox="1">
            <a:spLocks noChangeArrowheads="1"/>
          </p:cNvSpPr>
          <p:nvPr/>
        </p:nvSpPr>
        <p:spPr bwMode="auto">
          <a:xfrm>
            <a:off x="685800" y="6553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IN" altLang="fr-FR" sz="1400">
                <a:solidFill>
                  <a:srgbClr val="000000"/>
                </a:solidFill>
              </a:rPr>
              <a:t>Python</a:t>
            </a: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3124200" y="65532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IN" altLang="fr-FR" sz="1400">
                <a:solidFill>
                  <a:srgbClr val="000000"/>
                </a:solidFill>
              </a:rPr>
              <a:t>Horizon</a:t>
            </a:r>
          </a:p>
        </p:txBody>
      </p:sp>
      <p:sp>
        <p:nvSpPr>
          <p:cNvPr id="106500" name="Text Box 3"/>
          <p:cNvSpPr txBox="1">
            <a:spLocks noChangeArrowheads="1"/>
          </p:cNvSpPr>
          <p:nvPr/>
        </p:nvSpPr>
        <p:spPr bwMode="auto">
          <a:xfrm>
            <a:off x="6553200" y="6553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0286BF8-2F2B-47B6-9B85-849EAA1E3AB0}" type="slidenum">
              <a:rPr lang="en-IN" altLang="fr-FR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11</a:t>
            </a:fld>
            <a:endParaRPr lang="en-IN" altLang="fr-FR" sz="1400">
              <a:solidFill>
                <a:srgbClr val="000000"/>
              </a:solidFill>
            </a:endParaRPr>
          </a:p>
        </p:txBody>
      </p:sp>
      <p:sp>
        <p:nvSpPr>
          <p:cNvPr id="106501" name="Text Box 4"/>
          <p:cNvSpPr txBox="1">
            <a:spLocks noChangeArrowheads="1"/>
          </p:cNvSpPr>
          <p:nvPr/>
        </p:nvSpPr>
        <p:spPr bwMode="auto">
          <a:xfrm>
            <a:off x="274638" y="1214438"/>
            <a:ext cx="8610600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98450" indent="-209550"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8450" algn="l"/>
                <a:tab pos="746125" algn="l"/>
                <a:tab pos="1195388" algn="l"/>
                <a:tab pos="1644650" algn="l"/>
                <a:tab pos="2093913" algn="l"/>
                <a:tab pos="2543175" algn="l"/>
                <a:tab pos="2992438" algn="l"/>
                <a:tab pos="3441700" algn="l"/>
                <a:tab pos="3890963" algn="l"/>
                <a:tab pos="4340225" algn="l"/>
                <a:tab pos="4789488" algn="l"/>
                <a:tab pos="5238750" algn="l"/>
                <a:tab pos="5688013" algn="l"/>
                <a:tab pos="6137275" algn="l"/>
                <a:tab pos="6586538" algn="l"/>
                <a:tab pos="7035800" algn="l"/>
                <a:tab pos="7485063" algn="l"/>
                <a:tab pos="7934325" algn="l"/>
                <a:tab pos="8383588" algn="l"/>
                <a:tab pos="8832850" algn="l"/>
                <a:tab pos="92821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8450" algn="l"/>
                <a:tab pos="746125" algn="l"/>
                <a:tab pos="1195388" algn="l"/>
                <a:tab pos="1644650" algn="l"/>
                <a:tab pos="2093913" algn="l"/>
                <a:tab pos="2543175" algn="l"/>
                <a:tab pos="2992438" algn="l"/>
                <a:tab pos="3441700" algn="l"/>
                <a:tab pos="3890963" algn="l"/>
                <a:tab pos="4340225" algn="l"/>
                <a:tab pos="4789488" algn="l"/>
                <a:tab pos="5238750" algn="l"/>
                <a:tab pos="5688013" algn="l"/>
                <a:tab pos="6137275" algn="l"/>
                <a:tab pos="6586538" algn="l"/>
                <a:tab pos="7035800" algn="l"/>
                <a:tab pos="7485063" algn="l"/>
                <a:tab pos="7934325" algn="l"/>
                <a:tab pos="8383588" algn="l"/>
                <a:tab pos="8832850" algn="l"/>
                <a:tab pos="92821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8450" algn="l"/>
                <a:tab pos="746125" algn="l"/>
                <a:tab pos="1195388" algn="l"/>
                <a:tab pos="1644650" algn="l"/>
                <a:tab pos="2093913" algn="l"/>
                <a:tab pos="2543175" algn="l"/>
                <a:tab pos="2992438" algn="l"/>
                <a:tab pos="3441700" algn="l"/>
                <a:tab pos="3890963" algn="l"/>
                <a:tab pos="4340225" algn="l"/>
                <a:tab pos="4789488" algn="l"/>
                <a:tab pos="5238750" algn="l"/>
                <a:tab pos="5688013" algn="l"/>
                <a:tab pos="6137275" algn="l"/>
                <a:tab pos="6586538" algn="l"/>
                <a:tab pos="7035800" algn="l"/>
                <a:tab pos="7485063" algn="l"/>
                <a:tab pos="7934325" algn="l"/>
                <a:tab pos="8383588" algn="l"/>
                <a:tab pos="8832850" algn="l"/>
                <a:tab pos="92821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8450" algn="l"/>
                <a:tab pos="746125" algn="l"/>
                <a:tab pos="1195388" algn="l"/>
                <a:tab pos="1644650" algn="l"/>
                <a:tab pos="2093913" algn="l"/>
                <a:tab pos="2543175" algn="l"/>
                <a:tab pos="2992438" algn="l"/>
                <a:tab pos="3441700" algn="l"/>
                <a:tab pos="3890963" algn="l"/>
                <a:tab pos="4340225" algn="l"/>
                <a:tab pos="4789488" algn="l"/>
                <a:tab pos="5238750" algn="l"/>
                <a:tab pos="5688013" algn="l"/>
                <a:tab pos="6137275" algn="l"/>
                <a:tab pos="6586538" algn="l"/>
                <a:tab pos="7035800" algn="l"/>
                <a:tab pos="7485063" algn="l"/>
                <a:tab pos="7934325" algn="l"/>
                <a:tab pos="8383588" algn="l"/>
                <a:tab pos="8832850" algn="l"/>
                <a:tab pos="92821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8450" algn="l"/>
                <a:tab pos="746125" algn="l"/>
                <a:tab pos="1195388" algn="l"/>
                <a:tab pos="1644650" algn="l"/>
                <a:tab pos="2093913" algn="l"/>
                <a:tab pos="2543175" algn="l"/>
                <a:tab pos="2992438" algn="l"/>
                <a:tab pos="3441700" algn="l"/>
                <a:tab pos="3890963" algn="l"/>
                <a:tab pos="4340225" algn="l"/>
                <a:tab pos="4789488" algn="l"/>
                <a:tab pos="5238750" algn="l"/>
                <a:tab pos="5688013" algn="l"/>
                <a:tab pos="6137275" algn="l"/>
                <a:tab pos="6586538" algn="l"/>
                <a:tab pos="7035800" algn="l"/>
                <a:tab pos="7485063" algn="l"/>
                <a:tab pos="7934325" algn="l"/>
                <a:tab pos="8383588" algn="l"/>
                <a:tab pos="8832850" algn="l"/>
                <a:tab pos="92821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8450" algn="l"/>
                <a:tab pos="746125" algn="l"/>
                <a:tab pos="1195388" algn="l"/>
                <a:tab pos="1644650" algn="l"/>
                <a:tab pos="2093913" algn="l"/>
                <a:tab pos="2543175" algn="l"/>
                <a:tab pos="2992438" algn="l"/>
                <a:tab pos="3441700" algn="l"/>
                <a:tab pos="3890963" algn="l"/>
                <a:tab pos="4340225" algn="l"/>
                <a:tab pos="4789488" algn="l"/>
                <a:tab pos="5238750" algn="l"/>
                <a:tab pos="5688013" algn="l"/>
                <a:tab pos="6137275" algn="l"/>
                <a:tab pos="6586538" algn="l"/>
                <a:tab pos="7035800" algn="l"/>
                <a:tab pos="7485063" algn="l"/>
                <a:tab pos="7934325" algn="l"/>
                <a:tab pos="8383588" algn="l"/>
                <a:tab pos="8832850" algn="l"/>
                <a:tab pos="92821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8450" algn="l"/>
                <a:tab pos="746125" algn="l"/>
                <a:tab pos="1195388" algn="l"/>
                <a:tab pos="1644650" algn="l"/>
                <a:tab pos="2093913" algn="l"/>
                <a:tab pos="2543175" algn="l"/>
                <a:tab pos="2992438" algn="l"/>
                <a:tab pos="3441700" algn="l"/>
                <a:tab pos="3890963" algn="l"/>
                <a:tab pos="4340225" algn="l"/>
                <a:tab pos="4789488" algn="l"/>
                <a:tab pos="5238750" algn="l"/>
                <a:tab pos="5688013" algn="l"/>
                <a:tab pos="6137275" algn="l"/>
                <a:tab pos="6586538" algn="l"/>
                <a:tab pos="7035800" algn="l"/>
                <a:tab pos="7485063" algn="l"/>
                <a:tab pos="7934325" algn="l"/>
                <a:tab pos="8383588" algn="l"/>
                <a:tab pos="8832850" algn="l"/>
                <a:tab pos="92821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8450" algn="l"/>
                <a:tab pos="746125" algn="l"/>
                <a:tab pos="1195388" algn="l"/>
                <a:tab pos="1644650" algn="l"/>
                <a:tab pos="2093913" algn="l"/>
                <a:tab pos="2543175" algn="l"/>
                <a:tab pos="2992438" algn="l"/>
                <a:tab pos="3441700" algn="l"/>
                <a:tab pos="3890963" algn="l"/>
                <a:tab pos="4340225" algn="l"/>
                <a:tab pos="4789488" algn="l"/>
                <a:tab pos="5238750" algn="l"/>
                <a:tab pos="5688013" algn="l"/>
                <a:tab pos="6137275" algn="l"/>
                <a:tab pos="6586538" algn="l"/>
                <a:tab pos="7035800" algn="l"/>
                <a:tab pos="7485063" algn="l"/>
                <a:tab pos="7934325" algn="l"/>
                <a:tab pos="8383588" algn="l"/>
                <a:tab pos="8832850" algn="l"/>
                <a:tab pos="92821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8450" algn="l"/>
                <a:tab pos="746125" algn="l"/>
                <a:tab pos="1195388" algn="l"/>
                <a:tab pos="1644650" algn="l"/>
                <a:tab pos="2093913" algn="l"/>
                <a:tab pos="2543175" algn="l"/>
                <a:tab pos="2992438" algn="l"/>
                <a:tab pos="3441700" algn="l"/>
                <a:tab pos="3890963" algn="l"/>
                <a:tab pos="4340225" algn="l"/>
                <a:tab pos="4789488" algn="l"/>
                <a:tab pos="5238750" algn="l"/>
                <a:tab pos="5688013" algn="l"/>
                <a:tab pos="6137275" algn="l"/>
                <a:tab pos="6586538" algn="l"/>
                <a:tab pos="7035800" algn="l"/>
                <a:tab pos="7485063" algn="l"/>
                <a:tab pos="7934325" algn="l"/>
                <a:tab pos="8383588" algn="l"/>
                <a:tab pos="8832850" algn="l"/>
                <a:tab pos="92821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buClrTx/>
              <a:buSzPct val="90000"/>
              <a:buFontTx/>
              <a:buNone/>
            </a:pPr>
            <a:endParaRPr lang="en-IN" altLang="fr-FR" sz="2200">
              <a:solidFill>
                <a:srgbClr val="000000"/>
              </a:solidFill>
            </a:endParaRPr>
          </a:p>
          <a:p>
            <a:pPr algn="just" eaLnBrk="1" hangingPunct="1">
              <a:buClrTx/>
              <a:buSzPct val="90000"/>
              <a:buFontTx/>
              <a:buNone/>
            </a:pPr>
            <a:endParaRPr lang="en-IN" altLang="fr-FR" sz="2200">
              <a:solidFill>
                <a:srgbClr val="000000"/>
              </a:solidFill>
            </a:endParaRPr>
          </a:p>
        </p:txBody>
      </p:sp>
      <p:sp>
        <p:nvSpPr>
          <p:cNvPr id="106502" name="Text Box 5"/>
          <p:cNvSpPr txBox="1">
            <a:spLocks noChangeArrowheads="1"/>
          </p:cNvSpPr>
          <p:nvPr/>
        </p:nvSpPr>
        <p:spPr bwMode="auto">
          <a:xfrm>
            <a:off x="368300" y="568325"/>
            <a:ext cx="8337550" cy="542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n-IN" altLang="fr-FR" sz="2200" b="1" dirty="0">
                <a:solidFill>
                  <a:srgbClr val="000000"/>
                </a:solidFill>
              </a:rPr>
              <a:t>A simple example showing </a:t>
            </a:r>
            <a:r>
              <a:rPr lang="en-IN" altLang="fr-FR" sz="2000" b="1" dirty="0">
                <a:solidFill>
                  <a:srgbClr val="000000"/>
                </a:solidFill>
                <a:latin typeface="Courier 10 Pitch" pitchFamily="1" charset="0"/>
              </a:rPr>
              <a:t>match()</a:t>
            </a:r>
            <a:r>
              <a:rPr lang="en-IN" altLang="fr-FR" sz="2200" b="1" dirty="0">
                <a:solidFill>
                  <a:srgbClr val="000000"/>
                </a:solidFill>
              </a:rPr>
              <a:t> and </a:t>
            </a:r>
            <a:r>
              <a:rPr lang="en-IN" altLang="fr-FR" sz="2000" b="1" dirty="0">
                <a:solidFill>
                  <a:srgbClr val="000000"/>
                </a:solidFill>
                <a:latin typeface="Courier 10 Pitch" pitchFamily="1" charset="0"/>
              </a:rPr>
              <a:t>search()</a:t>
            </a:r>
            <a:r>
              <a:rPr lang="en-IN" altLang="fr-FR" sz="2200" b="1" dirty="0">
                <a:solidFill>
                  <a:srgbClr val="000000"/>
                </a:solidFill>
              </a:rPr>
              <a:t> :</a:t>
            </a:r>
          </a:p>
          <a:p>
            <a:pPr algn="just" eaLnBrk="1" hangingPunct="1">
              <a:buClrTx/>
              <a:buFontTx/>
              <a:buNone/>
            </a:pPr>
            <a:endParaRPr lang="en-IN" altLang="fr-FR" sz="2200" b="1" dirty="0">
              <a:solidFill>
                <a:srgbClr val="000000"/>
              </a:solidFill>
            </a:endParaRPr>
          </a:p>
          <a:p>
            <a:pPr algn="just" eaLnBrk="1" hangingPunct="1">
              <a:buClrTx/>
              <a:buFontTx/>
              <a:buNone/>
            </a:pP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import re</a:t>
            </a:r>
          </a:p>
          <a:p>
            <a:pPr algn="just" eaLnBrk="1" hangingPunct="1">
              <a:buClrTx/>
              <a:buFontTx/>
              <a:buNone/>
            </a:pP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line = "Cats are smarter than dogs"</a:t>
            </a:r>
          </a:p>
          <a:p>
            <a:pPr algn="just" eaLnBrk="1" hangingPunct="1">
              <a:buClrTx/>
              <a:buFontTx/>
              <a:buNone/>
            </a:pPr>
            <a:endParaRPr lang="en-IN" altLang="fr-FR" sz="1800" dirty="0">
              <a:solidFill>
                <a:srgbClr val="355E00"/>
              </a:solidFill>
              <a:latin typeface="Courier 10 Pitch" pitchFamily="1" charset="0"/>
            </a:endParaRPr>
          </a:p>
          <a:p>
            <a:pPr algn="just" eaLnBrk="1" hangingPunct="1">
              <a:buClrTx/>
              <a:buFontTx/>
              <a:buNone/>
            </a:pPr>
            <a:r>
              <a:rPr lang="en-IN" altLang="fr-FR" sz="1800" dirty="0" err="1">
                <a:solidFill>
                  <a:srgbClr val="355E00"/>
                </a:solidFill>
                <a:latin typeface="Courier 10 Pitch" pitchFamily="1" charset="0"/>
              </a:rPr>
              <a:t>matchObj</a:t>
            </a: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 = </a:t>
            </a:r>
            <a:r>
              <a:rPr lang="en-IN" altLang="fr-FR" sz="1800" dirty="0" err="1">
                <a:solidFill>
                  <a:srgbClr val="355E00"/>
                </a:solidFill>
                <a:latin typeface="Courier 10 Pitch" pitchFamily="1" charset="0"/>
              </a:rPr>
              <a:t>re.match</a:t>
            </a: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( 'dogs', line, </a:t>
            </a:r>
            <a:r>
              <a:rPr lang="en-IN" altLang="fr-FR" sz="1800" dirty="0" err="1" smtClean="0">
                <a:solidFill>
                  <a:srgbClr val="355E00"/>
                </a:solidFill>
                <a:latin typeface="Courier 10 Pitch" pitchFamily="1" charset="0"/>
              </a:rPr>
              <a:t>re.I</a:t>
            </a: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)</a:t>
            </a:r>
          </a:p>
          <a:p>
            <a:pPr algn="just" eaLnBrk="1" hangingPunct="1">
              <a:buClrTx/>
              <a:buFontTx/>
              <a:buNone/>
            </a:pP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if </a:t>
            </a:r>
            <a:r>
              <a:rPr lang="en-IN" altLang="fr-FR" sz="1800" dirty="0" err="1">
                <a:solidFill>
                  <a:srgbClr val="355E00"/>
                </a:solidFill>
                <a:latin typeface="Courier 10 Pitch" pitchFamily="1" charset="0"/>
              </a:rPr>
              <a:t>matchObj</a:t>
            </a: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 :</a:t>
            </a:r>
          </a:p>
          <a:p>
            <a:pPr algn="just" eaLnBrk="1" hangingPunct="1">
              <a:buClrTx/>
              <a:buFontTx/>
              <a:buNone/>
            </a:pP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    print "match --&gt; </a:t>
            </a:r>
            <a:r>
              <a:rPr lang="en-IN" altLang="fr-FR" sz="1800" dirty="0" err="1">
                <a:solidFill>
                  <a:srgbClr val="355E00"/>
                </a:solidFill>
                <a:latin typeface="Courier 10 Pitch" pitchFamily="1" charset="0"/>
              </a:rPr>
              <a:t>matchObj.group</a:t>
            </a: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():",</a:t>
            </a:r>
            <a:r>
              <a:rPr lang="en-IN" altLang="fr-FR" sz="1800" dirty="0" err="1">
                <a:solidFill>
                  <a:srgbClr val="355E00"/>
                </a:solidFill>
                <a:latin typeface="Courier 10 Pitch" pitchFamily="1" charset="0"/>
              </a:rPr>
              <a:t>matchObj.group</a:t>
            </a: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()</a:t>
            </a:r>
          </a:p>
          <a:p>
            <a:pPr algn="just" eaLnBrk="1" hangingPunct="1">
              <a:buClrTx/>
              <a:buFontTx/>
              <a:buNone/>
            </a:pP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else :</a:t>
            </a:r>
          </a:p>
          <a:p>
            <a:pPr algn="just" eaLnBrk="1" hangingPunct="1">
              <a:buClrTx/>
              <a:buFontTx/>
              <a:buNone/>
            </a:pP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    print "No match!!"</a:t>
            </a:r>
          </a:p>
          <a:p>
            <a:pPr algn="just" eaLnBrk="1" hangingPunct="1">
              <a:buClrTx/>
              <a:buFontTx/>
              <a:buNone/>
            </a:pPr>
            <a:endParaRPr lang="en-IN" altLang="fr-FR" sz="1800" dirty="0">
              <a:solidFill>
                <a:srgbClr val="355E00"/>
              </a:solidFill>
              <a:latin typeface="Courier 10 Pitch" pitchFamily="1" charset="0"/>
            </a:endParaRPr>
          </a:p>
          <a:p>
            <a:pPr algn="just" eaLnBrk="1" hangingPunct="1">
              <a:buClrTx/>
              <a:buFontTx/>
              <a:buNone/>
            </a:pPr>
            <a:r>
              <a:rPr lang="en-IN" altLang="fr-FR" sz="1800" dirty="0" err="1">
                <a:solidFill>
                  <a:srgbClr val="355E00"/>
                </a:solidFill>
                <a:latin typeface="Courier 10 Pitch" pitchFamily="1" charset="0"/>
              </a:rPr>
              <a:t>searchObj</a:t>
            </a: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 = </a:t>
            </a:r>
            <a:r>
              <a:rPr lang="en-IN" altLang="fr-FR" sz="1800" dirty="0" err="1">
                <a:solidFill>
                  <a:srgbClr val="355E00"/>
                </a:solidFill>
                <a:latin typeface="Courier 10 Pitch" pitchFamily="1" charset="0"/>
              </a:rPr>
              <a:t>re.search</a:t>
            </a: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('dogs', line)</a:t>
            </a:r>
          </a:p>
          <a:p>
            <a:pPr algn="just" eaLnBrk="1" hangingPunct="1">
              <a:buClrTx/>
              <a:buFontTx/>
              <a:buNone/>
            </a:pP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if </a:t>
            </a:r>
            <a:r>
              <a:rPr lang="en-IN" altLang="fr-FR" sz="1800" dirty="0" err="1">
                <a:solidFill>
                  <a:srgbClr val="355E00"/>
                </a:solidFill>
                <a:latin typeface="Courier 10 Pitch" pitchFamily="1" charset="0"/>
              </a:rPr>
              <a:t>searchObj</a:t>
            </a: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 :</a:t>
            </a:r>
          </a:p>
          <a:p>
            <a:pPr algn="just" eaLnBrk="1" hangingPunct="1">
              <a:buClrTx/>
              <a:buFontTx/>
              <a:buNone/>
            </a:pP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    print "search --&gt; </a:t>
            </a:r>
            <a:r>
              <a:rPr lang="en-IN" altLang="fr-FR" sz="1800" dirty="0" err="1">
                <a:solidFill>
                  <a:srgbClr val="355E00"/>
                </a:solidFill>
                <a:latin typeface="Courier 10 Pitch" pitchFamily="1" charset="0"/>
              </a:rPr>
              <a:t>searchObj.group</a:t>
            </a: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():",</a:t>
            </a:r>
            <a:r>
              <a:rPr lang="en-IN" altLang="fr-FR" sz="1800" dirty="0" err="1">
                <a:solidFill>
                  <a:srgbClr val="355E00"/>
                </a:solidFill>
                <a:latin typeface="Courier 10 Pitch" pitchFamily="1" charset="0"/>
              </a:rPr>
              <a:t>searchObj.group</a:t>
            </a: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()</a:t>
            </a:r>
          </a:p>
          <a:p>
            <a:pPr algn="just" eaLnBrk="1" hangingPunct="1">
              <a:buClrTx/>
              <a:buFontTx/>
              <a:buNone/>
            </a:pP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else :</a:t>
            </a:r>
          </a:p>
          <a:p>
            <a:pPr algn="just" eaLnBrk="1" hangingPunct="1">
              <a:buClrTx/>
              <a:buFontTx/>
              <a:buNone/>
            </a:pP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    print "Nothing found!!"</a:t>
            </a:r>
          </a:p>
          <a:p>
            <a:pPr algn="just" eaLnBrk="1" hangingPunct="1">
              <a:buClrTx/>
              <a:buFontTx/>
              <a:buNone/>
            </a:pPr>
            <a:endParaRPr lang="en-IN" altLang="fr-FR" sz="1800" dirty="0">
              <a:solidFill>
                <a:srgbClr val="355E00"/>
              </a:solidFill>
              <a:latin typeface="Courier 10 Pitch" pitchFamily="1" charset="0"/>
            </a:endParaRPr>
          </a:p>
          <a:p>
            <a:pPr algn="just" eaLnBrk="1" hangingPunct="1">
              <a:buClrTx/>
              <a:buFontTx/>
              <a:buNone/>
            </a:pPr>
            <a:r>
              <a:rPr lang="en-IN" altLang="fr-FR" sz="1800" dirty="0">
                <a:solidFill>
                  <a:srgbClr val="004586"/>
                </a:solidFill>
                <a:latin typeface="Courier 10 Pitch" pitchFamily="1" charset="0"/>
              </a:rPr>
              <a:t>No match!!</a:t>
            </a:r>
          </a:p>
          <a:p>
            <a:pPr algn="just" eaLnBrk="1" hangingPunct="1">
              <a:buClrTx/>
              <a:buFontTx/>
              <a:buNone/>
            </a:pPr>
            <a:r>
              <a:rPr lang="en-IN" altLang="fr-FR" sz="1800" dirty="0">
                <a:solidFill>
                  <a:srgbClr val="004586"/>
                </a:solidFill>
                <a:latin typeface="Courier 10 Pitch" pitchFamily="1" charset="0"/>
              </a:rPr>
              <a:t>search --&gt; </a:t>
            </a:r>
            <a:r>
              <a:rPr lang="en-IN" altLang="fr-FR" sz="1800" dirty="0" err="1">
                <a:solidFill>
                  <a:srgbClr val="004586"/>
                </a:solidFill>
                <a:latin typeface="Courier 10 Pitch" pitchFamily="1" charset="0"/>
              </a:rPr>
              <a:t>searchObj.group</a:t>
            </a:r>
            <a:r>
              <a:rPr lang="en-IN" altLang="fr-FR" sz="1800" dirty="0">
                <a:solidFill>
                  <a:srgbClr val="004586"/>
                </a:solidFill>
                <a:latin typeface="Courier 10 Pitch" pitchFamily="1" charset="0"/>
              </a:rPr>
              <a:t>() :  dogs</a:t>
            </a:r>
          </a:p>
        </p:txBody>
      </p:sp>
      <p:sp>
        <p:nvSpPr>
          <p:cNvPr id="106503" name="Text Box 6"/>
          <p:cNvSpPr txBox="1">
            <a:spLocks noChangeArrowheads="1"/>
          </p:cNvSpPr>
          <p:nvPr/>
        </p:nvSpPr>
        <p:spPr bwMode="auto">
          <a:xfrm>
            <a:off x="5121275" y="1096963"/>
            <a:ext cx="3565525" cy="395287"/>
          </a:xfrm>
          <a:prstGeom prst="rect">
            <a:avLst/>
          </a:prstGeom>
          <a:solidFill>
            <a:srgbClr val="B80047">
              <a:alpha val="9804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fr-FR" sz="2000" b="1">
                <a:solidFill>
                  <a:srgbClr val="000000"/>
                </a:solidFill>
              </a:rPr>
              <a:t>regExp/matchVsSearch.py</a:t>
            </a:r>
          </a:p>
        </p:txBody>
      </p:sp>
    </p:spTree>
    <p:extLst>
      <p:ext uri="{BB962C8B-B14F-4D97-AF65-F5344CB8AC3E}">
        <p14:creationId xmlns:p14="http://schemas.microsoft.com/office/powerpoint/2010/main" val="3414054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caret character is used in regular expressions to match “the </a:t>
            </a:r>
            <a:r>
              <a:rPr lang="en-IN" dirty="0" smtClean="0"/>
              <a:t>beginning”</a:t>
            </a:r>
            <a:r>
              <a:rPr lang="fr-FR" dirty="0" smtClean="0"/>
              <a:t>of </a:t>
            </a:r>
            <a:r>
              <a:rPr lang="fr-FR" dirty="0"/>
              <a:t>a line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fr-FR" dirty="0"/>
              <a:t>import </a:t>
            </a:r>
            <a:r>
              <a:rPr lang="fr-FR" dirty="0" err="1"/>
              <a:t>re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hand = open('mbox-short.txt')</a:t>
            </a:r>
          </a:p>
          <a:p>
            <a:pPr marL="0" indent="0">
              <a:buNone/>
            </a:pPr>
            <a:r>
              <a:rPr lang="fr-FR" dirty="0"/>
              <a:t>for line in hand: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line </a:t>
            </a:r>
            <a:r>
              <a:rPr lang="fr-FR" dirty="0"/>
              <a:t>= </a:t>
            </a:r>
            <a:r>
              <a:rPr lang="fr-FR" dirty="0" err="1"/>
              <a:t>line.rstrip</a:t>
            </a:r>
            <a:r>
              <a:rPr lang="fr-FR" dirty="0" smtClean="0"/>
              <a:t>()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if </a:t>
            </a:r>
            <a:r>
              <a:rPr lang="fr-FR" dirty="0" err="1"/>
              <a:t>re.search</a:t>
            </a:r>
            <a:r>
              <a:rPr lang="fr-FR" dirty="0"/>
              <a:t>('ˆ</a:t>
            </a:r>
            <a:r>
              <a:rPr lang="fr-FR" dirty="0" err="1"/>
              <a:t>From</a:t>
            </a:r>
            <a:r>
              <a:rPr lang="fr-FR" dirty="0"/>
              <a:t>:', line) :</a:t>
            </a:r>
          </a:p>
          <a:p>
            <a:pPr marL="0" indent="0">
              <a:buNone/>
            </a:pPr>
            <a:r>
              <a:rPr lang="fr-FR" dirty="0" smtClean="0"/>
              <a:t>   </a:t>
            </a:r>
            <a:r>
              <a:rPr lang="fr-FR" dirty="0" err="1" smtClean="0"/>
              <a:t>print</a:t>
            </a:r>
            <a:r>
              <a:rPr lang="fr-FR" dirty="0" smtClean="0"/>
              <a:t> </a:t>
            </a:r>
            <a:r>
              <a:rPr lang="fr-FR" dirty="0"/>
              <a:t>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08.08.18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044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 matching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(‘dot’) or full stop which matches any character</a:t>
            </a:r>
          </a:p>
          <a:p>
            <a:r>
              <a:rPr lang="en-IN" dirty="0"/>
              <a:t>In the following example, the regular expression “</a:t>
            </a:r>
            <a:r>
              <a:rPr lang="en-IN" dirty="0" err="1"/>
              <a:t>F..m</a:t>
            </a:r>
            <a:r>
              <a:rPr lang="en-IN" dirty="0"/>
              <a:t>:” would match any of the</a:t>
            </a:r>
          </a:p>
          <a:p>
            <a:r>
              <a:rPr lang="en-IN" dirty="0"/>
              <a:t>strings “From:”, “</a:t>
            </a:r>
            <a:r>
              <a:rPr lang="en-IN" dirty="0" err="1"/>
              <a:t>Fxxm</a:t>
            </a:r>
            <a:r>
              <a:rPr lang="en-IN" dirty="0"/>
              <a:t>:”, “F12m:”, or “F!@m:” since the period characters in</a:t>
            </a:r>
          </a:p>
          <a:p>
            <a:r>
              <a:rPr lang="en-IN" dirty="0"/>
              <a:t>the regular expression match any character.</a:t>
            </a:r>
          </a:p>
          <a:p>
            <a:pPr marL="0" indent="0">
              <a:buNone/>
            </a:pPr>
            <a:r>
              <a:rPr lang="fr-FR" dirty="0" smtClean="0"/>
              <a:t>	import </a:t>
            </a:r>
            <a:r>
              <a:rPr lang="fr-FR" dirty="0" err="1"/>
              <a:t>re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hand </a:t>
            </a:r>
            <a:r>
              <a:rPr lang="fr-FR" dirty="0"/>
              <a:t>= open('mbox-short.txt')</a:t>
            </a:r>
          </a:p>
          <a:p>
            <a:pPr marL="0" indent="0">
              <a:buNone/>
            </a:pPr>
            <a:r>
              <a:rPr lang="fr-FR" dirty="0" smtClean="0"/>
              <a:t>	for </a:t>
            </a:r>
            <a:r>
              <a:rPr lang="fr-FR" dirty="0"/>
              <a:t>line in hand:</a:t>
            </a:r>
          </a:p>
          <a:p>
            <a:pPr marL="0" indent="0">
              <a:buNone/>
            </a:pPr>
            <a:r>
              <a:rPr lang="fr-FR" dirty="0" smtClean="0"/>
              <a:t>	    line </a:t>
            </a:r>
            <a:r>
              <a:rPr lang="fr-FR" dirty="0"/>
              <a:t>= </a:t>
            </a:r>
            <a:r>
              <a:rPr lang="fr-FR" dirty="0" err="1"/>
              <a:t>line.rstrip</a:t>
            </a:r>
            <a:r>
              <a:rPr lang="fr-FR" dirty="0"/>
              <a:t>()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   if </a:t>
            </a:r>
            <a:r>
              <a:rPr lang="en-IN" dirty="0" err="1"/>
              <a:t>re.search</a:t>
            </a:r>
            <a:r>
              <a:rPr lang="en-IN" dirty="0"/>
              <a:t>('ˆ</a:t>
            </a:r>
            <a:r>
              <a:rPr lang="en-IN" dirty="0" err="1"/>
              <a:t>F..m</a:t>
            </a:r>
            <a:r>
              <a:rPr lang="en-IN" dirty="0"/>
              <a:t>:', line)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print</a:t>
            </a:r>
            <a:r>
              <a:rPr lang="fr-FR" dirty="0" smtClean="0"/>
              <a:t> </a:t>
            </a:r>
            <a:r>
              <a:rPr lang="fr-FR" dirty="0"/>
              <a:t>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08.08.18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99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* Or +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Matches 0 or more occurrence of preceding character</a:t>
            </a:r>
          </a:p>
          <a:p>
            <a:pPr marL="0" indent="0">
              <a:buNone/>
            </a:pPr>
            <a:r>
              <a:rPr lang="fr-FR" dirty="0"/>
              <a:t>import </a:t>
            </a:r>
            <a:r>
              <a:rPr lang="fr-FR" dirty="0" err="1"/>
              <a:t>re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hand = open('mbox-short.txt')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for </a:t>
            </a:r>
            <a:r>
              <a:rPr lang="fr-FR" dirty="0"/>
              <a:t>line in hand:</a:t>
            </a:r>
          </a:p>
          <a:p>
            <a:pPr marL="0" indent="0">
              <a:buNone/>
            </a:pPr>
            <a:r>
              <a:rPr lang="fr-FR" dirty="0" smtClean="0"/>
              <a:t>        line </a:t>
            </a:r>
            <a:r>
              <a:rPr lang="fr-FR" dirty="0"/>
              <a:t>= </a:t>
            </a:r>
            <a:r>
              <a:rPr lang="fr-FR" dirty="0" err="1"/>
              <a:t>line.rstrip</a:t>
            </a:r>
            <a:r>
              <a:rPr lang="fr-FR" dirty="0"/>
              <a:t>()</a:t>
            </a:r>
          </a:p>
          <a:p>
            <a:pPr marL="0" indent="0">
              <a:buNone/>
            </a:pPr>
            <a:r>
              <a:rPr lang="fr-FR" dirty="0" smtClean="0"/>
              <a:t>        if </a:t>
            </a:r>
            <a:r>
              <a:rPr lang="fr-FR" dirty="0" err="1"/>
              <a:t>re.search</a:t>
            </a:r>
            <a:r>
              <a:rPr lang="fr-FR" dirty="0"/>
              <a:t>('ˆ</a:t>
            </a:r>
            <a:r>
              <a:rPr lang="fr-FR" dirty="0" err="1"/>
              <a:t>From</a:t>
            </a:r>
            <a:r>
              <a:rPr lang="fr-FR" dirty="0"/>
              <a:t>:.+@', line) 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    </a:t>
            </a:r>
            <a:r>
              <a:rPr lang="fr-FR" dirty="0" err="1" smtClean="0"/>
              <a:t>print</a:t>
            </a:r>
            <a:r>
              <a:rPr lang="fr-FR" dirty="0" smtClean="0"/>
              <a:t> line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fr-FR" dirty="0" err="1"/>
              <a:t>From</a:t>
            </a:r>
            <a:r>
              <a:rPr lang="fr-FR" dirty="0"/>
              <a:t>: </a:t>
            </a:r>
            <a:r>
              <a:rPr lang="fr-FR" dirty="0" err="1"/>
              <a:t>stephen.marquard</a:t>
            </a:r>
            <a:r>
              <a:rPr lang="fr-FR" dirty="0"/>
              <a:t> @uct.ac.za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08.08.18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237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Extracting data using regular expression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to extract data from a string in Python we can use the </a:t>
            </a:r>
            <a:r>
              <a:rPr lang="en-IN" dirty="0" err="1"/>
              <a:t>findall</a:t>
            </a:r>
            <a:r>
              <a:rPr lang="en-IN" dirty="0" smtClean="0"/>
              <a:t>() method </a:t>
            </a:r>
            <a:r>
              <a:rPr lang="en-IN" dirty="0"/>
              <a:t>to extract all of the substrings which match a regular </a:t>
            </a:r>
            <a:r>
              <a:rPr lang="en-IN" dirty="0" smtClean="0"/>
              <a:t>expression</a:t>
            </a:r>
          </a:p>
          <a:p>
            <a:r>
              <a:rPr lang="en-IN" dirty="0" smtClean="0"/>
              <a:t>Fetch email address from the string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fr-FR" dirty="0"/>
              <a:t>import </a:t>
            </a:r>
            <a:r>
              <a:rPr lang="fr-FR" dirty="0" err="1"/>
              <a:t>re</a:t>
            </a:r>
            <a:endParaRPr lang="fr-FR" dirty="0"/>
          </a:p>
          <a:p>
            <a:pPr marL="0" indent="0">
              <a:buNone/>
            </a:pPr>
            <a:r>
              <a:rPr lang="en-IN" dirty="0"/>
              <a:t>s = 'Hello from csev@umich.edu to cwen@iupui.edu about the meeting @2PM'</a:t>
            </a:r>
          </a:p>
          <a:p>
            <a:pPr marL="0" indent="0">
              <a:buNone/>
            </a:pPr>
            <a:r>
              <a:rPr lang="fr-FR" dirty="0" err="1"/>
              <a:t>lst</a:t>
            </a:r>
            <a:r>
              <a:rPr lang="fr-FR" dirty="0"/>
              <a:t> = </a:t>
            </a:r>
            <a:r>
              <a:rPr lang="fr-FR" dirty="0" err="1"/>
              <a:t>re.findall</a:t>
            </a:r>
            <a:r>
              <a:rPr lang="fr-FR" dirty="0"/>
              <a:t>('\S+@\S+', s)</a:t>
            </a:r>
          </a:p>
          <a:p>
            <a:pPr marL="0" indent="0">
              <a:buNone/>
            </a:pPr>
            <a:r>
              <a:rPr lang="fr-FR" dirty="0" err="1"/>
              <a:t>print</a:t>
            </a:r>
            <a:r>
              <a:rPr lang="fr-FR" dirty="0"/>
              <a:t> </a:t>
            </a:r>
            <a:r>
              <a:rPr lang="fr-FR" dirty="0" err="1" smtClean="0"/>
              <a:t>lst</a:t>
            </a:r>
            <a:endParaRPr lang="fr-FR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</a:t>
            </a:r>
            <a:r>
              <a:rPr lang="en-IN" dirty="0" err="1"/>
              <a:t>findall</a:t>
            </a:r>
            <a:r>
              <a:rPr lang="en-IN" dirty="0"/>
              <a:t>() method searches the string in the second argument and returns </a:t>
            </a:r>
            <a:r>
              <a:rPr lang="en-IN" dirty="0" smtClean="0"/>
              <a:t>a list </a:t>
            </a:r>
            <a:r>
              <a:rPr lang="en-IN" dirty="0"/>
              <a:t>of all of the strings that look like </a:t>
            </a:r>
            <a:r>
              <a:rPr lang="en-IN" dirty="0" smtClean="0"/>
              <a:t>email addresses</a:t>
            </a:r>
            <a:r>
              <a:rPr lang="en-IN" dirty="0"/>
              <a:t>. We are using a </a:t>
            </a:r>
            <a:r>
              <a:rPr lang="en-IN" dirty="0" smtClean="0"/>
              <a:t>two-character sequence </a:t>
            </a:r>
            <a:r>
              <a:rPr lang="en-IN" dirty="0"/>
              <a:t>that matches a non-whitespace character (\S</a:t>
            </a:r>
            <a:r>
              <a:rPr lang="en-IN" dirty="0" smtClean="0"/>
              <a:t>).</a:t>
            </a:r>
          </a:p>
          <a:p>
            <a:r>
              <a:rPr lang="fr-FR" dirty="0"/>
              <a:t>[a-zA-Z0-9]\S*@\S*[a-</a:t>
            </a:r>
            <a:r>
              <a:rPr lang="fr-FR" dirty="0" err="1"/>
              <a:t>zA</a:t>
            </a:r>
            <a:r>
              <a:rPr lang="fr-FR" dirty="0"/>
              <a:t>-Z]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08.08.18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851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Excel Reading/Writing</a:t>
            </a:r>
          </a:p>
          <a:p>
            <a:r>
              <a:rPr lang="en-IN" dirty="0" err="1" smtClean="0"/>
              <a:t>Json</a:t>
            </a:r>
            <a:r>
              <a:rPr lang="en-IN" dirty="0" smtClean="0"/>
              <a:t> Parsing</a:t>
            </a:r>
          </a:p>
          <a:p>
            <a:r>
              <a:rPr lang="en-IN" dirty="0" smtClean="0"/>
              <a:t>XML Parsing</a:t>
            </a:r>
          </a:p>
          <a:p>
            <a:r>
              <a:rPr lang="en-IN" dirty="0" smtClean="0"/>
              <a:t>Database</a:t>
            </a:r>
          </a:p>
          <a:p>
            <a:r>
              <a:rPr lang="en-IN" dirty="0" smtClean="0"/>
              <a:t>Regular Expression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078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Excel Reading and Writing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Many third party packages are available</a:t>
            </a:r>
          </a:p>
          <a:p>
            <a:pPr lvl="1"/>
            <a:r>
              <a:rPr lang="en-IN" dirty="0" err="1" smtClean="0"/>
              <a:t>Xlrd</a:t>
            </a:r>
            <a:r>
              <a:rPr lang="en-IN" dirty="0" smtClean="0"/>
              <a:t> : to read excel file</a:t>
            </a:r>
          </a:p>
          <a:p>
            <a:pPr lvl="1"/>
            <a:r>
              <a:rPr lang="en-IN" dirty="0" err="1" smtClean="0"/>
              <a:t>Xlwt</a:t>
            </a:r>
            <a:r>
              <a:rPr lang="en-IN" dirty="0" smtClean="0"/>
              <a:t> : to write excel file</a:t>
            </a:r>
          </a:p>
          <a:p>
            <a:pPr lvl="1"/>
            <a:r>
              <a:rPr lang="en-IN" dirty="0" err="1" smtClean="0"/>
              <a:t>Pyexcel</a:t>
            </a:r>
            <a:r>
              <a:rPr lang="en-IN" dirty="0" smtClean="0"/>
              <a:t> : read/write csv, </a:t>
            </a:r>
            <a:r>
              <a:rPr lang="en-IN" dirty="0" err="1" smtClean="0"/>
              <a:t>xls</a:t>
            </a:r>
            <a:r>
              <a:rPr lang="en-IN" dirty="0" smtClean="0"/>
              <a:t>, </a:t>
            </a:r>
            <a:r>
              <a:rPr lang="en-IN" dirty="0" err="1" smtClean="0"/>
              <a:t>xlsx</a:t>
            </a:r>
            <a:r>
              <a:rPr lang="en-IN" dirty="0" smtClean="0"/>
              <a:t>, and </a:t>
            </a:r>
            <a:r>
              <a:rPr lang="en-IN" dirty="0" err="1" smtClean="0"/>
              <a:t>xlsm</a:t>
            </a:r>
            <a:r>
              <a:rPr lang="en-IN" dirty="0" smtClean="0"/>
              <a:t> files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08.08.18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240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Json</a:t>
            </a:r>
            <a:r>
              <a:rPr lang="en-IN" dirty="0" smtClean="0"/>
              <a:t> Parsing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Json</a:t>
            </a:r>
            <a:r>
              <a:rPr lang="en-IN" dirty="0" smtClean="0"/>
              <a:t> package used to parse </a:t>
            </a:r>
            <a:r>
              <a:rPr lang="en-IN" dirty="0" err="1" smtClean="0"/>
              <a:t>Json</a:t>
            </a:r>
            <a:r>
              <a:rPr lang="en-IN" dirty="0" smtClean="0"/>
              <a:t> data</a:t>
            </a:r>
          </a:p>
          <a:p>
            <a:r>
              <a:rPr lang="en-IN" dirty="0" err="1" smtClean="0"/>
              <a:t>Json.dump</a:t>
            </a:r>
            <a:r>
              <a:rPr lang="en-IN" dirty="0" smtClean="0"/>
              <a:t>(data, </a:t>
            </a:r>
            <a:r>
              <a:rPr lang="en-IN" dirty="0" err="1" smtClean="0"/>
              <a:t>fileobj</a:t>
            </a:r>
            <a:r>
              <a:rPr lang="en-IN" dirty="0" smtClean="0"/>
              <a:t>) : to write the data object to the output file</a:t>
            </a:r>
          </a:p>
          <a:p>
            <a:r>
              <a:rPr lang="en-IN" dirty="0" err="1" smtClean="0"/>
              <a:t>Json.load</a:t>
            </a:r>
            <a:r>
              <a:rPr lang="en-IN" dirty="0" smtClean="0"/>
              <a:t>(</a:t>
            </a:r>
            <a:r>
              <a:rPr lang="en-IN" dirty="0" err="1" smtClean="0"/>
              <a:t>fileobj</a:t>
            </a:r>
            <a:r>
              <a:rPr lang="en-IN" dirty="0" smtClean="0"/>
              <a:t>) : read the string from file, parse the </a:t>
            </a:r>
            <a:r>
              <a:rPr lang="en-IN" dirty="0" err="1" smtClean="0"/>
              <a:t>json</a:t>
            </a:r>
            <a:r>
              <a:rPr lang="en-IN" dirty="0" smtClean="0"/>
              <a:t> data and populate a python dict.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08.08.18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05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XML Parsing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 </a:t>
            </a:r>
            <a:r>
              <a:rPr lang="fr-FR" dirty="0" err="1"/>
              <a:t>xml.etree.ElementTree</a:t>
            </a:r>
            <a:r>
              <a:rPr lang="fr-FR" dirty="0"/>
              <a:t> as ET</a:t>
            </a:r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08.08.18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9477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Connectivity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Python standard for database interfaces is the Python DB-API. </a:t>
            </a:r>
          </a:p>
          <a:p>
            <a:r>
              <a:rPr lang="en-IN" dirty="0" smtClean="0"/>
              <a:t>Most Python </a:t>
            </a:r>
            <a:r>
              <a:rPr lang="en-IN" dirty="0"/>
              <a:t>database interfaces adhere to this standard. Python Database </a:t>
            </a:r>
            <a:r>
              <a:rPr lang="en-IN" dirty="0" smtClean="0"/>
              <a:t>API provides </a:t>
            </a:r>
            <a:r>
              <a:rPr lang="en-IN" dirty="0"/>
              <a:t>a standard Interface to interact between Python and </a:t>
            </a:r>
            <a:r>
              <a:rPr lang="en-IN" dirty="0" smtClean="0"/>
              <a:t>different Databases</a:t>
            </a:r>
            <a:r>
              <a:rPr lang="en-IN" dirty="0"/>
              <a:t>. DB API 2.0 is the current DB API version, and is referenced </a:t>
            </a:r>
            <a:r>
              <a:rPr lang="en-IN" dirty="0" smtClean="0"/>
              <a:t>as </a:t>
            </a:r>
            <a:r>
              <a:rPr lang="fr-FR" dirty="0" smtClean="0"/>
              <a:t>PEP </a:t>
            </a:r>
            <a:r>
              <a:rPr lang="fr-FR" dirty="0"/>
              <a:t>249</a:t>
            </a:r>
          </a:p>
          <a:p>
            <a:r>
              <a:rPr lang="en-IN" dirty="0"/>
              <a:t>The popular Python DB API 2.0 compatible modules are as below ::</a:t>
            </a:r>
          </a:p>
          <a:p>
            <a:pPr lvl="1"/>
            <a:r>
              <a:rPr lang="fr-FR" b="1" dirty="0" err="1" smtClean="0"/>
              <a:t>MySQLdb</a:t>
            </a:r>
            <a:r>
              <a:rPr lang="fr-FR" b="1" dirty="0" smtClean="0"/>
              <a:t> </a:t>
            </a:r>
            <a:r>
              <a:rPr lang="fr-FR" b="1" dirty="0"/>
              <a:t>(MySQL</a:t>
            </a:r>
            <a:r>
              <a:rPr lang="fr-FR" b="1" dirty="0" smtClean="0"/>
              <a:t>)</a:t>
            </a:r>
            <a:endParaRPr lang="fr-FR" dirty="0"/>
          </a:p>
          <a:p>
            <a:pPr lvl="1"/>
            <a:r>
              <a:rPr lang="fr-FR" b="1" dirty="0" smtClean="0"/>
              <a:t>psycopg2 </a:t>
            </a:r>
            <a:r>
              <a:rPr lang="fr-FR" b="1" dirty="0"/>
              <a:t>(PostgreSQL</a:t>
            </a:r>
            <a:r>
              <a:rPr lang="fr-FR" b="1" dirty="0" smtClean="0"/>
              <a:t>)</a:t>
            </a:r>
            <a:endParaRPr lang="en-IN" dirty="0"/>
          </a:p>
          <a:p>
            <a:pPr lvl="1"/>
            <a:r>
              <a:rPr lang="fr-FR" b="1" dirty="0" err="1" smtClean="0"/>
              <a:t>cx_Oracle</a:t>
            </a:r>
            <a:r>
              <a:rPr lang="fr-FR" b="1" dirty="0" smtClean="0"/>
              <a:t> </a:t>
            </a:r>
            <a:r>
              <a:rPr lang="fr-FR" b="1" dirty="0"/>
              <a:t>(Oracle</a:t>
            </a:r>
            <a:r>
              <a:rPr lang="fr-FR" b="1" dirty="0" smtClean="0"/>
              <a:t>)</a:t>
            </a:r>
          </a:p>
          <a:p>
            <a:pPr lvl="1"/>
            <a:r>
              <a:rPr lang="en-IN" b="1" dirty="0" err="1" smtClean="0"/>
              <a:t>sqlite</a:t>
            </a:r>
            <a:r>
              <a:rPr lang="en-IN" b="1" dirty="0" smtClean="0"/>
              <a:t> </a:t>
            </a:r>
            <a:r>
              <a:rPr lang="en-IN" b="1" dirty="0"/>
              <a:t>(sqlite3) </a:t>
            </a:r>
            <a:r>
              <a:rPr lang="en-IN" dirty="0"/>
              <a:t>- This is a built-in module and comes with </a:t>
            </a:r>
            <a:r>
              <a:rPr lang="en-IN" dirty="0" smtClean="0"/>
              <a:t>the </a:t>
            </a:r>
            <a:r>
              <a:rPr lang="fr-FR" dirty="0" smtClean="0"/>
              <a:t>standard </a:t>
            </a:r>
            <a:r>
              <a:rPr lang="fr-FR" dirty="0"/>
              <a:t>python installation.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08.08.18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10633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Pylint</a:t>
            </a:r>
            <a:r>
              <a:rPr lang="en-IN" dirty="0" smtClean="0"/>
              <a:t> (Code </a:t>
            </a:r>
            <a:r>
              <a:rPr lang="en-IN" dirty="0" err="1" smtClean="0"/>
              <a:t>anaylsis</a:t>
            </a:r>
            <a:r>
              <a:rPr lang="en-IN" dirty="0" smtClean="0"/>
              <a:t> for Python)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r-FR" dirty="0" err="1">
                <a:solidFill>
                  <a:srgbClr val="000000"/>
                </a:solidFill>
              </a:rPr>
              <a:t>Pylint</a:t>
            </a:r>
            <a:r>
              <a:rPr lang="en-US" altLang="fr-FR" dirty="0">
                <a:solidFill>
                  <a:srgbClr val="000000"/>
                </a:solidFill>
              </a:rPr>
              <a:t> is a Python tool that checks a module for coding standards</a:t>
            </a:r>
          </a:p>
          <a:p>
            <a:r>
              <a:rPr lang="en-US" altLang="fr-FR" dirty="0">
                <a:solidFill>
                  <a:srgbClr val="000000"/>
                </a:solidFill>
              </a:rPr>
              <a:t>The default coding style used by </a:t>
            </a:r>
            <a:r>
              <a:rPr lang="en-US" altLang="fr-FR" dirty="0" err="1">
                <a:solidFill>
                  <a:srgbClr val="000000"/>
                </a:solidFill>
              </a:rPr>
              <a:t>Pylint</a:t>
            </a:r>
            <a:r>
              <a:rPr lang="en-US" altLang="fr-FR" dirty="0">
                <a:solidFill>
                  <a:srgbClr val="000000"/>
                </a:solidFill>
              </a:rPr>
              <a:t> is close to PEP 8</a:t>
            </a:r>
          </a:p>
          <a:p>
            <a:r>
              <a:rPr lang="en-US" altLang="fr-FR" dirty="0" err="1">
                <a:solidFill>
                  <a:srgbClr val="000000"/>
                </a:solidFill>
              </a:rPr>
              <a:t>Pylint</a:t>
            </a:r>
            <a:r>
              <a:rPr lang="en-US" altLang="fr-FR" dirty="0">
                <a:solidFill>
                  <a:srgbClr val="000000"/>
                </a:solidFill>
              </a:rPr>
              <a:t> will display a number of messages as it analyzes the code, as well as some statistics about the number of warnings and errors found in different files</a:t>
            </a:r>
          </a:p>
          <a:p>
            <a:r>
              <a:rPr lang="en-US" altLang="fr-FR" dirty="0">
                <a:solidFill>
                  <a:srgbClr val="000000"/>
                </a:solidFill>
              </a:rPr>
              <a:t>The messages are classified under various categories such as errors and warnings</a:t>
            </a:r>
          </a:p>
          <a:p>
            <a:r>
              <a:rPr lang="en-US" altLang="fr-FR" dirty="0">
                <a:solidFill>
                  <a:srgbClr val="000000"/>
                </a:solidFill>
              </a:rPr>
              <a:t>If you run </a:t>
            </a:r>
            <a:r>
              <a:rPr lang="en-US" altLang="fr-FR" dirty="0" err="1">
                <a:solidFill>
                  <a:srgbClr val="000000"/>
                </a:solidFill>
              </a:rPr>
              <a:t>Pylint</a:t>
            </a:r>
            <a:r>
              <a:rPr lang="en-US" altLang="fr-FR" dirty="0">
                <a:solidFill>
                  <a:srgbClr val="000000"/>
                </a:solidFill>
              </a:rPr>
              <a:t> twice, it will display the statistics from the previous run together with the ones from the current run</a:t>
            </a:r>
          </a:p>
          <a:p>
            <a:r>
              <a:rPr lang="en-US" altLang="fr-FR" dirty="0">
                <a:solidFill>
                  <a:srgbClr val="000000"/>
                </a:solidFill>
              </a:rPr>
              <a:t>Based on the number and severity of the warnings and errors, the code is given an overall </a:t>
            </a:r>
            <a:r>
              <a:rPr lang="en-US" altLang="fr-FR" dirty="0" smtClean="0">
                <a:solidFill>
                  <a:srgbClr val="000000"/>
                </a:solidFill>
              </a:rPr>
              <a:t>mark</a:t>
            </a:r>
          </a:p>
          <a:p>
            <a:r>
              <a:rPr lang="en-US" altLang="fr-FR" sz="2200" dirty="0" smtClean="0">
                <a:solidFill>
                  <a:srgbClr val="000000"/>
                </a:solidFill>
              </a:rPr>
              <a:t>To </a:t>
            </a:r>
            <a:r>
              <a:rPr lang="en-US" altLang="fr-FR" sz="2200" dirty="0">
                <a:solidFill>
                  <a:srgbClr val="000000"/>
                </a:solidFill>
              </a:rPr>
              <a:t>invoke </a:t>
            </a:r>
            <a:r>
              <a:rPr lang="en-US" altLang="fr-FR" sz="2200" dirty="0" err="1">
                <a:solidFill>
                  <a:srgbClr val="000000"/>
                </a:solidFill>
              </a:rPr>
              <a:t>pylint</a:t>
            </a:r>
            <a:r>
              <a:rPr lang="en-US" altLang="fr-FR" sz="2200" dirty="0">
                <a:solidFill>
                  <a:srgbClr val="000000"/>
                </a:solidFill>
              </a:rPr>
              <a:t> :</a:t>
            </a:r>
          </a:p>
          <a:p>
            <a:pPr marL="250825" algn="just">
              <a:buClrTx/>
              <a:buSzPct val="65000"/>
              <a:buNone/>
            </a:pPr>
            <a:r>
              <a:rPr lang="en-US" altLang="fr-FR" i="1" dirty="0" smtClean="0">
                <a:solidFill>
                  <a:srgbClr val="000000"/>
                </a:solidFill>
                <a:latin typeface="Courier 10 Pitch" pitchFamily="1" charset="0"/>
              </a:rPr>
              <a:t>		</a:t>
            </a:r>
            <a:r>
              <a:rPr lang="en-US" altLang="fr-FR" i="1" dirty="0" err="1" smtClean="0">
                <a:solidFill>
                  <a:srgbClr val="000000"/>
                </a:solidFill>
                <a:latin typeface="Courier 10 Pitch" pitchFamily="1" charset="0"/>
              </a:rPr>
              <a:t>pylint</a:t>
            </a:r>
            <a:r>
              <a:rPr lang="en-US" altLang="fr-FR" i="1" dirty="0" smtClean="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en-US" altLang="fr-FR" i="1" dirty="0">
                <a:solidFill>
                  <a:srgbClr val="000000"/>
                </a:solidFill>
                <a:latin typeface="Courier 10 Pitch" pitchFamily="1" charset="0"/>
              </a:rPr>
              <a:t>[options] </a:t>
            </a:r>
            <a:r>
              <a:rPr lang="en-US" altLang="fr-FR" i="1" dirty="0" err="1">
                <a:solidFill>
                  <a:srgbClr val="000000"/>
                </a:solidFill>
                <a:latin typeface="Courier 10 Pitch" pitchFamily="1" charset="0"/>
              </a:rPr>
              <a:t>module_or_package_name</a:t>
            </a:r>
            <a:endParaRPr lang="en-US" altLang="fr-FR" i="1" dirty="0">
              <a:solidFill>
                <a:srgbClr val="000000"/>
              </a:solidFill>
              <a:latin typeface="Courier 10 Pitch" pitchFamily="1" charset="0"/>
            </a:endParaRPr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08.08.18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791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Regular Expression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fr-FR" dirty="0">
                <a:solidFill>
                  <a:srgbClr val="000000"/>
                </a:solidFill>
              </a:rPr>
              <a:t>Import the module </a:t>
            </a:r>
            <a:r>
              <a:rPr lang="en-IN" altLang="fr-FR" dirty="0">
                <a:solidFill>
                  <a:srgbClr val="000000"/>
                </a:solidFill>
                <a:latin typeface="Courier 10 Pitch" pitchFamily="1" charset="0"/>
              </a:rPr>
              <a:t>re</a:t>
            </a:r>
          </a:p>
          <a:p>
            <a:r>
              <a:rPr lang="en-IN" altLang="fr-FR" dirty="0">
                <a:solidFill>
                  <a:srgbClr val="000000"/>
                </a:solidFill>
              </a:rPr>
              <a:t>Using regular expressions we can specify the rules for the set of possible strings that we want to match</a:t>
            </a:r>
          </a:p>
          <a:p>
            <a:r>
              <a:rPr lang="en-IN" altLang="fr-FR" dirty="0">
                <a:solidFill>
                  <a:srgbClr val="000000"/>
                </a:solidFill>
              </a:rPr>
              <a:t>REs can be used to modify a string or to split it apart in various ways</a:t>
            </a:r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08.08.18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696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fr-FR" b="1" dirty="0" err="1">
                <a:solidFill>
                  <a:srgbClr val="993366"/>
                </a:solidFill>
                <a:latin typeface="Courier 10 Pitch" pitchFamily="1" charset="0"/>
              </a:rPr>
              <a:t>re.search</a:t>
            </a:r>
            <a:r>
              <a:rPr lang="en-IN" altLang="fr-FR" b="1" dirty="0">
                <a:solidFill>
                  <a:srgbClr val="993366"/>
                </a:solidFill>
                <a:latin typeface="Courier 10 Pitch" pitchFamily="1" charset="0"/>
              </a:rPr>
              <a:t>(pattern, string, flags=0</a:t>
            </a:r>
            <a:r>
              <a:rPr lang="en-IN" altLang="fr-FR" b="1" dirty="0" smtClean="0">
                <a:solidFill>
                  <a:srgbClr val="993366"/>
                </a:solidFill>
                <a:latin typeface="Courier 10 Pitch" pitchFamily="1" charset="0"/>
              </a:rPr>
              <a:t>)</a:t>
            </a:r>
          </a:p>
          <a:p>
            <a:r>
              <a:rPr lang="en-IN" altLang="fr-FR" dirty="0">
                <a:solidFill>
                  <a:srgbClr val="000000"/>
                </a:solidFill>
              </a:rPr>
              <a:t>Scans through string looking for the first location where the regular expression pattern produces a match, and returns a corresponding </a:t>
            </a:r>
            <a:r>
              <a:rPr lang="en-IN" altLang="fr-FR" dirty="0" err="1">
                <a:solidFill>
                  <a:srgbClr val="000000"/>
                </a:solidFill>
                <a:latin typeface="Courier 10 Pitch" pitchFamily="1" charset="0"/>
              </a:rPr>
              <a:t>MatchObject</a:t>
            </a:r>
            <a:endParaRPr lang="en-IN" altLang="fr-FR" dirty="0">
              <a:solidFill>
                <a:srgbClr val="000000"/>
              </a:solidFill>
              <a:latin typeface="Courier 10 Pitch" pitchFamily="1" charset="0"/>
            </a:endParaRPr>
          </a:p>
          <a:p>
            <a:r>
              <a:rPr lang="en-IN" altLang="fr-FR" dirty="0">
                <a:solidFill>
                  <a:srgbClr val="000000"/>
                </a:solidFill>
              </a:rPr>
              <a:t>Returns </a:t>
            </a:r>
            <a:r>
              <a:rPr lang="en-IN" altLang="fr-FR" dirty="0">
                <a:solidFill>
                  <a:srgbClr val="000000"/>
                </a:solidFill>
                <a:latin typeface="Courier 10 Pitch" pitchFamily="1" charset="0"/>
              </a:rPr>
              <a:t>None</a:t>
            </a:r>
            <a:r>
              <a:rPr lang="en-IN" altLang="fr-FR" dirty="0">
                <a:solidFill>
                  <a:srgbClr val="000000"/>
                </a:solidFill>
              </a:rPr>
              <a:t> if no position in the string matches the pattern</a:t>
            </a:r>
          </a:p>
          <a:p>
            <a:r>
              <a:rPr lang="en-IN" dirty="0" smtClean="0"/>
              <a:t>Flags example:</a:t>
            </a:r>
          </a:p>
          <a:p>
            <a:pPr lvl="1"/>
            <a:r>
              <a:rPr lang="en-IN" dirty="0" err="1" smtClean="0"/>
              <a:t>re.I</a:t>
            </a:r>
            <a:r>
              <a:rPr lang="en-IN" dirty="0" smtClean="0"/>
              <a:t> : </a:t>
            </a:r>
            <a:r>
              <a:rPr lang="en-IN" dirty="0" err="1" smtClean="0"/>
              <a:t>Ignorecase</a:t>
            </a: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08.08.18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1502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Gemalto  2014–2017 &amp;#x0D;&amp;#x0A;Client Presentation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e digital age is ready to evolve beyond its current state.&amp;quot;&quot;/&gt;&lt;property id=&quot;20307&quot; value=&quot;348&quot;/&gt;&lt;/object&gt;&lt;object type=&quot;3&quot; unique_id=&quot;10007&quot;&gt;&lt;property id=&quot;20148&quot; value=&quot;5&quot;/&gt;&lt;property id=&quot;20300&quot; value=&quot;Slide 3 - &amp;quot;Enabling trust in the digital world&amp;quot;&quot;/&gt;&lt;property id=&quot;20307&quot; value=&quot;346&quot;/&gt;&lt;/object&gt;&lt;object type=&quot;3&quot; unique_id=&quot;10010&quot;&gt;&lt;property id=&quot;20148&quot; value=&quot;5&quot;/&gt;&lt;property id=&quot;20300&quot; value=&quot;Slide 4 - &amp;quot;Expanding the digital security market&amp;quot;&quot;/&gt;&lt;property id=&quot;20307&quot; value=&quot;294&quot;/&gt;&lt;/object&gt;&lt;object type=&quot;3&quot; unique_id=&quot;10325&quot;&gt;&lt;property id=&quot;20148&quot; value=&quot;5&quot;/&gt;&lt;property id=&quot;20300&quot; value=&quot;Slide 6&quot;/&gt;&lt;property id=&quot;20307&quot; value=&quot;557&quot;/&gt;&lt;/object&gt;&lt;object type=&quot;3&quot; unique_id=&quot;10326&quot;&gt;&lt;property id=&quot;20148&quot; value=&quot;5&quot;/&gt;&lt;property id=&quot;20300&quot; value=&quot;Slide 10&quot;/&gt;&lt;property id=&quot;20307&quot; value=&quot;559&quot;/&gt;&lt;/object&gt;&lt;object type=&quot;3&quot; unique_id=&quot;10327&quot;&gt;&lt;property id=&quot;20148&quot; value=&quot;5&quot;/&gt;&lt;property id=&quot;20300&quot; value=&quot;Slide 11&quot;/&gt;&lt;property id=&quot;20307&quot; value=&quot;561&quot;/&gt;&lt;/object&gt;&lt;object type=&quot;3&quot; unique_id=&quot;10328&quot;&gt;&lt;property id=&quot;20148&quot; value=&quot;5&quot;/&gt;&lt;property id=&quot;20300&quot; value=&quot;Slide 7&quot;/&gt;&lt;property id=&quot;20307&quot; value=&quot;560&quot;/&gt;&lt;/object&gt;&lt;object type=&quot;3&quot; unique_id=&quot;10329&quot;&gt;&lt;property id=&quot;20148&quot; value=&quot;5&quot;/&gt;&lt;property id=&quot;20300&quot; value=&quot;Slide 12&quot;/&gt;&lt;property id=&quot;20307&quot; value=&quot;562&quot;/&gt;&lt;/object&gt;&lt;object type=&quot;3&quot; unique_id=&quot;10537&quot;&gt;&lt;property id=&quot;20148&quot; value=&quot;5&quot;/&gt;&lt;property id=&quot;20300&quot; value=&quot;Slide 13&quot;/&gt;&lt;property id=&quot;20307&quot; value=&quot;564&quot;/&gt;&lt;/object&gt;&lt;object type=&quot;3&quot; unique_id=&quot;10538&quot;&gt;&lt;property id=&quot;20148&quot; value=&quot;5&quot;/&gt;&lt;property id=&quot;20300&quot; value=&quot;Slide 16&quot;/&gt;&lt;property id=&quot;20307&quot; value=&quot;568&quot;/&gt;&lt;/object&gt;&lt;object type=&quot;3&quot; unique_id=&quot;10675&quot;&gt;&lt;property id=&quot;20148&quot; value=&quot;5&quot;/&gt;&lt;property id=&quot;20300&quot; value=&quot;Slide 14&quot;/&gt;&lt;property id=&quot;20307&quot; value=&quot;569&quot;/&gt;&lt;/object&gt;&lt;object type=&quot;3&quot; unique_id=&quot;10676&quot;&gt;&lt;property id=&quot;20148&quot; value=&quot;5&quot;/&gt;&lt;property id=&quot;20300&quot; value=&quot;Slide 15&quot;/&gt;&lt;property id=&quot;20307&quot; value=&quot;570&quot;/&gt;&lt;/object&gt;&lt;object type=&quot;3&quot; unique_id=&quot;10677&quot;&gt;&lt;property id=&quot;20148&quot; value=&quot;5&quot;/&gt;&lt;property id=&quot;20300&quot; value=&quot;Slide 21&quot;/&gt;&lt;property id=&quot;20307&quot; value=&quot;571&quot;/&gt;&lt;/object&gt;&lt;object type=&quot;3&quot; unique_id=&quot;10823&quot;&gt;&lt;property id=&quot;20148&quot; value=&quot;5&quot;/&gt;&lt;property id=&quot;20300&quot; value=&quot;Slide 18&quot;/&gt;&lt;property id=&quot;20307&quot; value=&quot;574&quot;/&gt;&lt;/object&gt;&lt;object type=&quot;3&quot; unique_id=&quot;10824&quot;&gt;&lt;property id=&quot;20148&quot; value=&quot;5&quot;/&gt;&lt;property id=&quot;20300&quot; value=&quot;Slide 19&quot;/&gt;&lt;property id=&quot;20307&quot; value=&quot;575&quot;/&gt;&lt;/object&gt;&lt;object type=&quot;3&quot; unique_id=&quot;10825&quot;&gt;&lt;property id=&quot;20148&quot; value=&quot;5&quot;/&gt;&lt;property id=&quot;20300&quot; value=&quot;Slide 20&quot;/&gt;&lt;property id=&quot;20307&quot; value=&quot;576&quot;/&gt;&lt;/object&gt;&lt;object type=&quot;3&quot; unique_id=&quot;11063&quot;&gt;&lt;property id=&quot;20148&quot; value=&quot;5&quot;/&gt;&lt;property id=&quot;20300&quot; value=&quot;Slide 22&quot;/&gt;&lt;property id=&quot;20307&quot; value=&quot;577&quot;/&gt;&lt;/object&gt;&lt;object type=&quot;3&quot; unique_id=&quot;11110&quot;&gt;&lt;property id=&quot;20148&quot; value=&quot;5&quot;/&gt;&lt;property id=&quot;20300&quot; value=&quot;Slide 5&quot;/&gt;&lt;property id=&quot;20307&quot; value=&quot;581&quot;/&gt;&lt;/object&gt;&lt;object type=&quot;3&quot; unique_id=&quot;11111&quot;&gt;&lt;property id=&quot;20148&quot; value=&quot;5&quot;/&gt;&lt;property id=&quot;20300&quot; value=&quot;Slide 17&quot;/&gt;&lt;property id=&quot;20307&quot; value=&quot;580&quot;/&gt;&lt;/object&gt;&lt;object type=&quot;3&quot; unique_id=&quot;11341&quot;&gt;&lt;property id=&quot;20148&quot; value=&quot;5&quot;/&gt;&lt;property id=&quot;20300&quot; value=&quot;Slide 8&quot;/&gt;&lt;property id=&quot;20307&quot; value=&quot;582&quot;/&gt;&lt;/object&gt;&lt;object type=&quot;3&quot; unique_id=&quot;11342&quot;&gt;&lt;property id=&quot;20148&quot; value=&quot;5&quot;/&gt;&lt;property id=&quot;20300&quot; value=&quot;Slide 9&quot;/&gt;&lt;property id=&quot;20307&quot; value=&quot;58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Gemalto">
  <a:themeElements>
    <a:clrScheme name="Personnalisée 2">
      <a:dk1>
        <a:srgbClr val="212121"/>
      </a:dk1>
      <a:lt1>
        <a:sysClr val="window" lastClr="FFFFFF"/>
      </a:lt1>
      <a:dk2>
        <a:srgbClr val="FA821E"/>
      </a:dk2>
      <a:lt2>
        <a:srgbClr val="777777"/>
      </a:lt2>
      <a:accent1>
        <a:srgbClr val="0092C7"/>
      </a:accent1>
      <a:accent2>
        <a:srgbClr val="FFC726"/>
      </a:accent2>
      <a:accent3>
        <a:srgbClr val="EA0437"/>
      </a:accent3>
      <a:accent4>
        <a:srgbClr val="12AD2B"/>
      </a:accent4>
      <a:accent5>
        <a:srgbClr val="ABABAB"/>
      </a:accent5>
      <a:accent6>
        <a:srgbClr val="00A5A7"/>
      </a:accent6>
      <a:hlink>
        <a:srgbClr val="12AD2B"/>
      </a:hlink>
      <a:folHlink>
        <a:srgbClr val="0092C7"/>
      </a:folHlink>
    </a:clrScheme>
    <a:fontScheme name="Gemal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GTO_Document" ma:contentTypeID="0x010100D7F8A06F9445A0418776AB191A4256570028218CAD13ABD047B02448080829652A" ma:contentTypeVersion="2" ma:contentTypeDescription="Create a new document." ma:contentTypeScope="" ma:versionID="58203ebcfb11fded185d85d03c72e473">
  <xsd:schema xmlns:xsd="http://www.w3.org/2001/XMLSchema" xmlns:xs="http://www.w3.org/2001/XMLSchema" xmlns:p="http://schemas.microsoft.com/office/2006/metadata/properties" xmlns:ns2="8282a9b7-e4e4-4f6d-8f4e-c78518658f0e" targetNamespace="http://schemas.microsoft.com/office/2006/metadata/properties" ma:root="true" ma:fieldsID="a996441e457dcfe129be60e4ee063467" ns2:_="">
    <xsd:import namespace="8282a9b7-e4e4-4f6d-8f4e-c78518658f0e"/>
    <xsd:element name="properties">
      <xsd:complexType>
        <xsd:sequence>
          <xsd:element name="documentManagement">
            <xsd:complexType>
              <xsd:all>
                <xsd:element ref="ns2:dae6d26d2ff846569d48b36bc2cc0daf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82a9b7-e4e4-4f6d-8f4e-c78518658f0e" elementFormDefault="qualified">
    <xsd:import namespace="http://schemas.microsoft.com/office/2006/documentManagement/types"/>
    <xsd:import namespace="http://schemas.microsoft.com/office/infopath/2007/PartnerControls"/>
    <xsd:element name="dae6d26d2ff846569d48b36bc2cc0daf" ma:index="8" nillable="true" ma:taxonomy="true" ma:internalName="dae6d26d2ff846569d48b36bc2cc0daf" ma:taxonomyFieldName="GTO_Tags" ma:displayName="Tags" ma:fieldId="{dae6d26d-2ff8-4656-9d48-b36bc2cc0daf}" ma:taxonomyMulti="true" ma:sspId="429d0c7b-79ae-470e-ab21-669179cab1a1" ma:termSetId="882c18f8-1962-42d5-a77b-998c1aa9f6d7" ma:anchorId="e953cdad-ede9-40a4-aa3c-2a0e40ef796f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1d9e3fdf-a2ea-4af4-a5fa-c4865001b6be}" ma:internalName="TaxCatchAll" ma:showField="CatchAllData" ma:web="8282a9b7-e4e4-4f6d-8f4e-c78518658f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1d9e3fdf-a2ea-4af4-a5fa-c4865001b6be}" ma:internalName="TaxCatchAllLabel" ma:readOnly="true" ma:showField="CatchAllDataLabel" ma:web="8282a9b7-e4e4-4f6d-8f4e-c78518658f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e6d26d2ff846569d48b36bc2cc0daf xmlns="8282a9b7-e4e4-4f6d-8f4e-c78518658f0e">
      <Terms xmlns="http://schemas.microsoft.com/office/infopath/2007/PartnerControls"/>
    </dae6d26d2ff846569d48b36bc2cc0daf>
    <TaxCatchAll xmlns="8282a9b7-e4e4-4f6d-8f4e-c78518658f0e"/>
  </documentManagement>
</p:properties>
</file>

<file path=customXml/itemProps1.xml><?xml version="1.0" encoding="utf-8"?>
<ds:datastoreItem xmlns:ds="http://schemas.openxmlformats.org/officeDocument/2006/customXml" ds:itemID="{2E5AF297-7A47-4579-81E7-E3FA96FD7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82a9b7-e4e4-4f6d-8f4e-c78518658f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EF5B5B-534A-477E-B977-D41C6881E2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D5734F-4E70-444D-832E-D8030AB7585A}">
  <ds:schemaRefs>
    <ds:schemaRef ds:uri="http://purl.org/dc/terms/"/>
    <ds:schemaRef ds:uri="8282a9b7-e4e4-4f6d-8f4e-c78518658f0e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11396</TotalTime>
  <Words>860</Words>
  <Application>Microsoft Office PowerPoint</Application>
  <PresentationFormat>On-screen Show (4:3)</PresentationFormat>
  <Paragraphs>152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10 Pitch</vt:lpstr>
      <vt:lpstr>DejaVu Sans</vt:lpstr>
      <vt:lpstr>Times New Roman</vt:lpstr>
      <vt:lpstr>WenQuanYi Micro Hei</vt:lpstr>
      <vt:lpstr>Gemalto</vt:lpstr>
      <vt:lpstr> Introduction To Python : Day 4</vt:lpstr>
      <vt:lpstr>Agenda</vt:lpstr>
      <vt:lpstr>Excel Reading and Writing</vt:lpstr>
      <vt:lpstr>Json Parsing</vt:lpstr>
      <vt:lpstr>XML Parsing</vt:lpstr>
      <vt:lpstr>Database Connectivity</vt:lpstr>
      <vt:lpstr>Pylint (Code anaylsis for Python)</vt:lpstr>
      <vt:lpstr>Regular Expression</vt:lpstr>
      <vt:lpstr>PowerPoint Presentation</vt:lpstr>
      <vt:lpstr>PowerPoint Presentation</vt:lpstr>
      <vt:lpstr>PowerPoint Presentation</vt:lpstr>
      <vt:lpstr>PowerPoint Presentation</vt:lpstr>
      <vt:lpstr>Character matching</vt:lpstr>
      <vt:lpstr>* Or +</vt:lpstr>
      <vt:lpstr>Extracting data using regular expression</vt:lpstr>
    </vt:vector>
  </TitlesOfParts>
  <Company>Radley Yeldar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Gemalto Powerpoint Template 4-3</dc:title>
  <dc:creator>Parallels User</dc:creator>
  <cp:lastModifiedBy>Rautela Arjun</cp:lastModifiedBy>
  <cp:revision>1225</cp:revision>
  <cp:lastPrinted>2013-10-09T13:20:50Z</cp:lastPrinted>
  <dcterms:created xsi:type="dcterms:W3CDTF">2013-10-08T17:05:53Z</dcterms:created>
  <dcterms:modified xsi:type="dcterms:W3CDTF">2018-08-08T16:15:27Z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0x010100D7F8A06F9445A0418776AB191A4256570028218CAD13ABD047B02448080829652A</vt:lpwstr>
  </property>
  <property fmtid="{D5CDD505-2E9C-101B-9397-08002B2CF9AE}" pid="3" name="GTO_Tags">
    <vt:lpwstr/>
  </property>
</Properties>
</file>