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Ubuntu" panose="020B0504030602030204"/>
      <p:regular r:id="rId16"/>
    </p:embeddedFont>
    <p:embeddedFont>
      <p:font typeface="Canva Sans" panose="020B0503030501040103"/>
      <p:regular r:id="rId17"/>
    </p:embeddedFont>
    <p:embeddedFont>
      <p:font typeface="Canva Sans Bold" panose="020B0803030501040103"/>
      <p:bold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0.png"/><Relationship Id="rId3" Type="http://schemas.openxmlformats.org/officeDocument/2006/relationships/image" Target="../media/image15.jpe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2305251" flipH="1">
            <a:off x="16441791" y="9133129"/>
            <a:ext cx="19259568" cy="9839888"/>
          </a:xfrm>
          <a:custGeom>
            <a:avLst/>
            <a:gdLst/>
            <a:ahLst/>
            <a:cxnLst/>
            <a:rect l="l" t="t" r="r" b="b"/>
            <a:pathLst>
              <a:path w="19259568" h="9839888">
                <a:moveTo>
                  <a:pt x="19259568" y="0"/>
                </a:moveTo>
                <a:lnTo>
                  <a:pt x="0" y="0"/>
                </a:lnTo>
                <a:lnTo>
                  <a:pt x="0" y="9839889"/>
                </a:lnTo>
                <a:lnTo>
                  <a:pt x="19259568" y="9839889"/>
                </a:lnTo>
                <a:lnTo>
                  <a:pt x="19259568"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737082">
            <a:off x="7814531" y="-1569535"/>
            <a:ext cx="11863616" cy="6061230"/>
          </a:xfrm>
          <a:custGeom>
            <a:avLst/>
            <a:gdLst/>
            <a:ahLst/>
            <a:cxnLst/>
            <a:rect l="l" t="t" r="r" b="b"/>
            <a:pathLst>
              <a:path w="11863616" h="6061230">
                <a:moveTo>
                  <a:pt x="0" y="0"/>
                </a:moveTo>
                <a:lnTo>
                  <a:pt x="11863616" y="0"/>
                </a:lnTo>
                <a:lnTo>
                  <a:pt x="11863616" y="6061230"/>
                </a:lnTo>
                <a:lnTo>
                  <a:pt x="0" y="60612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0" y="0"/>
            <a:ext cx="4133263" cy="4226784"/>
          </a:xfrm>
          <a:custGeom>
            <a:avLst/>
            <a:gdLst/>
            <a:ahLst/>
            <a:cxnLst/>
            <a:rect l="l" t="t" r="r" b="b"/>
            <a:pathLst>
              <a:path w="4133263" h="4226784">
                <a:moveTo>
                  <a:pt x="0" y="0"/>
                </a:moveTo>
                <a:lnTo>
                  <a:pt x="4133263" y="0"/>
                </a:lnTo>
                <a:lnTo>
                  <a:pt x="4133263" y="4226784"/>
                </a:lnTo>
                <a:lnTo>
                  <a:pt x="0" y="4226784"/>
                </a:lnTo>
                <a:lnTo>
                  <a:pt x="0" y="0"/>
                </a:lnTo>
                <a:close/>
              </a:path>
            </a:pathLst>
          </a:custGeom>
          <a:blipFill>
            <a:blip r:embed="rId3"/>
            <a:stretch>
              <a:fillRect l="-44775" t="-42528" r="-39755" b="-37920"/>
            </a:stretch>
          </a:blipFill>
        </p:spPr>
      </p:sp>
      <p:sp>
        <p:nvSpPr>
          <p:cNvPr id="5" name="TextBox 5"/>
          <p:cNvSpPr txBox="1"/>
          <p:nvPr/>
        </p:nvSpPr>
        <p:spPr>
          <a:xfrm>
            <a:off x="5024185" y="3383793"/>
            <a:ext cx="10862810" cy="1294063"/>
          </a:xfrm>
          <a:prstGeom prst="rect">
            <a:avLst/>
          </a:prstGeom>
        </p:spPr>
        <p:txBody>
          <a:bodyPr lIns="0" tIns="0" rIns="0" bIns="0" rtlCol="0" anchor="t">
            <a:spAutoFit/>
          </a:bodyPr>
          <a:lstStyle/>
          <a:p>
            <a:pPr algn="ctr">
              <a:lnSpc>
                <a:spcPts val="10160"/>
              </a:lnSpc>
            </a:pPr>
            <a:r>
              <a:rPr lang="en-US" sz="8090" spc="64">
                <a:solidFill>
                  <a:srgbClr val="FFFFFF"/>
                </a:solidFill>
                <a:latin typeface="Ubuntu" panose="020B0504030602030204"/>
                <a:ea typeface="Ubuntu" panose="020B0504030602030204"/>
                <a:cs typeface="Ubuntu" panose="020B0504030602030204"/>
                <a:sym typeface="Ubuntu" panose="020B0504030602030204"/>
              </a:rPr>
              <a:t>MACHINE LEARNING</a:t>
            </a:r>
            <a:endParaRPr lang="en-US" sz="8090" spc="64">
              <a:solidFill>
                <a:srgbClr val="FFFFFF"/>
              </a:solidFill>
              <a:latin typeface="Ubuntu" panose="020B0504030602030204"/>
              <a:ea typeface="Ubuntu" panose="020B0504030602030204"/>
              <a:cs typeface="Ubuntu" panose="020B0504030602030204"/>
              <a:sym typeface="Ubuntu" panose="020B0504030602030204"/>
            </a:endParaRPr>
          </a:p>
        </p:txBody>
      </p:sp>
      <p:sp>
        <p:nvSpPr>
          <p:cNvPr id="6" name="TextBox 6"/>
          <p:cNvSpPr txBox="1"/>
          <p:nvPr/>
        </p:nvSpPr>
        <p:spPr>
          <a:xfrm>
            <a:off x="5024185" y="4819967"/>
            <a:ext cx="10862810" cy="580390"/>
          </a:xfrm>
          <a:prstGeom prst="rect">
            <a:avLst/>
          </a:prstGeom>
        </p:spPr>
        <p:txBody>
          <a:bodyPr lIns="0" tIns="0" rIns="0" bIns="0" rtlCol="0" anchor="t">
            <a:spAutoFit/>
          </a:bodyPr>
          <a:lstStyle/>
          <a:p>
            <a:pPr algn="ctr">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ASSIGNMENT 2</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7" name="TextBox 7"/>
          <p:cNvSpPr txBox="1"/>
          <p:nvPr/>
        </p:nvSpPr>
        <p:spPr>
          <a:xfrm>
            <a:off x="53727" y="6332340"/>
            <a:ext cx="1949946" cy="887095"/>
          </a:xfrm>
          <a:prstGeom prst="rect">
            <a:avLst/>
          </a:prstGeom>
        </p:spPr>
        <p:txBody>
          <a:bodyPr lIns="0" tIns="0" rIns="0" bIns="0" rtlCol="0" anchor="t">
            <a:spAutoFit/>
          </a:bodyPr>
          <a:lstStyle/>
          <a:p>
            <a:pPr algn="ctr">
              <a:lnSpc>
                <a:spcPts val="7280"/>
              </a:lnSpc>
            </a:pPr>
            <a:r>
              <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rPr>
              <a:t>Team:</a:t>
            </a:r>
            <a:endPar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8" name="TextBox 8"/>
          <p:cNvSpPr txBox="1"/>
          <p:nvPr/>
        </p:nvSpPr>
        <p:spPr>
          <a:xfrm>
            <a:off x="1973210" y="7152760"/>
            <a:ext cx="4752737" cy="2980690"/>
          </a:xfrm>
          <a:prstGeom prst="rect">
            <a:avLst/>
          </a:prstGeom>
        </p:spPr>
        <p:txBody>
          <a:bodyPr lIns="0" tIns="0" rIns="0" bIns="0" rtlCol="0" anchor="t">
            <a:spAutoFit/>
          </a:bodyPr>
          <a:lstStyle/>
          <a:p>
            <a:pPr algn="l">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R.Mallikarjun Reddy </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Pyla Gagan </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K.Himavanth Sai Sujan </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Manikeshwar Reddy </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4760"/>
              </a:lnSpc>
            </a:pPr>
            <a:r>
              <a:rPr lang="en-US" sz="3400">
                <a:solidFill>
                  <a:srgbClr val="FFFFFF"/>
                </a:solidFill>
                <a:latin typeface="Canva Sans" panose="020B0503030501040103"/>
                <a:ea typeface="Canva Sans" panose="020B0503030501040103"/>
                <a:cs typeface="Canva Sans" panose="020B0503030501040103"/>
                <a:sym typeface="Canva Sans" panose="020B0503030501040103"/>
              </a:rPr>
              <a:t>Lalith Lavu</a:t>
            </a:r>
            <a:endParaRPr lang="en-US" sz="340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945684" y="4547552"/>
            <a:ext cx="6396633" cy="1701180"/>
          </a:xfrm>
          <a:prstGeom prst="rect">
            <a:avLst/>
          </a:prstGeom>
        </p:spPr>
        <p:txBody>
          <a:bodyPr lIns="0" tIns="0" rIns="0" bIns="0" rtlCol="0" anchor="t">
            <a:spAutoFit/>
          </a:bodyPr>
          <a:lstStyle/>
          <a:p>
            <a:pPr algn="ctr">
              <a:lnSpc>
                <a:spcPts val="13860"/>
              </a:lnSpc>
              <a:spcBef>
                <a:spcPct val="0"/>
              </a:spcBef>
            </a:pPr>
            <a:r>
              <a:rPr lang="en-US" sz="9900" b="1">
                <a:solidFill>
                  <a:srgbClr val="FFFFFF"/>
                </a:solidFill>
                <a:latin typeface="Canva Sans Bold" panose="020B0803030501040103"/>
                <a:ea typeface="Canva Sans Bold" panose="020B0803030501040103"/>
                <a:cs typeface="Canva Sans Bold" panose="020B0803030501040103"/>
                <a:sym typeface="Canva Sans Bold" panose="020B0803030501040103"/>
              </a:rPr>
              <a:t>Thank You</a:t>
            </a:r>
            <a:endParaRPr lang="en-US" sz="99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549559" y="1359336"/>
            <a:ext cx="13188883" cy="7603656"/>
          </a:xfrm>
          <a:prstGeom prst="rect">
            <a:avLst/>
          </a:prstGeom>
        </p:spPr>
        <p:txBody>
          <a:bodyPr lIns="0" tIns="0" rIns="0" bIns="0" rtlCol="0" anchor="t">
            <a:spAutoFit/>
          </a:bodyPr>
          <a:lstStyle/>
          <a:p>
            <a:pPr algn="just">
              <a:lnSpc>
                <a:spcPts val="3525"/>
              </a:lnSpc>
            </a:pPr>
            <a:r>
              <a:rPr lang="en-US" sz="2520">
                <a:solidFill>
                  <a:srgbClr val="FFFFFF"/>
                </a:solidFill>
                <a:latin typeface="Canva Sans" panose="020B0503030501040103"/>
                <a:ea typeface="Canva Sans" panose="020B0503030501040103"/>
                <a:cs typeface="Canva Sans" panose="020B0503030501040103"/>
                <a:sym typeface="Canva Sans" panose="020B0503030501040103"/>
              </a:rPr>
              <a:t>I</a:t>
            </a:r>
            <a:r>
              <a:rPr lang="en-US" sz="2520" b="1">
                <a:solidFill>
                  <a:srgbClr val="FFFFFF"/>
                </a:solidFill>
                <a:latin typeface="Canva Sans Bold" panose="020B0803030501040103"/>
                <a:ea typeface="Canva Sans Bold" panose="020B0803030501040103"/>
                <a:cs typeface="Canva Sans Bold" panose="020B0803030501040103"/>
                <a:sym typeface="Canva Sans Bold" panose="020B0803030501040103"/>
              </a:rPr>
              <a:t>ssues in Machine Learning</a:t>
            </a:r>
            <a:endParaRPr lang="en-US" sz="252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3525"/>
              </a:lnSpc>
            </a:pPr>
          </a:p>
          <a:p>
            <a:pPr marL="543560" lvl="1" indent="-271780" algn="just">
              <a:lnSpc>
                <a:spcPts val="3525"/>
              </a:lnSpc>
              <a:buFont typeface="Arial" panose="020B0604020202020204"/>
              <a:buChar char="•"/>
            </a:pPr>
            <a:r>
              <a:rPr lang="en-US" sz="2520">
                <a:solidFill>
                  <a:srgbClr val="FFFFFF"/>
                </a:solidFill>
                <a:latin typeface="Canva Sans" panose="020B0503030501040103"/>
                <a:ea typeface="Canva Sans" panose="020B0503030501040103"/>
                <a:cs typeface="Canva Sans" panose="020B0503030501040103"/>
                <a:sym typeface="Canva Sans" panose="020B0503030501040103"/>
              </a:rPr>
              <a:t>Data Quality and Quantity: Poor-quality or insufficient data leads to biased, overfit, or underfit models, limiting generalization (e.g., non-diverse healthcare datasets).</a:t>
            </a:r>
            <a:endParaRPr lang="en-US" sz="252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25"/>
              </a:lnSpc>
            </a:pPr>
          </a:p>
          <a:p>
            <a:pPr marL="543560" lvl="1" indent="-271780" algn="just">
              <a:lnSpc>
                <a:spcPts val="3525"/>
              </a:lnSpc>
              <a:buFont typeface="Arial" panose="020B0604020202020204"/>
              <a:buChar char="•"/>
            </a:pPr>
            <a:r>
              <a:rPr lang="en-US" sz="2520">
                <a:solidFill>
                  <a:srgbClr val="FFFFFF"/>
                </a:solidFill>
                <a:latin typeface="Canva Sans" panose="020B0503030501040103"/>
                <a:ea typeface="Canva Sans" panose="020B0503030501040103"/>
                <a:cs typeface="Canva Sans" panose="020B0503030501040103"/>
                <a:sym typeface="Canva Sans" panose="020B0503030501040103"/>
              </a:rPr>
              <a:t>Feature Selection: Irrelevant features harm model accuracy; automated systems must refine predictive elements (e.g., color, texture in images).</a:t>
            </a:r>
            <a:endParaRPr lang="en-US" sz="252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25"/>
              </a:lnSpc>
            </a:pPr>
          </a:p>
          <a:p>
            <a:pPr marL="543560" lvl="1" indent="-271780" algn="just">
              <a:lnSpc>
                <a:spcPts val="3525"/>
              </a:lnSpc>
              <a:buFont typeface="Arial" panose="020B0604020202020204"/>
              <a:buChar char="•"/>
            </a:pPr>
            <a:r>
              <a:rPr lang="en-US" sz="2520">
                <a:solidFill>
                  <a:srgbClr val="FFFFFF"/>
                </a:solidFill>
                <a:latin typeface="Canva Sans" panose="020B0503030501040103"/>
                <a:ea typeface="Canva Sans" panose="020B0503030501040103"/>
                <a:cs typeface="Canva Sans" panose="020B0503030501040103"/>
                <a:sym typeface="Canva Sans" panose="020B0503030501040103"/>
              </a:rPr>
              <a:t>Hyperparameter Tuning: Optimizing hyperparameters is resource-intensive and complex due to computational constraints.</a:t>
            </a:r>
            <a:endParaRPr lang="en-US" sz="252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25"/>
              </a:lnSpc>
            </a:pPr>
          </a:p>
          <a:p>
            <a:pPr marL="543560" lvl="1" indent="-271780" algn="just">
              <a:lnSpc>
                <a:spcPts val="3525"/>
              </a:lnSpc>
              <a:buFont typeface="Arial" panose="020B0604020202020204"/>
              <a:buChar char="•"/>
            </a:pPr>
            <a:r>
              <a:rPr lang="en-US" sz="2520">
                <a:solidFill>
                  <a:srgbClr val="FFFFFF"/>
                </a:solidFill>
                <a:latin typeface="Canva Sans" panose="020B0503030501040103"/>
                <a:ea typeface="Canva Sans" panose="020B0503030501040103"/>
                <a:cs typeface="Canva Sans" panose="020B0503030501040103"/>
                <a:sym typeface="Canva Sans" panose="020B0503030501040103"/>
              </a:rPr>
              <a:t>Overfitting and Underfitting: Overfitting occurs when a model captures noise and inaccuracies from a large dataset, adversely affecting its performance.  Conversely, underfitting arises from a model being too simple for the data, resulting in incomplete and inaccurate predictions. </a:t>
            </a:r>
            <a:endParaRPr lang="en-US" sz="252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25"/>
              </a:lnSpc>
            </a:pPr>
          </a:p>
        </p:txBody>
      </p:sp>
      <p:sp>
        <p:nvSpPr>
          <p:cNvPr id="3" name="TextBox 3"/>
          <p:cNvSpPr txBox="1"/>
          <p:nvPr/>
        </p:nvSpPr>
        <p:spPr>
          <a:xfrm>
            <a:off x="370618" y="141605"/>
            <a:ext cx="2376934" cy="887095"/>
          </a:xfrm>
          <a:prstGeom prst="rect">
            <a:avLst/>
          </a:prstGeom>
        </p:spPr>
        <p:txBody>
          <a:bodyPr lIns="0" tIns="0" rIns="0" bIns="0" rtlCol="0" anchor="t">
            <a:spAutoFit/>
          </a:bodyPr>
          <a:lstStyle/>
          <a:p>
            <a:pPr algn="ctr">
              <a:lnSpc>
                <a:spcPts val="7280"/>
              </a:lnSpc>
            </a:pPr>
            <a:r>
              <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rPr>
              <a:t>TASK 1:</a:t>
            </a:r>
            <a:endPar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784032" y="2924948"/>
            <a:ext cx="7937284" cy="4663155"/>
          </a:xfrm>
          <a:custGeom>
            <a:avLst/>
            <a:gdLst/>
            <a:ahLst/>
            <a:cxnLst/>
            <a:rect l="l" t="t" r="r" b="b"/>
            <a:pathLst>
              <a:path w="7937284" h="4663155">
                <a:moveTo>
                  <a:pt x="0" y="0"/>
                </a:moveTo>
                <a:lnTo>
                  <a:pt x="7937284" y="0"/>
                </a:lnTo>
                <a:lnTo>
                  <a:pt x="7937284" y="4663155"/>
                </a:lnTo>
                <a:lnTo>
                  <a:pt x="0" y="4663155"/>
                </a:lnTo>
                <a:lnTo>
                  <a:pt x="0" y="0"/>
                </a:lnTo>
                <a:close/>
              </a:path>
            </a:pathLst>
          </a:custGeom>
          <a:blipFill>
            <a:blip r:embed="rId1"/>
            <a:stretch>
              <a:fillRect/>
            </a:stretch>
          </a:blipFill>
        </p:spPr>
      </p:sp>
      <p:sp>
        <p:nvSpPr>
          <p:cNvPr id="3" name="TextBox 3"/>
          <p:cNvSpPr txBox="1"/>
          <p:nvPr/>
        </p:nvSpPr>
        <p:spPr>
          <a:xfrm>
            <a:off x="749299" y="1458045"/>
            <a:ext cx="8219344" cy="7332809"/>
          </a:xfrm>
          <a:prstGeom prst="rect">
            <a:avLst/>
          </a:prstGeom>
        </p:spPr>
        <p:txBody>
          <a:bodyPr lIns="0" tIns="0" rIns="0" bIns="0" rtlCol="0" anchor="t">
            <a:spAutoFit/>
          </a:bodyPr>
          <a:lstStyle/>
          <a:p>
            <a:pPr algn="l">
              <a:lnSpc>
                <a:spcPts val="2775"/>
              </a:lnSpc>
            </a:pPr>
            <a:r>
              <a:rPr lang="en-US" sz="1980" b="1">
                <a:solidFill>
                  <a:srgbClr val="FFFFFF"/>
                </a:solidFill>
                <a:latin typeface="Canva Sans Bold" panose="020B0803030501040103"/>
                <a:ea typeface="Canva Sans Bold" panose="020B0803030501040103"/>
                <a:cs typeface="Canva Sans Bold" panose="020B0803030501040103"/>
                <a:sym typeface="Canva Sans Bold" panose="020B0803030501040103"/>
              </a:rPr>
              <a:t>Learning Stages in ML</a:t>
            </a:r>
            <a:endParaRPr lang="en-US" sz="198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algn="l">
              <a:lnSpc>
                <a:spcPts val="2635"/>
              </a:lnSpc>
            </a:pPr>
          </a:p>
          <a:p>
            <a:pPr algn="l">
              <a:lnSpc>
                <a:spcPts val="2635"/>
              </a:lnSpc>
            </a:pPr>
            <a:r>
              <a:rPr lang="en-US" sz="1880">
                <a:solidFill>
                  <a:srgbClr val="FFFFFF"/>
                </a:solidFill>
                <a:latin typeface="Canva Sans" panose="020B0503030501040103"/>
                <a:ea typeface="Canva Sans" panose="020B0503030501040103"/>
                <a:cs typeface="Canva Sans" panose="020B0503030501040103"/>
                <a:sym typeface="Canva Sans" panose="020B0503030501040103"/>
              </a:rPr>
              <a:t>Features: </a:t>
            </a:r>
            <a:r>
              <a:rPr lang="en-US" sz="1880">
                <a:solidFill>
                  <a:srgbClr val="FFFFFF"/>
                </a:solidFill>
                <a:latin typeface="Canva Sans" panose="020B0503030501040103"/>
                <a:ea typeface="Canva Sans" panose="020B0503030501040103"/>
                <a:cs typeface="Canva Sans" panose="020B0503030501040103"/>
                <a:sym typeface="Canva Sans" panose="020B0503030501040103"/>
              </a:rPr>
              <a:t>Models use features as independent variables for production determination. Feature selection processes coupled with engineering techniques provide substantial benefits to model predictive abilities. </a:t>
            </a:r>
            <a:endParaRPr lang="en-US" sz="188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2635"/>
              </a:lnSpc>
            </a:pPr>
          </a:p>
          <a:p>
            <a:pPr algn="l">
              <a:lnSpc>
                <a:spcPts val="2635"/>
              </a:lnSpc>
            </a:pPr>
            <a:r>
              <a:rPr lang="en-US" sz="1880">
                <a:solidFill>
                  <a:srgbClr val="FFFFFF"/>
                </a:solidFill>
                <a:latin typeface="Canva Sans" panose="020B0503030501040103"/>
                <a:ea typeface="Canva Sans" panose="020B0503030501040103"/>
                <a:cs typeface="Canva Sans" panose="020B0503030501040103"/>
                <a:sym typeface="Canva Sans" panose="020B0503030501040103"/>
              </a:rPr>
              <a:t>Labels :The direction my model aims to determine consists of Labels for prediction output. The model accuracy of supervised learning depends strongly on the quality of provided labels. Achieving both accurate and consistent labeling conditions fundamental for creating effective models.</a:t>
            </a:r>
            <a:endParaRPr lang="en-US" sz="188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2635"/>
              </a:lnSpc>
            </a:pPr>
          </a:p>
          <a:p>
            <a:pPr algn="l">
              <a:lnSpc>
                <a:spcPts val="2635"/>
              </a:lnSpc>
            </a:pPr>
            <a:r>
              <a:rPr lang="en-US" sz="1880">
                <a:solidFill>
                  <a:srgbClr val="FFFFFF"/>
                </a:solidFill>
                <a:latin typeface="Canva Sans" panose="020B0503030501040103"/>
                <a:ea typeface="Canva Sans" panose="020B0503030501040103"/>
                <a:cs typeface="Canva Sans" panose="020B0503030501040103"/>
                <a:sym typeface="Canva Sans" panose="020B0503030501040103"/>
              </a:rPr>
              <a:t>Hyperparameters: Hyperparameters represent adjustable configuration settings which programmers adjust before starting the learning process. Training becomes vulnerable to their influence through controlled parameters because these settings regulate the entire training timetable. </a:t>
            </a:r>
            <a:endParaRPr lang="en-US" sz="1880">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2635"/>
              </a:lnSpc>
            </a:pPr>
          </a:p>
          <a:p>
            <a:pPr algn="l">
              <a:lnSpc>
                <a:spcPts val="2635"/>
              </a:lnSpc>
            </a:pPr>
            <a:r>
              <a:rPr lang="en-US" sz="1880">
                <a:solidFill>
                  <a:srgbClr val="FFFFFF"/>
                </a:solidFill>
                <a:latin typeface="Canva Sans" panose="020B0503030501040103"/>
                <a:ea typeface="Canva Sans" panose="020B0503030501040103"/>
                <a:cs typeface="Canva Sans" panose="020B0503030501040103"/>
                <a:sym typeface="Canva Sans" panose="020B0503030501040103"/>
              </a:rPr>
              <a:t>Validation: Model performance evaluation through validation occurs by using the process to assess models against unknown data. Avoiding overfitting requires appropriate validation approaches in decision-making processes. </a:t>
            </a:r>
            <a:endParaRPr lang="en-US" sz="188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999981" y="1865358"/>
            <a:ext cx="7247929" cy="3035070"/>
          </a:xfrm>
          <a:custGeom>
            <a:avLst/>
            <a:gdLst/>
            <a:ahLst/>
            <a:cxnLst/>
            <a:rect l="l" t="t" r="r" b="b"/>
            <a:pathLst>
              <a:path w="7247929" h="3035070">
                <a:moveTo>
                  <a:pt x="0" y="0"/>
                </a:moveTo>
                <a:lnTo>
                  <a:pt x="7247929" y="0"/>
                </a:lnTo>
                <a:lnTo>
                  <a:pt x="7247929" y="3035070"/>
                </a:lnTo>
                <a:lnTo>
                  <a:pt x="0" y="3035070"/>
                </a:lnTo>
                <a:lnTo>
                  <a:pt x="0" y="0"/>
                </a:lnTo>
                <a:close/>
              </a:path>
            </a:pathLst>
          </a:custGeom>
          <a:blipFill>
            <a:blip r:embed="rId1"/>
            <a:stretch>
              <a:fillRect/>
            </a:stretch>
          </a:blipFill>
        </p:spPr>
      </p:sp>
      <p:sp>
        <p:nvSpPr>
          <p:cNvPr id="3" name="TextBox 3"/>
          <p:cNvSpPr txBox="1"/>
          <p:nvPr/>
        </p:nvSpPr>
        <p:spPr>
          <a:xfrm>
            <a:off x="1170062" y="5095875"/>
            <a:ext cx="7077848" cy="4112662"/>
          </a:xfrm>
          <a:prstGeom prst="rect">
            <a:avLst/>
          </a:prstGeom>
        </p:spPr>
        <p:txBody>
          <a:bodyPr lIns="0" tIns="0" rIns="0" bIns="0" rtlCol="0" anchor="t">
            <a:spAutoFit/>
          </a:bodyPr>
          <a:lstStyle/>
          <a:p>
            <a:pPr algn="just">
              <a:lnSpc>
                <a:spcPts val="2740"/>
              </a:lnSpc>
            </a:pPr>
            <a:r>
              <a:rPr lang="en-US" sz="1960">
                <a:solidFill>
                  <a:srgbClr val="FFFFFF"/>
                </a:solidFill>
                <a:latin typeface="Canva Sans" panose="020B0503030501040103"/>
                <a:ea typeface="Canva Sans" panose="020B0503030501040103"/>
                <a:cs typeface="Canva Sans" panose="020B0503030501040103"/>
                <a:sym typeface="Canva Sans" panose="020B0503030501040103"/>
              </a:rPr>
              <a:t>Real-Life Cases</a:t>
            </a:r>
            <a:endParaRPr lang="en-US" sz="196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2740"/>
              </a:lnSpc>
            </a:pPr>
          </a:p>
          <a:p>
            <a:pPr algn="just">
              <a:lnSpc>
                <a:spcPts val="2740"/>
              </a:lnSpc>
            </a:pPr>
            <a:r>
              <a:rPr lang="en-US" sz="1960">
                <a:solidFill>
                  <a:srgbClr val="FFFFFF"/>
                </a:solidFill>
                <a:latin typeface="Canva Sans" panose="020B0503030501040103"/>
                <a:ea typeface="Canva Sans" panose="020B0503030501040103"/>
                <a:cs typeface="Canva Sans" panose="020B0503030501040103"/>
                <a:sym typeface="Canva Sans" panose="020B0503030501040103"/>
              </a:rPr>
              <a:t>Healthcare: According to Obermeyer et al. (2019) machine learning encounters significant obstacles when used in healthcare because training data proves to be biased. New methods were developed to make data more diverse while achieving fair models.</a:t>
            </a:r>
            <a:endParaRPr lang="en-US" sz="196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2740"/>
              </a:lnSpc>
            </a:pPr>
          </a:p>
          <a:p>
            <a:pPr algn="just">
              <a:lnSpc>
                <a:spcPts val="2740"/>
              </a:lnSpc>
            </a:pPr>
            <a:r>
              <a:rPr lang="en-US" sz="1960">
                <a:solidFill>
                  <a:srgbClr val="FFFFFF"/>
                </a:solidFill>
                <a:latin typeface="Canva Sans" panose="020B0503030501040103"/>
                <a:ea typeface="Canva Sans" panose="020B0503030501040103"/>
                <a:cs typeface="Canva Sans" panose="020B0503030501040103"/>
                <a:sym typeface="Canva Sans" panose="020B0503030501040103"/>
              </a:rPr>
              <a:t>Natural Language Processing: Gururangan et al. (2018) investigated how label noise affects sentiment analysis. The study examined methods that could boost model performance through better label consistency techniques.</a:t>
            </a:r>
            <a:endParaRPr lang="en-US" sz="1960">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4" name="TextBox 4"/>
          <p:cNvSpPr txBox="1"/>
          <p:nvPr/>
        </p:nvSpPr>
        <p:spPr>
          <a:xfrm>
            <a:off x="9998299" y="1808208"/>
            <a:ext cx="7792092" cy="7164816"/>
          </a:xfrm>
          <a:prstGeom prst="rect">
            <a:avLst/>
          </a:prstGeom>
        </p:spPr>
        <p:txBody>
          <a:bodyPr lIns="0" tIns="0" rIns="0" bIns="0" rtlCol="0" anchor="t">
            <a:spAutoFit/>
          </a:bodyPr>
          <a:lstStyle/>
          <a:p>
            <a:pPr algn="l">
              <a:lnSpc>
                <a:spcPts val="3785"/>
              </a:lnSpc>
            </a:pPr>
            <a:r>
              <a:rPr lang="en-US" sz="2705">
                <a:solidFill>
                  <a:srgbClr val="FFFFFF"/>
                </a:solidFill>
                <a:latin typeface="Canva Sans" panose="020B0503030501040103"/>
                <a:ea typeface="Canva Sans" panose="020B0503030501040103"/>
                <a:cs typeface="Canva Sans" panose="020B0503030501040103"/>
                <a:sym typeface="Canva Sans" panose="020B0503030501040103"/>
              </a:rPr>
              <a:t>References</a:t>
            </a:r>
            <a:endParaRPr lang="en-US" sz="2705">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3785"/>
              </a:lnSpc>
            </a:pPr>
          </a:p>
          <a:p>
            <a:pPr algn="l">
              <a:lnSpc>
                <a:spcPts val="3785"/>
              </a:lnSpc>
            </a:pPr>
            <a:r>
              <a:rPr lang="en-US" sz="2705">
                <a:solidFill>
                  <a:srgbClr val="FFFFFF"/>
                </a:solidFill>
                <a:latin typeface="Canva Sans" panose="020B0503030501040103"/>
                <a:ea typeface="Canva Sans" panose="020B0503030501040103"/>
                <a:cs typeface="Canva Sans" panose="020B0503030501040103"/>
                <a:sym typeface="Canva Sans" panose="020B0503030501040103"/>
              </a:rPr>
              <a:t>Gururangan, S., Marasović, A., Swayamdipta, S., et al. (2018). Annotation artifacts in natural language inference data. Proceedings of the 2018 Conference of the North American Chapter of the Association for Computational Linguistics: Human Language Technologies, 2018, 1-6.</a:t>
            </a:r>
            <a:endParaRPr lang="en-US" sz="2705">
              <a:solidFill>
                <a:srgbClr val="FFFFFF"/>
              </a:solidFill>
              <a:latin typeface="Canva Sans" panose="020B0503030501040103"/>
              <a:ea typeface="Canva Sans" panose="020B0503030501040103"/>
              <a:cs typeface="Canva Sans" panose="020B0503030501040103"/>
              <a:sym typeface="Canva Sans" panose="020B0503030501040103"/>
            </a:endParaRPr>
          </a:p>
          <a:p>
            <a:pPr algn="l">
              <a:lnSpc>
                <a:spcPts val="3785"/>
              </a:lnSpc>
            </a:pPr>
          </a:p>
          <a:p>
            <a:pPr algn="l">
              <a:lnSpc>
                <a:spcPts val="3785"/>
              </a:lnSpc>
            </a:pPr>
            <a:r>
              <a:rPr lang="en-US" sz="2705">
                <a:solidFill>
                  <a:srgbClr val="FFFFFF"/>
                </a:solidFill>
                <a:latin typeface="Canva Sans" panose="020B0503030501040103"/>
                <a:ea typeface="Canva Sans" panose="020B0503030501040103"/>
                <a:cs typeface="Canva Sans" panose="020B0503030501040103"/>
                <a:sym typeface="Canva Sans" panose="020B0503030501040103"/>
              </a:rPr>
              <a:t>Obermeyer, Z., Powers, B., Vogeli, C., &amp; Mullainathan, S. (2019). Dissecting racial bias in an algorithm used to manage the health of populations. Science, 366(6464), 447-453. https://doi.org/10.1126/science.aax2342</a:t>
            </a:r>
            <a:endParaRPr lang="en-US" sz="2705">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5" name="AutoShape 5"/>
          <p:cNvSpPr/>
          <p:nvPr/>
        </p:nvSpPr>
        <p:spPr>
          <a:xfrm flipH="1" flipV="1">
            <a:off x="9163050" y="83210"/>
            <a:ext cx="0" cy="10671961"/>
          </a:xfrm>
          <a:prstGeom prst="line">
            <a:avLst/>
          </a:prstGeom>
          <a:ln w="38100"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252614">
            <a:off x="12125636" y="-787976"/>
            <a:ext cx="11863616" cy="6061230"/>
          </a:xfrm>
          <a:custGeom>
            <a:avLst/>
            <a:gdLst/>
            <a:ahLst/>
            <a:cxnLst/>
            <a:rect l="l" t="t" r="r" b="b"/>
            <a:pathLst>
              <a:path w="11863616" h="6061230">
                <a:moveTo>
                  <a:pt x="0" y="0"/>
                </a:moveTo>
                <a:lnTo>
                  <a:pt x="11863617" y="0"/>
                </a:lnTo>
                <a:lnTo>
                  <a:pt x="11863617" y="6061230"/>
                </a:lnTo>
                <a:lnTo>
                  <a:pt x="0" y="60612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2096906" y="3608550"/>
            <a:ext cx="7047094" cy="5640166"/>
          </a:xfrm>
          <a:custGeom>
            <a:avLst/>
            <a:gdLst/>
            <a:ahLst/>
            <a:cxnLst/>
            <a:rect l="l" t="t" r="r" b="b"/>
            <a:pathLst>
              <a:path w="7047094" h="5640166">
                <a:moveTo>
                  <a:pt x="0" y="0"/>
                </a:moveTo>
                <a:lnTo>
                  <a:pt x="7047094" y="0"/>
                </a:lnTo>
                <a:lnTo>
                  <a:pt x="7047094" y="5640166"/>
                </a:lnTo>
                <a:lnTo>
                  <a:pt x="0" y="5640166"/>
                </a:lnTo>
                <a:lnTo>
                  <a:pt x="0" y="0"/>
                </a:lnTo>
                <a:close/>
              </a:path>
            </a:pathLst>
          </a:custGeom>
          <a:blipFill>
            <a:blip r:embed="rId3"/>
            <a:stretch>
              <a:fillRect/>
            </a:stretch>
          </a:blipFill>
        </p:spPr>
      </p:sp>
      <p:sp>
        <p:nvSpPr>
          <p:cNvPr id="4" name="Freeform 4"/>
          <p:cNvSpPr/>
          <p:nvPr/>
        </p:nvSpPr>
        <p:spPr>
          <a:xfrm rot="1252614">
            <a:off x="-3214518" y="5685212"/>
            <a:ext cx="11863616" cy="6061230"/>
          </a:xfrm>
          <a:custGeom>
            <a:avLst/>
            <a:gdLst/>
            <a:ahLst/>
            <a:cxnLst/>
            <a:rect l="l" t="t" r="r" b="b"/>
            <a:pathLst>
              <a:path w="11863616" h="6061230">
                <a:moveTo>
                  <a:pt x="0" y="0"/>
                </a:moveTo>
                <a:lnTo>
                  <a:pt x="11863616" y="0"/>
                </a:lnTo>
                <a:lnTo>
                  <a:pt x="11863616" y="6061230"/>
                </a:lnTo>
                <a:lnTo>
                  <a:pt x="0" y="60612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9725937" y="3608550"/>
            <a:ext cx="7170361" cy="5649750"/>
          </a:xfrm>
          <a:custGeom>
            <a:avLst/>
            <a:gdLst/>
            <a:ahLst/>
            <a:cxnLst/>
            <a:rect l="l" t="t" r="r" b="b"/>
            <a:pathLst>
              <a:path w="7170361" h="5649750">
                <a:moveTo>
                  <a:pt x="0" y="0"/>
                </a:moveTo>
                <a:lnTo>
                  <a:pt x="7170361" y="0"/>
                </a:lnTo>
                <a:lnTo>
                  <a:pt x="7170361" y="5649750"/>
                </a:lnTo>
                <a:lnTo>
                  <a:pt x="0" y="5649750"/>
                </a:lnTo>
                <a:lnTo>
                  <a:pt x="0" y="0"/>
                </a:lnTo>
                <a:close/>
              </a:path>
            </a:pathLst>
          </a:custGeom>
          <a:blipFill>
            <a:blip r:embed="rId4"/>
            <a:stretch>
              <a:fillRect/>
            </a:stretch>
          </a:blipFill>
        </p:spPr>
      </p:sp>
      <p:sp>
        <p:nvSpPr>
          <p:cNvPr id="6" name="TextBox 6"/>
          <p:cNvSpPr txBox="1"/>
          <p:nvPr/>
        </p:nvSpPr>
        <p:spPr>
          <a:xfrm>
            <a:off x="613064" y="387631"/>
            <a:ext cx="2396877" cy="887095"/>
          </a:xfrm>
          <a:prstGeom prst="rect">
            <a:avLst/>
          </a:prstGeom>
        </p:spPr>
        <p:txBody>
          <a:bodyPr lIns="0" tIns="0" rIns="0" bIns="0" rtlCol="0" anchor="t">
            <a:spAutoFit/>
          </a:bodyPr>
          <a:lstStyle/>
          <a:p>
            <a:pPr algn="ctr">
              <a:lnSpc>
                <a:spcPts val="7280"/>
              </a:lnSpc>
            </a:pPr>
            <a:r>
              <a:rPr lang="en-US" sz="5200" b="1">
                <a:solidFill>
                  <a:srgbClr val="FDFBFF"/>
                </a:solidFill>
                <a:latin typeface="Canva Sans Bold" panose="020B0803030501040103"/>
                <a:ea typeface="Canva Sans Bold" panose="020B0803030501040103"/>
                <a:cs typeface="Canva Sans Bold" panose="020B0803030501040103"/>
                <a:sym typeface="Canva Sans Bold" panose="020B0803030501040103"/>
              </a:rPr>
              <a:t>TASK 2:</a:t>
            </a:r>
            <a:endParaRPr lang="en-US" sz="5200" b="1">
              <a:solidFill>
                <a:srgbClr val="FDFB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 name="TextBox 7"/>
          <p:cNvSpPr txBox="1"/>
          <p:nvPr/>
        </p:nvSpPr>
        <p:spPr>
          <a:xfrm>
            <a:off x="3455806" y="462099"/>
            <a:ext cx="15569720" cy="1780540"/>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FDFBFF"/>
                </a:solidFill>
                <a:latin typeface="Canva Sans" panose="020B0503030501040103"/>
                <a:ea typeface="Canva Sans" panose="020B0503030501040103"/>
                <a:cs typeface="Canva Sans" panose="020B0503030501040103"/>
                <a:sym typeface="Canva Sans" panose="020B0503030501040103"/>
              </a:rPr>
              <a:t> Is there a relationship between GPA </a:t>
            </a:r>
            <a:r>
              <a:rPr lang="en-US" sz="3400">
                <a:solidFill>
                  <a:srgbClr val="FDFBFF"/>
                </a:solidFill>
                <a:latin typeface="Canva Sans" panose="020B0503030501040103"/>
                <a:ea typeface="Canva Sans" panose="020B0503030501040103"/>
                <a:cs typeface="Canva Sans" panose="020B0503030501040103"/>
                <a:sym typeface="Canva Sans" panose="020B0503030501040103"/>
              </a:rPr>
              <a:t>and attendance?</a:t>
            </a:r>
            <a:endParaRPr lang="en-US" sz="3400">
              <a:solidFill>
                <a:srgbClr val="FDFBFF"/>
              </a:solidFill>
              <a:latin typeface="Canva Sans" panose="020B0503030501040103"/>
              <a:ea typeface="Canva Sans" panose="020B0503030501040103"/>
              <a:cs typeface="Canva Sans" panose="020B0503030501040103"/>
              <a:sym typeface="Canva Sans" panose="020B0503030501040103"/>
            </a:endParaRPr>
          </a:p>
          <a:p>
            <a:pPr marL="734060" lvl="1" indent="-367030" algn="just">
              <a:lnSpc>
                <a:spcPts val="4760"/>
              </a:lnSpc>
              <a:buFont typeface="Arial" panose="020B0604020202020204"/>
              <a:buChar char="•"/>
            </a:pPr>
            <a:r>
              <a:rPr lang="en-US" sz="3400">
                <a:solidFill>
                  <a:srgbClr val="FDFBFF"/>
                </a:solidFill>
                <a:latin typeface="Canva Sans" panose="020B0503030501040103"/>
                <a:ea typeface="Canva Sans" panose="020B0503030501040103"/>
                <a:cs typeface="Canva Sans" panose="020B0503030501040103"/>
                <a:sym typeface="Canva Sans" panose="020B0503030501040103"/>
              </a:rPr>
              <a:t> What about between SAT and attendance?</a:t>
            </a:r>
            <a:endParaRPr lang="en-US" sz="3400">
              <a:solidFill>
                <a:srgbClr val="FDFBFF"/>
              </a:solidFill>
              <a:latin typeface="Canva Sans" panose="020B0503030501040103"/>
              <a:ea typeface="Canva Sans" panose="020B0503030501040103"/>
              <a:cs typeface="Canva Sans" panose="020B0503030501040103"/>
              <a:sym typeface="Canva Sans" panose="020B0503030501040103"/>
            </a:endParaRPr>
          </a:p>
          <a:p>
            <a:pPr marL="734060" lvl="1" indent="-367030" algn="just">
              <a:lnSpc>
                <a:spcPts val="4760"/>
              </a:lnSpc>
              <a:buFont typeface="Arial" panose="020B0604020202020204"/>
              <a:buChar char="•"/>
            </a:pPr>
            <a:r>
              <a:rPr lang="en-US" sz="3400">
                <a:solidFill>
                  <a:srgbClr val="FDFBFF"/>
                </a:solidFill>
                <a:latin typeface="Canva Sans" panose="020B0503030501040103"/>
                <a:ea typeface="Canva Sans" panose="020B0503030501040103"/>
                <a:cs typeface="Canva Sans" panose="020B0503030501040103"/>
                <a:sym typeface="Canva Sans" panose="020B0503030501040103"/>
              </a:rPr>
              <a:t> Can you predict the attendance given the SAT score?</a:t>
            </a:r>
            <a:endParaRPr lang="en-US" sz="3400">
              <a:solidFill>
                <a:srgbClr val="FDFB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737082">
            <a:off x="10906037" y="-1605992"/>
            <a:ext cx="11863616" cy="6061230"/>
          </a:xfrm>
          <a:custGeom>
            <a:avLst/>
            <a:gdLst/>
            <a:ahLst/>
            <a:cxnLst/>
            <a:rect l="l" t="t" r="r" b="b"/>
            <a:pathLst>
              <a:path w="11863616" h="6061230">
                <a:moveTo>
                  <a:pt x="0" y="0"/>
                </a:moveTo>
                <a:lnTo>
                  <a:pt x="11863616" y="0"/>
                </a:lnTo>
                <a:lnTo>
                  <a:pt x="11863616" y="6061229"/>
                </a:lnTo>
                <a:lnTo>
                  <a:pt x="0" y="606122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534385">
            <a:off x="-4260098" y="6673085"/>
            <a:ext cx="11863616" cy="6061230"/>
          </a:xfrm>
          <a:custGeom>
            <a:avLst/>
            <a:gdLst/>
            <a:ahLst/>
            <a:cxnLst/>
            <a:rect l="l" t="t" r="r" b="b"/>
            <a:pathLst>
              <a:path w="11863616" h="6061230">
                <a:moveTo>
                  <a:pt x="0" y="0"/>
                </a:moveTo>
                <a:lnTo>
                  <a:pt x="11863617" y="0"/>
                </a:lnTo>
                <a:lnTo>
                  <a:pt x="11863617" y="6061230"/>
                </a:lnTo>
                <a:lnTo>
                  <a:pt x="0" y="606123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0397039" y="2787864"/>
            <a:ext cx="7128645" cy="5002290"/>
          </a:xfrm>
          <a:custGeom>
            <a:avLst/>
            <a:gdLst/>
            <a:ahLst/>
            <a:cxnLst/>
            <a:rect l="l" t="t" r="r" b="b"/>
            <a:pathLst>
              <a:path w="7128645" h="5002290">
                <a:moveTo>
                  <a:pt x="0" y="0"/>
                </a:moveTo>
                <a:lnTo>
                  <a:pt x="7128645" y="0"/>
                </a:lnTo>
                <a:lnTo>
                  <a:pt x="7128645" y="5002289"/>
                </a:lnTo>
                <a:lnTo>
                  <a:pt x="0" y="5002289"/>
                </a:lnTo>
                <a:lnTo>
                  <a:pt x="0" y="0"/>
                </a:lnTo>
                <a:close/>
              </a:path>
            </a:pathLst>
          </a:custGeom>
          <a:blipFill>
            <a:blip r:embed="rId3"/>
            <a:stretch>
              <a:fillRect/>
            </a:stretch>
          </a:blipFill>
        </p:spPr>
      </p:sp>
      <p:sp>
        <p:nvSpPr>
          <p:cNvPr id="5" name="Freeform 5"/>
          <p:cNvSpPr/>
          <p:nvPr/>
        </p:nvSpPr>
        <p:spPr>
          <a:xfrm>
            <a:off x="1704718" y="1424623"/>
            <a:ext cx="7691410" cy="8862377"/>
          </a:xfrm>
          <a:custGeom>
            <a:avLst/>
            <a:gdLst/>
            <a:ahLst/>
            <a:cxnLst/>
            <a:rect l="l" t="t" r="r" b="b"/>
            <a:pathLst>
              <a:path w="7691410" h="8862377">
                <a:moveTo>
                  <a:pt x="0" y="0"/>
                </a:moveTo>
                <a:lnTo>
                  <a:pt x="7691410" y="0"/>
                </a:lnTo>
                <a:lnTo>
                  <a:pt x="7691410" y="8862377"/>
                </a:lnTo>
                <a:lnTo>
                  <a:pt x="0" y="8862377"/>
                </a:lnTo>
                <a:lnTo>
                  <a:pt x="0" y="0"/>
                </a:lnTo>
                <a:close/>
              </a:path>
            </a:pathLst>
          </a:custGeom>
          <a:blipFill>
            <a:blip r:embed="rId4"/>
            <a:stretch>
              <a:fillRect/>
            </a:stretch>
          </a:blipFill>
        </p:spPr>
      </p:sp>
      <p:sp>
        <p:nvSpPr>
          <p:cNvPr id="6" name="TextBox 6"/>
          <p:cNvSpPr txBox="1"/>
          <p:nvPr/>
        </p:nvSpPr>
        <p:spPr>
          <a:xfrm>
            <a:off x="473347" y="537527"/>
            <a:ext cx="2396728" cy="887095"/>
          </a:xfrm>
          <a:prstGeom prst="rect">
            <a:avLst/>
          </a:prstGeom>
        </p:spPr>
        <p:txBody>
          <a:bodyPr lIns="0" tIns="0" rIns="0" bIns="0" rtlCol="0" anchor="t">
            <a:spAutoFit/>
          </a:bodyPr>
          <a:lstStyle/>
          <a:p>
            <a:pPr algn="ctr">
              <a:lnSpc>
                <a:spcPts val="7280"/>
              </a:lnSpc>
            </a:pPr>
            <a:r>
              <a:rPr lang="en-US" sz="5200" b="1">
                <a:solidFill>
                  <a:srgbClr val="E0D6DE"/>
                </a:solidFill>
                <a:latin typeface="Canva Sans Bold" panose="020B0803030501040103"/>
                <a:ea typeface="Canva Sans Bold" panose="020B0803030501040103"/>
                <a:cs typeface="Canva Sans Bold" panose="020B0803030501040103"/>
                <a:sym typeface="Canva Sans Bold" panose="020B0803030501040103"/>
              </a:rPr>
              <a:t>TASK 2:</a:t>
            </a:r>
            <a:endParaRPr lang="en-US" sz="5200" b="1">
              <a:solidFill>
                <a:srgbClr val="E0D6DE"/>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601894" flipH="1">
            <a:off x="-1172962" y="5655481"/>
            <a:ext cx="19259568" cy="9839888"/>
          </a:xfrm>
          <a:custGeom>
            <a:avLst/>
            <a:gdLst/>
            <a:ahLst/>
            <a:cxnLst/>
            <a:rect l="l" t="t" r="r" b="b"/>
            <a:pathLst>
              <a:path w="19259568" h="9839888">
                <a:moveTo>
                  <a:pt x="19259568" y="0"/>
                </a:moveTo>
                <a:lnTo>
                  <a:pt x="0" y="0"/>
                </a:lnTo>
                <a:lnTo>
                  <a:pt x="0" y="9839889"/>
                </a:lnTo>
                <a:lnTo>
                  <a:pt x="19259568" y="9839889"/>
                </a:lnTo>
                <a:lnTo>
                  <a:pt x="19259568"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058400" y="2672919"/>
            <a:ext cx="8229600" cy="6983243"/>
          </a:xfrm>
          <a:custGeom>
            <a:avLst/>
            <a:gdLst/>
            <a:ahLst/>
            <a:cxnLst/>
            <a:rect l="l" t="t" r="r" b="b"/>
            <a:pathLst>
              <a:path w="8229600" h="6983243">
                <a:moveTo>
                  <a:pt x="0" y="0"/>
                </a:moveTo>
                <a:lnTo>
                  <a:pt x="8229600" y="0"/>
                </a:lnTo>
                <a:lnTo>
                  <a:pt x="8229600" y="6983243"/>
                </a:lnTo>
                <a:lnTo>
                  <a:pt x="0" y="6983243"/>
                </a:lnTo>
                <a:lnTo>
                  <a:pt x="0" y="0"/>
                </a:lnTo>
                <a:close/>
              </a:path>
            </a:pathLst>
          </a:custGeom>
          <a:blipFill>
            <a:blip r:embed="rId3"/>
            <a:stretch>
              <a:fillRect t="-8923" b="-8923"/>
            </a:stretch>
          </a:blipFill>
        </p:spPr>
      </p:sp>
      <p:sp>
        <p:nvSpPr>
          <p:cNvPr id="4" name="Freeform 4"/>
          <p:cNvSpPr/>
          <p:nvPr/>
        </p:nvSpPr>
        <p:spPr>
          <a:xfrm>
            <a:off x="453658" y="6713212"/>
            <a:ext cx="9623792" cy="1718762"/>
          </a:xfrm>
          <a:custGeom>
            <a:avLst/>
            <a:gdLst/>
            <a:ahLst/>
            <a:cxnLst/>
            <a:rect l="l" t="t" r="r" b="b"/>
            <a:pathLst>
              <a:path w="9623792" h="1718762">
                <a:moveTo>
                  <a:pt x="0" y="0"/>
                </a:moveTo>
                <a:lnTo>
                  <a:pt x="9623792" y="0"/>
                </a:lnTo>
                <a:lnTo>
                  <a:pt x="9623792" y="1718762"/>
                </a:lnTo>
                <a:lnTo>
                  <a:pt x="0" y="1718762"/>
                </a:lnTo>
                <a:lnTo>
                  <a:pt x="0" y="0"/>
                </a:lnTo>
                <a:close/>
              </a:path>
            </a:pathLst>
          </a:custGeom>
          <a:blipFill>
            <a:blip r:embed="rId4"/>
            <a:stretch>
              <a:fillRect r="-1387"/>
            </a:stretch>
          </a:blipFill>
        </p:spPr>
      </p:sp>
      <p:sp>
        <p:nvSpPr>
          <p:cNvPr id="5" name="TextBox 5"/>
          <p:cNvSpPr txBox="1"/>
          <p:nvPr/>
        </p:nvSpPr>
        <p:spPr>
          <a:xfrm>
            <a:off x="559228" y="1819995"/>
            <a:ext cx="11501754" cy="1145763"/>
          </a:xfrm>
          <a:prstGeom prst="rect">
            <a:avLst/>
          </a:prstGeom>
        </p:spPr>
        <p:txBody>
          <a:bodyPr lIns="0" tIns="0" rIns="0" bIns="0" rtlCol="0" anchor="t">
            <a:spAutoFit/>
          </a:bodyPr>
          <a:lstStyle/>
          <a:p>
            <a:pPr algn="l">
              <a:lnSpc>
                <a:spcPts val="4580"/>
              </a:lnSpc>
            </a:pPr>
            <a:r>
              <a:rPr lang="en-US" sz="3270" b="1">
                <a:solidFill>
                  <a:srgbClr val="FFFFFF"/>
                </a:solidFill>
                <a:latin typeface="Canva Sans Bold" panose="020B0803030501040103"/>
                <a:ea typeface="Canva Sans Bold" panose="020B0803030501040103"/>
                <a:cs typeface="Canva Sans Bold" panose="020B0803030501040103"/>
                <a:sym typeface="Canva Sans Bold" panose="020B0803030501040103"/>
              </a:rPr>
              <a:t>What probability should be used to make the prediction?​</a:t>
            </a:r>
            <a:endParaRPr lang="en-US" sz="327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6" name="TextBox 6"/>
          <p:cNvSpPr txBox="1"/>
          <p:nvPr/>
        </p:nvSpPr>
        <p:spPr>
          <a:xfrm>
            <a:off x="559228" y="3187188"/>
            <a:ext cx="8992362" cy="2245237"/>
          </a:xfrm>
          <a:prstGeom prst="rect">
            <a:avLst/>
          </a:prstGeom>
        </p:spPr>
        <p:txBody>
          <a:bodyPr lIns="0" tIns="0" rIns="0" bIns="0" rtlCol="0" anchor="t">
            <a:spAutoFit/>
          </a:bodyPr>
          <a:lstStyle/>
          <a:p>
            <a:pPr algn="l">
              <a:lnSpc>
                <a:spcPts val="3610"/>
              </a:lnSpc>
            </a:pPr>
            <a:r>
              <a:rPr lang="en-US" sz="2575">
                <a:solidFill>
                  <a:srgbClr val="FFFFFF"/>
                </a:solidFill>
                <a:latin typeface="Canva Sans" panose="020B0503030501040103"/>
                <a:ea typeface="Canva Sans" panose="020B0503030501040103"/>
                <a:cs typeface="Canva Sans" panose="020B0503030501040103"/>
                <a:sym typeface="Canva Sans" panose="020B0503030501040103"/>
              </a:rPr>
              <a:t>The probability used to make a prediction is the posterior probability for each class. The class with the highest posterior probability is chosen as the prediction. Naive Bayes uses the Bayes theorem to compute these probabilities.​</a:t>
            </a:r>
            <a:endParaRPr lang="en-US" sz="2575">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7" name="Freeform 7"/>
          <p:cNvSpPr/>
          <p:nvPr/>
        </p:nvSpPr>
        <p:spPr>
          <a:xfrm>
            <a:off x="10284909" y="2940868"/>
            <a:ext cx="7285363" cy="6447344"/>
          </a:xfrm>
          <a:custGeom>
            <a:avLst/>
            <a:gdLst/>
            <a:ahLst/>
            <a:cxnLst/>
            <a:rect l="l" t="t" r="r" b="b"/>
            <a:pathLst>
              <a:path w="7285363" h="6447344">
                <a:moveTo>
                  <a:pt x="0" y="0"/>
                </a:moveTo>
                <a:lnTo>
                  <a:pt x="7285363" y="0"/>
                </a:lnTo>
                <a:lnTo>
                  <a:pt x="7285363" y="6447344"/>
                </a:lnTo>
                <a:lnTo>
                  <a:pt x="0" y="6447344"/>
                </a:lnTo>
                <a:lnTo>
                  <a:pt x="0" y="0"/>
                </a:lnTo>
                <a:close/>
              </a:path>
            </a:pathLst>
          </a:custGeom>
          <a:blipFill>
            <a:blip r:embed="rId5"/>
            <a:stretch>
              <a:fillRect/>
            </a:stretch>
          </a:blipFill>
        </p:spPr>
      </p:sp>
      <p:sp>
        <p:nvSpPr>
          <p:cNvPr id="8" name="Freeform 8"/>
          <p:cNvSpPr/>
          <p:nvPr/>
        </p:nvSpPr>
        <p:spPr>
          <a:xfrm rot="778421" flipH="1">
            <a:off x="9591733" y="-7567262"/>
            <a:ext cx="19259568" cy="9839888"/>
          </a:xfrm>
          <a:custGeom>
            <a:avLst/>
            <a:gdLst/>
            <a:ahLst/>
            <a:cxnLst/>
            <a:rect l="l" t="t" r="r" b="b"/>
            <a:pathLst>
              <a:path w="19259568" h="9839888">
                <a:moveTo>
                  <a:pt x="19259568" y="0"/>
                </a:moveTo>
                <a:lnTo>
                  <a:pt x="0" y="0"/>
                </a:lnTo>
                <a:lnTo>
                  <a:pt x="0" y="9839889"/>
                </a:lnTo>
                <a:lnTo>
                  <a:pt x="19259568" y="9839889"/>
                </a:lnTo>
                <a:lnTo>
                  <a:pt x="19259568"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TextBox 9"/>
          <p:cNvSpPr txBox="1"/>
          <p:nvPr/>
        </p:nvSpPr>
        <p:spPr>
          <a:xfrm>
            <a:off x="559228" y="537527"/>
            <a:ext cx="2419201" cy="887095"/>
          </a:xfrm>
          <a:prstGeom prst="rect">
            <a:avLst/>
          </a:prstGeom>
        </p:spPr>
        <p:txBody>
          <a:bodyPr lIns="0" tIns="0" rIns="0" bIns="0" rtlCol="0" anchor="t">
            <a:spAutoFit/>
          </a:bodyPr>
          <a:lstStyle/>
          <a:p>
            <a:pPr algn="ctr">
              <a:lnSpc>
                <a:spcPts val="7280"/>
              </a:lnSpc>
            </a:pPr>
            <a:r>
              <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rPr>
              <a:t>TASK 3:</a:t>
            </a:r>
            <a:endPar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300997"/>
            <a:ext cx="6449645" cy="9986003"/>
          </a:xfrm>
          <a:custGeom>
            <a:avLst/>
            <a:gdLst/>
            <a:ahLst/>
            <a:cxnLst/>
            <a:rect l="l" t="t" r="r" b="b"/>
            <a:pathLst>
              <a:path w="6449645" h="9986003">
                <a:moveTo>
                  <a:pt x="0" y="0"/>
                </a:moveTo>
                <a:lnTo>
                  <a:pt x="6449645" y="0"/>
                </a:lnTo>
                <a:lnTo>
                  <a:pt x="6449645" y="9986003"/>
                </a:lnTo>
                <a:lnTo>
                  <a:pt x="0" y="9986003"/>
                </a:lnTo>
                <a:lnTo>
                  <a:pt x="0" y="0"/>
                </a:lnTo>
                <a:close/>
              </a:path>
            </a:pathLst>
          </a:custGeom>
          <a:blipFill>
            <a:blip r:embed="rId1"/>
            <a:stretch>
              <a:fillRect/>
            </a:stretch>
          </a:blipFill>
        </p:spPr>
      </p:sp>
      <p:sp>
        <p:nvSpPr>
          <p:cNvPr id="3" name="Freeform 3"/>
          <p:cNvSpPr/>
          <p:nvPr/>
        </p:nvSpPr>
        <p:spPr>
          <a:xfrm>
            <a:off x="10114131" y="4088178"/>
            <a:ext cx="6695876" cy="3522613"/>
          </a:xfrm>
          <a:custGeom>
            <a:avLst/>
            <a:gdLst/>
            <a:ahLst/>
            <a:cxnLst/>
            <a:rect l="l" t="t" r="r" b="b"/>
            <a:pathLst>
              <a:path w="6695876" h="3522613">
                <a:moveTo>
                  <a:pt x="0" y="0"/>
                </a:moveTo>
                <a:lnTo>
                  <a:pt x="6695875" y="0"/>
                </a:lnTo>
                <a:lnTo>
                  <a:pt x="6695875" y="3522613"/>
                </a:lnTo>
                <a:lnTo>
                  <a:pt x="0" y="3522613"/>
                </a:lnTo>
                <a:lnTo>
                  <a:pt x="0" y="0"/>
                </a:lnTo>
                <a:close/>
              </a:path>
            </a:pathLst>
          </a:custGeom>
          <a:blipFill>
            <a:blip r:embed="rId2"/>
            <a:stretch>
              <a:fillRect/>
            </a:stretch>
          </a:blipFill>
        </p:spPr>
      </p:sp>
      <p:sp>
        <p:nvSpPr>
          <p:cNvPr id="4" name="TextBox 4"/>
          <p:cNvSpPr txBox="1"/>
          <p:nvPr/>
        </p:nvSpPr>
        <p:spPr>
          <a:xfrm>
            <a:off x="8111300" y="2639861"/>
            <a:ext cx="2907953" cy="887095"/>
          </a:xfrm>
          <a:prstGeom prst="rect">
            <a:avLst/>
          </a:prstGeom>
        </p:spPr>
        <p:txBody>
          <a:bodyPr lIns="0" tIns="0" rIns="0" bIns="0" rtlCol="0" anchor="t">
            <a:spAutoFit/>
          </a:bodyPr>
          <a:lstStyle/>
          <a:p>
            <a:pPr algn="ctr">
              <a:lnSpc>
                <a:spcPts val="7280"/>
              </a:lnSpc>
            </a:pPr>
            <a:r>
              <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rPr>
              <a:t>OUTPUT:</a:t>
            </a:r>
            <a:endParaRPr lang="en-US" sz="5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5" name="Freeform 5"/>
          <p:cNvSpPr/>
          <p:nvPr/>
        </p:nvSpPr>
        <p:spPr>
          <a:xfrm rot="1311161" flipH="1">
            <a:off x="8617695" y="-5737747"/>
            <a:ext cx="19259568" cy="9839888"/>
          </a:xfrm>
          <a:custGeom>
            <a:avLst/>
            <a:gdLst/>
            <a:ahLst/>
            <a:cxnLst/>
            <a:rect l="l" t="t" r="r" b="b"/>
            <a:pathLst>
              <a:path w="19259568" h="9839888">
                <a:moveTo>
                  <a:pt x="19259569" y="0"/>
                </a:moveTo>
                <a:lnTo>
                  <a:pt x="0" y="0"/>
                </a:lnTo>
                <a:lnTo>
                  <a:pt x="0" y="9839888"/>
                </a:lnTo>
                <a:lnTo>
                  <a:pt x="19259569" y="9839888"/>
                </a:lnTo>
                <a:lnTo>
                  <a:pt x="19259569"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778421" flipH="1">
            <a:off x="-610722" y="4066272"/>
            <a:ext cx="19259568" cy="9839888"/>
          </a:xfrm>
          <a:custGeom>
            <a:avLst/>
            <a:gdLst/>
            <a:ahLst/>
            <a:cxnLst/>
            <a:rect l="l" t="t" r="r" b="b"/>
            <a:pathLst>
              <a:path w="19259568" h="9839888">
                <a:moveTo>
                  <a:pt x="19259568" y="0"/>
                </a:moveTo>
                <a:lnTo>
                  <a:pt x="0" y="0"/>
                </a:lnTo>
                <a:lnTo>
                  <a:pt x="0" y="9839888"/>
                </a:lnTo>
                <a:lnTo>
                  <a:pt x="19259568" y="9839888"/>
                </a:lnTo>
                <a:lnTo>
                  <a:pt x="19259568"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874312" y="3015138"/>
            <a:ext cx="6240070" cy="5450928"/>
          </a:xfrm>
          <a:custGeom>
            <a:avLst/>
            <a:gdLst/>
            <a:ahLst/>
            <a:cxnLst/>
            <a:rect l="l" t="t" r="r" b="b"/>
            <a:pathLst>
              <a:path w="6240070" h="5450928">
                <a:moveTo>
                  <a:pt x="0" y="0"/>
                </a:moveTo>
                <a:lnTo>
                  <a:pt x="6240070" y="0"/>
                </a:lnTo>
                <a:lnTo>
                  <a:pt x="6240070" y="5450928"/>
                </a:lnTo>
                <a:lnTo>
                  <a:pt x="0" y="5450928"/>
                </a:lnTo>
                <a:lnTo>
                  <a:pt x="0" y="0"/>
                </a:lnTo>
                <a:close/>
              </a:path>
            </a:pathLst>
          </a:custGeom>
          <a:blipFill>
            <a:blip r:embed="rId3"/>
            <a:stretch>
              <a:fillRect/>
            </a:stretch>
          </a:blipFill>
        </p:spPr>
      </p:sp>
      <p:sp>
        <p:nvSpPr>
          <p:cNvPr id="4" name="Freeform 4"/>
          <p:cNvSpPr/>
          <p:nvPr/>
        </p:nvSpPr>
        <p:spPr>
          <a:xfrm>
            <a:off x="9657762" y="9932"/>
            <a:ext cx="6441173" cy="5336680"/>
          </a:xfrm>
          <a:custGeom>
            <a:avLst/>
            <a:gdLst/>
            <a:ahLst/>
            <a:cxnLst/>
            <a:rect l="l" t="t" r="r" b="b"/>
            <a:pathLst>
              <a:path w="6441173" h="5336680">
                <a:moveTo>
                  <a:pt x="0" y="0"/>
                </a:moveTo>
                <a:lnTo>
                  <a:pt x="6441173" y="0"/>
                </a:lnTo>
                <a:lnTo>
                  <a:pt x="6441173" y="5336680"/>
                </a:lnTo>
                <a:lnTo>
                  <a:pt x="0" y="5336680"/>
                </a:lnTo>
                <a:lnTo>
                  <a:pt x="0" y="0"/>
                </a:lnTo>
                <a:close/>
              </a:path>
            </a:pathLst>
          </a:custGeom>
          <a:blipFill>
            <a:blip r:embed="rId4"/>
            <a:stretch>
              <a:fillRect t="-30853" r="-8415"/>
            </a:stretch>
          </a:blipFill>
        </p:spPr>
      </p:sp>
      <p:sp>
        <p:nvSpPr>
          <p:cNvPr id="5" name="Freeform 5"/>
          <p:cNvSpPr/>
          <p:nvPr/>
        </p:nvSpPr>
        <p:spPr>
          <a:xfrm>
            <a:off x="9832197" y="122032"/>
            <a:ext cx="6092303" cy="5224580"/>
          </a:xfrm>
          <a:custGeom>
            <a:avLst/>
            <a:gdLst/>
            <a:ahLst/>
            <a:cxnLst/>
            <a:rect l="l" t="t" r="r" b="b"/>
            <a:pathLst>
              <a:path w="6092303" h="5224580">
                <a:moveTo>
                  <a:pt x="0" y="0"/>
                </a:moveTo>
                <a:lnTo>
                  <a:pt x="6092303" y="0"/>
                </a:lnTo>
                <a:lnTo>
                  <a:pt x="6092303" y="5224580"/>
                </a:lnTo>
                <a:lnTo>
                  <a:pt x="0" y="5224580"/>
                </a:lnTo>
                <a:lnTo>
                  <a:pt x="0" y="0"/>
                </a:lnTo>
                <a:close/>
              </a:path>
            </a:pathLst>
          </a:custGeom>
          <a:blipFill>
            <a:blip r:embed="rId5"/>
            <a:stretch>
              <a:fillRect t="-7326" b="-2165"/>
            </a:stretch>
          </a:blipFill>
        </p:spPr>
      </p:sp>
      <p:sp>
        <p:nvSpPr>
          <p:cNvPr id="6" name="Freeform 6"/>
          <p:cNvSpPr/>
          <p:nvPr/>
        </p:nvSpPr>
        <p:spPr>
          <a:xfrm>
            <a:off x="9667287" y="5143500"/>
            <a:ext cx="6441173" cy="4944839"/>
          </a:xfrm>
          <a:custGeom>
            <a:avLst/>
            <a:gdLst/>
            <a:ahLst/>
            <a:cxnLst/>
            <a:rect l="l" t="t" r="r" b="b"/>
            <a:pathLst>
              <a:path w="6441173" h="4944839">
                <a:moveTo>
                  <a:pt x="0" y="0"/>
                </a:moveTo>
                <a:lnTo>
                  <a:pt x="6441173" y="0"/>
                </a:lnTo>
                <a:lnTo>
                  <a:pt x="6441173" y="4944839"/>
                </a:lnTo>
                <a:lnTo>
                  <a:pt x="0" y="4944839"/>
                </a:lnTo>
                <a:lnTo>
                  <a:pt x="0" y="0"/>
                </a:lnTo>
                <a:close/>
              </a:path>
            </a:pathLst>
          </a:custGeom>
          <a:blipFill>
            <a:blip r:embed="rId6"/>
            <a:stretch>
              <a:fillRect/>
            </a:stretch>
          </a:blipFill>
        </p:spPr>
      </p:sp>
      <p:sp>
        <p:nvSpPr>
          <p:cNvPr id="7" name="Freeform 7"/>
          <p:cNvSpPr/>
          <p:nvPr/>
        </p:nvSpPr>
        <p:spPr>
          <a:xfrm rot="484203" flipH="1">
            <a:off x="-11740505" y="-7156795"/>
            <a:ext cx="19259568" cy="9839888"/>
          </a:xfrm>
          <a:custGeom>
            <a:avLst/>
            <a:gdLst/>
            <a:ahLst/>
            <a:cxnLst/>
            <a:rect l="l" t="t" r="r" b="b"/>
            <a:pathLst>
              <a:path w="19259568" h="9839888">
                <a:moveTo>
                  <a:pt x="19259569" y="0"/>
                </a:moveTo>
                <a:lnTo>
                  <a:pt x="0" y="0"/>
                </a:lnTo>
                <a:lnTo>
                  <a:pt x="0" y="9839889"/>
                </a:lnTo>
                <a:lnTo>
                  <a:pt x="19259569" y="9839889"/>
                </a:lnTo>
                <a:lnTo>
                  <a:pt x="19259569"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8"/>
          <p:cNvSpPr txBox="1"/>
          <p:nvPr/>
        </p:nvSpPr>
        <p:spPr>
          <a:xfrm>
            <a:off x="1028700" y="334663"/>
            <a:ext cx="2439739" cy="887095"/>
          </a:xfrm>
          <a:prstGeom prst="rect">
            <a:avLst/>
          </a:prstGeom>
        </p:spPr>
        <p:txBody>
          <a:bodyPr lIns="0" tIns="0" rIns="0" bIns="0" rtlCol="0" anchor="t">
            <a:spAutoFit/>
          </a:bodyPr>
          <a:lstStyle/>
          <a:p>
            <a:pPr algn="ctr">
              <a:lnSpc>
                <a:spcPts val="7280"/>
              </a:lnSpc>
            </a:pPr>
            <a:r>
              <a:rPr lang="en-US" sz="5200" b="1">
                <a:solidFill>
                  <a:srgbClr val="FDFBFF"/>
                </a:solidFill>
                <a:latin typeface="Canva Sans Bold" panose="020B0803030501040103"/>
                <a:ea typeface="Canva Sans Bold" panose="020B0803030501040103"/>
                <a:cs typeface="Canva Sans Bold" panose="020B0803030501040103"/>
                <a:sym typeface="Canva Sans Bold" panose="020B0803030501040103"/>
              </a:rPr>
              <a:t>TASK 4:</a:t>
            </a:r>
            <a:endParaRPr lang="en-US" sz="5200" b="1">
              <a:solidFill>
                <a:srgbClr val="FDFB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3331</Words>
  <Application>WPS Presentation</Application>
  <PresentationFormat>On-screen Show (4:3)</PresentationFormat>
  <Paragraphs>67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Ubuntu</vt:lpstr>
      <vt:lpstr>Canva Sans</vt:lpstr>
      <vt:lpstr>Canva Sans Bold</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Monotone Brand Audit Presentation</dc:title>
  <dc:creator/>
  <cp:lastModifiedBy>Mallikarjun</cp:lastModifiedBy>
  <cp:revision>2</cp:revision>
  <dcterms:created xsi:type="dcterms:W3CDTF">2006-08-16T00:00:00Z</dcterms:created>
  <dcterms:modified xsi:type="dcterms:W3CDTF">2025-01-29T04:18:17Z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80C1B5A7451743BA936651616B24B510_12</vt:lpwstr>
  </property>
  <property fmtid="{D5CDD505-2E9C-101B-9397-08002B2CF9AE}" pid="3" name="KSOProductBuildVer">
    <vt:lpwstr>1033-12.2.0.19805</vt:lpwstr>
  </property>
</Properties>
</file>