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Lst>
  <p:notesMasterIdLst>
    <p:notesMasterId r:id="rId6"/>
  </p:notesMasterIdLst>
  <p:sldIdLst>
    <p:sldId id="256" r:id="rId4"/>
    <p:sldId id="267" r:id="rId5"/>
    <p:sldId id="260" r:id="rId7"/>
    <p:sldId id="258" r:id="rId8"/>
    <p:sldId id="262" r:id="rId9"/>
    <p:sldId id="270" r:id="rId10"/>
    <p:sldId id="271" r:id="rId11"/>
    <p:sldId id="272" r:id="rId12"/>
    <p:sldId id="273" r:id="rId13"/>
    <p:sldId id="274" r:id="rId14"/>
    <p:sldId id="263" r:id="rId15"/>
    <p:sldId id="264" r:id="rId16"/>
    <p:sldId id="269" r:id="rId17"/>
    <p:sldId id="265" r:id="rId18"/>
  </p:sldIdLst>
  <p:sldSz cx="11430000" cy="796925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2" d="100"/>
          <a:sy n="72" d="100"/>
        </p:scale>
        <p:origin x="1248"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B90B99F-F1F8-478B-AAF6-8084C0544FE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188A15B6-C240-4372-9169-E2A0F2F87543}">
      <dgm:prSet/>
      <dgm:spPr/>
      <dgm:t>
        <a:bodyPr/>
        <a:lstStyle/>
        <a:p>
          <a:r>
            <a:rPr lang="en-IN" b="1" dirty="0"/>
            <a:t>1.Mallikarjun Reddy</a:t>
          </a:r>
          <a:endParaRPr lang="en-IN" dirty="0"/>
        </a:p>
      </dgm:t>
    </dgm:pt>
    <dgm:pt modelId="{21002040-863B-4347-AC06-7E241A01A618}" cxnId="{99884362-AF4B-4E8E-A572-76A03B19634B}" type="parTrans">
      <dgm:prSet/>
      <dgm:spPr/>
      <dgm:t>
        <a:bodyPr/>
        <a:lstStyle/>
        <a:p>
          <a:endParaRPr lang="en-IN"/>
        </a:p>
      </dgm:t>
    </dgm:pt>
    <dgm:pt modelId="{3E6551F1-6CB9-4DC6-BE6A-765B4DEE3B9B}" cxnId="{99884362-AF4B-4E8E-A572-76A03B19634B}" type="sibTrans">
      <dgm:prSet/>
      <dgm:spPr/>
      <dgm:t>
        <a:bodyPr/>
        <a:lstStyle/>
        <a:p>
          <a:endParaRPr lang="en-IN"/>
        </a:p>
      </dgm:t>
    </dgm:pt>
    <dgm:pt modelId="{5A90C9D0-0A3F-42CF-8E99-914B0F82CEF2}">
      <dgm:prSet/>
      <dgm:spPr/>
      <dgm:t>
        <a:bodyPr/>
        <a:lstStyle/>
        <a:p>
          <a:r>
            <a:rPr lang="en-IN" b="1" dirty="0"/>
            <a:t>2.Manikeshwar Reddy</a:t>
          </a:r>
          <a:endParaRPr lang="en-IN" dirty="0"/>
        </a:p>
      </dgm:t>
    </dgm:pt>
    <dgm:pt modelId="{AF5F38B9-BD68-4613-AD2D-128356A984EC}" cxnId="{32618FE3-FB9A-4D0A-8588-7B36C3471589}" type="parTrans">
      <dgm:prSet/>
      <dgm:spPr/>
      <dgm:t>
        <a:bodyPr/>
        <a:lstStyle/>
        <a:p>
          <a:endParaRPr lang="en-IN"/>
        </a:p>
      </dgm:t>
    </dgm:pt>
    <dgm:pt modelId="{FC0D6D60-2AA6-4F4D-8ECE-7C11103247B4}" cxnId="{32618FE3-FB9A-4D0A-8588-7B36C3471589}" type="sibTrans">
      <dgm:prSet/>
      <dgm:spPr/>
      <dgm:t>
        <a:bodyPr/>
        <a:lstStyle/>
        <a:p>
          <a:endParaRPr lang="en-IN"/>
        </a:p>
      </dgm:t>
    </dgm:pt>
    <dgm:pt modelId="{87AC5C60-2C66-4163-B733-605B1BDEDA67}">
      <dgm:prSet/>
      <dgm:spPr/>
      <dgm:t>
        <a:bodyPr/>
        <a:lstStyle/>
        <a:p>
          <a:r>
            <a:rPr lang="en-IN" b="1" dirty="0"/>
            <a:t>3.Leena Chekuri</a:t>
          </a:r>
          <a:endParaRPr lang="en-IN" dirty="0"/>
        </a:p>
      </dgm:t>
    </dgm:pt>
    <dgm:pt modelId="{F57EA900-2CA5-46E5-8342-995000A8D490}" cxnId="{B8C16114-C2B9-4D07-833F-3C76EBB15452}" type="parTrans">
      <dgm:prSet/>
      <dgm:spPr/>
      <dgm:t>
        <a:bodyPr/>
        <a:lstStyle/>
        <a:p>
          <a:endParaRPr lang="en-IN"/>
        </a:p>
      </dgm:t>
    </dgm:pt>
    <dgm:pt modelId="{A8E060C5-99C4-4F3D-9BC7-2949E1AAB02B}" cxnId="{B8C16114-C2B9-4D07-833F-3C76EBB15452}" type="sibTrans">
      <dgm:prSet/>
      <dgm:spPr/>
      <dgm:t>
        <a:bodyPr/>
        <a:lstStyle/>
        <a:p>
          <a:endParaRPr lang="en-IN"/>
        </a:p>
      </dgm:t>
    </dgm:pt>
    <dgm:pt modelId="{CB7B417D-7118-4423-882A-A8405C9E5C90}">
      <dgm:prSet/>
      <dgm:spPr/>
      <dgm:t>
        <a:bodyPr/>
        <a:lstStyle/>
        <a:p>
          <a:r>
            <a:rPr lang="en-IN" b="1" dirty="0"/>
            <a:t>4.Ankith Kumar Sara</a:t>
          </a:r>
          <a:endParaRPr lang="en-IN" dirty="0"/>
        </a:p>
      </dgm:t>
    </dgm:pt>
    <dgm:pt modelId="{035A5DE7-E1F0-4861-87AD-841C9276F12F}" cxnId="{580B2CC6-4283-4CEA-BD21-780F88B8933F}" type="parTrans">
      <dgm:prSet/>
      <dgm:spPr/>
      <dgm:t>
        <a:bodyPr/>
        <a:lstStyle/>
        <a:p>
          <a:endParaRPr lang="en-IN"/>
        </a:p>
      </dgm:t>
    </dgm:pt>
    <dgm:pt modelId="{12497CA9-6C41-4702-BCD0-04A44CC03352}" cxnId="{580B2CC6-4283-4CEA-BD21-780F88B8933F}" type="sibTrans">
      <dgm:prSet/>
      <dgm:spPr/>
      <dgm:t>
        <a:bodyPr/>
        <a:lstStyle/>
        <a:p>
          <a:endParaRPr lang="en-IN"/>
        </a:p>
      </dgm:t>
    </dgm:pt>
    <dgm:pt modelId="{D2307B72-D65C-45A2-BAE2-60A4428BBDDB}" type="pres">
      <dgm:prSet presAssocID="{FB90B99F-F1F8-478B-AAF6-8084C0544FEF}" presName="linear" presStyleCnt="0">
        <dgm:presLayoutVars>
          <dgm:animLvl val="lvl"/>
          <dgm:resizeHandles val="exact"/>
        </dgm:presLayoutVars>
      </dgm:prSet>
      <dgm:spPr/>
    </dgm:pt>
    <dgm:pt modelId="{462882AD-EBB8-4F20-A43F-C49BB3470B04}" type="pres">
      <dgm:prSet presAssocID="{188A15B6-C240-4372-9169-E2A0F2F87543}" presName="parentText" presStyleLbl="node1" presStyleIdx="0" presStyleCnt="4">
        <dgm:presLayoutVars>
          <dgm:chMax val="0"/>
          <dgm:bulletEnabled val="1"/>
        </dgm:presLayoutVars>
      </dgm:prSet>
      <dgm:spPr/>
    </dgm:pt>
    <dgm:pt modelId="{8B22B3D3-9F90-49F0-BBB4-7958FABE7147}" type="pres">
      <dgm:prSet presAssocID="{3E6551F1-6CB9-4DC6-BE6A-765B4DEE3B9B}" presName="spacer" presStyleCnt="0"/>
      <dgm:spPr/>
    </dgm:pt>
    <dgm:pt modelId="{F487DEDA-0F47-4F65-957D-7EF22A2685C9}" type="pres">
      <dgm:prSet presAssocID="{5A90C9D0-0A3F-42CF-8E99-914B0F82CEF2}" presName="parentText" presStyleLbl="node1" presStyleIdx="1" presStyleCnt="4">
        <dgm:presLayoutVars>
          <dgm:chMax val="0"/>
          <dgm:bulletEnabled val="1"/>
        </dgm:presLayoutVars>
      </dgm:prSet>
      <dgm:spPr/>
    </dgm:pt>
    <dgm:pt modelId="{3F4D6F79-08FA-4C27-AF2B-B0F87A1A18CD}" type="pres">
      <dgm:prSet presAssocID="{FC0D6D60-2AA6-4F4D-8ECE-7C11103247B4}" presName="spacer" presStyleCnt="0"/>
      <dgm:spPr/>
    </dgm:pt>
    <dgm:pt modelId="{20702C9D-2E32-485D-B515-183AE85B0433}" type="pres">
      <dgm:prSet presAssocID="{87AC5C60-2C66-4163-B733-605B1BDEDA67}" presName="parentText" presStyleLbl="node1" presStyleIdx="2" presStyleCnt="4">
        <dgm:presLayoutVars>
          <dgm:chMax val="0"/>
          <dgm:bulletEnabled val="1"/>
        </dgm:presLayoutVars>
      </dgm:prSet>
      <dgm:spPr/>
    </dgm:pt>
    <dgm:pt modelId="{5DDC08ED-1C2A-413C-B949-BFD641080B64}" type="pres">
      <dgm:prSet presAssocID="{A8E060C5-99C4-4F3D-9BC7-2949E1AAB02B}" presName="spacer" presStyleCnt="0"/>
      <dgm:spPr/>
    </dgm:pt>
    <dgm:pt modelId="{A96A76E8-7D05-4B08-8109-2CC496C80236}" type="pres">
      <dgm:prSet presAssocID="{CB7B417D-7118-4423-882A-A8405C9E5C90}" presName="parentText" presStyleLbl="node1" presStyleIdx="3" presStyleCnt="4">
        <dgm:presLayoutVars>
          <dgm:chMax val="0"/>
          <dgm:bulletEnabled val="1"/>
        </dgm:presLayoutVars>
      </dgm:prSet>
      <dgm:spPr/>
    </dgm:pt>
  </dgm:ptLst>
  <dgm:cxnLst>
    <dgm:cxn modelId="{B8C16114-C2B9-4D07-833F-3C76EBB15452}" srcId="{FB90B99F-F1F8-478B-AAF6-8084C0544FEF}" destId="{87AC5C60-2C66-4163-B733-605B1BDEDA67}" srcOrd="2" destOrd="0" parTransId="{F57EA900-2CA5-46E5-8342-995000A8D490}" sibTransId="{A8E060C5-99C4-4F3D-9BC7-2949E1AAB02B}"/>
    <dgm:cxn modelId="{D5407114-9133-4073-8FBE-E7055CD36EA8}" type="presOf" srcId="{FB90B99F-F1F8-478B-AAF6-8084C0544FEF}" destId="{D2307B72-D65C-45A2-BAE2-60A4428BBDDB}" srcOrd="0" destOrd="0" presId="urn:microsoft.com/office/officeart/2005/8/layout/vList2"/>
    <dgm:cxn modelId="{99884362-AF4B-4E8E-A572-76A03B19634B}" srcId="{FB90B99F-F1F8-478B-AAF6-8084C0544FEF}" destId="{188A15B6-C240-4372-9169-E2A0F2F87543}" srcOrd="0" destOrd="0" parTransId="{21002040-863B-4347-AC06-7E241A01A618}" sibTransId="{3E6551F1-6CB9-4DC6-BE6A-765B4DEE3B9B}"/>
    <dgm:cxn modelId="{DB45C988-46CE-47A1-BEF0-2E4AC910965C}" type="presOf" srcId="{CB7B417D-7118-4423-882A-A8405C9E5C90}" destId="{A96A76E8-7D05-4B08-8109-2CC496C80236}" srcOrd="0" destOrd="0" presId="urn:microsoft.com/office/officeart/2005/8/layout/vList2"/>
    <dgm:cxn modelId="{2C92D288-7322-405D-9E52-A37D1D312F1D}" type="presOf" srcId="{87AC5C60-2C66-4163-B733-605B1BDEDA67}" destId="{20702C9D-2E32-485D-B515-183AE85B0433}" srcOrd="0" destOrd="0" presId="urn:microsoft.com/office/officeart/2005/8/layout/vList2"/>
    <dgm:cxn modelId="{73D226B3-D0CA-41F4-8106-1C26FCD19388}" type="presOf" srcId="{5A90C9D0-0A3F-42CF-8E99-914B0F82CEF2}" destId="{F487DEDA-0F47-4F65-957D-7EF22A2685C9}" srcOrd="0" destOrd="0" presId="urn:microsoft.com/office/officeart/2005/8/layout/vList2"/>
    <dgm:cxn modelId="{580B2CC6-4283-4CEA-BD21-780F88B8933F}" srcId="{FB90B99F-F1F8-478B-AAF6-8084C0544FEF}" destId="{CB7B417D-7118-4423-882A-A8405C9E5C90}" srcOrd="3" destOrd="0" parTransId="{035A5DE7-E1F0-4861-87AD-841C9276F12F}" sibTransId="{12497CA9-6C41-4702-BCD0-04A44CC03352}"/>
    <dgm:cxn modelId="{A34A08D0-DDC3-40B9-BFFE-872AD5EA50A8}" type="presOf" srcId="{188A15B6-C240-4372-9169-E2A0F2F87543}" destId="{462882AD-EBB8-4F20-A43F-C49BB3470B04}" srcOrd="0" destOrd="0" presId="urn:microsoft.com/office/officeart/2005/8/layout/vList2"/>
    <dgm:cxn modelId="{32618FE3-FB9A-4D0A-8588-7B36C3471589}" srcId="{FB90B99F-F1F8-478B-AAF6-8084C0544FEF}" destId="{5A90C9D0-0A3F-42CF-8E99-914B0F82CEF2}" srcOrd="1" destOrd="0" parTransId="{AF5F38B9-BD68-4613-AD2D-128356A984EC}" sibTransId="{FC0D6D60-2AA6-4F4D-8ECE-7C11103247B4}"/>
    <dgm:cxn modelId="{C05F8FFC-D511-4B36-B5B2-0B13491D745F}" type="presParOf" srcId="{D2307B72-D65C-45A2-BAE2-60A4428BBDDB}" destId="{462882AD-EBB8-4F20-A43F-C49BB3470B04}" srcOrd="0" destOrd="0" presId="urn:microsoft.com/office/officeart/2005/8/layout/vList2"/>
    <dgm:cxn modelId="{0317BEB6-61F9-4EB1-A28C-435498F87D74}" type="presParOf" srcId="{D2307B72-D65C-45A2-BAE2-60A4428BBDDB}" destId="{8B22B3D3-9F90-49F0-BBB4-7958FABE7147}" srcOrd="1" destOrd="0" presId="urn:microsoft.com/office/officeart/2005/8/layout/vList2"/>
    <dgm:cxn modelId="{FA128D2A-7B4B-47F0-8A84-1CF73538EA25}" type="presParOf" srcId="{D2307B72-D65C-45A2-BAE2-60A4428BBDDB}" destId="{F487DEDA-0F47-4F65-957D-7EF22A2685C9}" srcOrd="2" destOrd="0" presId="urn:microsoft.com/office/officeart/2005/8/layout/vList2"/>
    <dgm:cxn modelId="{18B9964F-F77C-4D1C-A9CE-991C8172F9FB}" type="presParOf" srcId="{D2307B72-D65C-45A2-BAE2-60A4428BBDDB}" destId="{3F4D6F79-08FA-4C27-AF2B-B0F87A1A18CD}" srcOrd="3" destOrd="0" presId="urn:microsoft.com/office/officeart/2005/8/layout/vList2"/>
    <dgm:cxn modelId="{46D95D69-1E44-4CFE-9E0D-461839FCC8F1}" type="presParOf" srcId="{D2307B72-D65C-45A2-BAE2-60A4428BBDDB}" destId="{20702C9D-2E32-485D-B515-183AE85B0433}" srcOrd="4" destOrd="0" presId="urn:microsoft.com/office/officeart/2005/8/layout/vList2"/>
    <dgm:cxn modelId="{DF27F7EB-9D42-4EF1-88DE-79D198D1882B}" type="presParOf" srcId="{D2307B72-D65C-45A2-BAE2-60A4428BBDDB}" destId="{5DDC08ED-1C2A-413C-B949-BFD641080B64}" srcOrd="5" destOrd="0" presId="urn:microsoft.com/office/officeart/2005/8/layout/vList2"/>
    <dgm:cxn modelId="{FEAB1C1A-121B-4ACA-AD45-1E8276BD1FAD}" type="presParOf" srcId="{D2307B72-D65C-45A2-BAE2-60A4428BBDDB}" destId="{A96A76E8-7D05-4B08-8109-2CC496C8023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3487110" cy="1764268"/>
        <a:chOff x="0" y="0"/>
        <a:chExt cx="3487110" cy="1764268"/>
      </a:xfrm>
    </dsp:grpSpPr>
    <dsp:sp modelId="{462882AD-EBB8-4F20-A43F-C49BB3470B04}">
      <dsp:nvSpPr>
        <dsp:cNvPr id="3" name="Rounded Rectangle 2"/>
        <dsp:cNvSpPr/>
      </dsp:nvSpPr>
      <dsp:spPr bwMode="white">
        <a:xfrm>
          <a:off x="0" y="50254"/>
          <a:ext cx="3487110" cy="383540"/>
        </a:xfrm>
        <a:prstGeom prst="roundRect">
          <a:avLst/>
        </a:prstGeom>
      </dsp:spPr>
      <dsp:style>
        <a:lnRef idx="2">
          <a:schemeClr val="lt1"/>
        </a:lnRef>
        <a:fillRef idx="1">
          <a:schemeClr val="accent1"/>
        </a:fillRef>
        <a:effectRef idx="0">
          <a:scrgbClr r="0" g="0" b="0"/>
        </a:effectRef>
        <a:fontRef idx="minor">
          <a:schemeClr val="lt1"/>
        </a:fontRef>
      </dsp:style>
      <dsp:txBody>
        <a:bodyPr lIns="57150" tIns="57150" rIns="57150" bIns="57150" anchor="ctr"/>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en-IN" b="1" dirty="0"/>
            <a:t>1.Mallikarjun Reddy</a:t>
          </a:r>
          <a:endParaRPr lang="en-IN" dirty="0"/>
        </a:p>
      </dsp:txBody>
      <dsp:txXfrm>
        <a:off x="0" y="50254"/>
        <a:ext cx="3487110" cy="383540"/>
      </dsp:txXfrm>
    </dsp:sp>
    <dsp:sp modelId="{F487DEDA-0F47-4F65-957D-7EF22A2685C9}">
      <dsp:nvSpPr>
        <dsp:cNvPr id="4" name="Rounded Rectangle 3"/>
        <dsp:cNvSpPr/>
      </dsp:nvSpPr>
      <dsp:spPr bwMode="white">
        <a:xfrm>
          <a:off x="0" y="476994"/>
          <a:ext cx="3487110" cy="383540"/>
        </a:xfrm>
        <a:prstGeom prst="roundRect">
          <a:avLst/>
        </a:prstGeom>
      </dsp:spPr>
      <dsp:style>
        <a:lnRef idx="2">
          <a:schemeClr val="lt1"/>
        </a:lnRef>
        <a:fillRef idx="1">
          <a:schemeClr val="accent1"/>
        </a:fillRef>
        <a:effectRef idx="0">
          <a:scrgbClr r="0" g="0" b="0"/>
        </a:effectRef>
        <a:fontRef idx="minor">
          <a:schemeClr val="lt1"/>
        </a:fontRef>
      </dsp:style>
      <dsp:txBody>
        <a:bodyPr lIns="57150" tIns="57150" rIns="57150" bIns="57150" anchor="ctr"/>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en-IN" b="1" dirty="0"/>
            <a:t>2.Manikeshwar Reddy</a:t>
          </a:r>
          <a:endParaRPr lang="en-IN" dirty="0"/>
        </a:p>
      </dsp:txBody>
      <dsp:txXfrm>
        <a:off x="0" y="476994"/>
        <a:ext cx="3487110" cy="383540"/>
      </dsp:txXfrm>
    </dsp:sp>
    <dsp:sp modelId="{20702C9D-2E32-485D-B515-183AE85B0433}">
      <dsp:nvSpPr>
        <dsp:cNvPr id="5" name="Rounded Rectangle 4"/>
        <dsp:cNvSpPr/>
      </dsp:nvSpPr>
      <dsp:spPr bwMode="white">
        <a:xfrm>
          <a:off x="0" y="903734"/>
          <a:ext cx="3487110" cy="383540"/>
        </a:xfrm>
        <a:prstGeom prst="roundRect">
          <a:avLst/>
        </a:prstGeom>
      </dsp:spPr>
      <dsp:style>
        <a:lnRef idx="2">
          <a:schemeClr val="lt1"/>
        </a:lnRef>
        <a:fillRef idx="1">
          <a:schemeClr val="accent1"/>
        </a:fillRef>
        <a:effectRef idx="0">
          <a:scrgbClr r="0" g="0" b="0"/>
        </a:effectRef>
        <a:fontRef idx="minor">
          <a:schemeClr val="lt1"/>
        </a:fontRef>
      </dsp:style>
      <dsp:txBody>
        <a:bodyPr lIns="57150" tIns="57150" rIns="57150" bIns="57150" anchor="ctr"/>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en-IN" b="1" dirty="0"/>
            <a:t>3.Leena Chekuri</a:t>
          </a:r>
          <a:endParaRPr lang="en-IN" dirty="0"/>
        </a:p>
      </dsp:txBody>
      <dsp:txXfrm>
        <a:off x="0" y="903734"/>
        <a:ext cx="3487110" cy="383540"/>
      </dsp:txXfrm>
    </dsp:sp>
    <dsp:sp modelId="{A96A76E8-7D05-4B08-8109-2CC496C80236}">
      <dsp:nvSpPr>
        <dsp:cNvPr id="6" name="Rounded Rectangle 5"/>
        <dsp:cNvSpPr/>
      </dsp:nvSpPr>
      <dsp:spPr bwMode="white">
        <a:xfrm>
          <a:off x="0" y="1330474"/>
          <a:ext cx="3487110" cy="383540"/>
        </a:xfrm>
        <a:prstGeom prst="roundRect">
          <a:avLst/>
        </a:prstGeom>
      </dsp:spPr>
      <dsp:style>
        <a:lnRef idx="2">
          <a:schemeClr val="lt1"/>
        </a:lnRef>
        <a:fillRef idx="1">
          <a:schemeClr val="accent1"/>
        </a:fillRef>
        <a:effectRef idx="0">
          <a:scrgbClr r="0" g="0" b="0"/>
        </a:effectRef>
        <a:fontRef idx="minor">
          <a:schemeClr val="lt1"/>
        </a:fontRef>
      </dsp:style>
      <dsp:txBody>
        <a:bodyPr lIns="57150" tIns="57150" rIns="57150" bIns="57150" anchor="ctr"/>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en-IN" b="1" dirty="0"/>
            <a:t>4.Ankith Kumar Sara</a:t>
          </a:r>
          <a:endParaRPr lang="en-IN" dirty="0"/>
        </a:p>
      </dsp:txBody>
      <dsp:txXfrm>
        <a:off x="0" y="1330474"/>
        <a:ext cx="3487110" cy="3835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78F91410-7EFE-47A2-83D8-51F40BACE985}" type="datetimeFigureOut">
              <a:rPr lang="en-IN" smtClean="0"/>
            </a:fld>
            <a:endParaRPr lang="en-IN"/>
          </a:p>
        </p:txBody>
      </p:sp>
      <p:sp>
        <p:nvSpPr>
          <p:cNvPr id="4" name="Slide Image Placeholder 3"/>
          <p:cNvSpPr>
            <a:spLocks noGrp="1" noRot="1" noChangeAspect="1"/>
          </p:cNvSpPr>
          <p:nvPr>
            <p:ph type="sldImg" idx="2"/>
          </p:nvPr>
        </p:nvSpPr>
        <p:spPr>
          <a:xfrm>
            <a:off x="574675" y="1828800"/>
            <a:ext cx="7080250" cy="49371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944D821A-865F-4A3D-A121-9D50B50AFD3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Two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7143750" y="507"/>
            <a:ext cx="4286249" cy="6914641"/>
          </a:xfrm>
          <a:prstGeom prst="rect">
            <a:avLst/>
          </a:prstGeom>
        </p:spPr>
      </p:pic>
      <p:sp>
        <p:nvSpPr>
          <p:cNvPr id="2" name="Holder 2"/>
          <p:cNvSpPr>
            <a:spLocks noGrp="1"/>
          </p:cNvSpPr>
          <p:nvPr>
            <p:ph type="title"/>
          </p:nvPr>
        </p:nvSpPr>
        <p:spPr/>
        <p:txBody>
          <a:bodyPr lIns="0" tIns="0" rIns="0" bIns="0"/>
          <a:lstStyle>
            <a:lvl1pPr>
              <a:defRPr sz="3350" b="0" i="0">
                <a:solidFill>
                  <a:srgbClr val="1B1B26"/>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571500" y="1482407"/>
            <a:ext cx="4972050" cy="4253865"/>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5886450" y="1482407"/>
            <a:ext cx="4972050" cy="4253865"/>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50" b="0" i="0">
                <a:solidFill>
                  <a:srgbClr val="1B1B26"/>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587375" y="2520950"/>
            <a:ext cx="10255250" cy="539750"/>
          </a:xfrm>
          <a:prstGeom prst="rect">
            <a:avLst/>
          </a:prstGeom>
        </p:spPr>
        <p:txBody>
          <a:bodyPr wrap="square" lIns="0" tIns="0" rIns="0" bIns="0">
            <a:spAutoFit/>
          </a:bodyPr>
          <a:lstStyle>
            <a:lvl1pPr>
              <a:defRPr b="0" i="0">
                <a:solidFill>
                  <a:schemeClr val="tx1"/>
                </a:solidFill>
              </a:defRPr>
            </a:lvl1pPr>
          </a:lstStyle>
          <a:p/>
        </p:txBody>
      </p:sp>
      <p:sp>
        <p:nvSpPr>
          <p:cNvPr id="3" name="Holder 3"/>
          <p:cNvSpPr>
            <a:spLocks noGrp="1"/>
          </p:cNvSpPr>
          <p:nvPr>
            <p:ph type="subTitle" idx="4"/>
          </p:nvPr>
        </p:nvSpPr>
        <p:spPr>
          <a:xfrm>
            <a:off x="1714500" y="3609340"/>
            <a:ext cx="8001000" cy="1611312"/>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1430000" cy="6429375"/>
          </a:xfrm>
          <a:prstGeom prst="rect">
            <a:avLst/>
          </a:prstGeom>
          <a:solidFill>
            <a:srgbClr val="EBF4F3"/>
          </a:solidFill>
        </p:spPr>
      </p:sp>
      <p:sp>
        <p:nvSpPr>
          <p:cNvPr id="3" name="Shape 1"/>
          <p:cNvSpPr/>
          <p:nvPr/>
        </p:nvSpPr>
        <p:spPr>
          <a:xfrm>
            <a:off x="0" y="0"/>
            <a:ext cx="11430000" cy="6429375"/>
          </a:xfrm>
          <a:prstGeom prst="rect">
            <a:avLst/>
          </a:prstGeom>
          <a:solidFill>
            <a:srgbClr val="FFFFFF"/>
          </a:solidFill>
        </p:spPr>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87375" y="2587624"/>
            <a:ext cx="10255250" cy="1073150"/>
          </a:xfrm>
          <a:prstGeom prst="rect">
            <a:avLst/>
          </a:prstGeom>
        </p:spPr>
        <p:txBody>
          <a:bodyPr wrap="square" lIns="0" tIns="0" rIns="0" bIns="0">
            <a:spAutoFit/>
          </a:bodyPr>
          <a:lstStyle>
            <a:lvl1pPr>
              <a:defRPr sz="3350" b="0" i="0">
                <a:solidFill>
                  <a:srgbClr val="1B1B26"/>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571500" y="1482407"/>
            <a:ext cx="10287000" cy="4253865"/>
          </a:xfrm>
          <a:prstGeom prst="rect">
            <a:avLst/>
          </a:prstGeom>
        </p:spPr>
        <p:txBody>
          <a:bodyPr wrap="square" lIns="0" tIns="0" rIns="0" bIns="0">
            <a:spAutoFit/>
          </a:bodyPr>
          <a:lstStyle>
            <a:lvl1pPr>
              <a:defRPr/>
            </a:lvl1pPr>
          </a:lstStyle>
          <a:p>
            <a:endParaRPr dirty="0"/>
          </a:p>
        </p:txBody>
      </p:sp>
      <p:sp>
        <p:nvSpPr>
          <p:cNvPr id="4" name="Holder 4"/>
          <p:cNvSpPr>
            <a:spLocks noGrp="1"/>
          </p:cNvSpPr>
          <p:nvPr>
            <p:ph type="ftr" sz="quarter" idx="5"/>
          </p:nvPr>
        </p:nvSpPr>
        <p:spPr>
          <a:xfrm>
            <a:off x="3886200" y="5994082"/>
            <a:ext cx="3657600" cy="322262"/>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571500" y="5994082"/>
            <a:ext cx="2628900" cy="32226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229600" y="5994082"/>
            <a:ext cx="2628900" cy="32226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hf sldNum="0" hdr="0" ftr="0" dt="0"/>
  <p:txStyles>
    <p:titleStyle>
      <a:lvl1pPr algn="ctr" defTabSz="914400" rtl="0" eaLnBrk="1" latinLnBrk="0" hangingPunct="1">
        <a:spcBef>
          <a:spcPct val="0"/>
        </a:spcBef>
        <a:buNone/>
        <a:defRPr sz="3435"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185"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75"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56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56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56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56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56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560" kern="1200">
          <a:solidFill>
            <a:schemeClr val="tx1"/>
          </a:solidFill>
          <a:latin typeface="+mn-lt"/>
          <a:ea typeface="+mn-ea"/>
          <a:cs typeface="+mn-cs"/>
        </a:defRPr>
      </a:lvl9pPr>
    </p:bodyStyle>
    <p:otherStyle>
      <a:defPPr>
        <a:defRPr lang="en-US"/>
      </a:defPPr>
      <a:lvl1pPr marL="0" algn="l" defTabSz="914400" rtl="0" eaLnBrk="1" latinLnBrk="0" hangingPunct="1">
        <a:defRPr sz="1405" kern="1200">
          <a:solidFill>
            <a:schemeClr val="tx1"/>
          </a:solidFill>
          <a:latin typeface="+mn-lt"/>
          <a:ea typeface="+mn-ea"/>
          <a:cs typeface="+mn-cs"/>
        </a:defRPr>
      </a:lvl1pPr>
      <a:lvl2pPr marL="457200" algn="l" defTabSz="914400" rtl="0" eaLnBrk="1" latinLnBrk="0" hangingPunct="1">
        <a:defRPr sz="1405" kern="1200">
          <a:solidFill>
            <a:schemeClr val="tx1"/>
          </a:solidFill>
          <a:latin typeface="+mn-lt"/>
          <a:ea typeface="+mn-ea"/>
          <a:cs typeface="+mn-cs"/>
        </a:defRPr>
      </a:lvl2pPr>
      <a:lvl3pPr marL="914400" algn="l" defTabSz="914400" rtl="0" eaLnBrk="1" latinLnBrk="0" hangingPunct="1">
        <a:defRPr sz="1405" kern="1200">
          <a:solidFill>
            <a:schemeClr val="tx1"/>
          </a:solidFill>
          <a:latin typeface="+mn-lt"/>
          <a:ea typeface="+mn-ea"/>
          <a:cs typeface="+mn-cs"/>
        </a:defRPr>
      </a:lvl3pPr>
      <a:lvl4pPr marL="1371600" algn="l" defTabSz="914400" rtl="0" eaLnBrk="1" latinLnBrk="0" hangingPunct="1">
        <a:defRPr sz="1405" kern="1200">
          <a:solidFill>
            <a:schemeClr val="tx1"/>
          </a:solidFill>
          <a:latin typeface="+mn-lt"/>
          <a:ea typeface="+mn-ea"/>
          <a:cs typeface="+mn-cs"/>
        </a:defRPr>
      </a:lvl4pPr>
      <a:lvl5pPr marL="1828800" algn="l" defTabSz="914400" rtl="0" eaLnBrk="1" latinLnBrk="0" hangingPunct="1">
        <a:defRPr sz="1405" kern="1200">
          <a:solidFill>
            <a:schemeClr val="tx1"/>
          </a:solidFill>
          <a:latin typeface="+mn-lt"/>
          <a:ea typeface="+mn-ea"/>
          <a:cs typeface="+mn-cs"/>
        </a:defRPr>
      </a:lvl5pPr>
      <a:lvl6pPr marL="2286000" algn="l" defTabSz="914400" rtl="0" eaLnBrk="1" latinLnBrk="0" hangingPunct="1">
        <a:defRPr sz="1405" kern="1200">
          <a:solidFill>
            <a:schemeClr val="tx1"/>
          </a:solidFill>
          <a:latin typeface="+mn-lt"/>
          <a:ea typeface="+mn-ea"/>
          <a:cs typeface="+mn-cs"/>
        </a:defRPr>
      </a:lvl6pPr>
      <a:lvl7pPr marL="2743200" algn="l" defTabSz="914400" rtl="0" eaLnBrk="1" latinLnBrk="0" hangingPunct="1">
        <a:defRPr sz="1405" kern="1200">
          <a:solidFill>
            <a:schemeClr val="tx1"/>
          </a:solidFill>
          <a:latin typeface="+mn-lt"/>
          <a:ea typeface="+mn-ea"/>
          <a:cs typeface="+mn-cs"/>
        </a:defRPr>
      </a:lvl7pPr>
      <a:lvl8pPr marL="3200400" algn="l" defTabSz="914400" rtl="0" eaLnBrk="1" latinLnBrk="0" hangingPunct="1">
        <a:defRPr sz="1405" kern="1200">
          <a:solidFill>
            <a:schemeClr val="tx1"/>
          </a:solidFill>
          <a:latin typeface="+mn-lt"/>
          <a:ea typeface="+mn-ea"/>
          <a:cs typeface="+mn-cs"/>
        </a:defRPr>
      </a:lvl8pPr>
      <a:lvl9pPr marL="3657600" algn="l" defTabSz="914400" rtl="0" eaLnBrk="1" latinLnBrk="0" hangingPunct="1">
        <a:defRPr sz="14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4.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0"/>
            <a:ext cx="4286250" cy="8023225"/>
          </a:xfrm>
          <a:prstGeom prst="rect">
            <a:avLst/>
          </a:prstGeom>
        </p:spPr>
      </p:pic>
      <p:sp>
        <p:nvSpPr>
          <p:cNvPr id="3" name="object 3"/>
          <p:cNvSpPr txBox="1">
            <a:spLocks noGrp="1"/>
          </p:cNvSpPr>
          <p:nvPr>
            <p:ph type="title"/>
          </p:nvPr>
        </p:nvSpPr>
        <p:spPr>
          <a:xfrm>
            <a:off x="4873625" y="643572"/>
            <a:ext cx="5463540" cy="2954655"/>
          </a:xfrm>
          <a:prstGeom prst="rect">
            <a:avLst/>
          </a:prstGeom>
        </p:spPr>
        <p:txBody>
          <a:bodyPr vert="horz" wrap="square" lIns="0" tIns="9525" rIns="0" bIns="0" rtlCol="0">
            <a:spAutoFit/>
          </a:bodyPr>
          <a:lstStyle/>
          <a:p>
            <a:pPr marL="12700" marR="394970">
              <a:lnSpc>
                <a:spcPts val="5850"/>
              </a:lnSpc>
              <a:spcBef>
                <a:spcPts val="75"/>
              </a:spcBef>
            </a:pPr>
            <a:r>
              <a:rPr sz="4650" spc="60" dirty="0"/>
              <a:t>Multilingual </a:t>
            </a:r>
            <a:r>
              <a:rPr sz="4650" spc="65" dirty="0"/>
              <a:t> </a:t>
            </a:r>
            <a:r>
              <a:rPr sz="4650" spc="-5" dirty="0"/>
              <a:t>Translation</a:t>
            </a:r>
            <a:r>
              <a:rPr sz="4650" spc="-260" dirty="0"/>
              <a:t> </a:t>
            </a:r>
            <a:r>
              <a:rPr sz="4650" spc="20" dirty="0"/>
              <a:t>Quality</a:t>
            </a:r>
            <a:endParaRPr sz="4650" dirty="0"/>
          </a:p>
          <a:p>
            <a:pPr marL="12700" marR="5080">
              <a:lnSpc>
                <a:spcPts val="5780"/>
              </a:lnSpc>
            </a:pPr>
            <a:r>
              <a:rPr sz="4650" spc="50" dirty="0"/>
              <a:t>Evaluation </a:t>
            </a:r>
            <a:r>
              <a:rPr sz="4650" spc="195" dirty="0"/>
              <a:t>using </a:t>
            </a:r>
            <a:r>
              <a:rPr sz="4650" spc="620" dirty="0"/>
              <a:t>N</a:t>
            </a:r>
            <a:r>
              <a:rPr sz="4650" spc="355" dirty="0"/>
              <a:t>L</a:t>
            </a:r>
            <a:r>
              <a:rPr sz="4650" spc="300" dirty="0"/>
              <a:t>P</a:t>
            </a:r>
            <a:r>
              <a:rPr lang="en-IN" sz="4650" spc="-335" dirty="0"/>
              <a:t> </a:t>
            </a:r>
            <a:r>
              <a:rPr lang="en-IN" sz="4650" spc="745" dirty="0"/>
              <a:t>Tools</a:t>
            </a:r>
            <a:endParaRPr sz="4650" dirty="0"/>
          </a:p>
        </p:txBody>
      </p:sp>
      <p:sp>
        <p:nvSpPr>
          <p:cNvPr id="4" name="object 4"/>
          <p:cNvSpPr txBox="1"/>
          <p:nvPr/>
        </p:nvSpPr>
        <p:spPr>
          <a:xfrm>
            <a:off x="4873625" y="3831590"/>
            <a:ext cx="5969635" cy="1370439"/>
          </a:xfrm>
          <a:prstGeom prst="rect">
            <a:avLst/>
          </a:prstGeom>
        </p:spPr>
        <p:txBody>
          <a:bodyPr vert="horz" wrap="square" lIns="0" tIns="14604" rIns="0" bIns="0" rtlCol="0">
            <a:spAutoFit/>
          </a:bodyPr>
          <a:lstStyle/>
          <a:p>
            <a:pPr marL="12700" marR="5080">
              <a:lnSpc>
                <a:spcPct val="133000"/>
              </a:lnSpc>
              <a:spcBef>
                <a:spcPts val="115"/>
              </a:spcBef>
            </a:pPr>
            <a:r>
              <a:rPr sz="1350" spc="-15" dirty="0">
                <a:solidFill>
                  <a:srgbClr val="3C3838"/>
                </a:solidFill>
                <a:latin typeface="Roboto" panose="02000000000000000000"/>
                <a:cs typeface="Roboto" panose="02000000000000000000"/>
              </a:rPr>
              <a:t>This</a:t>
            </a:r>
            <a:r>
              <a:rPr sz="1350" spc="3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project</a:t>
            </a:r>
            <a:r>
              <a:rPr sz="1350" spc="30"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aims</a:t>
            </a:r>
            <a:r>
              <a:rPr sz="1350" spc="3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to</a:t>
            </a:r>
            <a:r>
              <a:rPr sz="1350" spc="30"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develop</a:t>
            </a:r>
            <a:r>
              <a:rPr sz="1350" spc="30"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a</a:t>
            </a:r>
            <a:r>
              <a:rPr sz="1350" spc="30" dirty="0">
                <a:solidFill>
                  <a:srgbClr val="3C3838"/>
                </a:solidFill>
                <a:latin typeface="Roboto" panose="02000000000000000000"/>
                <a:cs typeface="Roboto" panose="02000000000000000000"/>
              </a:rPr>
              <a:t> </a:t>
            </a:r>
            <a:r>
              <a:rPr sz="1350" spc="-20" dirty="0">
                <a:solidFill>
                  <a:srgbClr val="3C3838"/>
                </a:solidFill>
                <a:latin typeface="Roboto" panose="02000000000000000000"/>
                <a:cs typeface="Roboto" panose="02000000000000000000"/>
              </a:rPr>
              <a:t>robust</a:t>
            </a:r>
            <a:r>
              <a:rPr sz="1350" spc="30" dirty="0">
                <a:solidFill>
                  <a:srgbClr val="3C3838"/>
                </a:solidFill>
                <a:latin typeface="Roboto" panose="02000000000000000000"/>
                <a:cs typeface="Roboto" panose="02000000000000000000"/>
              </a:rPr>
              <a:t> </a:t>
            </a:r>
            <a:r>
              <a:rPr sz="1350" spc="-20" dirty="0">
                <a:solidFill>
                  <a:srgbClr val="3C3838"/>
                </a:solidFill>
                <a:latin typeface="Roboto" panose="02000000000000000000"/>
                <a:cs typeface="Roboto" panose="02000000000000000000"/>
              </a:rPr>
              <a:t>translation</a:t>
            </a:r>
            <a:r>
              <a:rPr sz="1350" spc="30" dirty="0">
                <a:solidFill>
                  <a:srgbClr val="3C3838"/>
                </a:solidFill>
                <a:latin typeface="Roboto" panose="02000000000000000000"/>
                <a:cs typeface="Roboto" panose="02000000000000000000"/>
              </a:rPr>
              <a:t> </a:t>
            </a:r>
            <a:r>
              <a:rPr sz="1350" spc="-20" dirty="0">
                <a:solidFill>
                  <a:srgbClr val="3C3838"/>
                </a:solidFill>
                <a:latin typeface="Roboto" panose="02000000000000000000"/>
                <a:cs typeface="Roboto" panose="02000000000000000000"/>
              </a:rPr>
              <a:t>quality</a:t>
            </a:r>
            <a:r>
              <a:rPr sz="1350" spc="3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evaluation</a:t>
            </a:r>
            <a:r>
              <a:rPr sz="1350" spc="3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system </a:t>
            </a:r>
            <a:r>
              <a:rPr sz="1350" spc="-1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that</a:t>
            </a:r>
            <a:r>
              <a:rPr sz="135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leverages</a:t>
            </a:r>
            <a:r>
              <a:rPr sz="135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advanced</a:t>
            </a:r>
            <a:r>
              <a:rPr sz="1350" spc="-5" dirty="0">
                <a:solidFill>
                  <a:srgbClr val="3C3838"/>
                </a:solidFill>
                <a:latin typeface="Roboto" panose="02000000000000000000"/>
                <a:cs typeface="Roboto" panose="02000000000000000000"/>
              </a:rPr>
              <a:t> NLP</a:t>
            </a:r>
            <a:r>
              <a:rPr sz="1350"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models,</a:t>
            </a:r>
            <a:r>
              <a:rPr sz="1350" spc="-5" dirty="0">
                <a:solidFill>
                  <a:srgbClr val="3C3838"/>
                </a:solidFill>
                <a:latin typeface="Roboto" panose="02000000000000000000"/>
                <a:cs typeface="Roboto" panose="02000000000000000000"/>
              </a:rPr>
              <a:t> </a:t>
            </a:r>
            <a:r>
              <a:rPr sz="1350" spc="-20" dirty="0">
                <a:solidFill>
                  <a:srgbClr val="3C3838"/>
                </a:solidFill>
                <a:latin typeface="Roboto" panose="02000000000000000000"/>
                <a:cs typeface="Roboto" panose="02000000000000000000"/>
              </a:rPr>
              <a:t>to </a:t>
            </a:r>
            <a:r>
              <a:rPr sz="1350" spc="-15" dirty="0">
                <a:solidFill>
                  <a:srgbClr val="3C3838"/>
                </a:solidFill>
                <a:latin typeface="Roboto" panose="02000000000000000000"/>
                <a:cs typeface="Roboto" panose="02000000000000000000"/>
              </a:rPr>
              <a:t> accurately</a:t>
            </a:r>
            <a:r>
              <a:rPr sz="1350" spc="-5"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assess</a:t>
            </a:r>
            <a:r>
              <a:rPr sz="1350" spc="-5"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the</a:t>
            </a:r>
            <a:r>
              <a:rPr sz="1350" spc="5" dirty="0">
                <a:solidFill>
                  <a:srgbClr val="3C3838"/>
                </a:solidFill>
                <a:latin typeface="Roboto" panose="02000000000000000000"/>
                <a:cs typeface="Roboto" panose="02000000000000000000"/>
              </a:rPr>
              <a:t> </a:t>
            </a:r>
            <a:r>
              <a:rPr sz="1350" spc="-20" dirty="0">
                <a:solidFill>
                  <a:srgbClr val="3C3838"/>
                </a:solidFill>
                <a:latin typeface="Roboto" panose="02000000000000000000"/>
                <a:cs typeface="Roboto" panose="02000000000000000000"/>
              </a:rPr>
              <a:t>quality</a:t>
            </a:r>
            <a:r>
              <a:rPr sz="1350" spc="-5"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of</a:t>
            </a:r>
            <a:r>
              <a:rPr sz="1350" dirty="0">
                <a:solidFill>
                  <a:srgbClr val="3C3838"/>
                </a:solidFill>
                <a:latin typeface="Roboto" panose="02000000000000000000"/>
                <a:cs typeface="Roboto" panose="02000000000000000000"/>
              </a:rPr>
              <a:t> </a:t>
            </a:r>
            <a:r>
              <a:rPr sz="1350" spc="-20" dirty="0">
                <a:solidFill>
                  <a:srgbClr val="3C3838"/>
                </a:solidFill>
                <a:latin typeface="Roboto" panose="02000000000000000000"/>
                <a:cs typeface="Roboto" panose="02000000000000000000"/>
              </a:rPr>
              <a:t>multilingual</a:t>
            </a:r>
            <a:r>
              <a:rPr sz="1350" spc="-5"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text</a:t>
            </a:r>
            <a:r>
              <a:rPr sz="1350" dirty="0">
                <a:solidFill>
                  <a:srgbClr val="3C3838"/>
                </a:solidFill>
                <a:latin typeface="Roboto" panose="02000000000000000000"/>
                <a:cs typeface="Roboto" panose="02000000000000000000"/>
              </a:rPr>
              <a:t> </a:t>
            </a:r>
            <a:r>
              <a:rPr sz="1350" spc="-20" dirty="0">
                <a:solidFill>
                  <a:srgbClr val="3C3838"/>
                </a:solidFill>
                <a:latin typeface="Roboto" panose="02000000000000000000"/>
                <a:cs typeface="Roboto" panose="02000000000000000000"/>
              </a:rPr>
              <a:t>outputs.</a:t>
            </a:r>
            <a:r>
              <a:rPr sz="1350" dirty="0">
                <a:solidFill>
                  <a:srgbClr val="3C3838"/>
                </a:solidFill>
                <a:latin typeface="Roboto" panose="02000000000000000000"/>
                <a:cs typeface="Roboto" panose="02000000000000000000"/>
              </a:rPr>
              <a:t> </a:t>
            </a:r>
            <a:r>
              <a:rPr sz="1350" spc="-30" dirty="0">
                <a:solidFill>
                  <a:srgbClr val="3C3838"/>
                </a:solidFill>
                <a:latin typeface="Roboto" panose="02000000000000000000"/>
                <a:cs typeface="Roboto" panose="02000000000000000000"/>
              </a:rPr>
              <a:t>By</a:t>
            </a:r>
            <a:r>
              <a:rPr sz="135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addressing</a:t>
            </a:r>
            <a:r>
              <a:rPr sz="1350"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the </a:t>
            </a:r>
            <a:r>
              <a:rPr sz="1350" spc="-5"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limitations</a:t>
            </a:r>
            <a:r>
              <a:rPr sz="1350" spc="10" dirty="0">
                <a:solidFill>
                  <a:srgbClr val="3C3838"/>
                </a:solidFill>
                <a:latin typeface="Roboto" panose="02000000000000000000"/>
                <a:cs typeface="Roboto" panose="02000000000000000000"/>
              </a:rPr>
              <a:t> of</a:t>
            </a:r>
            <a:r>
              <a:rPr sz="1350" spc="5"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existing</a:t>
            </a:r>
            <a:r>
              <a:rPr sz="1350" spc="5" dirty="0">
                <a:solidFill>
                  <a:srgbClr val="3C3838"/>
                </a:solidFill>
                <a:latin typeface="Roboto" panose="02000000000000000000"/>
                <a:cs typeface="Roboto" panose="02000000000000000000"/>
              </a:rPr>
              <a:t> </a:t>
            </a:r>
            <a:r>
              <a:rPr sz="1350" spc="-20" dirty="0">
                <a:solidFill>
                  <a:srgbClr val="3C3838"/>
                </a:solidFill>
                <a:latin typeface="Roboto" panose="02000000000000000000"/>
                <a:cs typeface="Roboto" panose="02000000000000000000"/>
              </a:rPr>
              <a:t>translation</a:t>
            </a:r>
            <a:r>
              <a:rPr sz="1350" spc="5"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metrics,</a:t>
            </a:r>
            <a:r>
              <a:rPr sz="1350" spc="5"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this</a:t>
            </a:r>
            <a:r>
              <a:rPr sz="1350" spc="1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system</a:t>
            </a:r>
            <a:r>
              <a:rPr sz="1350" spc="15"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will</a:t>
            </a:r>
            <a:r>
              <a:rPr sz="1350" spc="5"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enable</a:t>
            </a:r>
            <a:r>
              <a:rPr sz="1350" spc="5"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more</a:t>
            </a:r>
            <a:r>
              <a:rPr sz="1350" spc="5"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reliable </a:t>
            </a:r>
            <a:r>
              <a:rPr sz="1350" spc="-32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and</a:t>
            </a:r>
            <a:r>
              <a:rPr sz="1350" spc="-5"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scalable</a:t>
            </a:r>
            <a:r>
              <a:rPr sz="1350"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assessment</a:t>
            </a:r>
            <a:r>
              <a:rPr sz="1350" spc="-5"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of</a:t>
            </a:r>
            <a:r>
              <a:rPr sz="1350" spc="-5" dirty="0">
                <a:solidFill>
                  <a:srgbClr val="3C3838"/>
                </a:solidFill>
                <a:latin typeface="Roboto" panose="02000000000000000000"/>
                <a:cs typeface="Roboto" panose="02000000000000000000"/>
              </a:rPr>
              <a:t> </a:t>
            </a:r>
            <a:r>
              <a:rPr sz="1350" spc="-20" dirty="0">
                <a:solidFill>
                  <a:srgbClr val="3C3838"/>
                </a:solidFill>
                <a:latin typeface="Roboto" panose="02000000000000000000"/>
                <a:cs typeface="Roboto" panose="02000000000000000000"/>
              </a:rPr>
              <a:t>translation</a:t>
            </a:r>
            <a:r>
              <a:rPr sz="1350" spc="-5" dirty="0">
                <a:solidFill>
                  <a:srgbClr val="3C3838"/>
                </a:solidFill>
                <a:latin typeface="Roboto" panose="02000000000000000000"/>
                <a:cs typeface="Roboto" panose="02000000000000000000"/>
              </a:rPr>
              <a:t> </a:t>
            </a:r>
            <a:r>
              <a:rPr sz="1350" spc="-30" dirty="0">
                <a:solidFill>
                  <a:srgbClr val="3C3838"/>
                </a:solidFill>
                <a:latin typeface="Roboto" panose="02000000000000000000"/>
                <a:cs typeface="Roboto" panose="02000000000000000000"/>
              </a:rPr>
              <a:t>quality.</a:t>
            </a:r>
            <a:endParaRPr sz="1350" dirty="0">
              <a:latin typeface="Roboto" panose="02000000000000000000"/>
              <a:cs typeface="Roboto" panose="02000000000000000000"/>
            </a:endParaRPr>
          </a:p>
        </p:txBody>
      </p:sp>
      <p:sp>
        <p:nvSpPr>
          <p:cNvPr id="7" name="TextBox 6"/>
          <p:cNvSpPr txBox="1"/>
          <p:nvPr/>
        </p:nvSpPr>
        <p:spPr>
          <a:xfrm>
            <a:off x="4873625" y="5508625"/>
            <a:ext cx="1755775" cy="369332"/>
          </a:xfrm>
          <a:prstGeom prst="rect">
            <a:avLst/>
          </a:prstGeom>
          <a:noFill/>
        </p:spPr>
        <p:txBody>
          <a:bodyPr wrap="square" rtlCol="0">
            <a:spAutoFit/>
          </a:bodyPr>
          <a:lstStyle/>
          <a:p>
            <a:r>
              <a:rPr lang="en-IN" dirty="0"/>
              <a:t>Team:</a:t>
            </a:r>
            <a:endParaRPr lang="en-IN" dirty="0"/>
          </a:p>
        </p:txBody>
      </p:sp>
      <p:graphicFrame>
        <p:nvGraphicFramePr>
          <p:cNvPr id="9" name="Diagram 8"/>
          <p:cNvGraphicFramePr/>
          <p:nvPr/>
        </p:nvGraphicFramePr>
        <p:xfrm>
          <a:off x="4894890" y="5877957"/>
          <a:ext cx="3487110" cy="17642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4-11-12 at 11.52.14_ca54b65c"/>
          <p:cNvPicPr>
            <a:picLocks noChangeAspect="1"/>
          </p:cNvPicPr>
          <p:nvPr/>
        </p:nvPicPr>
        <p:blipFill>
          <a:blip r:embed="rId1"/>
          <a:stretch>
            <a:fillRect/>
          </a:stretch>
        </p:blipFill>
        <p:spPr>
          <a:xfrm>
            <a:off x="1" y="0"/>
            <a:ext cx="11430000" cy="7969250"/>
          </a:xfrm>
          <a:prstGeom prst="rect">
            <a:avLst/>
          </a:prstGeom>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507"/>
            <a:ext cx="11430000" cy="2142617"/>
          </a:xfrm>
          <a:prstGeom prst="rect">
            <a:avLst/>
          </a:prstGeom>
        </p:spPr>
      </p:pic>
      <p:sp>
        <p:nvSpPr>
          <p:cNvPr id="3" name="object 3"/>
          <p:cNvSpPr txBox="1">
            <a:spLocks noGrp="1"/>
          </p:cNvSpPr>
          <p:nvPr>
            <p:ph type="title"/>
          </p:nvPr>
        </p:nvSpPr>
        <p:spPr>
          <a:prstGeom prst="rect">
            <a:avLst/>
          </a:prstGeom>
        </p:spPr>
        <p:txBody>
          <a:bodyPr vert="horz" wrap="square" lIns="0" tIns="6350" rIns="0" bIns="0" rtlCol="0">
            <a:spAutoFit/>
          </a:bodyPr>
          <a:lstStyle/>
          <a:p>
            <a:pPr marL="12700" marR="5080">
              <a:lnSpc>
                <a:spcPts val="4200"/>
              </a:lnSpc>
              <a:spcBef>
                <a:spcPts val="50"/>
              </a:spcBef>
            </a:pPr>
            <a:r>
              <a:rPr spc="40" dirty="0"/>
              <a:t>Future</a:t>
            </a:r>
            <a:r>
              <a:rPr spc="-150" dirty="0"/>
              <a:t> </a:t>
            </a:r>
            <a:r>
              <a:rPr spc="250" dirty="0"/>
              <a:t>Use</a:t>
            </a:r>
            <a:r>
              <a:rPr spc="-150" dirty="0"/>
              <a:t> </a:t>
            </a:r>
            <a:r>
              <a:rPr spc="215" dirty="0"/>
              <a:t>Cases</a:t>
            </a:r>
            <a:r>
              <a:rPr spc="-150" dirty="0"/>
              <a:t> </a:t>
            </a:r>
            <a:r>
              <a:rPr spc="-30" dirty="0"/>
              <a:t>for</a:t>
            </a:r>
            <a:r>
              <a:rPr spc="-229" dirty="0"/>
              <a:t> </a:t>
            </a:r>
            <a:r>
              <a:rPr spc="160" dirty="0"/>
              <a:t>Companies</a:t>
            </a:r>
            <a:r>
              <a:rPr spc="-150" dirty="0"/>
              <a:t> </a:t>
            </a:r>
            <a:r>
              <a:rPr spc="145" dirty="0"/>
              <a:t>and</a:t>
            </a:r>
            <a:r>
              <a:rPr spc="-150" dirty="0"/>
              <a:t> </a:t>
            </a:r>
            <a:r>
              <a:rPr spc="40" dirty="0"/>
              <a:t>Future </a:t>
            </a:r>
            <a:r>
              <a:rPr spc="-994" dirty="0"/>
              <a:t> </a:t>
            </a:r>
            <a:r>
              <a:rPr spc="50" dirty="0"/>
              <a:t>Directions</a:t>
            </a:r>
            <a:endParaRPr spc="50" dirty="0"/>
          </a:p>
        </p:txBody>
      </p:sp>
      <p:sp>
        <p:nvSpPr>
          <p:cNvPr id="4" name="object 4"/>
          <p:cNvSpPr/>
          <p:nvPr/>
        </p:nvSpPr>
        <p:spPr>
          <a:xfrm>
            <a:off x="600075" y="4014787"/>
            <a:ext cx="428625" cy="285750"/>
          </a:xfrm>
          <a:custGeom>
            <a:avLst/>
            <a:gdLst/>
            <a:ahLst/>
            <a:cxnLst/>
            <a:rect l="l" t="t" r="r" b="b"/>
            <a:pathLst>
              <a:path w="428625" h="285750">
                <a:moveTo>
                  <a:pt x="381000" y="0"/>
                </a:moveTo>
                <a:lnTo>
                  <a:pt x="47625" y="0"/>
                </a:lnTo>
                <a:lnTo>
                  <a:pt x="29101" y="3748"/>
                </a:lnTo>
                <a:lnTo>
                  <a:pt x="13961" y="13963"/>
                </a:lnTo>
                <a:lnTo>
                  <a:pt x="3747" y="29103"/>
                </a:lnTo>
                <a:lnTo>
                  <a:pt x="0" y="47625"/>
                </a:lnTo>
                <a:lnTo>
                  <a:pt x="0" y="238125"/>
                </a:lnTo>
                <a:lnTo>
                  <a:pt x="3747" y="256651"/>
                </a:lnTo>
                <a:lnTo>
                  <a:pt x="13961" y="271791"/>
                </a:lnTo>
                <a:lnTo>
                  <a:pt x="29101" y="282003"/>
                </a:lnTo>
                <a:lnTo>
                  <a:pt x="47625" y="285750"/>
                </a:lnTo>
                <a:lnTo>
                  <a:pt x="381000" y="285750"/>
                </a:lnTo>
                <a:lnTo>
                  <a:pt x="399523" y="282003"/>
                </a:lnTo>
                <a:lnTo>
                  <a:pt x="414663" y="271791"/>
                </a:lnTo>
                <a:lnTo>
                  <a:pt x="421311" y="261937"/>
                </a:lnTo>
                <a:lnTo>
                  <a:pt x="47625" y="261937"/>
                </a:lnTo>
                <a:lnTo>
                  <a:pt x="38347" y="260068"/>
                </a:lnTo>
                <a:lnTo>
                  <a:pt x="30779" y="254969"/>
                </a:lnTo>
                <a:lnTo>
                  <a:pt x="25681" y="247401"/>
                </a:lnTo>
                <a:lnTo>
                  <a:pt x="23812" y="238125"/>
                </a:lnTo>
                <a:lnTo>
                  <a:pt x="23812" y="214312"/>
                </a:lnTo>
                <a:lnTo>
                  <a:pt x="76264" y="214312"/>
                </a:lnTo>
                <a:lnTo>
                  <a:pt x="74321" y="211431"/>
                </a:lnTo>
                <a:lnTo>
                  <a:pt x="51613" y="196116"/>
                </a:lnTo>
                <a:lnTo>
                  <a:pt x="23812" y="190500"/>
                </a:lnTo>
                <a:lnTo>
                  <a:pt x="23812" y="95250"/>
                </a:lnTo>
                <a:lnTo>
                  <a:pt x="51613" y="89635"/>
                </a:lnTo>
                <a:lnTo>
                  <a:pt x="74321" y="74323"/>
                </a:lnTo>
                <a:lnTo>
                  <a:pt x="76267" y="71437"/>
                </a:lnTo>
                <a:lnTo>
                  <a:pt x="23812" y="71437"/>
                </a:lnTo>
                <a:lnTo>
                  <a:pt x="23812" y="47625"/>
                </a:lnTo>
                <a:lnTo>
                  <a:pt x="25681" y="38348"/>
                </a:lnTo>
                <a:lnTo>
                  <a:pt x="30779" y="30780"/>
                </a:lnTo>
                <a:lnTo>
                  <a:pt x="38347" y="25681"/>
                </a:lnTo>
                <a:lnTo>
                  <a:pt x="47625" y="23812"/>
                </a:lnTo>
                <a:lnTo>
                  <a:pt x="421307" y="23812"/>
                </a:lnTo>
                <a:lnTo>
                  <a:pt x="414663" y="13963"/>
                </a:lnTo>
                <a:lnTo>
                  <a:pt x="399523" y="3748"/>
                </a:lnTo>
                <a:lnTo>
                  <a:pt x="381000" y="0"/>
                </a:lnTo>
                <a:close/>
              </a:path>
              <a:path w="428625" h="285750">
                <a:moveTo>
                  <a:pt x="76264" y="214312"/>
                </a:moveTo>
                <a:lnTo>
                  <a:pt x="23812" y="214312"/>
                </a:lnTo>
                <a:lnTo>
                  <a:pt x="42336" y="218060"/>
                </a:lnTo>
                <a:lnTo>
                  <a:pt x="57475" y="228276"/>
                </a:lnTo>
                <a:lnTo>
                  <a:pt x="67690" y="243416"/>
                </a:lnTo>
                <a:lnTo>
                  <a:pt x="71437" y="261937"/>
                </a:lnTo>
                <a:lnTo>
                  <a:pt x="95250" y="261937"/>
                </a:lnTo>
                <a:lnTo>
                  <a:pt x="89634" y="234139"/>
                </a:lnTo>
                <a:lnTo>
                  <a:pt x="76264" y="214312"/>
                </a:lnTo>
                <a:close/>
              </a:path>
              <a:path w="428625" h="285750">
                <a:moveTo>
                  <a:pt x="357187" y="23812"/>
                </a:moveTo>
                <a:lnTo>
                  <a:pt x="333375" y="23812"/>
                </a:lnTo>
                <a:lnTo>
                  <a:pt x="338990" y="51615"/>
                </a:lnTo>
                <a:lnTo>
                  <a:pt x="354303" y="74323"/>
                </a:lnTo>
                <a:lnTo>
                  <a:pt x="377011" y="89635"/>
                </a:lnTo>
                <a:lnTo>
                  <a:pt x="404812" y="95250"/>
                </a:lnTo>
                <a:lnTo>
                  <a:pt x="404812" y="190500"/>
                </a:lnTo>
                <a:lnTo>
                  <a:pt x="377011" y="196116"/>
                </a:lnTo>
                <a:lnTo>
                  <a:pt x="354303" y="211431"/>
                </a:lnTo>
                <a:lnTo>
                  <a:pt x="338990" y="234139"/>
                </a:lnTo>
                <a:lnTo>
                  <a:pt x="333375" y="261937"/>
                </a:lnTo>
                <a:lnTo>
                  <a:pt x="357187" y="261937"/>
                </a:lnTo>
                <a:lnTo>
                  <a:pt x="360934" y="243416"/>
                </a:lnTo>
                <a:lnTo>
                  <a:pt x="371149" y="228276"/>
                </a:lnTo>
                <a:lnTo>
                  <a:pt x="386289" y="218060"/>
                </a:lnTo>
                <a:lnTo>
                  <a:pt x="404812" y="214312"/>
                </a:lnTo>
                <a:lnTo>
                  <a:pt x="428625" y="214312"/>
                </a:lnTo>
                <a:lnTo>
                  <a:pt x="428625" y="71437"/>
                </a:lnTo>
                <a:lnTo>
                  <a:pt x="404812" y="71437"/>
                </a:lnTo>
                <a:lnTo>
                  <a:pt x="386289" y="67691"/>
                </a:lnTo>
                <a:lnTo>
                  <a:pt x="371149" y="57478"/>
                </a:lnTo>
                <a:lnTo>
                  <a:pt x="360934" y="42339"/>
                </a:lnTo>
                <a:lnTo>
                  <a:pt x="357187" y="23812"/>
                </a:lnTo>
                <a:close/>
              </a:path>
              <a:path w="428625" h="285750">
                <a:moveTo>
                  <a:pt x="428625" y="214312"/>
                </a:moveTo>
                <a:lnTo>
                  <a:pt x="404812" y="214312"/>
                </a:lnTo>
                <a:lnTo>
                  <a:pt x="404812" y="238125"/>
                </a:lnTo>
                <a:lnTo>
                  <a:pt x="402944" y="247401"/>
                </a:lnTo>
                <a:lnTo>
                  <a:pt x="397845" y="254969"/>
                </a:lnTo>
                <a:lnTo>
                  <a:pt x="390277" y="260068"/>
                </a:lnTo>
                <a:lnTo>
                  <a:pt x="381000" y="261937"/>
                </a:lnTo>
                <a:lnTo>
                  <a:pt x="421311" y="261937"/>
                </a:lnTo>
                <a:lnTo>
                  <a:pt x="424877" y="256651"/>
                </a:lnTo>
                <a:lnTo>
                  <a:pt x="428625" y="238125"/>
                </a:lnTo>
                <a:lnTo>
                  <a:pt x="428625" y="214312"/>
                </a:lnTo>
                <a:close/>
              </a:path>
              <a:path w="428625" h="285750">
                <a:moveTo>
                  <a:pt x="219005" y="71437"/>
                </a:moveTo>
                <a:lnTo>
                  <a:pt x="209619" y="71437"/>
                </a:lnTo>
                <a:lnTo>
                  <a:pt x="204975" y="71894"/>
                </a:lnTo>
                <a:lnTo>
                  <a:pt x="167114" y="89039"/>
                </a:lnTo>
                <a:lnTo>
                  <a:pt x="145162" y="124333"/>
                </a:lnTo>
                <a:lnTo>
                  <a:pt x="142875" y="138188"/>
                </a:lnTo>
                <a:lnTo>
                  <a:pt x="142875" y="147561"/>
                </a:lnTo>
                <a:lnTo>
                  <a:pt x="157519" y="186461"/>
                </a:lnTo>
                <a:lnTo>
                  <a:pt x="191308" y="210667"/>
                </a:lnTo>
                <a:lnTo>
                  <a:pt x="209619" y="214312"/>
                </a:lnTo>
                <a:lnTo>
                  <a:pt x="219005" y="214312"/>
                </a:lnTo>
                <a:lnTo>
                  <a:pt x="257898" y="199669"/>
                </a:lnTo>
                <a:lnTo>
                  <a:pt x="267711" y="190500"/>
                </a:lnTo>
                <a:lnTo>
                  <a:pt x="207996" y="190500"/>
                </a:lnTo>
                <a:lnTo>
                  <a:pt x="201919" y="189293"/>
                </a:lnTo>
                <a:lnTo>
                  <a:pt x="167897" y="155270"/>
                </a:lnTo>
                <a:lnTo>
                  <a:pt x="166687" y="149186"/>
                </a:lnTo>
                <a:lnTo>
                  <a:pt x="166687" y="136550"/>
                </a:lnTo>
                <a:lnTo>
                  <a:pt x="190252" y="101295"/>
                </a:lnTo>
                <a:lnTo>
                  <a:pt x="207996" y="95250"/>
                </a:lnTo>
                <a:lnTo>
                  <a:pt x="267712" y="95250"/>
                </a:lnTo>
                <a:lnTo>
                  <a:pt x="261510" y="89039"/>
                </a:lnTo>
                <a:lnTo>
                  <a:pt x="223649" y="71894"/>
                </a:lnTo>
                <a:lnTo>
                  <a:pt x="219005" y="71437"/>
                </a:lnTo>
                <a:close/>
              </a:path>
              <a:path w="428625" h="285750">
                <a:moveTo>
                  <a:pt x="267712" y="95250"/>
                </a:moveTo>
                <a:lnTo>
                  <a:pt x="220628" y="95250"/>
                </a:lnTo>
                <a:lnTo>
                  <a:pt x="226705" y="96456"/>
                </a:lnTo>
                <a:lnTo>
                  <a:pt x="238372" y="101295"/>
                </a:lnTo>
                <a:lnTo>
                  <a:pt x="261937" y="136550"/>
                </a:lnTo>
                <a:lnTo>
                  <a:pt x="261937" y="149186"/>
                </a:lnTo>
                <a:lnTo>
                  <a:pt x="238372" y="184454"/>
                </a:lnTo>
                <a:lnTo>
                  <a:pt x="220628" y="190500"/>
                </a:lnTo>
                <a:lnTo>
                  <a:pt x="267711" y="190500"/>
                </a:lnTo>
                <a:lnTo>
                  <a:pt x="285294" y="152209"/>
                </a:lnTo>
                <a:lnTo>
                  <a:pt x="285750" y="147561"/>
                </a:lnTo>
                <a:lnTo>
                  <a:pt x="285750" y="138188"/>
                </a:lnTo>
                <a:lnTo>
                  <a:pt x="271105" y="99288"/>
                </a:lnTo>
                <a:lnTo>
                  <a:pt x="268143" y="95681"/>
                </a:lnTo>
                <a:lnTo>
                  <a:pt x="267712" y="95250"/>
                </a:lnTo>
                <a:close/>
              </a:path>
              <a:path w="428625" h="285750">
                <a:moveTo>
                  <a:pt x="95250" y="23812"/>
                </a:moveTo>
                <a:lnTo>
                  <a:pt x="71437" y="23812"/>
                </a:lnTo>
                <a:lnTo>
                  <a:pt x="67690" y="42339"/>
                </a:lnTo>
                <a:lnTo>
                  <a:pt x="57475" y="57478"/>
                </a:lnTo>
                <a:lnTo>
                  <a:pt x="42336" y="67691"/>
                </a:lnTo>
                <a:lnTo>
                  <a:pt x="23812" y="71437"/>
                </a:lnTo>
                <a:lnTo>
                  <a:pt x="76267" y="71437"/>
                </a:lnTo>
                <a:lnTo>
                  <a:pt x="89634" y="51615"/>
                </a:lnTo>
                <a:lnTo>
                  <a:pt x="95250" y="23812"/>
                </a:lnTo>
                <a:close/>
              </a:path>
              <a:path w="428625" h="285750">
                <a:moveTo>
                  <a:pt x="421307" y="23812"/>
                </a:moveTo>
                <a:lnTo>
                  <a:pt x="381000" y="23812"/>
                </a:lnTo>
                <a:lnTo>
                  <a:pt x="390277" y="25681"/>
                </a:lnTo>
                <a:lnTo>
                  <a:pt x="397845" y="30780"/>
                </a:lnTo>
                <a:lnTo>
                  <a:pt x="402944" y="38348"/>
                </a:lnTo>
                <a:lnTo>
                  <a:pt x="404812" y="47625"/>
                </a:lnTo>
                <a:lnTo>
                  <a:pt x="404812" y="71437"/>
                </a:lnTo>
                <a:lnTo>
                  <a:pt x="428625" y="71437"/>
                </a:lnTo>
                <a:lnTo>
                  <a:pt x="428625" y="47625"/>
                </a:lnTo>
                <a:lnTo>
                  <a:pt x="424877" y="29103"/>
                </a:lnTo>
                <a:lnTo>
                  <a:pt x="421307" y="23812"/>
                </a:lnTo>
                <a:close/>
              </a:path>
            </a:pathLst>
          </a:custGeom>
          <a:solidFill>
            <a:srgbClr val="1B1B26"/>
          </a:solidFill>
        </p:spPr>
        <p:txBody>
          <a:bodyPr wrap="square" lIns="0" tIns="0" rIns="0" bIns="0" rtlCol="0"/>
          <a:lstStyle/>
          <a:p/>
        </p:txBody>
      </p:sp>
      <p:sp>
        <p:nvSpPr>
          <p:cNvPr id="5" name="object 5"/>
          <p:cNvSpPr txBox="1"/>
          <p:nvPr/>
        </p:nvSpPr>
        <p:spPr>
          <a:xfrm>
            <a:off x="587375" y="4525962"/>
            <a:ext cx="2180590" cy="1998345"/>
          </a:xfrm>
          <a:prstGeom prst="rect">
            <a:avLst/>
          </a:prstGeom>
        </p:spPr>
        <p:txBody>
          <a:bodyPr vert="horz" wrap="square" lIns="0" tIns="17145" rIns="0" bIns="0" rtlCol="0">
            <a:spAutoFit/>
          </a:bodyPr>
          <a:lstStyle/>
          <a:p>
            <a:pPr marL="12700">
              <a:lnSpc>
                <a:spcPct val="100000"/>
              </a:lnSpc>
              <a:spcBef>
                <a:spcPts val="135"/>
              </a:spcBef>
            </a:pPr>
            <a:r>
              <a:rPr sz="1650" spc="30" dirty="0">
                <a:solidFill>
                  <a:srgbClr val="3C3838"/>
                </a:solidFill>
                <a:latin typeface="Trebuchet MS" panose="020B0603020202020204"/>
                <a:cs typeface="Trebuchet MS" panose="020B0603020202020204"/>
              </a:rPr>
              <a:t>Localization</a:t>
            </a:r>
            <a:endParaRPr sz="1650">
              <a:latin typeface="Trebuchet MS" panose="020B0603020202020204"/>
              <a:cs typeface="Trebuchet MS" panose="020B0603020202020204"/>
            </a:endParaRPr>
          </a:p>
          <a:p>
            <a:pPr marL="12700" marR="5080">
              <a:lnSpc>
                <a:spcPct val="133000"/>
              </a:lnSpc>
              <a:spcBef>
                <a:spcPts val="555"/>
              </a:spcBef>
            </a:pPr>
            <a:r>
              <a:rPr sz="1350" spc="-15" dirty="0">
                <a:solidFill>
                  <a:srgbClr val="3C3838"/>
                </a:solidFill>
                <a:latin typeface="Roboto" panose="02000000000000000000"/>
                <a:cs typeface="Roboto" panose="02000000000000000000"/>
              </a:rPr>
              <a:t>Ensures</a:t>
            </a:r>
            <a:r>
              <a:rPr sz="1350" spc="-10" dirty="0">
                <a:solidFill>
                  <a:srgbClr val="3C3838"/>
                </a:solidFill>
                <a:latin typeface="Roboto" panose="02000000000000000000"/>
                <a:cs typeface="Roboto" panose="02000000000000000000"/>
              </a:rPr>
              <a:t> </a:t>
            </a:r>
            <a:r>
              <a:rPr sz="1350" spc="-35" dirty="0">
                <a:solidFill>
                  <a:srgbClr val="3C3838"/>
                </a:solidFill>
                <a:latin typeface="Roboto" panose="02000000000000000000"/>
                <a:cs typeface="Roboto" panose="02000000000000000000"/>
              </a:rPr>
              <a:t>high-quality </a:t>
            </a:r>
            <a:r>
              <a:rPr sz="1350" spc="-3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translations</a:t>
            </a:r>
            <a:r>
              <a:rPr sz="1350" spc="-35" dirty="0">
                <a:solidFill>
                  <a:srgbClr val="3C3838"/>
                </a:solidFill>
                <a:latin typeface="Roboto" panose="02000000000000000000"/>
                <a:cs typeface="Roboto" panose="02000000000000000000"/>
              </a:rPr>
              <a:t> </a:t>
            </a:r>
            <a:r>
              <a:rPr sz="1350" dirty="0">
                <a:solidFill>
                  <a:srgbClr val="3C3838"/>
                </a:solidFill>
                <a:latin typeface="Roboto" panose="02000000000000000000"/>
                <a:cs typeface="Roboto" panose="02000000000000000000"/>
              </a:rPr>
              <a:t>for</a:t>
            </a:r>
            <a:r>
              <a:rPr sz="1350" spc="-3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international </a:t>
            </a:r>
            <a:r>
              <a:rPr sz="1350" spc="-32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product</a:t>
            </a:r>
            <a:r>
              <a:rPr sz="1350" spc="-1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and</a:t>
            </a:r>
            <a:r>
              <a:rPr sz="1350" spc="-1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marketing </a:t>
            </a:r>
            <a:r>
              <a:rPr sz="1350" spc="-1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content,</a:t>
            </a:r>
            <a:r>
              <a:rPr sz="1350" spc="-1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driving</a:t>
            </a:r>
            <a:r>
              <a:rPr sz="1350" spc="-10" dirty="0">
                <a:solidFill>
                  <a:srgbClr val="3C3838"/>
                </a:solidFill>
                <a:latin typeface="Roboto" panose="02000000000000000000"/>
                <a:cs typeface="Roboto" panose="02000000000000000000"/>
              </a:rPr>
              <a:t> global </a:t>
            </a:r>
            <a:r>
              <a:rPr sz="1350" spc="-5"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expansion</a:t>
            </a:r>
            <a:r>
              <a:rPr sz="1350" spc="-15" dirty="0">
                <a:solidFill>
                  <a:srgbClr val="3C3838"/>
                </a:solidFill>
                <a:latin typeface="Roboto" panose="02000000000000000000"/>
                <a:cs typeface="Roboto" panose="02000000000000000000"/>
              </a:rPr>
              <a:t> and</a:t>
            </a:r>
            <a:r>
              <a:rPr sz="1350" spc="-1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revenue </a:t>
            </a:r>
            <a:r>
              <a:rPr sz="1350" spc="-10" dirty="0">
                <a:solidFill>
                  <a:srgbClr val="3C3838"/>
                </a:solidFill>
                <a:latin typeface="Roboto" panose="02000000000000000000"/>
                <a:cs typeface="Roboto" panose="02000000000000000000"/>
              </a:rPr>
              <a:t> </a:t>
            </a:r>
            <a:r>
              <a:rPr sz="1350" spc="-20" dirty="0">
                <a:solidFill>
                  <a:srgbClr val="3C3838"/>
                </a:solidFill>
                <a:latin typeface="Roboto" panose="02000000000000000000"/>
                <a:cs typeface="Roboto" panose="02000000000000000000"/>
              </a:rPr>
              <a:t>growth.</a:t>
            </a:r>
            <a:endParaRPr sz="1350">
              <a:latin typeface="Roboto" panose="02000000000000000000"/>
              <a:cs typeface="Roboto" panose="02000000000000000000"/>
            </a:endParaRPr>
          </a:p>
        </p:txBody>
      </p:sp>
      <p:sp>
        <p:nvSpPr>
          <p:cNvPr id="6" name="object 6"/>
          <p:cNvSpPr/>
          <p:nvPr/>
        </p:nvSpPr>
        <p:spPr>
          <a:xfrm>
            <a:off x="3246234" y="3943349"/>
            <a:ext cx="375285" cy="428625"/>
          </a:xfrm>
          <a:custGeom>
            <a:avLst/>
            <a:gdLst/>
            <a:ahLst/>
            <a:cxnLst/>
            <a:rect l="l" t="t" r="r" b="b"/>
            <a:pathLst>
              <a:path w="375285" h="428625">
                <a:moveTo>
                  <a:pt x="321475" y="0"/>
                </a:moveTo>
                <a:lnTo>
                  <a:pt x="53581" y="0"/>
                </a:lnTo>
                <a:lnTo>
                  <a:pt x="32741" y="4216"/>
                </a:lnTo>
                <a:lnTo>
                  <a:pt x="15708" y="15708"/>
                </a:lnTo>
                <a:lnTo>
                  <a:pt x="4216" y="32741"/>
                </a:lnTo>
                <a:lnTo>
                  <a:pt x="0" y="53581"/>
                </a:lnTo>
                <a:lnTo>
                  <a:pt x="0" y="375043"/>
                </a:lnTo>
                <a:lnTo>
                  <a:pt x="4216" y="395883"/>
                </a:lnTo>
                <a:lnTo>
                  <a:pt x="15708" y="412916"/>
                </a:lnTo>
                <a:lnTo>
                  <a:pt x="32741" y="424408"/>
                </a:lnTo>
                <a:lnTo>
                  <a:pt x="53581" y="428625"/>
                </a:lnTo>
                <a:lnTo>
                  <a:pt x="321475" y="428625"/>
                </a:lnTo>
                <a:lnTo>
                  <a:pt x="342314" y="424408"/>
                </a:lnTo>
                <a:lnTo>
                  <a:pt x="359348" y="412916"/>
                </a:lnTo>
                <a:lnTo>
                  <a:pt x="366820" y="401840"/>
                </a:lnTo>
                <a:lnTo>
                  <a:pt x="53581" y="401840"/>
                </a:lnTo>
                <a:lnTo>
                  <a:pt x="43143" y="399737"/>
                </a:lnTo>
                <a:lnTo>
                  <a:pt x="34631" y="394000"/>
                </a:lnTo>
                <a:lnTo>
                  <a:pt x="28897" y="385483"/>
                </a:lnTo>
                <a:lnTo>
                  <a:pt x="26797" y="375043"/>
                </a:lnTo>
                <a:lnTo>
                  <a:pt x="26797" y="53581"/>
                </a:lnTo>
                <a:lnTo>
                  <a:pt x="28897" y="43143"/>
                </a:lnTo>
                <a:lnTo>
                  <a:pt x="34631" y="34631"/>
                </a:lnTo>
                <a:lnTo>
                  <a:pt x="43143" y="28897"/>
                </a:lnTo>
                <a:lnTo>
                  <a:pt x="53581" y="26797"/>
                </a:lnTo>
                <a:lnTo>
                  <a:pt x="366829" y="26797"/>
                </a:lnTo>
                <a:lnTo>
                  <a:pt x="359348" y="15708"/>
                </a:lnTo>
                <a:lnTo>
                  <a:pt x="342314" y="4216"/>
                </a:lnTo>
                <a:lnTo>
                  <a:pt x="321475" y="0"/>
                </a:lnTo>
                <a:close/>
              </a:path>
              <a:path w="375285" h="428625">
                <a:moveTo>
                  <a:pt x="366829" y="26797"/>
                </a:moveTo>
                <a:lnTo>
                  <a:pt x="321475" y="26797"/>
                </a:lnTo>
                <a:lnTo>
                  <a:pt x="331912" y="28897"/>
                </a:lnTo>
                <a:lnTo>
                  <a:pt x="340425" y="34631"/>
                </a:lnTo>
                <a:lnTo>
                  <a:pt x="346158" y="43143"/>
                </a:lnTo>
                <a:lnTo>
                  <a:pt x="348259" y="53581"/>
                </a:lnTo>
                <a:lnTo>
                  <a:pt x="348259" y="375043"/>
                </a:lnTo>
                <a:lnTo>
                  <a:pt x="346158" y="385483"/>
                </a:lnTo>
                <a:lnTo>
                  <a:pt x="340425" y="394000"/>
                </a:lnTo>
                <a:lnTo>
                  <a:pt x="331912" y="399737"/>
                </a:lnTo>
                <a:lnTo>
                  <a:pt x="321475" y="401840"/>
                </a:lnTo>
                <a:lnTo>
                  <a:pt x="366820" y="401840"/>
                </a:lnTo>
                <a:lnTo>
                  <a:pt x="370840" y="395883"/>
                </a:lnTo>
                <a:lnTo>
                  <a:pt x="375056" y="375043"/>
                </a:lnTo>
                <a:lnTo>
                  <a:pt x="375056" y="53581"/>
                </a:lnTo>
                <a:lnTo>
                  <a:pt x="370840" y="32741"/>
                </a:lnTo>
                <a:lnTo>
                  <a:pt x="366829" y="26797"/>
                </a:lnTo>
                <a:close/>
              </a:path>
              <a:path w="375285" h="428625">
                <a:moveTo>
                  <a:pt x="288658" y="321475"/>
                </a:moveTo>
                <a:lnTo>
                  <a:pt x="86398" y="321475"/>
                </a:lnTo>
                <a:lnTo>
                  <a:pt x="80378" y="327494"/>
                </a:lnTo>
                <a:lnTo>
                  <a:pt x="80378" y="342226"/>
                </a:lnTo>
                <a:lnTo>
                  <a:pt x="86398" y="348259"/>
                </a:lnTo>
                <a:lnTo>
                  <a:pt x="288658" y="348259"/>
                </a:lnTo>
                <a:lnTo>
                  <a:pt x="294690" y="342226"/>
                </a:lnTo>
                <a:lnTo>
                  <a:pt x="294690" y="327494"/>
                </a:lnTo>
                <a:lnTo>
                  <a:pt x="288658" y="321475"/>
                </a:lnTo>
                <a:close/>
              </a:path>
              <a:path w="375285" h="428625">
                <a:moveTo>
                  <a:pt x="194564" y="53581"/>
                </a:moveTo>
                <a:lnTo>
                  <a:pt x="180492" y="53581"/>
                </a:lnTo>
                <a:lnTo>
                  <a:pt x="173520" y="54267"/>
                </a:lnTo>
                <a:lnTo>
                  <a:pt x="133845" y="67729"/>
                </a:lnTo>
                <a:lnTo>
                  <a:pt x="102336" y="95351"/>
                </a:lnTo>
                <a:lnTo>
                  <a:pt x="83807" y="132930"/>
                </a:lnTo>
                <a:lnTo>
                  <a:pt x="80378" y="153695"/>
                </a:lnTo>
                <a:lnTo>
                  <a:pt x="80378" y="167767"/>
                </a:lnTo>
                <a:lnTo>
                  <a:pt x="91224" y="208241"/>
                </a:lnTo>
                <a:lnTo>
                  <a:pt x="116725" y="241477"/>
                </a:lnTo>
                <a:lnTo>
                  <a:pt x="153022" y="262420"/>
                </a:lnTo>
                <a:lnTo>
                  <a:pt x="180492" y="267893"/>
                </a:lnTo>
                <a:lnTo>
                  <a:pt x="194564" y="267893"/>
                </a:lnTo>
                <a:lnTo>
                  <a:pt x="235038" y="257048"/>
                </a:lnTo>
                <a:lnTo>
                  <a:pt x="258699" y="241109"/>
                </a:lnTo>
                <a:lnTo>
                  <a:pt x="187274" y="241109"/>
                </a:lnTo>
                <a:lnTo>
                  <a:pt x="185267" y="238175"/>
                </a:lnTo>
                <a:lnTo>
                  <a:pt x="182499" y="233654"/>
                </a:lnTo>
                <a:lnTo>
                  <a:pt x="182385" y="233400"/>
                </a:lnTo>
                <a:lnTo>
                  <a:pt x="153200" y="233400"/>
                </a:lnTo>
                <a:lnTo>
                  <a:pt x="136947" y="223175"/>
                </a:lnTo>
                <a:lnTo>
                  <a:pt x="123629" y="209480"/>
                </a:lnTo>
                <a:lnTo>
                  <a:pt x="113857" y="192927"/>
                </a:lnTo>
                <a:lnTo>
                  <a:pt x="108242" y="174129"/>
                </a:lnTo>
                <a:lnTo>
                  <a:pt x="294064" y="174129"/>
                </a:lnTo>
                <a:lnTo>
                  <a:pt x="294690" y="167767"/>
                </a:lnTo>
                <a:lnTo>
                  <a:pt x="294690" y="153695"/>
                </a:lnTo>
                <a:lnTo>
                  <a:pt x="294065" y="147345"/>
                </a:lnTo>
                <a:lnTo>
                  <a:pt x="108242" y="147345"/>
                </a:lnTo>
                <a:lnTo>
                  <a:pt x="113857" y="128547"/>
                </a:lnTo>
                <a:lnTo>
                  <a:pt x="123629" y="111994"/>
                </a:lnTo>
                <a:lnTo>
                  <a:pt x="136947" y="98299"/>
                </a:lnTo>
                <a:lnTo>
                  <a:pt x="153200" y="88074"/>
                </a:lnTo>
                <a:lnTo>
                  <a:pt x="182474" y="88074"/>
                </a:lnTo>
                <a:lnTo>
                  <a:pt x="182587" y="87820"/>
                </a:lnTo>
                <a:lnTo>
                  <a:pt x="185356" y="83299"/>
                </a:lnTo>
                <a:lnTo>
                  <a:pt x="187363" y="80365"/>
                </a:lnTo>
                <a:lnTo>
                  <a:pt x="258711" y="80365"/>
                </a:lnTo>
                <a:lnTo>
                  <a:pt x="258330" y="79984"/>
                </a:lnTo>
                <a:lnTo>
                  <a:pt x="222034" y="59042"/>
                </a:lnTo>
                <a:lnTo>
                  <a:pt x="201536" y="54267"/>
                </a:lnTo>
                <a:lnTo>
                  <a:pt x="194564" y="53581"/>
                </a:lnTo>
                <a:close/>
              </a:path>
              <a:path w="375285" h="428625">
                <a:moveTo>
                  <a:pt x="234073" y="174129"/>
                </a:moveTo>
                <a:lnTo>
                  <a:pt x="207200" y="174129"/>
                </a:lnTo>
                <a:lnTo>
                  <a:pt x="205423" y="191148"/>
                </a:lnTo>
                <a:lnTo>
                  <a:pt x="202604" y="205606"/>
                </a:lnTo>
                <a:lnTo>
                  <a:pt x="187693" y="241109"/>
                </a:lnTo>
                <a:lnTo>
                  <a:pt x="258699" y="241109"/>
                </a:lnTo>
                <a:lnTo>
                  <a:pt x="266407" y="233400"/>
                </a:lnTo>
                <a:lnTo>
                  <a:pt x="221856" y="233400"/>
                </a:lnTo>
                <a:lnTo>
                  <a:pt x="225965" y="221680"/>
                </a:lnTo>
                <a:lnTo>
                  <a:pt x="229565" y="207941"/>
                </a:lnTo>
                <a:lnTo>
                  <a:pt x="232362" y="192125"/>
                </a:lnTo>
                <a:lnTo>
                  <a:pt x="234073" y="174129"/>
                </a:lnTo>
                <a:close/>
              </a:path>
              <a:path w="375285" h="428625">
                <a:moveTo>
                  <a:pt x="167767" y="174129"/>
                </a:moveTo>
                <a:lnTo>
                  <a:pt x="140982" y="174129"/>
                </a:lnTo>
                <a:lnTo>
                  <a:pt x="142643" y="192125"/>
                </a:lnTo>
                <a:lnTo>
                  <a:pt x="145424" y="207941"/>
                </a:lnTo>
                <a:lnTo>
                  <a:pt x="149046" y="221712"/>
                </a:lnTo>
                <a:lnTo>
                  <a:pt x="153200" y="233400"/>
                </a:lnTo>
                <a:lnTo>
                  <a:pt x="182385" y="233400"/>
                </a:lnTo>
                <a:lnTo>
                  <a:pt x="179654" y="227291"/>
                </a:lnTo>
                <a:lnTo>
                  <a:pt x="175893" y="217617"/>
                </a:lnTo>
                <a:lnTo>
                  <a:pt x="172396" y="205606"/>
                </a:lnTo>
                <a:lnTo>
                  <a:pt x="169556" y="191148"/>
                </a:lnTo>
                <a:lnTo>
                  <a:pt x="167767" y="174129"/>
                </a:lnTo>
                <a:close/>
              </a:path>
              <a:path w="375285" h="428625">
                <a:moveTo>
                  <a:pt x="294064" y="174129"/>
                </a:moveTo>
                <a:lnTo>
                  <a:pt x="266814" y="174129"/>
                </a:lnTo>
                <a:lnTo>
                  <a:pt x="261198" y="192927"/>
                </a:lnTo>
                <a:lnTo>
                  <a:pt x="251426" y="209480"/>
                </a:lnTo>
                <a:lnTo>
                  <a:pt x="238108" y="223175"/>
                </a:lnTo>
                <a:lnTo>
                  <a:pt x="221856" y="233400"/>
                </a:lnTo>
                <a:lnTo>
                  <a:pt x="266407" y="233400"/>
                </a:lnTo>
                <a:lnTo>
                  <a:pt x="289217" y="195237"/>
                </a:lnTo>
                <a:lnTo>
                  <a:pt x="294005" y="174739"/>
                </a:lnTo>
                <a:lnTo>
                  <a:pt x="294064" y="174129"/>
                </a:lnTo>
                <a:close/>
              </a:path>
              <a:path w="375285" h="428625">
                <a:moveTo>
                  <a:pt x="182474" y="88074"/>
                </a:moveTo>
                <a:lnTo>
                  <a:pt x="153200" y="88074"/>
                </a:lnTo>
                <a:lnTo>
                  <a:pt x="149090" y="99794"/>
                </a:lnTo>
                <a:lnTo>
                  <a:pt x="145491" y="113533"/>
                </a:lnTo>
                <a:lnTo>
                  <a:pt x="142693" y="129347"/>
                </a:lnTo>
                <a:lnTo>
                  <a:pt x="140982" y="147345"/>
                </a:lnTo>
                <a:lnTo>
                  <a:pt x="167855" y="147345"/>
                </a:lnTo>
                <a:lnTo>
                  <a:pt x="169632" y="130325"/>
                </a:lnTo>
                <a:lnTo>
                  <a:pt x="172451" y="115863"/>
                </a:lnTo>
                <a:lnTo>
                  <a:pt x="175944" y="103852"/>
                </a:lnTo>
                <a:lnTo>
                  <a:pt x="179743" y="94183"/>
                </a:lnTo>
                <a:lnTo>
                  <a:pt x="182474" y="88074"/>
                </a:lnTo>
                <a:close/>
              </a:path>
              <a:path w="375285" h="428625">
                <a:moveTo>
                  <a:pt x="258711" y="80365"/>
                </a:moveTo>
                <a:lnTo>
                  <a:pt x="187782" y="80365"/>
                </a:lnTo>
                <a:lnTo>
                  <a:pt x="189788" y="83299"/>
                </a:lnTo>
                <a:lnTo>
                  <a:pt x="192544" y="87820"/>
                </a:lnTo>
                <a:lnTo>
                  <a:pt x="205494" y="130325"/>
                </a:lnTo>
                <a:lnTo>
                  <a:pt x="207276" y="147345"/>
                </a:lnTo>
                <a:lnTo>
                  <a:pt x="234073" y="147345"/>
                </a:lnTo>
                <a:lnTo>
                  <a:pt x="232407" y="129347"/>
                </a:lnTo>
                <a:lnTo>
                  <a:pt x="229628" y="113533"/>
                </a:lnTo>
                <a:lnTo>
                  <a:pt x="226008" y="99757"/>
                </a:lnTo>
                <a:lnTo>
                  <a:pt x="221856" y="88074"/>
                </a:lnTo>
                <a:lnTo>
                  <a:pt x="266410" y="88074"/>
                </a:lnTo>
                <a:lnTo>
                  <a:pt x="258711" y="80365"/>
                </a:lnTo>
                <a:close/>
              </a:path>
              <a:path w="375285" h="428625">
                <a:moveTo>
                  <a:pt x="266410" y="88074"/>
                </a:moveTo>
                <a:lnTo>
                  <a:pt x="221856" y="88074"/>
                </a:lnTo>
                <a:lnTo>
                  <a:pt x="238108" y="98299"/>
                </a:lnTo>
                <a:lnTo>
                  <a:pt x="251426" y="111994"/>
                </a:lnTo>
                <a:lnTo>
                  <a:pt x="261198" y="128547"/>
                </a:lnTo>
                <a:lnTo>
                  <a:pt x="266814" y="147345"/>
                </a:lnTo>
                <a:lnTo>
                  <a:pt x="294065" y="147345"/>
                </a:lnTo>
                <a:lnTo>
                  <a:pt x="280530" y="107048"/>
                </a:lnTo>
                <a:lnTo>
                  <a:pt x="268274" y="89941"/>
                </a:lnTo>
                <a:lnTo>
                  <a:pt x="266410" y="88074"/>
                </a:lnTo>
                <a:close/>
              </a:path>
            </a:pathLst>
          </a:custGeom>
          <a:solidFill>
            <a:srgbClr val="1B1B26"/>
          </a:solidFill>
        </p:spPr>
        <p:txBody>
          <a:bodyPr wrap="square" lIns="0" tIns="0" rIns="0" bIns="0" rtlCol="0"/>
          <a:lstStyle/>
          <a:p/>
        </p:txBody>
      </p:sp>
      <p:sp>
        <p:nvSpPr>
          <p:cNvPr id="7" name="object 7"/>
          <p:cNvSpPr txBox="1"/>
          <p:nvPr/>
        </p:nvSpPr>
        <p:spPr>
          <a:xfrm>
            <a:off x="3209137" y="4525962"/>
            <a:ext cx="2277745" cy="1722120"/>
          </a:xfrm>
          <a:prstGeom prst="rect">
            <a:avLst/>
          </a:prstGeom>
        </p:spPr>
        <p:txBody>
          <a:bodyPr vert="horz" wrap="square" lIns="0" tIns="17145" rIns="0" bIns="0" rtlCol="0">
            <a:spAutoFit/>
          </a:bodyPr>
          <a:lstStyle/>
          <a:p>
            <a:pPr marL="12700">
              <a:lnSpc>
                <a:spcPct val="100000"/>
              </a:lnSpc>
              <a:spcBef>
                <a:spcPts val="135"/>
              </a:spcBef>
            </a:pPr>
            <a:r>
              <a:rPr sz="1650" spc="125" dirty="0">
                <a:solidFill>
                  <a:srgbClr val="3C3838"/>
                </a:solidFill>
                <a:latin typeface="Trebuchet MS" panose="020B0603020202020204"/>
                <a:cs typeface="Trebuchet MS" panose="020B0603020202020204"/>
              </a:rPr>
              <a:t>Co</a:t>
            </a:r>
            <a:r>
              <a:rPr sz="1650" spc="110" dirty="0">
                <a:solidFill>
                  <a:srgbClr val="3C3838"/>
                </a:solidFill>
                <a:latin typeface="Trebuchet MS" panose="020B0603020202020204"/>
                <a:cs typeface="Trebuchet MS" panose="020B0603020202020204"/>
              </a:rPr>
              <a:t>n</a:t>
            </a:r>
            <a:r>
              <a:rPr sz="1650" spc="-110" dirty="0">
                <a:solidFill>
                  <a:srgbClr val="3C3838"/>
                </a:solidFill>
                <a:latin typeface="Trebuchet MS" panose="020B0603020202020204"/>
                <a:cs typeface="Trebuchet MS" panose="020B0603020202020204"/>
              </a:rPr>
              <a:t>t</a:t>
            </a:r>
            <a:r>
              <a:rPr sz="1650" spc="85" dirty="0">
                <a:solidFill>
                  <a:srgbClr val="3C3838"/>
                </a:solidFill>
                <a:latin typeface="Trebuchet MS" panose="020B0603020202020204"/>
                <a:cs typeface="Trebuchet MS" panose="020B0603020202020204"/>
              </a:rPr>
              <a:t>e</a:t>
            </a:r>
            <a:r>
              <a:rPr sz="1650" spc="75" dirty="0">
                <a:solidFill>
                  <a:srgbClr val="3C3838"/>
                </a:solidFill>
                <a:latin typeface="Trebuchet MS" panose="020B0603020202020204"/>
                <a:cs typeface="Trebuchet MS" panose="020B0603020202020204"/>
              </a:rPr>
              <a:t>n</a:t>
            </a:r>
            <a:r>
              <a:rPr sz="1650" spc="-90" dirty="0">
                <a:solidFill>
                  <a:srgbClr val="3C3838"/>
                </a:solidFill>
                <a:latin typeface="Trebuchet MS" panose="020B0603020202020204"/>
                <a:cs typeface="Trebuchet MS" panose="020B0603020202020204"/>
              </a:rPr>
              <a:t>t</a:t>
            </a:r>
            <a:r>
              <a:rPr sz="1650" spc="-120" dirty="0">
                <a:solidFill>
                  <a:srgbClr val="3C3838"/>
                </a:solidFill>
                <a:latin typeface="Trebuchet MS" panose="020B0603020202020204"/>
                <a:cs typeface="Trebuchet MS" panose="020B0603020202020204"/>
              </a:rPr>
              <a:t> </a:t>
            </a:r>
            <a:r>
              <a:rPr sz="1650" spc="-85" dirty="0">
                <a:solidFill>
                  <a:srgbClr val="3C3838"/>
                </a:solidFill>
                <a:latin typeface="Trebuchet MS" panose="020B0603020202020204"/>
                <a:cs typeface="Trebuchet MS" panose="020B0603020202020204"/>
              </a:rPr>
              <a:t>T</a:t>
            </a:r>
            <a:r>
              <a:rPr sz="1650" spc="-55" dirty="0">
                <a:solidFill>
                  <a:srgbClr val="3C3838"/>
                </a:solidFill>
                <a:latin typeface="Trebuchet MS" panose="020B0603020202020204"/>
                <a:cs typeface="Trebuchet MS" panose="020B0603020202020204"/>
              </a:rPr>
              <a:t>r</a:t>
            </a:r>
            <a:r>
              <a:rPr sz="1650" spc="55" dirty="0">
                <a:solidFill>
                  <a:srgbClr val="3C3838"/>
                </a:solidFill>
                <a:latin typeface="Trebuchet MS" panose="020B0603020202020204"/>
                <a:cs typeface="Trebuchet MS" panose="020B0603020202020204"/>
              </a:rPr>
              <a:t>ansl</a:t>
            </a:r>
            <a:r>
              <a:rPr sz="1650" spc="60" dirty="0">
                <a:solidFill>
                  <a:srgbClr val="3C3838"/>
                </a:solidFill>
                <a:latin typeface="Trebuchet MS" panose="020B0603020202020204"/>
                <a:cs typeface="Trebuchet MS" panose="020B0603020202020204"/>
              </a:rPr>
              <a:t>a</a:t>
            </a:r>
            <a:r>
              <a:rPr sz="1650" dirty="0">
                <a:solidFill>
                  <a:srgbClr val="3C3838"/>
                </a:solidFill>
                <a:latin typeface="Trebuchet MS" panose="020B0603020202020204"/>
                <a:cs typeface="Trebuchet MS" panose="020B0603020202020204"/>
              </a:rPr>
              <a:t>tion</a:t>
            </a:r>
            <a:endParaRPr sz="1650">
              <a:latin typeface="Trebuchet MS" panose="020B0603020202020204"/>
              <a:cs typeface="Trebuchet MS" panose="020B0603020202020204"/>
            </a:endParaRPr>
          </a:p>
          <a:p>
            <a:pPr marL="12700" marR="5080">
              <a:lnSpc>
                <a:spcPct val="133000"/>
              </a:lnSpc>
              <a:spcBef>
                <a:spcPts val="560"/>
              </a:spcBef>
            </a:pPr>
            <a:r>
              <a:rPr sz="1350" spc="-10" dirty="0">
                <a:solidFill>
                  <a:srgbClr val="3C3838"/>
                </a:solidFill>
                <a:latin typeface="Roboto" panose="02000000000000000000"/>
                <a:cs typeface="Roboto" panose="02000000000000000000"/>
              </a:rPr>
              <a:t>Enables </a:t>
            </a:r>
            <a:r>
              <a:rPr sz="1350" spc="-15" dirty="0">
                <a:solidFill>
                  <a:srgbClr val="3C3838"/>
                </a:solidFill>
                <a:latin typeface="Roboto" panose="02000000000000000000"/>
                <a:cs typeface="Roboto" panose="02000000000000000000"/>
              </a:rPr>
              <a:t>accurate</a:t>
            </a:r>
            <a:r>
              <a:rPr sz="1350" spc="-1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and </a:t>
            </a:r>
            <a:r>
              <a:rPr sz="1350" spc="-1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consistent </a:t>
            </a:r>
            <a:r>
              <a:rPr sz="1350" spc="-20" dirty="0">
                <a:solidFill>
                  <a:srgbClr val="3C3838"/>
                </a:solidFill>
                <a:latin typeface="Roboto" panose="02000000000000000000"/>
                <a:cs typeface="Roboto" panose="02000000000000000000"/>
              </a:rPr>
              <a:t>translation </a:t>
            </a:r>
            <a:r>
              <a:rPr sz="1350" spc="10" dirty="0">
                <a:solidFill>
                  <a:srgbClr val="3C3838"/>
                </a:solidFill>
                <a:latin typeface="Roboto" panose="02000000000000000000"/>
                <a:cs typeface="Roboto" panose="02000000000000000000"/>
              </a:rPr>
              <a:t>of </a:t>
            </a:r>
            <a:r>
              <a:rPr sz="1350" spc="-20" dirty="0">
                <a:solidFill>
                  <a:srgbClr val="3C3838"/>
                </a:solidFill>
                <a:latin typeface="Roboto" panose="02000000000000000000"/>
                <a:cs typeface="Roboto" panose="02000000000000000000"/>
              </a:rPr>
              <a:t>vital </a:t>
            </a:r>
            <a:r>
              <a:rPr sz="1350" spc="-15" dirty="0">
                <a:solidFill>
                  <a:srgbClr val="3C3838"/>
                </a:solidFill>
                <a:latin typeface="Roboto" panose="02000000000000000000"/>
                <a:cs typeface="Roboto" panose="02000000000000000000"/>
              </a:rPr>
              <a:t> </a:t>
            </a:r>
            <a:r>
              <a:rPr sz="1350" spc="-20" dirty="0">
                <a:solidFill>
                  <a:srgbClr val="3C3838"/>
                </a:solidFill>
                <a:latin typeface="Roboto" panose="02000000000000000000"/>
                <a:cs typeface="Roboto" panose="02000000000000000000"/>
              </a:rPr>
              <a:t>business</a:t>
            </a:r>
            <a:r>
              <a:rPr sz="1350" spc="-15"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documents, </a:t>
            </a:r>
            <a:r>
              <a:rPr sz="1350" spc="-15" dirty="0">
                <a:solidFill>
                  <a:srgbClr val="3C3838"/>
                </a:solidFill>
                <a:latin typeface="Roboto" panose="02000000000000000000"/>
                <a:cs typeface="Roboto" panose="02000000000000000000"/>
              </a:rPr>
              <a:t>such</a:t>
            </a:r>
            <a:r>
              <a:rPr sz="1350" spc="-5"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as </a:t>
            </a:r>
            <a:r>
              <a:rPr sz="1350" spc="-32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contracts,</a:t>
            </a:r>
            <a:r>
              <a:rPr sz="1350" spc="-10" dirty="0">
                <a:solidFill>
                  <a:srgbClr val="3C3838"/>
                </a:solidFill>
                <a:latin typeface="Roboto" panose="02000000000000000000"/>
                <a:cs typeface="Roboto" panose="02000000000000000000"/>
              </a:rPr>
              <a:t> </a:t>
            </a:r>
            <a:r>
              <a:rPr sz="1350" spc="-5" dirty="0">
                <a:solidFill>
                  <a:srgbClr val="3C3838"/>
                </a:solidFill>
                <a:latin typeface="Roboto" panose="02000000000000000000"/>
                <a:cs typeface="Roboto" panose="02000000000000000000"/>
              </a:rPr>
              <a:t>reports, </a:t>
            </a:r>
            <a:r>
              <a:rPr sz="1350" spc="-15" dirty="0">
                <a:solidFill>
                  <a:srgbClr val="3C3838"/>
                </a:solidFill>
                <a:latin typeface="Roboto" panose="02000000000000000000"/>
                <a:cs typeface="Roboto" panose="02000000000000000000"/>
              </a:rPr>
              <a:t>and </a:t>
            </a:r>
            <a:r>
              <a:rPr sz="1350" spc="-10" dirty="0">
                <a:solidFill>
                  <a:srgbClr val="3C3838"/>
                </a:solidFill>
                <a:latin typeface="Roboto" panose="02000000000000000000"/>
                <a:cs typeface="Roboto" panose="02000000000000000000"/>
              </a:rPr>
              <a:t> policies.</a:t>
            </a:r>
            <a:endParaRPr sz="1350">
              <a:latin typeface="Roboto" panose="02000000000000000000"/>
              <a:cs typeface="Roboto" panose="02000000000000000000"/>
            </a:endParaRPr>
          </a:p>
        </p:txBody>
      </p:sp>
      <p:sp>
        <p:nvSpPr>
          <p:cNvPr id="8" name="object 8"/>
          <p:cNvSpPr/>
          <p:nvPr/>
        </p:nvSpPr>
        <p:spPr>
          <a:xfrm>
            <a:off x="5848350" y="3943349"/>
            <a:ext cx="428625" cy="429895"/>
          </a:xfrm>
          <a:custGeom>
            <a:avLst/>
            <a:gdLst/>
            <a:ahLst/>
            <a:cxnLst/>
            <a:rect l="l" t="t" r="r" b="b"/>
            <a:pathLst>
              <a:path w="428625" h="429895">
                <a:moveTo>
                  <a:pt x="375043" y="0"/>
                </a:moveTo>
                <a:lnTo>
                  <a:pt x="53581" y="0"/>
                </a:lnTo>
                <a:lnTo>
                  <a:pt x="32741" y="4216"/>
                </a:lnTo>
                <a:lnTo>
                  <a:pt x="15708" y="15708"/>
                </a:lnTo>
                <a:lnTo>
                  <a:pt x="4216" y="32741"/>
                </a:lnTo>
                <a:lnTo>
                  <a:pt x="0" y="53581"/>
                </a:lnTo>
                <a:lnTo>
                  <a:pt x="0" y="294678"/>
                </a:lnTo>
                <a:lnTo>
                  <a:pt x="4216" y="315517"/>
                </a:lnTo>
                <a:lnTo>
                  <a:pt x="15708" y="332551"/>
                </a:lnTo>
                <a:lnTo>
                  <a:pt x="32741" y="344043"/>
                </a:lnTo>
                <a:lnTo>
                  <a:pt x="53581" y="348259"/>
                </a:lnTo>
                <a:lnTo>
                  <a:pt x="133946" y="348259"/>
                </a:lnTo>
                <a:lnTo>
                  <a:pt x="133946" y="420331"/>
                </a:lnTo>
                <a:lnTo>
                  <a:pt x="136791" y="424942"/>
                </a:lnTo>
                <a:lnTo>
                  <a:pt x="145834" y="429463"/>
                </a:lnTo>
                <a:lnTo>
                  <a:pt x="151269" y="428955"/>
                </a:lnTo>
                <a:lnTo>
                  <a:pt x="155371" y="425945"/>
                </a:lnTo>
                <a:lnTo>
                  <a:pt x="205363" y="388442"/>
                </a:lnTo>
                <a:lnTo>
                  <a:pt x="160731" y="388442"/>
                </a:lnTo>
                <a:lnTo>
                  <a:pt x="160731" y="348259"/>
                </a:lnTo>
                <a:lnTo>
                  <a:pt x="158630" y="337821"/>
                </a:lnTo>
                <a:lnTo>
                  <a:pt x="152896" y="329309"/>
                </a:lnTo>
                <a:lnTo>
                  <a:pt x="144384" y="323575"/>
                </a:lnTo>
                <a:lnTo>
                  <a:pt x="133946" y="321475"/>
                </a:lnTo>
                <a:lnTo>
                  <a:pt x="53581" y="321475"/>
                </a:lnTo>
                <a:lnTo>
                  <a:pt x="43141" y="319372"/>
                </a:lnTo>
                <a:lnTo>
                  <a:pt x="34624" y="313634"/>
                </a:lnTo>
                <a:lnTo>
                  <a:pt x="28887" y="305117"/>
                </a:lnTo>
                <a:lnTo>
                  <a:pt x="26784" y="294678"/>
                </a:lnTo>
                <a:lnTo>
                  <a:pt x="26784" y="53581"/>
                </a:lnTo>
                <a:lnTo>
                  <a:pt x="28887" y="43143"/>
                </a:lnTo>
                <a:lnTo>
                  <a:pt x="34624" y="34631"/>
                </a:lnTo>
                <a:lnTo>
                  <a:pt x="43141" y="28897"/>
                </a:lnTo>
                <a:lnTo>
                  <a:pt x="53581" y="26797"/>
                </a:lnTo>
                <a:lnTo>
                  <a:pt x="420398" y="26797"/>
                </a:lnTo>
                <a:lnTo>
                  <a:pt x="412916" y="15708"/>
                </a:lnTo>
                <a:lnTo>
                  <a:pt x="395883" y="4216"/>
                </a:lnTo>
                <a:lnTo>
                  <a:pt x="375043" y="0"/>
                </a:lnTo>
                <a:close/>
              </a:path>
              <a:path w="428625" h="429895">
                <a:moveTo>
                  <a:pt x="420398" y="26797"/>
                </a:moveTo>
                <a:lnTo>
                  <a:pt x="375043" y="26797"/>
                </a:lnTo>
                <a:lnTo>
                  <a:pt x="385483" y="28897"/>
                </a:lnTo>
                <a:lnTo>
                  <a:pt x="394000" y="34631"/>
                </a:lnTo>
                <a:lnTo>
                  <a:pt x="399737" y="43143"/>
                </a:lnTo>
                <a:lnTo>
                  <a:pt x="401840" y="53581"/>
                </a:lnTo>
                <a:lnTo>
                  <a:pt x="401840" y="294678"/>
                </a:lnTo>
                <a:lnTo>
                  <a:pt x="399737" y="305117"/>
                </a:lnTo>
                <a:lnTo>
                  <a:pt x="394000" y="313634"/>
                </a:lnTo>
                <a:lnTo>
                  <a:pt x="385483" y="319372"/>
                </a:lnTo>
                <a:lnTo>
                  <a:pt x="375043" y="321475"/>
                </a:lnTo>
                <a:lnTo>
                  <a:pt x="253161" y="321475"/>
                </a:lnTo>
                <a:lnTo>
                  <a:pt x="247459" y="323316"/>
                </a:lnTo>
                <a:lnTo>
                  <a:pt x="242862" y="326834"/>
                </a:lnTo>
                <a:lnTo>
                  <a:pt x="160731" y="388442"/>
                </a:lnTo>
                <a:lnTo>
                  <a:pt x="205363" y="388442"/>
                </a:lnTo>
                <a:lnTo>
                  <a:pt x="258927" y="348259"/>
                </a:lnTo>
                <a:lnTo>
                  <a:pt x="375043" y="348259"/>
                </a:lnTo>
                <a:lnTo>
                  <a:pt x="395883" y="344043"/>
                </a:lnTo>
                <a:lnTo>
                  <a:pt x="412916" y="332551"/>
                </a:lnTo>
                <a:lnTo>
                  <a:pt x="424408" y="315517"/>
                </a:lnTo>
                <a:lnTo>
                  <a:pt x="428625" y="294678"/>
                </a:lnTo>
                <a:lnTo>
                  <a:pt x="428625" y="53581"/>
                </a:lnTo>
                <a:lnTo>
                  <a:pt x="424408" y="32741"/>
                </a:lnTo>
                <a:lnTo>
                  <a:pt x="420398" y="26797"/>
                </a:lnTo>
                <a:close/>
              </a:path>
              <a:path w="428625" h="429895">
                <a:moveTo>
                  <a:pt x="175387" y="119380"/>
                </a:moveTo>
                <a:lnTo>
                  <a:pt x="164338" y="123063"/>
                </a:lnTo>
                <a:lnTo>
                  <a:pt x="160731" y="128168"/>
                </a:lnTo>
                <a:lnTo>
                  <a:pt x="160731" y="221678"/>
                </a:lnTo>
                <a:lnTo>
                  <a:pt x="166763" y="227711"/>
                </a:lnTo>
                <a:lnTo>
                  <a:pt x="181495" y="227711"/>
                </a:lnTo>
                <a:lnTo>
                  <a:pt x="187528" y="221678"/>
                </a:lnTo>
                <a:lnTo>
                  <a:pt x="187528" y="174129"/>
                </a:lnTo>
                <a:lnTo>
                  <a:pt x="267893" y="174129"/>
                </a:lnTo>
                <a:lnTo>
                  <a:pt x="267893" y="165176"/>
                </a:lnTo>
                <a:lnTo>
                  <a:pt x="214312" y="165176"/>
                </a:lnTo>
                <a:lnTo>
                  <a:pt x="181406" y="121297"/>
                </a:lnTo>
                <a:lnTo>
                  <a:pt x="175387" y="119380"/>
                </a:lnTo>
                <a:close/>
              </a:path>
              <a:path w="428625" h="429895">
                <a:moveTo>
                  <a:pt x="267893" y="174129"/>
                </a:moveTo>
                <a:lnTo>
                  <a:pt x="241096" y="174129"/>
                </a:lnTo>
                <a:lnTo>
                  <a:pt x="241096" y="221678"/>
                </a:lnTo>
                <a:lnTo>
                  <a:pt x="247129" y="227711"/>
                </a:lnTo>
                <a:lnTo>
                  <a:pt x="261861" y="227711"/>
                </a:lnTo>
                <a:lnTo>
                  <a:pt x="267893" y="221678"/>
                </a:lnTo>
                <a:lnTo>
                  <a:pt x="267893" y="174129"/>
                </a:lnTo>
                <a:close/>
              </a:path>
              <a:path w="428625" h="429895">
                <a:moveTo>
                  <a:pt x="134620" y="120548"/>
                </a:moveTo>
                <a:lnTo>
                  <a:pt x="111175" y="120548"/>
                </a:lnTo>
                <a:lnTo>
                  <a:pt x="99192" y="122972"/>
                </a:lnTo>
                <a:lnTo>
                  <a:pt x="89398" y="129581"/>
                </a:lnTo>
                <a:lnTo>
                  <a:pt x="82790" y="139375"/>
                </a:lnTo>
                <a:lnTo>
                  <a:pt x="80365" y="151358"/>
                </a:lnTo>
                <a:lnTo>
                  <a:pt x="81310" y="158907"/>
                </a:lnTo>
                <a:lnTo>
                  <a:pt x="84029" y="165906"/>
                </a:lnTo>
                <a:lnTo>
                  <a:pt x="88348" y="172057"/>
                </a:lnTo>
                <a:lnTo>
                  <a:pt x="94094" y="177063"/>
                </a:lnTo>
                <a:lnTo>
                  <a:pt x="118706" y="193471"/>
                </a:lnTo>
                <a:lnTo>
                  <a:pt x="119799" y="194221"/>
                </a:lnTo>
                <a:lnTo>
                  <a:pt x="120548" y="195478"/>
                </a:lnTo>
                <a:lnTo>
                  <a:pt x="120548" y="199072"/>
                </a:lnTo>
                <a:lnTo>
                  <a:pt x="118706" y="200837"/>
                </a:lnTo>
                <a:lnTo>
                  <a:pt x="86398" y="200837"/>
                </a:lnTo>
                <a:lnTo>
                  <a:pt x="80365" y="206857"/>
                </a:lnTo>
                <a:lnTo>
                  <a:pt x="80441" y="221678"/>
                </a:lnTo>
                <a:lnTo>
                  <a:pt x="86398" y="227622"/>
                </a:lnTo>
                <a:lnTo>
                  <a:pt x="116535" y="227622"/>
                </a:lnTo>
                <a:lnTo>
                  <a:pt x="128518" y="225197"/>
                </a:lnTo>
                <a:lnTo>
                  <a:pt x="138312" y="218589"/>
                </a:lnTo>
                <a:lnTo>
                  <a:pt x="144920" y="208794"/>
                </a:lnTo>
                <a:lnTo>
                  <a:pt x="147345" y="196811"/>
                </a:lnTo>
                <a:lnTo>
                  <a:pt x="146400" y="189263"/>
                </a:lnTo>
                <a:lnTo>
                  <a:pt x="143679" y="182265"/>
                </a:lnTo>
                <a:lnTo>
                  <a:pt x="139356" y="176118"/>
                </a:lnTo>
                <a:lnTo>
                  <a:pt x="133604" y="171119"/>
                </a:lnTo>
                <a:lnTo>
                  <a:pt x="108991" y="154711"/>
                </a:lnTo>
                <a:lnTo>
                  <a:pt x="107911" y="153949"/>
                </a:lnTo>
                <a:lnTo>
                  <a:pt x="107162" y="152704"/>
                </a:lnTo>
                <a:lnTo>
                  <a:pt x="107162" y="149098"/>
                </a:lnTo>
                <a:lnTo>
                  <a:pt x="108991" y="147345"/>
                </a:lnTo>
                <a:lnTo>
                  <a:pt x="134620" y="147345"/>
                </a:lnTo>
                <a:lnTo>
                  <a:pt x="140639" y="141312"/>
                </a:lnTo>
                <a:lnTo>
                  <a:pt x="140639" y="126580"/>
                </a:lnTo>
                <a:lnTo>
                  <a:pt x="134620" y="120548"/>
                </a:lnTo>
                <a:close/>
              </a:path>
              <a:path w="428625" h="429895">
                <a:moveTo>
                  <a:pt x="335534" y="120548"/>
                </a:moveTo>
                <a:lnTo>
                  <a:pt x="312089" y="120548"/>
                </a:lnTo>
                <a:lnTo>
                  <a:pt x="300106" y="122972"/>
                </a:lnTo>
                <a:lnTo>
                  <a:pt x="290312" y="129581"/>
                </a:lnTo>
                <a:lnTo>
                  <a:pt x="283704" y="139375"/>
                </a:lnTo>
                <a:lnTo>
                  <a:pt x="281279" y="151358"/>
                </a:lnTo>
                <a:lnTo>
                  <a:pt x="282224" y="158907"/>
                </a:lnTo>
                <a:lnTo>
                  <a:pt x="284943" y="165906"/>
                </a:lnTo>
                <a:lnTo>
                  <a:pt x="289262" y="172057"/>
                </a:lnTo>
                <a:lnTo>
                  <a:pt x="295008" y="177063"/>
                </a:lnTo>
                <a:lnTo>
                  <a:pt x="319633" y="193471"/>
                </a:lnTo>
                <a:lnTo>
                  <a:pt x="320713" y="194221"/>
                </a:lnTo>
                <a:lnTo>
                  <a:pt x="321475" y="195478"/>
                </a:lnTo>
                <a:lnTo>
                  <a:pt x="321475" y="199072"/>
                </a:lnTo>
                <a:lnTo>
                  <a:pt x="319633" y="200837"/>
                </a:lnTo>
                <a:lnTo>
                  <a:pt x="287312" y="200837"/>
                </a:lnTo>
                <a:lnTo>
                  <a:pt x="281279" y="206857"/>
                </a:lnTo>
                <a:lnTo>
                  <a:pt x="281355" y="221678"/>
                </a:lnTo>
                <a:lnTo>
                  <a:pt x="287312" y="227622"/>
                </a:lnTo>
                <a:lnTo>
                  <a:pt x="317449" y="227622"/>
                </a:lnTo>
                <a:lnTo>
                  <a:pt x="329432" y="225197"/>
                </a:lnTo>
                <a:lnTo>
                  <a:pt x="339226" y="218589"/>
                </a:lnTo>
                <a:lnTo>
                  <a:pt x="345834" y="208794"/>
                </a:lnTo>
                <a:lnTo>
                  <a:pt x="348259" y="196811"/>
                </a:lnTo>
                <a:lnTo>
                  <a:pt x="347314" y="189263"/>
                </a:lnTo>
                <a:lnTo>
                  <a:pt x="344595" y="182265"/>
                </a:lnTo>
                <a:lnTo>
                  <a:pt x="340276" y="176118"/>
                </a:lnTo>
                <a:lnTo>
                  <a:pt x="334530" y="171119"/>
                </a:lnTo>
                <a:lnTo>
                  <a:pt x="309918" y="154711"/>
                </a:lnTo>
                <a:lnTo>
                  <a:pt x="308825" y="153949"/>
                </a:lnTo>
                <a:lnTo>
                  <a:pt x="308076" y="152704"/>
                </a:lnTo>
                <a:lnTo>
                  <a:pt x="308076" y="149098"/>
                </a:lnTo>
                <a:lnTo>
                  <a:pt x="309918" y="147345"/>
                </a:lnTo>
                <a:lnTo>
                  <a:pt x="335534" y="147345"/>
                </a:lnTo>
                <a:lnTo>
                  <a:pt x="341566" y="141312"/>
                </a:lnTo>
                <a:lnTo>
                  <a:pt x="341566" y="126580"/>
                </a:lnTo>
                <a:lnTo>
                  <a:pt x="335534" y="120548"/>
                </a:lnTo>
                <a:close/>
              </a:path>
              <a:path w="428625" h="429895">
                <a:moveTo>
                  <a:pt x="241096" y="174129"/>
                </a:moveTo>
                <a:lnTo>
                  <a:pt x="187528" y="174129"/>
                </a:lnTo>
                <a:lnTo>
                  <a:pt x="206108" y="198907"/>
                </a:lnTo>
                <a:lnTo>
                  <a:pt x="210121" y="200914"/>
                </a:lnTo>
                <a:lnTo>
                  <a:pt x="218503" y="200914"/>
                </a:lnTo>
                <a:lnTo>
                  <a:pt x="222516" y="198907"/>
                </a:lnTo>
                <a:lnTo>
                  <a:pt x="241096" y="174129"/>
                </a:lnTo>
                <a:close/>
              </a:path>
              <a:path w="428625" h="429895">
                <a:moveTo>
                  <a:pt x="253326" y="119380"/>
                </a:moveTo>
                <a:lnTo>
                  <a:pt x="247294" y="121297"/>
                </a:lnTo>
                <a:lnTo>
                  <a:pt x="243776" y="125907"/>
                </a:lnTo>
                <a:lnTo>
                  <a:pt x="214312" y="165176"/>
                </a:lnTo>
                <a:lnTo>
                  <a:pt x="267893" y="165176"/>
                </a:lnTo>
                <a:lnTo>
                  <a:pt x="267893" y="128168"/>
                </a:lnTo>
                <a:lnTo>
                  <a:pt x="264210" y="123063"/>
                </a:lnTo>
                <a:lnTo>
                  <a:pt x="253326" y="119380"/>
                </a:lnTo>
                <a:close/>
              </a:path>
            </a:pathLst>
          </a:custGeom>
          <a:solidFill>
            <a:srgbClr val="1B1B26"/>
          </a:solidFill>
        </p:spPr>
        <p:txBody>
          <a:bodyPr wrap="square" lIns="0" tIns="0" rIns="0" bIns="0" rtlCol="0"/>
          <a:lstStyle/>
          <a:p/>
        </p:txBody>
      </p:sp>
      <p:sp>
        <p:nvSpPr>
          <p:cNvPr id="9" name="object 9"/>
          <p:cNvSpPr txBox="1"/>
          <p:nvPr/>
        </p:nvSpPr>
        <p:spPr>
          <a:xfrm>
            <a:off x="5830887" y="4525962"/>
            <a:ext cx="2310765" cy="1722120"/>
          </a:xfrm>
          <a:prstGeom prst="rect">
            <a:avLst/>
          </a:prstGeom>
        </p:spPr>
        <p:txBody>
          <a:bodyPr vert="horz" wrap="square" lIns="0" tIns="17145" rIns="0" bIns="0" rtlCol="0">
            <a:spAutoFit/>
          </a:bodyPr>
          <a:lstStyle/>
          <a:p>
            <a:pPr marL="12700">
              <a:lnSpc>
                <a:spcPct val="100000"/>
              </a:lnSpc>
              <a:spcBef>
                <a:spcPts val="135"/>
              </a:spcBef>
            </a:pPr>
            <a:r>
              <a:rPr sz="1650" spc="85" dirty="0">
                <a:solidFill>
                  <a:srgbClr val="3C3838"/>
                </a:solidFill>
                <a:latin typeface="Trebuchet MS" panose="020B0603020202020204"/>
                <a:cs typeface="Trebuchet MS" panose="020B0603020202020204"/>
              </a:rPr>
              <a:t>Cus</a:t>
            </a:r>
            <a:r>
              <a:rPr sz="1650" spc="45" dirty="0">
                <a:solidFill>
                  <a:srgbClr val="3C3838"/>
                </a:solidFill>
                <a:latin typeface="Trebuchet MS" panose="020B0603020202020204"/>
                <a:cs typeface="Trebuchet MS" panose="020B0603020202020204"/>
              </a:rPr>
              <a:t>t</a:t>
            </a:r>
            <a:r>
              <a:rPr sz="1650" spc="85" dirty="0">
                <a:solidFill>
                  <a:srgbClr val="3C3838"/>
                </a:solidFill>
                <a:latin typeface="Trebuchet MS" panose="020B0603020202020204"/>
                <a:cs typeface="Trebuchet MS" panose="020B0603020202020204"/>
              </a:rPr>
              <a:t>omer</a:t>
            </a:r>
            <a:r>
              <a:rPr sz="1650" spc="-110" dirty="0">
                <a:solidFill>
                  <a:srgbClr val="3C3838"/>
                </a:solidFill>
                <a:latin typeface="Trebuchet MS" panose="020B0603020202020204"/>
                <a:cs typeface="Trebuchet MS" panose="020B0603020202020204"/>
              </a:rPr>
              <a:t> </a:t>
            </a:r>
            <a:r>
              <a:rPr sz="1650" spc="75" dirty="0">
                <a:solidFill>
                  <a:srgbClr val="3C3838"/>
                </a:solidFill>
                <a:latin typeface="Trebuchet MS" panose="020B0603020202020204"/>
                <a:cs typeface="Trebuchet MS" panose="020B0603020202020204"/>
              </a:rPr>
              <a:t>Support</a:t>
            </a:r>
            <a:endParaRPr sz="1650">
              <a:latin typeface="Trebuchet MS" panose="020B0603020202020204"/>
              <a:cs typeface="Trebuchet MS" panose="020B0603020202020204"/>
            </a:endParaRPr>
          </a:p>
          <a:p>
            <a:pPr marL="12700" marR="5080">
              <a:lnSpc>
                <a:spcPct val="133000"/>
              </a:lnSpc>
              <a:spcBef>
                <a:spcPts val="560"/>
              </a:spcBef>
            </a:pPr>
            <a:r>
              <a:rPr sz="1350" spc="-15" dirty="0">
                <a:solidFill>
                  <a:srgbClr val="3C3838"/>
                </a:solidFill>
                <a:latin typeface="Roboto" panose="02000000000000000000"/>
                <a:cs typeface="Roboto" panose="02000000000000000000"/>
              </a:rPr>
              <a:t>Improves</a:t>
            </a:r>
            <a:r>
              <a:rPr sz="1350" spc="-10" dirty="0">
                <a:solidFill>
                  <a:srgbClr val="3C3838"/>
                </a:solidFill>
                <a:latin typeface="Roboto" panose="02000000000000000000"/>
                <a:cs typeface="Roboto" panose="02000000000000000000"/>
              </a:rPr>
              <a:t> the </a:t>
            </a:r>
            <a:r>
              <a:rPr sz="1350" spc="-20" dirty="0">
                <a:solidFill>
                  <a:srgbClr val="3C3838"/>
                </a:solidFill>
                <a:latin typeface="Roboto" panose="02000000000000000000"/>
                <a:cs typeface="Roboto" panose="02000000000000000000"/>
              </a:rPr>
              <a:t>quality</a:t>
            </a:r>
            <a:r>
              <a:rPr sz="1350" spc="-1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and </a:t>
            </a:r>
            <a:r>
              <a:rPr sz="1350" spc="-10" dirty="0">
                <a:solidFill>
                  <a:srgbClr val="3C3838"/>
                </a:solidFill>
                <a:latin typeface="Roboto" panose="02000000000000000000"/>
                <a:cs typeface="Roboto" panose="02000000000000000000"/>
              </a:rPr>
              <a:t> </a:t>
            </a:r>
            <a:r>
              <a:rPr sz="1350" spc="-20" dirty="0">
                <a:solidFill>
                  <a:srgbClr val="3C3838"/>
                </a:solidFill>
                <a:latin typeface="Roboto" panose="02000000000000000000"/>
                <a:cs typeface="Roboto" panose="02000000000000000000"/>
              </a:rPr>
              <a:t>consistency </a:t>
            </a:r>
            <a:r>
              <a:rPr sz="1350" spc="10" dirty="0">
                <a:solidFill>
                  <a:srgbClr val="3C3838"/>
                </a:solidFill>
                <a:latin typeface="Roboto" panose="02000000000000000000"/>
                <a:cs typeface="Roboto" panose="02000000000000000000"/>
              </a:rPr>
              <a:t>of </a:t>
            </a:r>
            <a:r>
              <a:rPr sz="1350" spc="-20" dirty="0">
                <a:solidFill>
                  <a:srgbClr val="3C3838"/>
                </a:solidFill>
                <a:latin typeface="Roboto" panose="02000000000000000000"/>
                <a:cs typeface="Roboto" panose="02000000000000000000"/>
              </a:rPr>
              <a:t>multilingual </a:t>
            </a:r>
            <a:r>
              <a:rPr sz="1350" spc="-15" dirty="0">
                <a:solidFill>
                  <a:srgbClr val="3C3838"/>
                </a:solidFill>
                <a:latin typeface="Roboto" panose="02000000000000000000"/>
                <a:cs typeface="Roboto" panose="02000000000000000000"/>
              </a:rPr>
              <a:t> customer</a:t>
            </a:r>
            <a:r>
              <a:rPr sz="1350" spc="-10" dirty="0">
                <a:solidFill>
                  <a:srgbClr val="3C3838"/>
                </a:solidFill>
                <a:latin typeface="Roboto" panose="02000000000000000000"/>
                <a:cs typeface="Roboto" panose="02000000000000000000"/>
              </a:rPr>
              <a:t> service </a:t>
            </a:r>
            <a:r>
              <a:rPr sz="1350" spc="-15" dirty="0">
                <a:solidFill>
                  <a:srgbClr val="3C3838"/>
                </a:solidFill>
                <a:latin typeface="Roboto" panose="02000000000000000000"/>
                <a:cs typeface="Roboto" panose="02000000000000000000"/>
              </a:rPr>
              <a:t>interactions, </a:t>
            </a:r>
            <a:r>
              <a:rPr sz="1350" spc="-325"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enhancing</a:t>
            </a:r>
            <a:r>
              <a:rPr sz="1350" spc="-10" dirty="0">
                <a:solidFill>
                  <a:srgbClr val="3C3838"/>
                </a:solidFill>
                <a:latin typeface="Roboto" panose="02000000000000000000"/>
                <a:cs typeface="Roboto" panose="02000000000000000000"/>
              </a:rPr>
              <a:t> the</a:t>
            </a:r>
            <a:r>
              <a:rPr sz="1350" spc="-5" dirty="0">
                <a:solidFill>
                  <a:srgbClr val="3C3838"/>
                </a:solidFill>
                <a:latin typeface="Roboto" panose="02000000000000000000"/>
                <a:cs typeface="Roboto" panose="02000000000000000000"/>
              </a:rPr>
              <a:t> </a:t>
            </a:r>
            <a:r>
              <a:rPr sz="1350" spc="-20" dirty="0">
                <a:solidFill>
                  <a:srgbClr val="3C3838"/>
                </a:solidFill>
                <a:latin typeface="Roboto" panose="02000000000000000000"/>
                <a:cs typeface="Roboto" panose="02000000000000000000"/>
              </a:rPr>
              <a:t>overall </a:t>
            </a:r>
            <a:r>
              <a:rPr sz="1350" spc="-15" dirty="0">
                <a:solidFill>
                  <a:srgbClr val="3C3838"/>
                </a:solidFill>
                <a:latin typeface="Roboto" panose="02000000000000000000"/>
                <a:cs typeface="Roboto" panose="02000000000000000000"/>
              </a:rPr>
              <a:t> customer</a:t>
            </a:r>
            <a:r>
              <a:rPr sz="1350" spc="-10" dirty="0">
                <a:solidFill>
                  <a:srgbClr val="3C3838"/>
                </a:solidFill>
                <a:latin typeface="Roboto" panose="02000000000000000000"/>
                <a:cs typeface="Roboto" panose="02000000000000000000"/>
              </a:rPr>
              <a:t> </a:t>
            </a:r>
            <a:r>
              <a:rPr sz="1350" spc="-5" dirty="0">
                <a:solidFill>
                  <a:srgbClr val="3C3838"/>
                </a:solidFill>
                <a:latin typeface="Roboto" panose="02000000000000000000"/>
                <a:cs typeface="Roboto" panose="02000000000000000000"/>
              </a:rPr>
              <a:t>experience.</a:t>
            </a:r>
            <a:endParaRPr sz="1350">
              <a:latin typeface="Roboto" panose="02000000000000000000"/>
              <a:cs typeface="Roboto" panose="02000000000000000000"/>
            </a:endParaRPr>
          </a:p>
        </p:txBody>
      </p:sp>
      <p:pic>
        <p:nvPicPr>
          <p:cNvPr id="10" name="object 10"/>
          <p:cNvPicPr/>
          <p:nvPr/>
        </p:nvPicPr>
        <p:blipFill>
          <a:blip r:embed="rId2" cstate="print"/>
          <a:stretch>
            <a:fillRect/>
          </a:stretch>
        </p:blipFill>
        <p:spPr>
          <a:xfrm>
            <a:off x="8466608" y="3967162"/>
            <a:ext cx="429742" cy="381000"/>
          </a:xfrm>
          <a:prstGeom prst="rect">
            <a:avLst/>
          </a:prstGeom>
        </p:spPr>
      </p:pic>
      <p:sp>
        <p:nvSpPr>
          <p:cNvPr id="11" name="object 11"/>
          <p:cNvSpPr txBox="1"/>
          <p:nvPr/>
        </p:nvSpPr>
        <p:spPr>
          <a:xfrm>
            <a:off x="8452649" y="4525962"/>
            <a:ext cx="2353310" cy="2265045"/>
          </a:xfrm>
          <a:prstGeom prst="rect">
            <a:avLst/>
          </a:prstGeom>
        </p:spPr>
        <p:txBody>
          <a:bodyPr vert="horz" wrap="square" lIns="0" tIns="1905" rIns="0" bIns="0" rtlCol="0">
            <a:spAutoFit/>
          </a:bodyPr>
          <a:lstStyle/>
          <a:p>
            <a:pPr marL="12700" marR="1000125">
              <a:lnSpc>
                <a:spcPct val="106000"/>
              </a:lnSpc>
              <a:spcBef>
                <a:spcPts val="15"/>
              </a:spcBef>
            </a:pPr>
            <a:r>
              <a:rPr sz="1650" spc="70" dirty="0">
                <a:solidFill>
                  <a:srgbClr val="3C3838"/>
                </a:solidFill>
                <a:latin typeface="Trebuchet MS" panose="020B0603020202020204"/>
                <a:cs typeface="Trebuchet MS" panose="020B0603020202020204"/>
              </a:rPr>
              <a:t>Continuous </a:t>
            </a:r>
            <a:r>
              <a:rPr sz="1650" spc="75" dirty="0">
                <a:solidFill>
                  <a:srgbClr val="3C3838"/>
                </a:solidFill>
                <a:latin typeface="Trebuchet MS" panose="020B0603020202020204"/>
                <a:cs typeface="Trebuchet MS" panose="020B0603020202020204"/>
              </a:rPr>
              <a:t> </a:t>
            </a:r>
            <a:r>
              <a:rPr sz="1650" spc="55" dirty="0">
                <a:solidFill>
                  <a:srgbClr val="3C3838"/>
                </a:solidFill>
                <a:latin typeface="Trebuchet MS" panose="020B0603020202020204"/>
                <a:cs typeface="Trebuchet MS" panose="020B0603020202020204"/>
              </a:rPr>
              <a:t>Imp</a:t>
            </a:r>
            <a:r>
              <a:rPr sz="1650" spc="10" dirty="0">
                <a:solidFill>
                  <a:srgbClr val="3C3838"/>
                </a:solidFill>
                <a:latin typeface="Trebuchet MS" panose="020B0603020202020204"/>
                <a:cs typeface="Trebuchet MS" panose="020B0603020202020204"/>
              </a:rPr>
              <a:t>r</a:t>
            </a:r>
            <a:r>
              <a:rPr sz="1650" spc="80" dirty="0">
                <a:solidFill>
                  <a:srgbClr val="3C3838"/>
                </a:solidFill>
                <a:latin typeface="Trebuchet MS" panose="020B0603020202020204"/>
                <a:cs typeface="Trebuchet MS" panose="020B0603020202020204"/>
              </a:rPr>
              <a:t>o</a:t>
            </a:r>
            <a:r>
              <a:rPr sz="1650" spc="55" dirty="0">
                <a:solidFill>
                  <a:srgbClr val="3C3838"/>
                </a:solidFill>
                <a:latin typeface="Trebuchet MS" panose="020B0603020202020204"/>
                <a:cs typeface="Trebuchet MS" panose="020B0603020202020204"/>
              </a:rPr>
              <a:t>v</a:t>
            </a:r>
            <a:r>
              <a:rPr sz="1650" spc="114" dirty="0">
                <a:solidFill>
                  <a:srgbClr val="3C3838"/>
                </a:solidFill>
                <a:latin typeface="Trebuchet MS" panose="020B0603020202020204"/>
                <a:cs typeface="Trebuchet MS" panose="020B0603020202020204"/>
              </a:rPr>
              <a:t>eme</a:t>
            </a:r>
            <a:r>
              <a:rPr sz="1650" spc="85" dirty="0">
                <a:solidFill>
                  <a:srgbClr val="3C3838"/>
                </a:solidFill>
                <a:latin typeface="Trebuchet MS" panose="020B0603020202020204"/>
                <a:cs typeface="Trebuchet MS" panose="020B0603020202020204"/>
              </a:rPr>
              <a:t>n</a:t>
            </a:r>
            <a:r>
              <a:rPr sz="1650" spc="-90" dirty="0">
                <a:solidFill>
                  <a:srgbClr val="3C3838"/>
                </a:solidFill>
                <a:latin typeface="Trebuchet MS" panose="020B0603020202020204"/>
                <a:cs typeface="Trebuchet MS" panose="020B0603020202020204"/>
              </a:rPr>
              <a:t>t</a:t>
            </a:r>
            <a:endParaRPr sz="1650">
              <a:latin typeface="Trebuchet MS" panose="020B0603020202020204"/>
              <a:cs typeface="Trebuchet MS" panose="020B0603020202020204"/>
            </a:endParaRPr>
          </a:p>
          <a:p>
            <a:pPr marL="12700" marR="5080">
              <a:lnSpc>
                <a:spcPct val="133000"/>
              </a:lnSpc>
              <a:spcBef>
                <a:spcPts val="555"/>
              </a:spcBef>
            </a:pPr>
            <a:r>
              <a:rPr sz="1350" spc="-10" dirty="0">
                <a:solidFill>
                  <a:srgbClr val="3C3838"/>
                </a:solidFill>
                <a:latin typeface="Roboto" panose="02000000000000000000"/>
                <a:cs typeface="Roboto" panose="02000000000000000000"/>
              </a:rPr>
              <a:t>The</a:t>
            </a:r>
            <a:r>
              <a:rPr sz="1350" spc="-5" dirty="0">
                <a:solidFill>
                  <a:srgbClr val="3C3838"/>
                </a:solidFill>
                <a:latin typeface="Roboto" panose="02000000000000000000"/>
                <a:cs typeface="Roboto" panose="02000000000000000000"/>
              </a:rPr>
              <a:t> </a:t>
            </a:r>
            <a:r>
              <a:rPr sz="1350" spc="-30" dirty="0">
                <a:solidFill>
                  <a:srgbClr val="3C3838"/>
                </a:solidFill>
                <a:latin typeface="Roboto" panose="02000000000000000000"/>
                <a:cs typeface="Roboto" panose="02000000000000000000"/>
              </a:rPr>
              <a:t>Helsinki-NLP</a:t>
            </a:r>
            <a:r>
              <a:rPr sz="1350" spc="-5" dirty="0">
                <a:solidFill>
                  <a:srgbClr val="3C3838"/>
                </a:solidFill>
                <a:latin typeface="Roboto" panose="02000000000000000000"/>
                <a:cs typeface="Roboto" panose="02000000000000000000"/>
              </a:rPr>
              <a:t> team</a:t>
            </a:r>
            <a:r>
              <a:rPr sz="1350" dirty="0">
                <a:solidFill>
                  <a:srgbClr val="3C3838"/>
                </a:solidFill>
                <a:latin typeface="Roboto" panose="02000000000000000000"/>
                <a:cs typeface="Roboto" panose="02000000000000000000"/>
              </a:rPr>
              <a:t> </a:t>
            </a:r>
            <a:r>
              <a:rPr sz="1350" spc="-20" dirty="0">
                <a:solidFill>
                  <a:srgbClr val="3C3838"/>
                </a:solidFill>
                <a:latin typeface="Roboto" panose="02000000000000000000"/>
                <a:cs typeface="Roboto" panose="02000000000000000000"/>
              </a:rPr>
              <a:t>will </a:t>
            </a:r>
            <a:r>
              <a:rPr sz="1350" spc="-15" dirty="0">
                <a:solidFill>
                  <a:srgbClr val="3C3838"/>
                </a:solidFill>
                <a:latin typeface="Roboto" panose="02000000000000000000"/>
                <a:cs typeface="Roboto" panose="02000000000000000000"/>
              </a:rPr>
              <a:t> </a:t>
            </a:r>
            <a:r>
              <a:rPr sz="1350" spc="-20" dirty="0">
                <a:solidFill>
                  <a:srgbClr val="3C3838"/>
                </a:solidFill>
                <a:latin typeface="Roboto" panose="02000000000000000000"/>
                <a:cs typeface="Roboto" panose="02000000000000000000"/>
              </a:rPr>
              <a:t>continuously</a:t>
            </a:r>
            <a:r>
              <a:rPr sz="1350" spc="-15" dirty="0">
                <a:solidFill>
                  <a:srgbClr val="3C3838"/>
                </a:solidFill>
                <a:latin typeface="Roboto" panose="02000000000000000000"/>
                <a:cs typeface="Roboto" panose="02000000000000000000"/>
              </a:rPr>
              <a:t> update</a:t>
            </a:r>
            <a:r>
              <a:rPr sz="1350" spc="-1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and </a:t>
            </a:r>
            <a:r>
              <a:rPr sz="1350" spc="-10" dirty="0">
                <a:solidFill>
                  <a:srgbClr val="3C3838"/>
                </a:solidFill>
                <a:latin typeface="Roboto" panose="02000000000000000000"/>
                <a:cs typeface="Roboto" panose="02000000000000000000"/>
              </a:rPr>
              <a:t> enhance</a:t>
            </a:r>
            <a:r>
              <a:rPr sz="1350" spc="-25"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the</a:t>
            </a:r>
            <a:r>
              <a:rPr sz="1350" spc="-15" dirty="0">
                <a:solidFill>
                  <a:srgbClr val="3C3838"/>
                </a:solidFill>
                <a:latin typeface="Roboto" panose="02000000000000000000"/>
                <a:cs typeface="Roboto" panose="02000000000000000000"/>
              </a:rPr>
              <a:t> </a:t>
            </a:r>
            <a:r>
              <a:rPr sz="1350" spc="-5" dirty="0">
                <a:solidFill>
                  <a:srgbClr val="3C3838"/>
                </a:solidFill>
                <a:latin typeface="Roboto" panose="02000000000000000000"/>
                <a:cs typeface="Roboto" panose="02000000000000000000"/>
              </a:rPr>
              <a:t>model,</a:t>
            </a:r>
            <a:r>
              <a:rPr sz="1350" spc="-25"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ensuring</a:t>
            </a:r>
            <a:r>
              <a:rPr sz="1350" spc="-2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it </a:t>
            </a:r>
            <a:r>
              <a:rPr sz="1350" spc="-32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remains</a:t>
            </a:r>
            <a:r>
              <a:rPr sz="1350" spc="-1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at</a:t>
            </a:r>
            <a:r>
              <a:rPr sz="1350" spc="-5"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the</a:t>
            </a:r>
            <a:r>
              <a:rPr sz="1350" spc="-5"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forefront</a:t>
            </a:r>
            <a:r>
              <a:rPr sz="1350" spc="-5" dirty="0">
                <a:solidFill>
                  <a:srgbClr val="3C3838"/>
                </a:solidFill>
                <a:latin typeface="Roboto" panose="02000000000000000000"/>
                <a:cs typeface="Roboto" panose="02000000000000000000"/>
              </a:rPr>
              <a:t> </a:t>
            </a:r>
            <a:r>
              <a:rPr sz="1350" spc="5" dirty="0">
                <a:solidFill>
                  <a:srgbClr val="3C3838"/>
                </a:solidFill>
                <a:latin typeface="Roboto" panose="02000000000000000000"/>
                <a:cs typeface="Roboto" panose="02000000000000000000"/>
              </a:rPr>
              <a:t>of </a:t>
            </a:r>
            <a:r>
              <a:rPr sz="1350" spc="10" dirty="0">
                <a:solidFill>
                  <a:srgbClr val="3C3838"/>
                </a:solidFill>
                <a:latin typeface="Roboto" panose="02000000000000000000"/>
                <a:cs typeface="Roboto" panose="02000000000000000000"/>
              </a:rPr>
              <a:t> </a:t>
            </a:r>
            <a:r>
              <a:rPr sz="1350" spc="-20" dirty="0">
                <a:solidFill>
                  <a:srgbClr val="3C3838"/>
                </a:solidFill>
                <a:latin typeface="Roboto" panose="02000000000000000000"/>
                <a:cs typeface="Roboto" panose="02000000000000000000"/>
              </a:rPr>
              <a:t>translation</a:t>
            </a:r>
            <a:r>
              <a:rPr sz="1350" spc="295" dirty="0">
                <a:solidFill>
                  <a:srgbClr val="3C3838"/>
                </a:solidFill>
                <a:latin typeface="Roboto" panose="02000000000000000000"/>
                <a:cs typeface="Roboto" panose="02000000000000000000"/>
              </a:rPr>
              <a:t> </a:t>
            </a:r>
            <a:r>
              <a:rPr sz="1350" spc="-25" dirty="0">
                <a:solidFill>
                  <a:srgbClr val="3C3838"/>
                </a:solidFill>
                <a:latin typeface="Roboto" panose="02000000000000000000"/>
                <a:cs typeface="Roboto" panose="02000000000000000000"/>
              </a:rPr>
              <a:t>quality </a:t>
            </a:r>
            <a:r>
              <a:rPr sz="1350" spc="-20"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assessment.</a:t>
            </a:r>
            <a:endParaRPr sz="1350">
              <a:latin typeface="Roboto" panose="02000000000000000000"/>
              <a:cs typeface="Roboto" panose="0200000000000000000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87375" y="444500"/>
            <a:ext cx="5755005" cy="1616075"/>
          </a:xfrm>
          <a:prstGeom prst="rect">
            <a:avLst/>
          </a:prstGeom>
        </p:spPr>
        <p:txBody>
          <a:bodyPr vert="horz" wrap="square" lIns="0" tIns="14605" rIns="0" bIns="0" rtlCol="0">
            <a:spAutoFit/>
          </a:bodyPr>
          <a:lstStyle/>
          <a:p>
            <a:pPr marL="12700" marR="5080">
              <a:lnSpc>
                <a:spcPts val="4200"/>
              </a:lnSpc>
              <a:spcBef>
                <a:spcPts val="115"/>
              </a:spcBef>
            </a:pPr>
            <a:r>
              <a:rPr spc="65" dirty="0"/>
              <a:t>Conclusion: </a:t>
            </a:r>
            <a:r>
              <a:rPr spc="110" dirty="0"/>
              <a:t>Improved </a:t>
            </a:r>
            <a:r>
              <a:rPr spc="114" dirty="0"/>
              <a:t> </a:t>
            </a:r>
            <a:r>
              <a:rPr spc="5" dirty="0"/>
              <a:t>translation</a:t>
            </a:r>
            <a:r>
              <a:rPr spc="-145" dirty="0"/>
              <a:t> </a:t>
            </a:r>
            <a:r>
              <a:rPr spc="-75" dirty="0"/>
              <a:t>quality,</a:t>
            </a:r>
            <a:r>
              <a:rPr spc="-140" dirty="0"/>
              <a:t> </a:t>
            </a:r>
            <a:r>
              <a:rPr spc="-45" dirty="0"/>
              <a:t>scalability,</a:t>
            </a:r>
            <a:endParaRPr spc="-45" dirty="0"/>
          </a:p>
          <a:p>
            <a:pPr marL="12700">
              <a:lnSpc>
                <a:spcPct val="100000"/>
              </a:lnSpc>
              <a:spcBef>
                <a:spcPts val="85"/>
              </a:spcBef>
            </a:pPr>
            <a:r>
              <a:rPr spc="145" dirty="0"/>
              <a:t>and</a:t>
            </a:r>
            <a:r>
              <a:rPr spc="-150" dirty="0"/>
              <a:t> </a:t>
            </a:r>
            <a:r>
              <a:rPr spc="-20" dirty="0"/>
              <a:t>futu</a:t>
            </a:r>
            <a:r>
              <a:rPr spc="-75" dirty="0"/>
              <a:t>r</a:t>
            </a:r>
            <a:r>
              <a:rPr spc="150" dirty="0"/>
              <a:t>e</a:t>
            </a:r>
            <a:r>
              <a:rPr spc="-245" dirty="0"/>
              <a:t> </a:t>
            </a:r>
            <a:r>
              <a:rPr spc="185" dirty="0"/>
              <a:t>w</a:t>
            </a:r>
            <a:r>
              <a:rPr spc="60" dirty="0"/>
              <a:t>ork</a:t>
            </a:r>
            <a:endParaRPr spc="60" dirty="0"/>
          </a:p>
        </p:txBody>
      </p:sp>
      <p:grpSp>
        <p:nvGrpSpPr>
          <p:cNvPr id="6" name="object 6"/>
          <p:cNvGrpSpPr/>
          <p:nvPr/>
        </p:nvGrpSpPr>
        <p:grpSpPr>
          <a:xfrm>
            <a:off x="664368" y="2343150"/>
            <a:ext cx="972185" cy="4953000"/>
            <a:chOff x="664368" y="2343150"/>
            <a:chExt cx="972185" cy="4953000"/>
          </a:xfrm>
        </p:grpSpPr>
        <p:sp>
          <p:nvSpPr>
            <p:cNvPr id="7" name="object 7"/>
            <p:cNvSpPr/>
            <p:nvPr/>
          </p:nvSpPr>
          <p:spPr>
            <a:xfrm>
              <a:off x="847725" y="2343149"/>
              <a:ext cx="788670" cy="4953000"/>
            </a:xfrm>
            <a:custGeom>
              <a:avLst/>
              <a:gdLst/>
              <a:ahLst/>
              <a:cxnLst/>
              <a:rect l="l" t="t" r="r" b="b"/>
              <a:pathLst>
                <a:path w="788669" h="4953000">
                  <a:moveTo>
                    <a:pt x="19050" y="6896"/>
                  </a:moveTo>
                  <a:lnTo>
                    <a:pt x="18122" y="4648"/>
                  </a:lnTo>
                  <a:lnTo>
                    <a:pt x="14401" y="927"/>
                  </a:lnTo>
                  <a:lnTo>
                    <a:pt x="12153" y="0"/>
                  </a:lnTo>
                  <a:lnTo>
                    <a:pt x="6896" y="0"/>
                  </a:lnTo>
                  <a:lnTo>
                    <a:pt x="4648" y="927"/>
                  </a:lnTo>
                  <a:lnTo>
                    <a:pt x="927" y="4648"/>
                  </a:lnTo>
                  <a:lnTo>
                    <a:pt x="0" y="6896"/>
                  </a:lnTo>
                  <a:lnTo>
                    <a:pt x="0" y="4943475"/>
                  </a:lnTo>
                  <a:lnTo>
                    <a:pt x="0" y="4946104"/>
                  </a:lnTo>
                  <a:lnTo>
                    <a:pt x="927" y="4948352"/>
                  </a:lnTo>
                  <a:lnTo>
                    <a:pt x="4648" y="4952073"/>
                  </a:lnTo>
                  <a:lnTo>
                    <a:pt x="6896" y="4953000"/>
                  </a:lnTo>
                  <a:lnTo>
                    <a:pt x="12153" y="4953000"/>
                  </a:lnTo>
                  <a:lnTo>
                    <a:pt x="14401" y="4952073"/>
                  </a:lnTo>
                  <a:lnTo>
                    <a:pt x="18122" y="4948352"/>
                  </a:lnTo>
                  <a:lnTo>
                    <a:pt x="19050" y="4946104"/>
                  </a:lnTo>
                  <a:lnTo>
                    <a:pt x="19050" y="6896"/>
                  </a:lnTo>
                  <a:close/>
                </a:path>
                <a:path w="788669" h="4953000">
                  <a:moveTo>
                    <a:pt x="788200" y="378371"/>
                  </a:moveTo>
                  <a:lnTo>
                    <a:pt x="787260" y="376123"/>
                  </a:lnTo>
                  <a:lnTo>
                    <a:pt x="783539" y="372402"/>
                  </a:lnTo>
                  <a:lnTo>
                    <a:pt x="781304" y="371475"/>
                  </a:lnTo>
                  <a:lnTo>
                    <a:pt x="195008" y="371475"/>
                  </a:lnTo>
                  <a:lnTo>
                    <a:pt x="192760" y="372402"/>
                  </a:lnTo>
                  <a:lnTo>
                    <a:pt x="189039" y="376123"/>
                  </a:lnTo>
                  <a:lnTo>
                    <a:pt x="188112" y="378371"/>
                  </a:lnTo>
                  <a:lnTo>
                    <a:pt x="188112" y="381000"/>
                  </a:lnTo>
                  <a:lnTo>
                    <a:pt x="188112" y="383628"/>
                  </a:lnTo>
                  <a:lnTo>
                    <a:pt x="189039" y="385876"/>
                  </a:lnTo>
                  <a:lnTo>
                    <a:pt x="192760" y="389597"/>
                  </a:lnTo>
                  <a:lnTo>
                    <a:pt x="195008" y="390525"/>
                  </a:lnTo>
                  <a:lnTo>
                    <a:pt x="781304" y="390525"/>
                  </a:lnTo>
                  <a:lnTo>
                    <a:pt x="783539" y="389597"/>
                  </a:lnTo>
                  <a:lnTo>
                    <a:pt x="787260" y="385876"/>
                  </a:lnTo>
                  <a:lnTo>
                    <a:pt x="788200" y="383628"/>
                  </a:lnTo>
                  <a:lnTo>
                    <a:pt x="788200" y="378371"/>
                  </a:lnTo>
                  <a:close/>
                </a:path>
              </a:pathLst>
            </a:custGeom>
            <a:solidFill>
              <a:srgbClr val="C7C7D0"/>
            </a:solidFill>
          </p:spPr>
          <p:txBody>
            <a:bodyPr wrap="square" lIns="0" tIns="0" rIns="0" bIns="0" rtlCol="0"/>
            <a:lstStyle/>
            <a:p/>
          </p:txBody>
        </p:sp>
        <p:sp>
          <p:nvSpPr>
            <p:cNvPr id="8" name="object 8"/>
            <p:cNvSpPr/>
            <p:nvPr/>
          </p:nvSpPr>
          <p:spPr>
            <a:xfrm>
              <a:off x="669131" y="2538412"/>
              <a:ext cx="381000" cy="381000"/>
            </a:xfrm>
            <a:custGeom>
              <a:avLst/>
              <a:gdLst/>
              <a:ahLst/>
              <a:cxnLst/>
              <a:rect l="l" t="t" r="r" b="b"/>
              <a:pathLst>
                <a:path w="381000" h="381000">
                  <a:moveTo>
                    <a:pt x="329380" y="0"/>
                  </a:moveTo>
                  <a:lnTo>
                    <a:pt x="51619" y="0"/>
                  </a:lnTo>
                  <a:lnTo>
                    <a:pt x="48026" y="355"/>
                  </a:lnTo>
                  <a:lnTo>
                    <a:pt x="13618" y="18745"/>
                  </a:lnTo>
                  <a:lnTo>
                    <a:pt x="0" y="51612"/>
                  </a:lnTo>
                  <a:lnTo>
                    <a:pt x="0" y="325755"/>
                  </a:lnTo>
                  <a:lnTo>
                    <a:pt x="0" y="329387"/>
                  </a:lnTo>
                  <a:lnTo>
                    <a:pt x="18747" y="367385"/>
                  </a:lnTo>
                  <a:lnTo>
                    <a:pt x="51619" y="381000"/>
                  </a:lnTo>
                  <a:lnTo>
                    <a:pt x="329380" y="381000"/>
                  </a:lnTo>
                  <a:lnTo>
                    <a:pt x="367381" y="362254"/>
                  </a:lnTo>
                  <a:lnTo>
                    <a:pt x="381000" y="329387"/>
                  </a:lnTo>
                  <a:lnTo>
                    <a:pt x="381000" y="51612"/>
                  </a:lnTo>
                  <a:lnTo>
                    <a:pt x="362252" y="13614"/>
                  </a:lnTo>
                  <a:lnTo>
                    <a:pt x="332973" y="355"/>
                  </a:lnTo>
                  <a:lnTo>
                    <a:pt x="329380" y="0"/>
                  </a:lnTo>
                  <a:close/>
                </a:path>
              </a:pathLst>
            </a:custGeom>
            <a:solidFill>
              <a:srgbClr val="E1E1EA"/>
            </a:solidFill>
          </p:spPr>
          <p:txBody>
            <a:bodyPr wrap="square" lIns="0" tIns="0" rIns="0" bIns="0" rtlCol="0"/>
            <a:lstStyle/>
            <a:p/>
          </p:txBody>
        </p:sp>
        <p:sp>
          <p:nvSpPr>
            <p:cNvPr id="9" name="object 9"/>
            <p:cNvSpPr/>
            <p:nvPr/>
          </p:nvSpPr>
          <p:spPr>
            <a:xfrm>
              <a:off x="669131" y="2538412"/>
              <a:ext cx="381000" cy="381000"/>
            </a:xfrm>
            <a:custGeom>
              <a:avLst/>
              <a:gdLst/>
              <a:ahLst/>
              <a:cxnLst/>
              <a:rect l="l" t="t" r="r" b="b"/>
              <a:pathLst>
                <a:path w="381000" h="381000">
                  <a:moveTo>
                    <a:pt x="0" y="325755"/>
                  </a:moveTo>
                  <a:lnTo>
                    <a:pt x="0" y="55245"/>
                  </a:lnTo>
                  <a:lnTo>
                    <a:pt x="0" y="51612"/>
                  </a:lnTo>
                  <a:lnTo>
                    <a:pt x="351" y="48031"/>
                  </a:lnTo>
                  <a:lnTo>
                    <a:pt x="1061" y="44462"/>
                  </a:lnTo>
                  <a:lnTo>
                    <a:pt x="1771" y="40906"/>
                  </a:lnTo>
                  <a:lnTo>
                    <a:pt x="2818" y="37452"/>
                  </a:lnTo>
                  <a:lnTo>
                    <a:pt x="4207" y="34099"/>
                  </a:lnTo>
                  <a:lnTo>
                    <a:pt x="5590" y="30746"/>
                  </a:lnTo>
                  <a:lnTo>
                    <a:pt x="34102" y="4203"/>
                  </a:lnTo>
                  <a:lnTo>
                    <a:pt x="44465" y="1066"/>
                  </a:lnTo>
                  <a:lnTo>
                    <a:pt x="48026" y="355"/>
                  </a:lnTo>
                  <a:lnTo>
                    <a:pt x="51619" y="0"/>
                  </a:lnTo>
                  <a:lnTo>
                    <a:pt x="55245" y="0"/>
                  </a:lnTo>
                  <a:lnTo>
                    <a:pt x="325755" y="0"/>
                  </a:lnTo>
                  <a:lnTo>
                    <a:pt x="329380" y="0"/>
                  </a:lnTo>
                  <a:lnTo>
                    <a:pt x="332973" y="355"/>
                  </a:lnTo>
                  <a:lnTo>
                    <a:pt x="336534" y="1066"/>
                  </a:lnTo>
                  <a:lnTo>
                    <a:pt x="340092" y="1765"/>
                  </a:lnTo>
                  <a:lnTo>
                    <a:pt x="371688" y="24549"/>
                  </a:lnTo>
                  <a:lnTo>
                    <a:pt x="381000" y="51612"/>
                  </a:lnTo>
                  <a:lnTo>
                    <a:pt x="381000" y="55245"/>
                  </a:lnTo>
                  <a:lnTo>
                    <a:pt x="381000" y="325755"/>
                  </a:lnTo>
                  <a:lnTo>
                    <a:pt x="381000" y="329387"/>
                  </a:lnTo>
                  <a:lnTo>
                    <a:pt x="380648" y="332968"/>
                  </a:lnTo>
                  <a:lnTo>
                    <a:pt x="379938" y="336524"/>
                  </a:lnTo>
                  <a:lnTo>
                    <a:pt x="379228" y="340093"/>
                  </a:lnTo>
                  <a:lnTo>
                    <a:pt x="356448" y="371690"/>
                  </a:lnTo>
                  <a:lnTo>
                    <a:pt x="336534" y="379933"/>
                  </a:lnTo>
                  <a:lnTo>
                    <a:pt x="332973" y="380644"/>
                  </a:lnTo>
                  <a:lnTo>
                    <a:pt x="329380" y="381000"/>
                  </a:lnTo>
                  <a:lnTo>
                    <a:pt x="325755" y="381000"/>
                  </a:lnTo>
                  <a:lnTo>
                    <a:pt x="55245" y="381000"/>
                  </a:lnTo>
                  <a:lnTo>
                    <a:pt x="51619" y="381000"/>
                  </a:lnTo>
                  <a:lnTo>
                    <a:pt x="48026" y="380644"/>
                  </a:lnTo>
                  <a:lnTo>
                    <a:pt x="44465" y="379933"/>
                  </a:lnTo>
                  <a:lnTo>
                    <a:pt x="40907" y="379234"/>
                  </a:lnTo>
                  <a:lnTo>
                    <a:pt x="9311" y="356450"/>
                  </a:lnTo>
                  <a:lnTo>
                    <a:pt x="4207" y="346900"/>
                  </a:lnTo>
                  <a:lnTo>
                    <a:pt x="2818" y="343547"/>
                  </a:lnTo>
                  <a:lnTo>
                    <a:pt x="1771" y="340093"/>
                  </a:lnTo>
                  <a:lnTo>
                    <a:pt x="1061" y="336524"/>
                  </a:lnTo>
                  <a:lnTo>
                    <a:pt x="351" y="332968"/>
                  </a:lnTo>
                  <a:lnTo>
                    <a:pt x="0" y="329387"/>
                  </a:lnTo>
                  <a:lnTo>
                    <a:pt x="0" y="325755"/>
                  </a:lnTo>
                  <a:close/>
                </a:path>
              </a:pathLst>
            </a:custGeom>
            <a:ln w="9525">
              <a:solidFill>
                <a:srgbClr val="C7C7D0"/>
              </a:solidFill>
            </a:ln>
          </p:spPr>
          <p:txBody>
            <a:bodyPr wrap="square" lIns="0" tIns="0" rIns="0" bIns="0" rtlCol="0"/>
            <a:lstStyle/>
            <a:p/>
          </p:txBody>
        </p:sp>
      </p:grpSp>
      <p:sp>
        <p:nvSpPr>
          <p:cNvPr id="10" name="object 10"/>
          <p:cNvSpPr txBox="1"/>
          <p:nvPr/>
        </p:nvSpPr>
        <p:spPr>
          <a:xfrm>
            <a:off x="789484" y="2549525"/>
            <a:ext cx="135890" cy="334010"/>
          </a:xfrm>
          <a:prstGeom prst="rect">
            <a:avLst/>
          </a:prstGeom>
        </p:spPr>
        <p:txBody>
          <a:bodyPr vert="horz" wrap="square" lIns="0" tIns="15875" rIns="0" bIns="0" rtlCol="0">
            <a:spAutoFit/>
          </a:bodyPr>
          <a:lstStyle/>
          <a:p>
            <a:pPr marL="12700">
              <a:lnSpc>
                <a:spcPct val="100000"/>
              </a:lnSpc>
              <a:spcBef>
                <a:spcPts val="125"/>
              </a:spcBef>
            </a:pPr>
            <a:r>
              <a:rPr sz="2000" spc="-185" dirty="0">
                <a:solidFill>
                  <a:srgbClr val="3C3838"/>
                </a:solidFill>
                <a:latin typeface="Trebuchet MS" panose="020B0603020202020204"/>
                <a:cs typeface="Trebuchet MS" panose="020B0603020202020204"/>
              </a:rPr>
              <a:t>1</a:t>
            </a:r>
            <a:endParaRPr sz="2000">
              <a:latin typeface="Trebuchet MS" panose="020B0603020202020204"/>
              <a:cs typeface="Trebuchet MS" panose="020B0603020202020204"/>
            </a:endParaRPr>
          </a:p>
        </p:txBody>
      </p:sp>
      <p:sp>
        <p:nvSpPr>
          <p:cNvPr id="11" name="object 11"/>
          <p:cNvSpPr txBox="1"/>
          <p:nvPr/>
        </p:nvSpPr>
        <p:spPr>
          <a:xfrm>
            <a:off x="1787525" y="2497137"/>
            <a:ext cx="4581525" cy="1169670"/>
          </a:xfrm>
          <a:prstGeom prst="rect">
            <a:avLst/>
          </a:prstGeom>
        </p:spPr>
        <p:txBody>
          <a:bodyPr vert="horz" wrap="square" lIns="0" tIns="17145" rIns="0" bIns="0" rtlCol="0">
            <a:spAutoFit/>
          </a:bodyPr>
          <a:lstStyle/>
          <a:p>
            <a:pPr marL="12700">
              <a:lnSpc>
                <a:spcPct val="100000"/>
              </a:lnSpc>
              <a:spcBef>
                <a:spcPts val="135"/>
              </a:spcBef>
            </a:pPr>
            <a:r>
              <a:rPr sz="1650" spc="55" dirty="0">
                <a:solidFill>
                  <a:srgbClr val="3C3838"/>
                </a:solidFill>
                <a:latin typeface="Trebuchet MS" panose="020B0603020202020204"/>
                <a:cs typeface="Trebuchet MS" panose="020B0603020202020204"/>
              </a:rPr>
              <a:t>Imp</a:t>
            </a:r>
            <a:r>
              <a:rPr sz="1650" spc="10" dirty="0">
                <a:solidFill>
                  <a:srgbClr val="3C3838"/>
                </a:solidFill>
                <a:latin typeface="Trebuchet MS" panose="020B0603020202020204"/>
                <a:cs typeface="Trebuchet MS" panose="020B0603020202020204"/>
              </a:rPr>
              <a:t>r</a:t>
            </a:r>
            <a:r>
              <a:rPr sz="1650" spc="80" dirty="0">
                <a:solidFill>
                  <a:srgbClr val="3C3838"/>
                </a:solidFill>
                <a:latin typeface="Trebuchet MS" panose="020B0603020202020204"/>
                <a:cs typeface="Trebuchet MS" panose="020B0603020202020204"/>
              </a:rPr>
              <a:t>o</a:t>
            </a:r>
            <a:r>
              <a:rPr sz="1650" spc="55" dirty="0">
                <a:solidFill>
                  <a:srgbClr val="3C3838"/>
                </a:solidFill>
                <a:latin typeface="Trebuchet MS" panose="020B0603020202020204"/>
                <a:cs typeface="Trebuchet MS" panose="020B0603020202020204"/>
              </a:rPr>
              <a:t>v</a:t>
            </a:r>
            <a:r>
              <a:rPr sz="1650" spc="110" dirty="0">
                <a:solidFill>
                  <a:srgbClr val="3C3838"/>
                </a:solidFill>
                <a:latin typeface="Trebuchet MS" panose="020B0603020202020204"/>
                <a:cs typeface="Trebuchet MS" panose="020B0603020202020204"/>
              </a:rPr>
              <a:t>ed</a:t>
            </a:r>
            <a:r>
              <a:rPr sz="1650" spc="-120" dirty="0">
                <a:solidFill>
                  <a:srgbClr val="3C3838"/>
                </a:solidFill>
                <a:latin typeface="Trebuchet MS" panose="020B0603020202020204"/>
                <a:cs typeface="Trebuchet MS" panose="020B0603020202020204"/>
              </a:rPr>
              <a:t> </a:t>
            </a:r>
            <a:r>
              <a:rPr sz="1650" spc="-85" dirty="0">
                <a:solidFill>
                  <a:srgbClr val="3C3838"/>
                </a:solidFill>
                <a:latin typeface="Trebuchet MS" panose="020B0603020202020204"/>
                <a:cs typeface="Trebuchet MS" panose="020B0603020202020204"/>
              </a:rPr>
              <a:t>T</a:t>
            </a:r>
            <a:r>
              <a:rPr sz="1650" spc="-55" dirty="0">
                <a:solidFill>
                  <a:srgbClr val="3C3838"/>
                </a:solidFill>
                <a:latin typeface="Trebuchet MS" panose="020B0603020202020204"/>
                <a:cs typeface="Trebuchet MS" panose="020B0603020202020204"/>
              </a:rPr>
              <a:t>r</a:t>
            </a:r>
            <a:r>
              <a:rPr sz="1650" spc="55" dirty="0">
                <a:solidFill>
                  <a:srgbClr val="3C3838"/>
                </a:solidFill>
                <a:latin typeface="Trebuchet MS" panose="020B0603020202020204"/>
                <a:cs typeface="Trebuchet MS" panose="020B0603020202020204"/>
              </a:rPr>
              <a:t>ansl</a:t>
            </a:r>
            <a:r>
              <a:rPr sz="1650" spc="60" dirty="0">
                <a:solidFill>
                  <a:srgbClr val="3C3838"/>
                </a:solidFill>
                <a:latin typeface="Trebuchet MS" panose="020B0603020202020204"/>
                <a:cs typeface="Trebuchet MS" panose="020B0603020202020204"/>
              </a:rPr>
              <a:t>a</a:t>
            </a:r>
            <a:r>
              <a:rPr sz="1650" dirty="0">
                <a:solidFill>
                  <a:srgbClr val="3C3838"/>
                </a:solidFill>
                <a:latin typeface="Trebuchet MS" panose="020B0603020202020204"/>
                <a:cs typeface="Trebuchet MS" panose="020B0603020202020204"/>
              </a:rPr>
              <a:t>tion</a:t>
            </a:r>
            <a:r>
              <a:rPr sz="1650" spc="-70" dirty="0">
                <a:solidFill>
                  <a:srgbClr val="3C3838"/>
                </a:solidFill>
                <a:latin typeface="Trebuchet MS" panose="020B0603020202020204"/>
                <a:cs typeface="Trebuchet MS" panose="020B0603020202020204"/>
              </a:rPr>
              <a:t> </a:t>
            </a:r>
            <a:r>
              <a:rPr sz="1650" spc="25" dirty="0">
                <a:solidFill>
                  <a:srgbClr val="3C3838"/>
                </a:solidFill>
                <a:latin typeface="Trebuchet MS" panose="020B0603020202020204"/>
                <a:cs typeface="Trebuchet MS" panose="020B0603020202020204"/>
              </a:rPr>
              <a:t>Quality</a:t>
            </a:r>
            <a:endParaRPr sz="1650">
              <a:latin typeface="Trebuchet MS" panose="020B0603020202020204"/>
              <a:cs typeface="Trebuchet MS" panose="020B0603020202020204"/>
            </a:endParaRPr>
          </a:p>
          <a:p>
            <a:pPr marL="12700" marR="5080">
              <a:lnSpc>
                <a:spcPct val="132000"/>
              </a:lnSpc>
              <a:spcBef>
                <a:spcPts val="580"/>
              </a:spcBef>
            </a:pPr>
            <a:r>
              <a:rPr sz="1350" spc="-10" dirty="0">
                <a:solidFill>
                  <a:srgbClr val="3C3838"/>
                </a:solidFill>
                <a:latin typeface="Roboto" panose="02000000000000000000"/>
                <a:cs typeface="Roboto" panose="02000000000000000000"/>
              </a:rPr>
              <a:t>The</a:t>
            </a:r>
            <a:r>
              <a:rPr sz="1350" spc="5" dirty="0">
                <a:solidFill>
                  <a:srgbClr val="3C3838"/>
                </a:solidFill>
                <a:latin typeface="Roboto" panose="02000000000000000000"/>
                <a:cs typeface="Roboto" panose="02000000000000000000"/>
              </a:rPr>
              <a:t> </a:t>
            </a:r>
            <a:r>
              <a:rPr sz="1350" spc="-30" dirty="0">
                <a:solidFill>
                  <a:srgbClr val="3C3838"/>
                </a:solidFill>
                <a:latin typeface="Roboto" panose="02000000000000000000"/>
                <a:cs typeface="Roboto" panose="02000000000000000000"/>
              </a:rPr>
              <a:t>Helsinki-NLP</a:t>
            </a:r>
            <a:r>
              <a:rPr sz="1350" dirty="0">
                <a:solidFill>
                  <a:srgbClr val="3C3838"/>
                </a:solidFill>
                <a:latin typeface="Roboto" panose="02000000000000000000"/>
                <a:cs typeface="Roboto" panose="02000000000000000000"/>
              </a:rPr>
              <a:t> </a:t>
            </a:r>
            <a:r>
              <a:rPr sz="1350" spc="-25" dirty="0">
                <a:solidFill>
                  <a:srgbClr val="3C3838"/>
                </a:solidFill>
                <a:latin typeface="Roboto" panose="02000000000000000000"/>
                <a:cs typeface="Roboto" panose="02000000000000000000"/>
              </a:rPr>
              <a:t>model's</a:t>
            </a:r>
            <a:r>
              <a:rPr sz="1350" spc="5"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advanced</a:t>
            </a:r>
            <a:r>
              <a:rPr sz="1350" dirty="0">
                <a:solidFill>
                  <a:srgbClr val="3C3838"/>
                </a:solidFill>
                <a:latin typeface="Roboto" panose="02000000000000000000"/>
                <a:cs typeface="Roboto" panose="02000000000000000000"/>
              </a:rPr>
              <a:t> </a:t>
            </a:r>
            <a:r>
              <a:rPr sz="1350" spc="-5" dirty="0">
                <a:solidFill>
                  <a:srgbClr val="3C3838"/>
                </a:solidFill>
                <a:latin typeface="Roboto" panose="02000000000000000000"/>
                <a:cs typeface="Roboto" panose="02000000000000000000"/>
              </a:rPr>
              <a:t>NLP</a:t>
            </a:r>
            <a:r>
              <a:rPr sz="135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capabilities</a:t>
            </a:r>
            <a:r>
              <a:rPr sz="135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and </a:t>
            </a:r>
            <a:r>
              <a:rPr sz="1350" spc="-1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comprehensive</a:t>
            </a:r>
            <a:r>
              <a:rPr sz="1350" spc="5"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language</a:t>
            </a:r>
            <a:r>
              <a:rPr sz="1350" spc="10"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support</a:t>
            </a:r>
            <a:r>
              <a:rPr sz="1350" spc="10"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deliver</a:t>
            </a:r>
            <a:r>
              <a:rPr sz="1350" spc="5"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more</a:t>
            </a:r>
            <a:r>
              <a:rPr sz="1350" spc="1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accurate</a:t>
            </a:r>
            <a:r>
              <a:rPr sz="1350" spc="5"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and </a:t>
            </a:r>
            <a:r>
              <a:rPr sz="1350" spc="-320"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reliable</a:t>
            </a:r>
            <a:r>
              <a:rPr sz="1350" spc="-5" dirty="0">
                <a:solidFill>
                  <a:srgbClr val="3C3838"/>
                </a:solidFill>
                <a:latin typeface="Roboto" panose="02000000000000000000"/>
                <a:cs typeface="Roboto" panose="02000000000000000000"/>
              </a:rPr>
              <a:t> </a:t>
            </a:r>
            <a:r>
              <a:rPr sz="1350" spc="-20" dirty="0">
                <a:solidFill>
                  <a:srgbClr val="3C3838"/>
                </a:solidFill>
                <a:latin typeface="Roboto" panose="02000000000000000000"/>
                <a:cs typeface="Roboto" panose="02000000000000000000"/>
              </a:rPr>
              <a:t>translation</a:t>
            </a:r>
            <a:r>
              <a:rPr sz="1350" spc="-5" dirty="0">
                <a:solidFill>
                  <a:srgbClr val="3C3838"/>
                </a:solidFill>
                <a:latin typeface="Roboto" panose="02000000000000000000"/>
                <a:cs typeface="Roboto" panose="02000000000000000000"/>
              </a:rPr>
              <a:t> </a:t>
            </a:r>
            <a:r>
              <a:rPr sz="1350" spc="-20" dirty="0">
                <a:solidFill>
                  <a:srgbClr val="3C3838"/>
                </a:solidFill>
                <a:latin typeface="Roboto" panose="02000000000000000000"/>
                <a:cs typeface="Roboto" panose="02000000000000000000"/>
              </a:rPr>
              <a:t>quality</a:t>
            </a:r>
            <a:r>
              <a:rPr sz="1350" spc="-5"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assessments.</a:t>
            </a:r>
            <a:endParaRPr sz="1350">
              <a:latin typeface="Roboto" panose="02000000000000000000"/>
              <a:cs typeface="Roboto" panose="02000000000000000000"/>
            </a:endParaRPr>
          </a:p>
        </p:txBody>
      </p:sp>
      <p:grpSp>
        <p:nvGrpSpPr>
          <p:cNvPr id="12" name="object 12"/>
          <p:cNvGrpSpPr/>
          <p:nvPr/>
        </p:nvGrpSpPr>
        <p:grpSpPr>
          <a:xfrm>
            <a:off x="664368" y="4238625"/>
            <a:ext cx="972185" cy="390525"/>
            <a:chOff x="664368" y="4238625"/>
            <a:chExt cx="972185" cy="390525"/>
          </a:xfrm>
        </p:grpSpPr>
        <p:sp>
          <p:nvSpPr>
            <p:cNvPr id="13" name="object 13"/>
            <p:cNvSpPr/>
            <p:nvPr/>
          </p:nvSpPr>
          <p:spPr>
            <a:xfrm>
              <a:off x="1035843" y="4429125"/>
              <a:ext cx="600710" cy="19050"/>
            </a:xfrm>
            <a:custGeom>
              <a:avLst/>
              <a:gdLst/>
              <a:ahLst/>
              <a:cxnLst/>
              <a:rect l="l" t="t" r="r" b="b"/>
              <a:pathLst>
                <a:path w="600710" h="19050">
                  <a:moveTo>
                    <a:pt x="593185" y="0"/>
                  </a:moveTo>
                  <a:lnTo>
                    <a:pt x="6896" y="0"/>
                  </a:lnTo>
                  <a:lnTo>
                    <a:pt x="4648" y="927"/>
                  </a:lnTo>
                  <a:lnTo>
                    <a:pt x="927" y="4648"/>
                  </a:lnTo>
                  <a:lnTo>
                    <a:pt x="0" y="6896"/>
                  </a:lnTo>
                  <a:lnTo>
                    <a:pt x="0" y="9525"/>
                  </a:lnTo>
                  <a:lnTo>
                    <a:pt x="0" y="12153"/>
                  </a:lnTo>
                  <a:lnTo>
                    <a:pt x="927" y="14401"/>
                  </a:lnTo>
                  <a:lnTo>
                    <a:pt x="4648" y="18122"/>
                  </a:lnTo>
                  <a:lnTo>
                    <a:pt x="6896" y="19050"/>
                  </a:lnTo>
                  <a:lnTo>
                    <a:pt x="593185" y="19050"/>
                  </a:lnTo>
                  <a:lnTo>
                    <a:pt x="595420" y="18122"/>
                  </a:lnTo>
                  <a:lnTo>
                    <a:pt x="599141" y="14401"/>
                  </a:lnTo>
                  <a:lnTo>
                    <a:pt x="600081" y="12153"/>
                  </a:lnTo>
                  <a:lnTo>
                    <a:pt x="600081" y="6896"/>
                  </a:lnTo>
                  <a:lnTo>
                    <a:pt x="599141" y="4648"/>
                  </a:lnTo>
                  <a:lnTo>
                    <a:pt x="595420" y="927"/>
                  </a:lnTo>
                  <a:lnTo>
                    <a:pt x="593185" y="0"/>
                  </a:lnTo>
                  <a:close/>
                </a:path>
              </a:pathLst>
            </a:custGeom>
            <a:solidFill>
              <a:srgbClr val="C7C7D0"/>
            </a:solidFill>
          </p:spPr>
          <p:txBody>
            <a:bodyPr wrap="square" lIns="0" tIns="0" rIns="0" bIns="0" rtlCol="0"/>
            <a:lstStyle/>
            <a:p/>
          </p:txBody>
        </p:sp>
        <p:sp>
          <p:nvSpPr>
            <p:cNvPr id="14" name="object 14"/>
            <p:cNvSpPr/>
            <p:nvPr/>
          </p:nvSpPr>
          <p:spPr>
            <a:xfrm>
              <a:off x="669131" y="4243387"/>
              <a:ext cx="381000" cy="381000"/>
            </a:xfrm>
            <a:custGeom>
              <a:avLst/>
              <a:gdLst/>
              <a:ahLst/>
              <a:cxnLst/>
              <a:rect l="l" t="t" r="r" b="b"/>
              <a:pathLst>
                <a:path w="381000" h="381000">
                  <a:moveTo>
                    <a:pt x="329380" y="0"/>
                  </a:moveTo>
                  <a:lnTo>
                    <a:pt x="51619" y="0"/>
                  </a:lnTo>
                  <a:lnTo>
                    <a:pt x="48026" y="355"/>
                  </a:lnTo>
                  <a:lnTo>
                    <a:pt x="13618" y="18745"/>
                  </a:lnTo>
                  <a:lnTo>
                    <a:pt x="0" y="51612"/>
                  </a:lnTo>
                  <a:lnTo>
                    <a:pt x="0" y="325755"/>
                  </a:lnTo>
                  <a:lnTo>
                    <a:pt x="0" y="329387"/>
                  </a:lnTo>
                  <a:lnTo>
                    <a:pt x="18747" y="367385"/>
                  </a:lnTo>
                  <a:lnTo>
                    <a:pt x="51619" y="381000"/>
                  </a:lnTo>
                  <a:lnTo>
                    <a:pt x="329380" y="381000"/>
                  </a:lnTo>
                  <a:lnTo>
                    <a:pt x="367381" y="362254"/>
                  </a:lnTo>
                  <a:lnTo>
                    <a:pt x="381000" y="329387"/>
                  </a:lnTo>
                  <a:lnTo>
                    <a:pt x="381000" y="51612"/>
                  </a:lnTo>
                  <a:lnTo>
                    <a:pt x="362252" y="13614"/>
                  </a:lnTo>
                  <a:lnTo>
                    <a:pt x="332973" y="355"/>
                  </a:lnTo>
                  <a:lnTo>
                    <a:pt x="329380" y="0"/>
                  </a:lnTo>
                  <a:close/>
                </a:path>
              </a:pathLst>
            </a:custGeom>
            <a:solidFill>
              <a:srgbClr val="E1E1EA"/>
            </a:solidFill>
          </p:spPr>
          <p:txBody>
            <a:bodyPr wrap="square" lIns="0" tIns="0" rIns="0" bIns="0" rtlCol="0"/>
            <a:lstStyle/>
            <a:p/>
          </p:txBody>
        </p:sp>
        <p:sp>
          <p:nvSpPr>
            <p:cNvPr id="15" name="object 15"/>
            <p:cNvSpPr/>
            <p:nvPr/>
          </p:nvSpPr>
          <p:spPr>
            <a:xfrm>
              <a:off x="669131" y="4243387"/>
              <a:ext cx="381000" cy="381000"/>
            </a:xfrm>
            <a:custGeom>
              <a:avLst/>
              <a:gdLst/>
              <a:ahLst/>
              <a:cxnLst/>
              <a:rect l="l" t="t" r="r" b="b"/>
              <a:pathLst>
                <a:path w="381000" h="381000">
                  <a:moveTo>
                    <a:pt x="0" y="325755"/>
                  </a:moveTo>
                  <a:lnTo>
                    <a:pt x="0" y="55245"/>
                  </a:lnTo>
                  <a:lnTo>
                    <a:pt x="0" y="51612"/>
                  </a:lnTo>
                  <a:lnTo>
                    <a:pt x="351" y="48031"/>
                  </a:lnTo>
                  <a:lnTo>
                    <a:pt x="1061" y="44462"/>
                  </a:lnTo>
                  <a:lnTo>
                    <a:pt x="1771" y="40906"/>
                  </a:lnTo>
                  <a:lnTo>
                    <a:pt x="2818" y="37452"/>
                  </a:lnTo>
                  <a:lnTo>
                    <a:pt x="4207" y="34099"/>
                  </a:lnTo>
                  <a:lnTo>
                    <a:pt x="5590" y="30746"/>
                  </a:lnTo>
                  <a:lnTo>
                    <a:pt x="34102" y="4203"/>
                  </a:lnTo>
                  <a:lnTo>
                    <a:pt x="44465" y="1066"/>
                  </a:lnTo>
                  <a:lnTo>
                    <a:pt x="48026" y="355"/>
                  </a:lnTo>
                  <a:lnTo>
                    <a:pt x="51619" y="0"/>
                  </a:lnTo>
                  <a:lnTo>
                    <a:pt x="55245" y="0"/>
                  </a:lnTo>
                  <a:lnTo>
                    <a:pt x="325755" y="0"/>
                  </a:lnTo>
                  <a:lnTo>
                    <a:pt x="329380" y="0"/>
                  </a:lnTo>
                  <a:lnTo>
                    <a:pt x="332973" y="355"/>
                  </a:lnTo>
                  <a:lnTo>
                    <a:pt x="336534" y="1066"/>
                  </a:lnTo>
                  <a:lnTo>
                    <a:pt x="340092" y="1765"/>
                  </a:lnTo>
                  <a:lnTo>
                    <a:pt x="371688" y="24549"/>
                  </a:lnTo>
                  <a:lnTo>
                    <a:pt x="381000" y="51612"/>
                  </a:lnTo>
                  <a:lnTo>
                    <a:pt x="381000" y="55245"/>
                  </a:lnTo>
                  <a:lnTo>
                    <a:pt x="381000" y="325755"/>
                  </a:lnTo>
                  <a:lnTo>
                    <a:pt x="381000" y="329387"/>
                  </a:lnTo>
                  <a:lnTo>
                    <a:pt x="380648" y="332968"/>
                  </a:lnTo>
                  <a:lnTo>
                    <a:pt x="379938" y="336524"/>
                  </a:lnTo>
                  <a:lnTo>
                    <a:pt x="379228" y="340093"/>
                  </a:lnTo>
                  <a:lnTo>
                    <a:pt x="378181" y="343547"/>
                  </a:lnTo>
                  <a:lnTo>
                    <a:pt x="376793" y="346887"/>
                  </a:lnTo>
                  <a:lnTo>
                    <a:pt x="375404" y="350253"/>
                  </a:lnTo>
                  <a:lnTo>
                    <a:pt x="346897" y="376796"/>
                  </a:lnTo>
                  <a:lnTo>
                    <a:pt x="336534" y="379933"/>
                  </a:lnTo>
                  <a:lnTo>
                    <a:pt x="332973" y="380644"/>
                  </a:lnTo>
                  <a:lnTo>
                    <a:pt x="329380" y="381000"/>
                  </a:lnTo>
                  <a:lnTo>
                    <a:pt x="325755" y="381000"/>
                  </a:lnTo>
                  <a:lnTo>
                    <a:pt x="55245" y="381000"/>
                  </a:lnTo>
                  <a:lnTo>
                    <a:pt x="51619" y="381000"/>
                  </a:lnTo>
                  <a:lnTo>
                    <a:pt x="48026" y="380644"/>
                  </a:lnTo>
                  <a:lnTo>
                    <a:pt x="44465" y="379933"/>
                  </a:lnTo>
                  <a:lnTo>
                    <a:pt x="40907" y="379234"/>
                  </a:lnTo>
                  <a:lnTo>
                    <a:pt x="9311" y="356450"/>
                  </a:lnTo>
                  <a:lnTo>
                    <a:pt x="4207" y="346887"/>
                  </a:lnTo>
                  <a:lnTo>
                    <a:pt x="2818" y="343547"/>
                  </a:lnTo>
                  <a:lnTo>
                    <a:pt x="1771" y="340093"/>
                  </a:lnTo>
                  <a:lnTo>
                    <a:pt x="1061" y="336524"/>
                  </a:lnTo>
                  <a:lnTo>
                    <a:pt x="351" y="332968"/>
                  </a:lnTo>
                  <a:lnTo>
                    <a:pt x="0" y="329387"/>
                  </a:lnTo>
                  <a:lnTo>
                    <a:pt x="0" y="325755"/>
                  </a:lnTo>
                  <a:close/>
                </a:path>
              </a:pathLst>
            </a:custGeom>
            <a:ln w="9525">
              <a:solidFill>
                <a:srgbClr val="C7C7D0"/>
              </a:solidFill>
            </a:ln>
          </p:spPr>
          <p:txBody>
            <a:bodyPr wrap="square" lIns="0" tIns="0" rIns="0" bIns="0" rtlCol="0"/>
            <a:lstStyle/>
            <a:p/>
          </p:txBody>
        </p:sp>
      </p:grpSp>
      <p:sp>
        <p:nvSpPr>
          <p:cNvPr id="16" name="object 16"/>
          <p:cNvSpPr txBox="1"/>
          <p:nvPr/>
        </p:nvSpPr>
        <p:spPr>
          <a:xfrm>
            <a:off x="777427" y="4254500"/>
            <a:ext cx="159385" cy="334010"/>
          </a:xfrm>
          <a:prstGeom prst="rect">
            <a:avLst/>
          </a:prstGeom>
        </p:spPr>
        <p:txBody>
          <a:bodyPr vert="horz" wrap="square" lIns="0" tIns="15875" rIns="0" bIns="0" rtlCol="0">
            <a:spAutoFit/>
          </a:bodyPr>
          <a:lstStyle/>
          <a:p>
            <a:pPr marL="12700">
              <a:lnSpc>
                <a:spcPct val="100000"/>
              </a:lnSpc>
              <a:spcBef>
                <a:spcPts val="125"/>
              </a:spcBef>
            </a:pPr>
            <a:r>
              <a:rPr sz="2000" spc="5" dirty="0">
                <a:solidFill>
                  <a:srgbClr val="3C3838"/>
                </a:solidFill>
                <a:latin typeface="Trebuchet MS" panose="020B0603020202020204"/>
                <a:cs typeface="Trebuchet MS" panose="020B0603020202020204"/>
              </a:rPr>
              <a:t>2</a:t>
            </a:r>
            <a:endParaRPr sz="2000">
              <a:latin typeface="Trebuchet MS" panose="020B0603020202020204"/>
              <a:cs typeface="Trebuchet MS" panose="020B0603020202020204"/>
            </a:endParaRPr>
          </a:p>
        </p:txBody>
      </p:sp>
      <p:sp>
        <p:nvSpPr>
          <p:cNvPr id="17" name="object 17"/>
          <p:cNvSpPr txBox="1"/>
          <p:nvPr/>
        </p:nvSpPr>
        <p:spPr>
          <a:xfrm>
            <a:off x="1787525" y="4202112"/>
            <a:ext cx="4609465" cy="1179195"/>
          </a:xfrm>
          <a:prstGeom prst="rect">
            <a:avLst/>
          </a:prstGeom>
        </p:spPr>
        <p:txBody>
          <a:bodyPr vert="horz" wrap="square" lIns="0" tIns="17145" rIns="0" bIns="0" rtlCol="0">
            <a:spAutoFit/>
          </a:bodyPr>
          <a:lstStyle/>
          <a:p>
            <a:pPr marL="12700">
              <a:lnSpc>
                <a:spcPct val="100000"/>
              </a:lnSpc>
              <a:spcBef>
                <a:spcPts val="135"/>
              </a:spcBef>
            </a:pPr>
            <a:r>
              <a:rPr sz="1650" spc="75" dirty="0">
                <a:solidFill>
                  <a:srgbClr val="3C3838"/>
                </a:solidFill>
                <a:latin typeface="Trebuchet MS" panose="020B0603020202020204"/>
                <a:cs typeface="Trebuchet MS" panose="020B0603020202020204"/>
              </a:rPr>
              <a:t>Scalable</a:t>
            </a:r>
            <a:r>
              <a:rPr sz="1650" spc="-100" dirty="0">
                <a:solidFill>
                  <a:srgbClr val="3C3838"/>
                </a:solidFill>
                <a:latin typeface="Trebuchet MS" panose="020B0603020202020204"/>
                <a:cs typeface="Trebuchet MS" panose="020B0603020202020204"/>
              </a:rPr>
              <a:t> </a:t>
            </a:r>
            <a:r>
              <a:rPr sz="1650" spc="50" dirty="0">
                <a:solidFill>
                  <a:srgbClr val="3C3838"/>
                </a:solidFill>
                <a:latin typeface="Trebuchet MS" panose="020B0603020202020204"/>
                <a:cs typeface="Trebuchet MS" panose="020B0603020202020204"/>
              </a:rPr>
              <a:t>Solution</a:t>
            </a:r>
            <a:endParaRPr sz="1650">
              <a:latin typeface="Trebuchet MS" panose="020B0603020202020204"/>
              <a:cs typeface="Trebuchet MS" panose="020B0603020202020204"/>
            </a:endParaRPr>
          </a:p>
          <a:p>
            <a:pPr marL="12700" marR="5080">
              <a:lnSpc>
                <a:spcPct val="134000"/>
              </a:lnSpc>
              <a:spcBef>
                <a:spcPts val="540"/>
              </a:spcBef>
            </a:pPr>
            <a:r>
              <a:rPr sz="1350" spc="-10" dirty="0">
                <a:solidFill>
                  <a:srgbClr val="3C3838"/>
                </a:solidFill>
                <a:latin typeface="Roboto" panose="02000000000000000000"/>
                <a:cs typeface="Roboto" panose="02000000000000000000"/>
              </a:rPr>
              <a:t>The</a:t>
            </a:r>
            <a:r>
              <a:rPr sz="1350" dirty="0">
                <a:solidFill>
                  <a:srgbClr val="3C3838"/>
                </a:solidFill>
                <a:latin typeface="Roboto" panose="02000000000000000000"/>
                <a:cs typeface="Roboto" panose="02000000000000000000"/>
              </a:rPr>
              <a:t> </a:t>
            </a:r>
            <a:r>
              <a:rPr sz="1350" spc="-35" dirty="0">
                <a:solidFill>
                  <a:srgbClr val="3C3838"/>
                </a:solidFill>
                <a:latin typeface="Roboto" panose="02000000000000000000"/>
                <a:cs typeface="Roboto" panose="02000000000000000000"/>
              </a:rPr>
              <a:t>system's</a:t>
            </a:r>
            <a:r>
              <a:rPr sz="1350" spc="5" dirty="0">
                <a:solidFill>
                  <a:srgbClr val="3C3838"/>
                </a:solidFill>
                <a:latin typeface="Roboto" panose="02000000000000000000"/>
                <a:cs typeface="Roboto" panose="02000000000000000000"/>
              </a:rPr>
              <a:t> </a:t>
            </a:r>
            <a:r>
              <a:rPr sz="1350" spc="-35" dirty="0">
                <a:solidFill>
                  <a:srgbClr val="3C3838"/>
                </a:solidFill>
                <a:latin typeface="Roboto" panose="02000000000000000000"/>
                <a:cs typeface="Roboto" panose="02000000000000000000"/>
              </a:rPr>
              <a:t>high-throughput</a:t>
            </a:r>
            <a:r>
              <a:rPr sz="1350" spc="-5"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processing</a:t>
            </a:r>
            <a:r>
              <a:rPr sz="135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capabilities</a:t>
            </a:r>
            <a:r>
              <a:rPr sz="1350"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enable </a:t>
            </a:r>
            <a:r>
              <a:rPr sz="1350" spc="-320" dirty="0">
                <a:solidFill>
                  <a:srgbClr val="3C3838"/>
                </a:solidFill>
                <a:latin typeface="Roboto" panose="02000000000000000000"/>
                <a:cs typeface="Roboto" panose="02000000000000000000"/>
              </a:rPr>
              <a:t> </a:t>
            </a:r>
            <a:r>
              <a:rPr sz="1350" dirty="0">
                <a:solidFill>
                  <a:srgbClr val="3C3838"/>
                </a:solidFill>
                <a:latin typeface="Roboto" panose="02000000000000000000"/>
                <a:cs typeface="Roboto" panose="02000000000000000000"/>
              </a:rPr>
              <a:t>efficient </a:t>
            </a:r>
            <a:r>
              <a:rPr sz="1350" spc="-15" dirty="0">
                <a:solidFill>
                  <a:srgbClr val="3C3838"/>
                </a:solidFill>
                <a:latin typeface="Roboto" panose="02000000000000000000"/>
                <a:cs typeface="Roboto" panose="02000000000000000000"/>
              </a:rPr>
              <a:t>and</a:t>
            </a:r>
            <a:r>
              <a:rPr sz="1350" dirty="0">
                <a:solidFill>
                  <a:srgbClr val="3C3838"/>
                </a:solidFill>
                <a:latin typeface="Roboto" panose="02000000000000000000"/>
                <a:cs typeface="Roboto" panose="02000000000000000000"/>
              </a:rPr>
              <a:t> </a:t>
            </a:r>
            <a:r>
              <a:rPr sz="1350" spc="-25" dirty="0">
                <a:solidFill>
                  <a:srgbClr val="3C3838"/>
                </a:solidFill>
                <a:latin typeface="Roboto" panose="02000000000000000000"/>
                <a:cs typeface="Roboto" panose="02000000000000000000"/>
              </a:rPr>
              <a:t>cost-effective</a:t>
            </a:r>
            <a:r>
              <a:rPr sz="1350" dirty="0">
                <a:solidFill>
                  <a:srgbClr val="3C3838"/>
                </a:solidFill>
                <a:latin typeface="Roboto" panose="02000000000000000000"/>
                <a:cs typeface="Roboto" panose="02000000000000000000"/>
              </a:rPr>
              <a:t> </a:t>
            </a:r>
            <a:r>
              <a:rPr sz="1350" spc="-20" dirty="0">
                <a:solidFill>
                  <a:srgbClr val="3C3838"/>
                </a:solidFill>
                <a:latin typeface="Roboto" panose="02000000000000000000"/>
                <a:cs typeface="Roboto" panose="02000000000000000000"/>
              </a:rPr>
              <a:t>translation</a:t>
            </a:r>
            <a:r>
              <a:rPr sz="1350" dirty="0">
                <a:solidFill>
                  <a:srgbClr val="3C3838"/>
                </a:solidFill>
                <a:latin typeface="Roboto" panose="02000000000000000000"/>
                <a:cs typeface="Roboto" panose="02000000000000000000"/>
              </a:rPr>
              <a:t> </a:t>
            </a:r>
            <a:r>
              <a:rPr sz="1350" spc="-20" dirty="0">
                <a:solidFill>
                  <a:srgbClr val="3C3838"/>
                </a:solidFill>
                <a:latin typeface="Roboto" panose="02000000000000000000"/>
                <a:cs typeface="Roboto" panose="02000000000000000000"/>
              </a:rPr>
              <a:t>quality</a:t>
            </a:r>
            <a:r>
              <a:rPr sz="135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evaluation</a:t>
            </a:r>
            <a:r>
              <a:rPr sz="1350" dirty="0">
                <a:solidFill>
                  <a:srgbClr val="3C3838"/>
                </a:solidFill>
                <a:latin typeface="Roboto" panose="02000000000000000000"/>
                <a:cs typeface="Roboto" panose="02000000000000000000"/>
              </a:rPr>
              <a:t> </a:t>
            </a:r>
            <a:r>
              <a:rPr sz="1350" spc="-5" dirty="0">
                <a:solidFill>
                  <a:srgbClr val="3C3838"/>
                </a:solidFill>
                <a:latin typeface="Roboto" panose="02000000000000000000"/>
                <a:cs typeface="Roboto" panose="02000000000000000000"/>
              </a:rPr>
              <a:t>for </a:t>
            </a:r>
            <a:r>
              <a:rPr sz="1350" dirty="0">
                <a:solidFill>
                  <a:srgbClr val="3C3838"/>
                </a:solidFill>
                <a:latin typeface="Roboto" panose="02000000000000000000"/>
                <a:cs typeface="Roboto" panose="02000000000000000000"/>
              </a:rPr>
              <a:t> </a:t>
            </a:r>
            <a:r>
              <a:rPr sz="1350" spc="-35" dirty="0">
                <a:solidFill>
                  <a:srgbClr val="3C3838"/>
                </a:solidFill>
                <a:latin typeface="Roboto" panose="02000000000000000000"/>
                <a:cs typeface="Roboto" panose="02000000000000000000"/>
              </a:rPr>
              <a:t>large-scale</a:t>
            </a:r>
            <a:r>
              <a:rPr sz="1350" spc="-1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projects.</a:t>
            </a:r>
            <a:endParaRPr sz="1350">
              <a:latin typeface="Roboto" panose="02000000000000000000"/>
              <a:cs typeface="Roboto" panose="02000000000000000000"/>
            </a:endParaRPr>
          </a:p>
        </p:txBody>
      </p:sp>
      <p:grpSp>
        <p:nvGrpSpPr>
          <p:cNvPr id="18" name="object 18"/>
          <p:cNvGrpSpPr/>
          <p:nvPr/>
        </p:nvGrpSpPr>
        <p:grpSpPr>
          <a:xfrm>
            <a:off x="664368" y="5953125"/>
            <a:ext cx="972185" cy="381000"/>
            <a:chOff x="664368" y="5953125"/>
            <a:chExt cx="972185" cy="381000"/>
          </a:xfrm>
        </p:grpSpPr>
        <p:sp>
          <p:nvSpPr>
            <p:cNvPr id="19" name="object 19"/>
            <p:cNvSpPr/>
            <p:nvPr/>
          </p:nvSpPr>
          <p:spPr>
            <a:xfrm>
              <a:off x="1035843" y="6134100"/>
              <a:ext cx="600710" cy="19050"/>
            </a:xfrm>
            <a:custGeom>
              <a:avLst/>
              <a:gdLst/>
              <a:ahLst/>
              <a:cxnLst/>
              <a:rect l="l" t="t" r="r" b="b"/>
              <a:pathLst>
                <a:path w="600710" h="19050">
                  <a:moveTo>
                    <a:pt x="593185" y="0"/>
                  </a:moveTo>
                  <a:lnTo>
                    <a:pt x="6896" y="0"/>
                  </a:lnTo>
                  <a:lnTo>
                    <a:pt x="4648" y="927"/>
                  </a:lnTo>
                  <a:lnTo>
                    <a:pt x="927" y="4648"/>
                  </a:lnTo>
                  <a:lnTo>
                    <a:pt x="0" y="6896"/>
                  </a:lnTo>
                  <a:lnTo>
                    <a:pt x="0" y="9525"/>
                  </a:lnTo>
                  <a:lnTo>
                    <a:pt x="0" y="12153"/>
                  </a:lnTo>
                  <a:lnTo>
                    <a:pt x="927" y="14401"/>
                  </a:lnTo>
                  <a:lnTo>
                    <a:pt x="4648" y="18122"/>
                  </a:lnTo>
                  <a:lnTo>
                    <a:pt x="6896" y="19050"/>
                  </a:lnTo>
                  <a:lnTo>
                    <a:pt x="593185" y="19050"/>
                  </a:lnTo>
                  <a:lnTo>
                    <a:pt x="595420" y="18122"/>
                  </a:lnTo>
                  <a:lnTo>
                    <a:pt x="599141" y="14401"/>
                  </a:lnTo>
                  <a:lnTo>
                    <a:pt x="600081" y="12153"/>
                  </a:lnTo>
                  <a:lnTo>
                    <a:pt x="600081" y="6896"/>
                  </a:lnTo>
                  <a:lnTo>
                    <a:pt x="599141" y="4648"/>
                  </a:lnTo>
                  <a:lnTo>
                    <a:pt x="595420" y="927"/>
                  </a:lnTo>
                  <a:lnTo>
                    <a:pt x="593185" y="0"/>
                  </a:lnTo>
                  <a:close/>
                </a:path>
              </a:pathLst>
            </a:custGeom>
            <a:solidFill>
              <a:srgbClr val="C7C7D0"/>
            </a:solidFill>
          </p:spPr>
          <p:txBody>
            <a:bodyPr wrap="square" lIns="0" tIns="0" rIns="0" bIns="0" rtlCol="0"/>
            <a:lstStyle/>
            <a:p/>
          </p:txBody>
        </p:sp>
        <p:sp>
          <p:nvSpPr>
            <p:cNvPr id="20" name="object 20"/>
            <p:cNvSpPr/>
            <p:nvPr/>
          </p:nvSpPr>
          <p:spPr>
            <a:xfrm>
              <a:off x="669131" y="5957887"/>
              <a:ext cx="381000" cy="371475"/>
            </a:xfrm>
            <a:custGeom>
              <a:avLst/>
              <a:gdLst/>
              <a:ahLst/>
              <a:cxnLst/>
              <a:rect l="l" t="t" r="r" b="b"/>
              <a:pathLst>
                <a:path w="381000" h="371475">
                  <a:moveTo>
                    <a:pt x="329380" y="0"/>
                  </a:moveTo>
                  <a:lnTo>
                    <a:pt x="51619" y="0"/>
                  </a:lnTo>
                  <a:lnTo>
                    <a:pt x="48026" y="355"/>
                  </a:lnTo>
                  <a:lnTo>
                    <a:pt x="13618" y="18745"/>
                  </a:lnTo>
                  <a:lnTo>
                    <a:pt x="0" y="51612"/>
                  </a:lnTo>
                  <a:lnTo>
                    <a:pt x="0" y="316230"/>
                  </a:lnTo>
                  <a:lnTo>
                    <a:pt x="0" y="319862"/>
                  </a:lnTo>
                  <a:lnTo>
                    <a:pt x="18747" y="357860"/>
                  </a:lnTo>
                  <a:lnTo>
                    <a:pt x="51619" y="371475"/>
                  </a:lnTo>
                  <a:lnTo>
                    <a:pt x="329380" y="371475"/>
                  </a:lnTo>
                  <a:lnTo>
                    <a:pt x="367381" y="352729"/>
                  </a:lnTo>
                  <a:lnTo>
                    <a:pt x="381000" y="319862"/>
                  </a:lnTo>
                  <a:lnTo>
                    <a:pt x="381000" y="51612"/>
                  </a:lnTo>
                  <a:lnTo>
                    <a:pt x="362252" y="13614"/>
                  </a:lnTo>
                  <a:lnTo>
                    <a:pt x="332973" y="355"/>
                  </a:lnTo>
                  <a:lnTo>
                    <a:pt x="329380" y="0"/>
                  </a:lnTo>
                  <a:close/>
                </a:path>
              </a:pathLst>
            </a:custGeom>
            <a:solidFill>
              <a:srgbClr val="E1E1EA"/>
            </a:solidFill>
          </p:spPr>
          <p:txBody>
            <a:bodyPr wrap="square" lIns="0" tIns="0" rIns="0" bIns="0" rtlCol="0"/>
            <a:lstStyle/>
            <a:p/>
          </p:txBody>
        </p:sp>
        <p:sp>
          <p:nvSpPr>
            <p:cNvPr id="21" name="object 21"/>
            <p:cNvSpPr/>
            <p:nvPr/>
          </p:nvSpPr>
          <p:spPr>
            <a:xfrm>
              <a:off x="669131" y="5957887"/>
              <a:ext cx="381000" cy="371475"/>
            </a:xfrm>
            <a:custGeom>
              <a:avLst/>
              <a:gdLst/>
              <a:ahLst/>
              <a:cxnLst/>
              <a:rect l="l" t="t" r="r" b="b"/>
              <a:pathLst>
                <a:path w="381000" h="371475">
                  <a:moveTo>
                    <a:pt x="0" y="316230"/>
                  </a:moveTo>
                  <a:lnTo>
                    <a:pt x="0" y="55245"/>
                  </a:lnTo>
                  <a:lnTo>
                    <a:pt x="0" y="51612"/>
                  </a:lnTo>
                  <a:lnTo>
                    <a:pt x="351" y="48031"/>
                  </a:lnTo>
                  <a:lnTo>
                    <a:pt x="1061" y="44462"/>
                  </a:lnTo>
                  <a:lnTo>
                    <a:pt x="1771" y="40906"/>
                  </a:lnTo>
                  <a:lnTo>
                    <a:pt x="2818" y="37452"/>
                  </a:lnTo>
                  <a:lnTo>
                    <a:pt x="4207" y="34099"/>
                  </a:lnTo>
                  <a:lnTo>
                    <a:pt x="5590" y="30746"/>
                  </a:lnTo>
                  <a:lnTo>
                    <a:pt x="24551" y="9309"/>
                  </a:lnTo>
                  <a:lnTo>
                    <a:pt x="27567" y="7289"/>
                  </a:lnTo>
                  <a:lnTo>
                    <a:pt x="44465" y="1066"/>
                  </a:lnTo>
                  <a:lnTo>
                    <a:pt x="48026" y="355"/>
                  </a:lnTo>
                  <a:lnTo>
                    <a:pt x="51619" y="0"/>
                  </a:lnTo>
                  <a:lnTo>
                    <a:pt x="55245" y="0"/>
                  </a:lnTo>
                  <a:lnTo>
                    <a:pt x="325755" y="0"/>
                  </a:lnTo>
                  <a:lnTo>
                    <a:pt x="329380" y="0"/>
                  </a:lnTo>
                  <a:lnTo>
                    <a:pt x="332973" y="355"/>
                  </a:lnTo>
                  <a:lnTo>
                    <a:pt x="336534" y="1066"/>
                  </a:lnTo>
                  <a:lnTo>
                    <a:pt x="340092" y="1765"/>
                  </a:lnTo>
                  <a:lnTo>
                    <a:pt x="356448" y="9309"/>
                  </a:lnTo>
                  <a:lnTo>
                    <a:pt x="359464" y="11328"/>
                  </a:lnTo>
                  <a:lnTo>
                    <a:pt x="379938" y="44462"/>
                  </a:lnTo>
                  <a:lnTo>
                    <a:pt x="381000" y="51612"/>
                  </a:lnTo>
                  <a:lnTo>
                    <a:pt x="381000" y="55245"/>
                  </a:lnTo>
                  <a:lnTo>
                    <a:pt x="381000" y="316230"/>
                  </a:lnTo>
                  <a:lnTo>
                    <a:pt x="381000" y="319862"/>
                  </a:lnTo>
                  <a:lnTo>
                    <a:pt x="380648" y="323443"/>
                  </a:lnTo>
                  <a:lnTo>
                    <a:pt x="379938" y="326999"/>
                  </a:lnTo>
                  <a:lnTo>
                    <a:pt x="379228" y="330568"/>
                  </a:lnTo>
                  <a:lnTo>
                    <a:pt x="378181" y="334022"/>
                  </a:lnTo>
                  <a:lnTo>
                    <a:pt x="376793" y="337362"/>
                  </a:lnTo>
                  <a:lnTo>
                    <a:pt x="375404" y="340728"/>
                  </a:lnTo>
                  <a:lnTo>
                    <a:pt x="346897" y="367271"/>
                  </a:lnTo>
                  <a:lnTo>
                    <a:pt x="336534" y="370408"/>
                  </a:lnTo>
                  <a:lnTo>
                    <a:pt x="332973" y="371119"/>
                  </a:lnTo>
                  <a:lnTo>
                    <a:pt x="329380" y="371475"/>
                  </a:lnTo>
                  <a:lnTo>
                    <a:pt x="325755" y="371475"/>
                  </a:lnTo>
                  <a:lnTo>
                    <a:pt x="55245" y="371475"/>
                  </a:lnTo>
                  <a:lnTo>
                    <a:pt x="51619" y="371475"/>
                  </a:lnTo>
                  <a:lnTo>
                    <a:pt x="48026" y="371119"/>
                  </a:lnTo>
                  <a:lnTo>
                    <a:pt x="44465" y="370408"/>
                  </a:lnTo>
                  <a:lnTo>
                    <a:pt x="40907" y="369709"/>
                  </a:lnTo>
                  <a:lnTo>
                    <a:pt x="9311" y="346925"/>
                  </a:lnTo>
                  <a:lnTo>
                    <a:pt x="4207" y="337362"/>
                  </a:lnTo>
                  <a:lnTo>
                    <a:pt x="2818" y="334022"/>
                  </a:lnTo>
                  <a:lnTo>
                    <a:pt x="1771" y="330568"/>
                  </a:lnTo>
                  <a:lnTo>
                    <a:pt x="1061" y="326999"/>
                  </a:lnTo>
                  <a:lnTo>
                    <a:pt x="351" y="323443"/>
                  </a:lnTo>
                  <a:lnTo>
                    <a:pt x="0" y="319862"/>
                  </a:lnTo>
                  <a:lnTo>
                    <a:pt x="0" y="316230"/>
                  </a:lnTo>
                  <a:close/>
                </a:path>
              </a:pathLst>
            </a:custGeom>
            <a:ln w="9525">
              <a:solidFill>
                <a:srgbClr val="C7C7D0"/>
              </a:solidFill>
            </a:ln>
          </p:spPr>
          <p:txBody>
            <a:bodyPr wrap="square" lIns="0" tIns="0" rIns="0" bIns="0" rtlCol="0"/>
            <a:lstStyle/>
            <a:p/>
          </p:txBody>
        </p:sp>
      </p:grpSp>
      <p:sp>
        <p:nvSpPr>
          <p:cNvPr id="22" name="object 22"/>
          <p:cNvSpPr txBox="1"/>
          <p:nvPr/>
        </p:nvSpPr>
        <p:spPr>
          <a:xfrm>
            <a:off x="775790" y="5969000"/>
            <a:ext cx="163195" cy="334010"/>
          </a:xfrm>
          <a:prstGeom prst="rect">
            <a:avLst/>
          </a:prstGeom>
        </p:spPr>
        <p:txBody>
          <a:bodyPr vert="horz" wrap="square" lIns="0" tIns="15875" rIns="0" bIns="0" rtlCol="0">
            <a:spAutoFit/>
          </a:bodyPr>
          <a:lstStyle/>
          <a:p>
            <a:pPr marL="12700">
              <a:lnSpc>
                <a:spcPct val="100000"/>
              </a:lnSpc>
              <a:spcBef>
                <a:spcPts val="125"/>
              </a:spcBef>
            </a:pPr>
            <a:r>
              <a:rPr sz="2000" spc="30" dirty="0">
                <a:solidFill>
                  <a:srgbClr val="3C3838"/>
                </a:solidFill>
                <a:latin typeface="Trebuchet MS" panose="020B0603020202020204"/>
                <a:cs typeface="Trebuchet MS" panose="020B0603020202020204"/>
              </a:rPr>
              <a:t>3</a:t>
            </a:r>
            <a:endParaRPr sz="2000">
              <a:latin typeface="Trebuchet MS" panose="020B0603020202020204"/>
              <a:cs typeface="Trebuchet MS" panose="020B0603020202020204"/>
            </a:endParaRPr>
          </a:p>
        </p:txBody>
      </p:sp>
      <p:sp>
        <p:nvSpPr>
          <p:cNvPr id="23" name="object 23"/>
          <p:cNvSpPr txBox="1"/>
          <p:nvPr/>
        </p:nvSpPr>
        <p:spPr>
          <a:xfrm>
            <a:off x="1787525" y="5916612"/>
            <a:ext cx="4645025" cy="1169670"/>
          </a:xfrm>
          <a:prstGeom prst="rect">
            <a:avLst/>
          </a:prstGeom>
        </p:spPr>
        <p:txBody>
          <a:bodyPr vert="horz" wrap="square" lIns="0" tIns="17145" rIns="0" bIns="0" rtlCol="0">
            <a:spAutoFit/>
          </a:bodyPr>
          <a:lstStyle/>
          <a:p>
            <a:pPr marL="12700">
              <a:lnSpc>
                <a:spcPct val="100000"/>
              </a:lnSpc>
              <a:spcBef>
                <a:spcPts val="135"/>
              </a:spcBef>
            </a:pPr>
            <a:r>
              <a:rPr sz="1650" spc="65" dirty="0">
                <a:solidFill>
                  <a:srgbClr val="3C3838"/>
                </a:solidFill>
                <a:latin typeface="Trebuchet MS" panose="020B0603020202020204"/>
                <a:cs typeface="Trebuchet MS" panose="020B0603020202020204"/>
              </a:rPr>
              <a:t>F</a:t>
            </a:r>
            <a:r>
              <a:rPr sz="1650" spc="15" dirty="0">
                <a:solidFill>
                  <a:srgbClr val="3C3838"/>
                </a:solidFill>
                <a:latin typeface="Trebuchet MS" panose="020B0603020202020204"/>
                <a:cs typeface="Trebuchet MS" panose="020B0603020202020204"/>
              </a:rPr>
              <a:t>utu</a:t>
            </a:r>
            <a:r>
              <a:rPr sz="1650" spc="-20" dirty="0">
                <a:solidFill>
                  <a:srgbClr val="3C3838"/>
                </a:solidFill>
                <a:latin typeface="Trebuchet MS" panose="020B0603020202020204"/>
                <a:cs typeface="Trebuchet MS" panose="020B0603020202020204"/>
              </a:rPr>
              <a:t>r</a:t>
            </a:r>
            <a:r>
              <a:rPr sz="1650" spc="90" dirty="0">
                <a:solidFill>
                  <a:srgbClr val="3C3838"/>
                </a:solidFill>
                <a:latin typeface="Trebuchet MS" panose="020B0603020202020204"/>
                <a:cs typeface="Trebuchet MS" panose="020B0603020202020204"/>
              </a:rPr>
              <a:t>e</a:t>
            </a:r>
            <a:r>
              <a:rPr sz="1650" spc="-120" dirty="0">
                <a:solidFill>
                  <a:srgbClr val="3C3838"/>
                </a:solidFill>
                <a:latin typeface="Trebuchet MS" panose="020B0603020202020204"/>
                <a:cs typeface="Trebuchet MS" panose="020B0603020202020204"/>
              </a:rPr>
              <a:t> </a:t>
            </a:r>
            <a:r>
              <a:rPr sz="1650" spc="135" dirty="0">
                <a:solidFill>
                  <a:srgbClr val="3C3838"/>
                </a:solidFill>
                <a:latin typeface="Trebuchet MS" panose="020B0603020202020204"/>
                <a:cs typeface="Trebuchet MS" panose="020B0603020202020204"/>
              </a:rPr>
              <a:t>A</a:t>
            </a:r>
            <a:r>
              <a:rPr sz="1650" spc="114" dirty="0">
                <a:solidFill>
                  <a:srgbClr val="3C3838"/>
                </a:solidFill>
                <a:latin typeface="Trebuchet MS" panose="020B0603020202020204"/>
                <a:cs typeface="Trebuchet MS" panose="020B0603020202020204"/>
              </a:rPr>
              <a:t>d</a:t>
            </a:r>
            <a:r>
              <a:rPr sz="1650" spc="75" dirty="0">
                <a:solidFill>
                  <a:srgbClr val="3C3838"/>
                </a:solidFill>
                <a:latin typeface="Trebuchet MS" panose="020B0603020202020204"/>
                <a:cs typeface="Trebuchet MS" panose="020B0603020202020204"/>
              </a:rPr>
              <a:t>v</a:t>
            </a:r>
            <a:r>
              <a:rPr sz="1650" spc="80" dirty="0">
                <a:solidFill>
                  <a:srgbClr val="3C3838"/>
                </a:solidFill>
                <a:latin typeface="Trebuchet MS" panose="020B0603020202020204"/>
                <a:cs typeface="Trebuchet MS" panose="020B0603020202020204"/>
              </a:rPr>
              <a:t>an</a:t>
            </a:r>
            <a:r>
              <a:rPr sz="1650" spc="65" dirty="0">
                <a:solidFill>
                  <a:srgbClr val="3C3838"/>
                </a:solidFill>
                <a:latin typeface="Trebuchet MS" panose="020B0603020202020204"/>
                <a:cs typeface="Trebuchet MS" panose="020B0603020202020204"/>
              </a:rPr>
              <a:t>c</a:t>
            </a:r>
            <a:r>
              <a:rPr sz="1650" spc="114" dirty="0">
                <a:solidFill>
                  <a:srgbClr val="3C3838"/>
                </a:solidFill>
                <a:latin typeface="Trebuchet MS" panose="020B0603020202020204"/>
                <a:cs typeface="Trebuchet MS" panose="020B0603020202020204"/>
              </a:rPr>
              <a:t>eme</a:t>
            </a:r>
            <a:r>
              <a:rPr sz="1650" spc="85" dirty="0">
                <a:solidFill>
                  <a:srgbClr val="3C3838"/>
                </a:solidFill>
                <a:latin typeface="Trebuchet MS" panose="020B0603020202020204"/>
                <a:cs typeface="Trebuchet MS" panose="020B0603020202020204"/>
              </a:rPr>
              <a:t>n</a:t>
            </a:r>
            <a:r>
              <a:rPr sz="1650" spc="25" dirty="0">
                <a:solidFill>
                  <a:srgbClr val="3C3838"/>
                </a:solidFill>
                <a:latin typeface="Trebuchet MS" panose="020B0603020202020204"/>
                <a:cs typeface="Trebuchet MS" panose="020B0603020202020204"/>
              </a:rPr>
              <a:t>ts</a:t>
            </a:r>
            <a:endParaRPr sz="1650">
              <a:latin typeface="Trebuchet MS" panose="020B0603020202020204"/>
              <a:cs typeface="Trebuchet MS" panose="020B0603020202020204"/>
            </a:endParaRPr>
          </a:p>
          <a:p>
            <a:pPr marL="12700" marR="5080">
              <a:lnSpc>
                <a:spcPct val="134000"/>
              </a:lnSpc>
              <a:spcBef>
                <a:spcPts val="465"/>
              </a:spcBef>
            </a:pPr>
            <a:r>
              <a:rPr sz="1350" spc="-10" dirty="0">
                <a:solidFill>
                  <a:srgbClr val="3C3838"/>
                </a:solidFill>
                <a:latin typeface="Roboto" panose="02000000000000000000"/>
                <a:cs typeface="Roboto" panose="02000000000000000000"/>
              </a:rPr>
              <a:t>The</a:t>
            </a:r>
            <a:r>
              <a:rPr sz="1350" dirty="0">
                <a:solidFill>
                  <a:srgbClr val="3C3838"/>
                </a:solidFill>
                <a:latin typeface="Roboto" panose="02000000000000000000"/>
                <a:cs typeface="Roboto" panose="02000000000000000000"/>
              </a:rPr>
              <a:t> </a:t>
            </a:r>
            <a:r>
              <a:rPr sz="1350" spc="-30" dirty="0">
                <a:solidFill>
                  <a:srgbClr val="3C3838"/>
                </a:solidFill>
                <a:latin typeface="Roboto" panose="02000000000000000000"/>
                <a:cs typeface="Roboto" panose="02000000000000000000"/>
              </a:rPr>
              <a:t>Helsinki-NLP</a:t>
            </a:r>
            <a:r>
              <a:rPr sz="1350" spc="-5" dirty="0">
                <a:solidFill>
                  <a:srgbClr val="3C3838"/>
                </a:solidFill>
                <a:latin typeface="Roboto" panose="02000000000000000000"/>
                <a:cs typeface="Roboto" panose="02000000000000000000"/>
              </a:rPr>
              <a:t> team</a:t>
            </a:r>
            <a:r>
              <a:rPr sz="135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will</a:t>
            </a:r>
            <a:r>
              <a:rPr sz="135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continue</a:t>
            </a:r>
            <a:r>
              <a:rPr sz="1350" spc="-5" dirty="0">
                <a:solidFill>
                  <a:srgbClr val="3C3838"/>
                </a:solidFill>
                <a:latin typeface="Roboto" panose="02000000000000000000"/>
                <a:cs typeface="Roboto" panose="02000000000000000000"/>
              </a:rPr>
              <a:t> </a:t>
            </a:r>
            <a:r>
              <a:rPr sz="1350" spc="-20" dirty="0">
                <a:solidFill>
                  <a:srgbClr val="3C3838"/>
                </a:solidFill>
                <a:latin typeface="Roboto" panose="02000000000000000000"/>
                <a:cs typeface="Roboto" panose="02000000000000000000"/>
              </a:rPr>
              <a:t>to</a:t>
            </a:r>
            <a:r>
              <a:rPr sz="1350" spc="-5" dirty="0">
                <a:solidFill>
                  <a:srgbClr val="3C3838"/>
                </a:solidFill>
                <a:latin typeface="Roboto" panose="02000000000000000000"/>
                <a:cs typeface="Roboto" panose="02000000000000000000"/>
              </a:rPr>
              <a:t> refine</a:t>
            </a:r>
            <a:r>
              <a:rPr sz="135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and</a:t>
            </a:r>
            <a:r>
              <a:rPr sz="1350" spc="-5"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expand</a:t>
            </a:r>
            <a:r>
              <a:rPr sz="1350" spc="-5"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the </a:t>
            </a:r>
            <a:r>
              <a:rPr sz="1350" spc="-320" dirty="0">
                <a:solidFill>
                  <a:srgbClr val="3C3838"/>
                </a:solidFill>
                <a:latin typeface="Roboto" panose="02000000000000000000"/>
                <a:cs typeface="Roboto" panose="02000000000000000000"/>
              </a:rPr>
              <a:t> </a:t>
            </a:r>
            <a:r>
              <a:rPr sz="1350" spc="-5" dirty="0">
                <a:solidFill>
                  <a:srgbClr val="3C3838"/>
                </a:solidFill>
                <a:latin typeface="Roboto" panose="02000000000000000000"/>
                <a:cs typeface="Roboto" panose="02000000000000000000"/>
              </a:rPr>
              <a:t>model, </a:t>
            </a:r>
            <a:r>
              <a:rPr sz="1350" spc="-15" dirty="0">
                <a:solidFill>
                  <a:srgbClr val="3C3838"/>
                </a:solidFill>
                <a:latin typeface="Roboto" panose="02000000000000000000"/>
                <a:cs typeface="Roboto" panose="02000000000000000000"/>
              </a:rPr>
              <a:t>incorporating</a:t>
            </a:r>
            <a:r>
              <a:rPr sz="1350" spc="-5"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the</a:t>
            </a:r>
            <a:r>
              <a:rPr sz="1350"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latest</a:t>
            </a:r>
            <a:r>
              <a:rPr sz="1350" dirty="0">
                <a:solidFill>
                  <a:srgbClr val="3C3838"/>
                </a:solidFill>
                <a:latin typeface="Roboto" panose="02000000000000000000"/>
                <a:cs typeface="Roboto" panose="02000000000000000000"/>
              </a:rPr>
              <a:t> </a:t>
            </a:r>
            <a:r>
              <a:rPr sz="1350" spc="-20" dirty="0">
                <a:solidFill>
                  <a:srgbClr val="3C3838"/>
                </a:solidFill>
                <a:latin typeface="Roboto" panose="02000000000000000000"/>
                <a:cs typeface="Roboto" panose="02000000000000000000"/>
              </a:rPr>
              <a:t>breakthroughs</a:t>
            </a:r>
            <a:r>
              <a:rPr sz="1350" dirty="0">
                <a:solidFill>
                  <a:srgbClr val="3C3838"/>
                </a:solidFill>
                <a:latin typeface="Roboto" panose="02000000000000000000"/>
                <a:cs typeface="Roboto" panose="02000000000000000000"/>
              </a:rPr>
              <a:t> </a:t>
            </a:r>
            <a:r>
              <a:rPr sz="1350" spc="-20" dirty="0">
                <a:solidFill>
                  <a:srgbClr val="3C3838"/>
                </a:solidFill>
                <a:latin typeface="Roboto" panose="02000000000000000000"/>
                <a:cs typeface="Roboto" panose="02000000000000000000"/>
              </a:rPr>
              <a:t>in</a:t>
            </a:r>
            <a:r>
              <a:rPr sz="1350" dirty="0">
                <a:solidFill>
                  <a:srgbClr val="3C3838"/>
                </a:solidFill>
                <a:latin typeface="Roboto" panose="02000000000000000000"/>
                <a:cs typeface="Roboto" panose="02000000000000000000"/>
              </a:rPr>
              <a:t> </a:t>
            </a:r>
            <a:r>
              <a:rPr sz="1350" spc="-5" dirty="0">
                <a:solidFill>
                  <a:srgbClr val="3C3838"/>
                </a:solidFill>
                <a:latin typeface="Roboto" panose="02000000000000000000"/>
                <a:cs typeface="Roboto" panose="02000000000000000000"/>
              </a:rPr>
              <a:t>NLP </a:t>
            </a:r>
            <a:r>
              <a:rPr sz="1350" spc="-15" dirty="0">
                <a:solidFill>
                  <a:srgbClr val="3C3838"/>
                </a:solidFill>
                <a:latin typeface="Roboto" panose="02000000000000000000"/>
                <a:cs typeface="Roboto" panose="02000000000000000000"/>
              </a:rPr>
              <a:t>and </a:t>
            </a:r>
            <a:r>
              <a:rPr sz="1350" spc="-1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machine</a:t>
            </a:r>
            <a:r>
              <a:rPr sz="1350" spc="-1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learning.</a:t>
            </a:r>
            <a:endParaRPr sz="1350">
              <a:latin typeface="Roboto" panose="02000000000000000000"/>
              <a:cs typeface="Roboto" panose="02000000000000000000"/>
            </a:endParaRPr>
          </a:p>
        </p:txBody>
      </p:sp>
      <p:pic>
        <p:nvPicPr>
          <p:cNvPr id="24" name="Picture 23"/>
          <p:cNvPicPr>
            <a:picLocks noChangeAspect="1"/>
          </p:cNvPicPr>
          <p:nvPr/>
        </p:nvPicPr>
        <p:blipFill>
          <a:blip r:embed="rId1"/>
          <a:stretch>
            <a:fillRect/>
          </a:stretch>
        </p:blipFill>
        <p:spPr>
          <a:xfrm>
            <a:off x="6544167" y="0"/>
            <a:ext cx="4885833" cy="76422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20148" y="1309873"/>
            <a:ext cx="4430148" cy="553733"/>
          </a:xfrm>
          <a:prstGeom prst="rect">
            <a:avLst/>
          </a:prstGeom>
          <a:noFill/>
        </p:spPr>
        <p:txBody>
          <a:bodyPr wrap="none" lIns="0" tIns="0" rIns="0" bIns="0" rtlCol="0" anchor="t"/>
          <a:lstStyle/>
          <a:p>
            <a:pPr marL="0" indent="0">
              <a:lnSpc>
                <a:spcPts val="5550"/>
              </a:lnSpc>
              <a:buNone/>
            </a:pPr>
            <a:r>
              <a:rPr lang="en-US" sz="3475" dirty="0">
                <a:solidFill>
                  <a:srgbClr val="272D45"/>
                </a:solidFill>
                <a:latin typeface="Kanit Light" pitchFamily="34" charset="0"/>
                <a:ea typeface="Kanit Light" pitchFamily="34" charset="-122"/>
                <a:cs typeface="Kanit Light" pitchFamily="34" charset="-120"/>
              </a:rPr>
              <a:t>Reference Papers</a:t>
            </a:r>
            <a:endParaRPr lang="en-US" sz="3475" dirty="0"/>
          </a:p>
        </p:txBody>
      </p:sp>
      <p:sp>
        <p:nvSpPr>
          <p:cNvPr id="3" name="Text 1"/>
          <p:cNvSpPr/>
          <p:nvPr/>
        </p:nvSpPr>
        <p:spPr>
          <a:xfrm>
            <a:off x="620148" y="2129358"/>
            <a:ext cx="10189703" cy="567035"/>
          </a:xfrm>
          <a:prstGeom prst="rect">
            <a:avLst/>
          </a:prstGeom>
          <a:noFill/>
        </p:spPr>
        <p:txBody>
          <a:bodyPr wrap="square" lIns="0" tIns="0" rIns="0" bIns="0" rtlCol="0" anchor="t"/>
          <a:lstStyle/>
          <a:p>
            <a:pPr marL="342900" indent="-342900" algn="l">
              <a:lnSpc>
                <a:spcPts val="2850"/>
              </a:lnSpc>
              <a:buSzPct val="100000"/>
              <a:buChar char="•"/>
            </a:pPr>
            <a:r>
              <a:rPr lang="en-US" sz="1365" u="sng" dirty="0">
                <a:solidFill>
                  <a:srgbClr val="437066"/>
                </a:solidFill>
                <a:latin typeface="Martel Sans" panose="00000800000000000000" pitchFamily="34" charset="0"/>
                <a:ea typeface="Martel Sans" panose="00000800000000000000" pitchFamily="34" charset="-122"/>
                <a:cs typeface="Martel Sans" panose="00000800000000000000" pitchFamily="34" charset="-120"/>
              </a:rPr>
              <a:t>Translation Techniques and Translation Competence in Translating Informative Text for Indonesian EFL Learners | Request PDF</a:t>
            </a:r>
            <a:endParaRPr lang="en-US" sz="1365" dirty="0"/>
          </a:p>
        </p:txBody>
      </p:sp>
      <p:sp>
        <p:nvSpPr>
          <p:cNvPr id="4" name="Text 2"/>
          <p:cNvSpPr/>
          <p:nvPr/>
        </p:nvSpPr>
        <p:spPr>
          <a:xfrm>
            <a:off x="620148" y="2758342"/>
            <a:ext cx="10189703" cy="567035"/>
          </a:xfrm>
          <a:prstGeom prst="rect">
            <a:avLst/>
          </a:prstGeom>
          <a:noFill/>
        </p:spPr>
        <p:txBody>
          <a:bodyPr wrap="square" lIns="0" tIns="0" rIns="0" bIns="0" rtlCol="0" anchor="t"/>
          <a:lstStyle/>
          <a:p>
            <a:pPr marL="342900" indent="-342900" algn="l">
              <a:lnSpc>
                <a:spcPts val="2850"/>
              </a:lnSpc>
              <a:buSzPct val="100000"/>
              <a:buChar char="•"/>
            </a:pPr>
            <a:r>
              <a:rPr lang="en-US" sz="1365" u="sng" dirty="0">
                <a:solidFill>
                  <a:srgbClr val="437066"/>
                </a:solidFill>
                <a:latin typeface="Martel Sans" panose="00000800000000000000" pitchFamily="34" charset="0"/>
                <a:ea typeface="Martel Sans" panose="00000800000000000000" pitchFamily="34" charset="-122"/>
                <a:cs typeface="Martel Sans" panose="00000800000000000000" pitchFamily="34" charset="-120"/>
              </a:rPr>
              <a:t>(PDF) Research on the Application of Natural Language Processing Technology in English Translation Quality Control</a:t>
            </a:r>
            <a:endParaRPr lang="en-US" sz="1365" dirty="0"/>
          </a:p>
        </p:txBody>
      </p:sp>
      <p:sp>
        <p:nvSpPr>
          <p:cNvPr id="5" name="Text 3"/>
          <p:cNvSpPr/>
          <p:nvPr/>
        </p:nvSpPr>
        <p:spPr>
          <a:xfrm>
            <a:off x="620148" y="3387328"/>
            <a:ext cx="10189703" cy="283517"/>
          </a:xfrm>
          <a:prstGeom prst="rect">
            <a:avLst/>
          </a:prstGeom>
          <a:noFill/>
        </p:spPr>
        <p:txBody>
          <a:bodyPr wrap="none" lIns="0" tIns="0" rIns="0" bIns="0" rtlCol="0" anchor="t"/>
          <a:lstStyle/>
          <a:p>
            <a:pPr marL="342900" indent="-342900" algn="l">
              <a:lnSpc>
                <a:spcPts val="2850"/>
              </a:lnSpc>
              <a:buSzPct val="100000"/>
              <a:buChar char="•"/>
            </a:pPr>
            <a:r>
              <a:rPr lang="en-US" sz="1365" u="sng" dirty="0">
                <a:solidFill>
                  <a:srgbClr val="437066"/>
                </a:solidFill>
                <a:latin typeface="Martel Sans" panose="00000800000000000000" pitchFamily="34" charset="0"/>
                <a:ea typeface="Martel Sans" panose="00000800000000000000" pitchFamily="34" charset="-122"/>
                <a:cs typeface="Martel Sans" panose="00000800000000000000" pitchFamily="34" charset="-120"/>
              </a:rPr>
              <a:t>(PDF) Translation Quality and Error Recognition in Professional Neural Machine Translation Post-Editing</a:t>
            </a:r>
            <a:endParaRPr lang="en-US" sz="1365" dirty="0"/>
          </a:p>
        </p:txBody>
      </p:sp>
      <p:sp>
        <p:nvSpPr>
          <p:cNvPr id="6" name="Text 4"/>
          <p:cNvSpPr/>
          <p:nvPr/>
        </p:nvSpPr>
        <p:spPr>
          <a:xfrm>
            <a:off x="620148" y="3870182"/>
            <a:ext cx="10189703" cy="283517"/>
          </a:xfrm>
          <a:prstGeom prst="rect">
            <a:avLst/>
          </a:prstGeom>
          <a:noFill/>
        </p:spPr>
        <p:txBody>
          <a:bodyPr wrap="none" lIns="0" tIns="0" rIns="0" bIns="0" rtlCol="0" anchor="t"/>
          <a:lstStyle/>
          <a:p>
            <a:pPr marL="0" indent="0">
              <a:lnSpc>
                <a:spcPts val="2850"/>
              </a:lnSpc>
              <a:buNone/>
            </a:pPr>
            <a:endParaRPr lang="en-US" sz="1365" dirty="0"/>
          </a:p>
        </p:txBody>
      </p:sp>
      <p:sp>
        <p:nvSpPr>
          <p:cNvPr id="7" name="Text 5"/>
          <p:cNvSpPr/>
          <p:nvPr/>
        </p:nvSpPr>
        <p:spPr>
          <a:xfrm>
            <a:off x="620148" y="4353036"/>
            <a:ext cx="10189703" cy="283517"/>
          </a:xfrm>
          <a:prstGeom prst="rect">
            <a:avLst/>
          </a:prstGeom>
          <a:noFill/>
        </p:spPr>
        <p:txBody>
          <a:bodyPr wrap="none" lIns="0" tIns="0" rIns="0" bIns="0" rtlCol="0" anchor="t"/>
          <a:lstStyle/>
          <a:p>
            <a:pPr marL="0" indent="0">
              <a:lnSpc>
                <a:spcPts val="2850"/>
              </a:lnSpc>
              <a:buNone/>
            </a:pPr>
            <a:endParaRPr lang="en-US" sz="1365" dirty="0"/>
          </a:p>
        </p:txBody>
      </p:sp>
      <p:sp>
        <p:nvSpPr>
          <p:cNvPr id="8" name="Text 6"/>
          <p:cNvSpPr/>
          <p:nvPr/>
        </p:nvSpPr>
        <p:spPr>
          <a:xfrm>
            <a:off x="620148" y="4835890"/>
            <a:ext cx="10189703" cy="283517"/>
          </a:xfrm>
          <a:prstGeom prst="rect">
            <a:avLst/>
          </a:prstGeom>
          <a:noFill/>
        </p:spPr>
        <p:txBody>
          <a:bodyPr wrap="none" lIns="0" tIns="0" rIns="0" bIns="0" rtlCol="0" anchor="t"/>
          <a:lstStyle/>
          <a:p>
            <a:pPr marL="0" indent="0">
              <a:lnSpc>
                <a:spcPts val="2850"/>
              </a:lnSpc>
              <a:buNone/>
            </a:pPr>
            <a:endParaRPr lang="en-US" sz="1365"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1981200" y="2155825"/>
            <a:ext cx="7971042" cy="3000506"/>
          </a:xfrm>
          <a:prstGeom prst="rect">
            <a:avLst/>
          </a:prstGeom>
        </p:spPr>
      </p:pic>
    </p:spTree>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1144023" y="209103"/>
            <a:ext cx="4430148" cy="553733"/>
          </a:xfrm>
          <a:prstGeom prst="rect">
            <a:avLst/>
          </a:prstGeom>
          <a:noFill/>
        </p:spPr>
        <p:txBody>
          <a:bodyPr wrap="none" lIns="0" tIns="0" rIns="0" bIns="0" rtlCol="0" anchor="t"/>
          <a:lstStyle/>
          <a:p>
            <a:pPr marL="0" indent="0">
              <a:lnSpc>
                <a:spcPts val="5550"/>
              </a:lnSpc>
              <a:buNone/>
            </a:pPr>
            <a:r>
              <a:rPr lang="en-US" sz="4450" dirty="0">
                <a:solidFill>
                  <a:srgbClr val="272D45"/>
                </a:solidFill>
                <a:latin typeface="Kanit Light" pitchFamily="34" charset="0"/>
                <a:ea typeface="Kanit Light" pitchFamily="34" charset="-122"/>
                <a:cs typeface="Kanit Light" pitchFamily="34" charset="-120"/>
              </a:rPr>
              <a:t>Problem Statement</a:t>
            </a:r>
            <a:endParaRPr lang="en-US" sz="4450" dirty="0"/>
          </a:p>
        </p:txBody>
      </p:sp>
      <p:sp>
        <p:nvSpPr>
          <p:cNvPr id="4" name="Text 1"/>
          <p:cNvSpPr/>
          <p:nvPr/>
        </p:nvSpPr>
        <p:spPr>
          <a:xfrm>
            <a:off x="1059442" y="1130071"/>
            <a:ext cx="9141519" cy="2268140"/>
          </a:xfrm>
          <a:prstGeom prst="rect">
            <a:avLst/>
          </a:prstGeom>
          <a:noFill/>
        </p:spPr>
        <p:txBody>
          <a:bodyPr wrap="square" lIns="0" tIns="0" rIns="0" bIns="0" rtlCol="0" anchor="t"/>
          <a:lstStyle/>
          <a:p>
            <a:pPr marL="0" indent="0">
              <a:lnSpc>
                <a:spcPts val="2850"/>
              </a:lnSpc>
              <a:buNone/>
            </a:pPr>
            <a:r>
              <a:rPr lang="en-US" sz="1750" dirty="0">
                <a:solidFill>
                  <a:srgbClr val="2C3249"/>
                </a:solidFill>
                <a:latin typeface="Martel Sans" panose="00000800000000000000"/>
                <a:ea typeface="Martel Sans" panose="00000800000000000000"/>
                <a:cs typeface="Martel Sans" panose="00000800000000000000"/>
              </a:rPr>
              <a:t>In many fields, such as legal, medical, and technical domains, accurate translations are crucial for ensuring clear and effective communication. However, assessing the quality of translations, especially those done by human translators, can be challenging and often subjective. Traditionally, translation quality assessment is done manually by experts, but this method has limitations, including high costs, time demands, and the inherent subjectivity of human judgment.</a:t>
            </a:r>
            <a:endParaRPr lang="en-US" sz="1750" dirty="0">
              <a:solidFill>
                <a:srgbClr val="2C3249"/>
              </a:solidFill>
              <a:latin typeface="Martel Sans" panose="00000800000000000000"/>
              <a:ea typeface="Martel Sans" panose="00000800000000000000"/>
              <a:cs typeface="Martel Sans" panose="00000800000000000000"/>
            </a:endParaRPr>
          </a:p>
          <a:p>
            <a:pPr marL="0" indent="0">
              <a:lnSpc>
                <a:spcPts val="2850"/>
              </a:lnSpc>
              <a:buNone/>
            </a:pPr>
            <a:endParaRPr lang="en-US" sz="1750" dirty="0">
              <a:latin typeface="Martel Sans" panose="00000800000000000000"/>
              <a:ea typeface="Martel Sans" panose="00000800000000000000"/>
              <a:cs typeface="Martel Sans" panose="00000800000000000000"/>
            </a:endParaRPr>
          </a:p>
        </p:txBody>
      </p:sp>
      <p:sp>
        <p:nvSpPr>
          <p:cNvPr id="5" name="Shape 2"/>
          <p:cNvSpPr/>
          <p:nvPr/>
        </p:nvSpPr>
        <p:spPr>
          <a:xfrm>
            <a:off x="947841" y="3908425"/>
            <a:ext cx="398673" cy="398673"/>
          </a:xfrm>
          <a:prstGeom prst="roundRect">
            <a:avLst>
              <a:gd name="adj" fmla="val 18669"/>
            </a:avLst>
          </a:prstGeom>
          <a:solidFill>
            <a:srgbClr val="DFECE9"/>
          </a:solidFill>
          <a:ln w="7620">
            <a:solidFill>
              <a:srgbClr val="C5D2CF"/>
            </a:solidFill>
            <a:prstDash val="solid"/>
          </a:ln>
        </p:spPr>
      </p:sp>
      <p:sp>
        <p:nvSpPr>
          <p:cNvPr id="6" name="Text 3"/>
          <p:cNvSpPr/>
          <p:nvPr/>
        </p:nvSpPr>
        <p:spPr>
          <a:xfrm>
            <a:off x="1106715" y="3974840"/>
            <a:ext cx="80832" cy="265844"/>
          </a:xfrm>
          <a:prstGeom prst="rect">
            <a:avLst/>
          </a:prstGeom>
          <a:noFill/>
        </p:spPr>
        <p:txBody>
          <a:bodyPr wrap="none" lIns="0" tIns="0" rIns="0" bIns="0" rtlCol="0" anchor="t"/>
          <a:lstStyle/>
          <a:p>
            <a:pPr marL="0" indent="0" algn="ctr">
              <a:lnSpc>
                <a:spcPts val="2650"/>
              </a:lnSpc>
              <a:buNone/>
            </a:pPr>
            <a:r>
              <a:rPr lang="en-US" sz="2070" dirty="0">
                <a:solidFill>
                  <a:srgbClr val="2C3249"/>
                </a:solidFill>
                <a:latin typeface="Kanit Light" pitchFamily="34" charset="0"/>
                <a:ea typeface="Kanit Light" pitchFamily="34" charset="-122"/>
                <a:cs typeface="Kanit Light" pitchFamily="34" charset="-120"/>
              </a:rPr>
              <a:t>1</a:t>
            </a:r>
            <a:endParaRPr lang="en-US" sz="2070" dirty="0"/>
          </a:p>
        </p:txBody>
      </p:sp>
      <p:sp>
        <p:nvSpPr>
          <p:cNvPr id="7" name="Text 4"/>
          <p:cNvSpPr/>
          <p:nvPr/>
        </p:nvSpPr>
        <p:spPr>
          <a:xfrm>
            <a:off x="1523713" y="3908425"/>
            <a:ext cx="2287302" cy="1417588"/>
          </a:xfrm>
          <a:prstGeom prst="rect">
            <a:avLst/>
          </a:prstGeom>
          <a:noFill/>
        </p:spPr>
        <p:txBody>
          <a:bodyPr wrap="square" lIns="0" tIns="0" rIns="0" bIns="0" rtlCol="0" anchor="t"/>
          <a:lstStyle/>
          <a:p>
            <a:pPr marL="12700">
              <a:lnSpc>
                <a:spcPct val="100000"/>
              </a:lnSpc>
              <a:spcBef>
                <a:spcPts val="135"/>
              </a:spcBef>
            </a:pPr>
            <a:r>
              <a:rPr lang="en-US" sz="1800" spc="105" dirty="0">
                <a:solidFill>
                  <a:srgbClr val="1B1B26"/>
                </a:solidFill>
                <a:latin typeface="Trebuchet MS" panose="020B0603020202020204"/>
                <a:cs typeface="Trebuchet MS" panose="020B0603020202020204"/>
              </a:rPr>
              <a:t>P</a:t>
            </a:r>
            <a:r>
              <a:rPr lang="en-US" sz="1800" spc="80" dirty="0">
                <a:solidFill>
                  <a:srgbClr val="1B1B26"/>
                </a:solidFill>
                <a:latin typeface="Trebuchet MS" panose="020B0603020202020204"/>
                <a:cs typeface="Trebuchet MS" panose="020B0603020202020204"/>
              </a:rPr>
              <a:t>o</a:t>
            </a:r>
            <a:r>
              <a:rPr lang="en-US" sz="1800" spc="105" dirty="0">
                <a:solidFill>
                  <a:srgbClr val="1B1B26"/>
                </a:solidFill>
                <a:latin typeface="Trebuchet MS" panose="020B0603020202020204"/>
                <a:cs typeface="Trebuchet MS" panose="020B0603020202020204"/>
              </a:rPr>
              <a:t>w</a:t>
            </a:r>
            <a:r>
              <a:rPr lang="en-US" sz="1800" spc="10" dirty="0">
                <a:solidFill>
                  <a:srgbClr val="1B1B26"/>
                </a:solidFill>
                <a:latin typeface="Trebuchet MS" panose="020B0603020202020204"/>
                <a:cs typeface="Trebuchet MS" panose="020B0603020202020204"/>
              </a:rPr>
              <a:t>erful</a:t>
            </a:r>
            <a:r>
              <a:rPr lang="en-US" sz="1800" spc="-120" dirty="0">
                <a:solidFill>
                  <a:srgbClr val="1B1B26"/>
                </a:solidFill>
                <a:latin typeface="Trebuchet MS" panose="020B0603020202020204"/>
                <a:cs typeface="Trebuchet MS" panose="020B0603020202020204"/>
              </a:rPr>
              <a:t> </a:t>
            </a:r>
            <a:r>
              <a:rPr lang="en-US" sz="1800" spc="175" dirty="0">
                <a:solidFill>
                  <a:srgbClr val="1B1B26"/>
                </a:solidFill>
                <a:latin typeface="Trebuchet MS" panose="020B0603020202020204"/>
                <a:cs typeface="Trebuchet MS" panose="020B0603020202020204"/>
              </a:rPr>
              <a:t>NLP</a:t>
            </a:r>
            <a:r>
              <a:rPr lang="en-US" sz="1800" spc="-114" dirty="0">
                <a:solidFill>
                  <a:srgbClr val="1B1B26"/>
                </a:solidFill>
                <a:latin typeface="Trebuchet MS" panose="020B0603020202020204"/>
                <a:cs typeface="Trebuchet MS" panose="020B0603020202020204"/>
              </a:rPr>
              <a:t> </a:t>
            </a:r>
            <a:r>
              <a:rPr lang="en-US" sz="1800" spc="25" dirty="0">
                <a:solidFill>
                  <a:srgbClr val="1B1B26"/>
                </a:solidFill>
                <a:latin typeface="Trebuchet MS" panose="020B0603020202020204"/>
                <a:cs typeface="Trebuchet MS" panose="020B0603020202020204"/>
              </a:rPr>
              <a:t>Capabilities</a:t>
            </a:r>
            <a:endParaRPr lang="en-US" sz="1800" dirty="0">
              <a:latin typeface="Trebuchet MS" panose="020B0603020202020204"/>
              <a:cs typeface="Trebuchet MS" panose="020B0603020202020204"/>
            </a:endParaRPr>
          </a:p>
          <a:p>
            <a:pPr marL="12700" marR="5080">
              <a:lnSpc>
                <a:spcPct val="133000"/>
              </a:lnSpc>
              <a:spcBef>
                <a:spcPts val="1085"/>
              </a:spcBef>
            </a:pPr>
            <a:r>
              <a:rPr lang="en-US" sz="1400" spc="-10" dirty="0">
                <a:solidFill>
                  <a:srgbClr val="3C3838"/>
                </a:solidFill>
                <a:latin typeface="Roboto" panose="02000000000000000000"/>
                <a:cs typeface="Roboto" panose="02000000000000000000"/>
              </a:rPr>
              <a:t>The</a:t>
            </a:r>
            <a:r>
              <a:rPr lang="en-US" sz="1400" dirty="0">
                <a:solidFill>
                  <a:srgbClr val="3C3838"/>
                </a:solidFill>
                <a:latin typeface="Roboto" panose="02000000000000000000"/>
                <a:cs typeface="Roboto" panose="02000000000000000000"/>
              </a:rPr>
              <a:t> </a:t>
            </a:r>
            <a:r>
              <a:rPr lang="en-US" sz="1400" spc="-30" dirty="0">
                <a:solidFill>
                  <a:srgbClr val="3C3838"/>
                </a:solidFill>
                <a:latin typeface="Roboto" panose="02000000000000000000"/>
                <a:cs typeface="Roboto" panose="02000000000000000000"/>
              </a:rPr>
              <a:t>Helsinki-NLP</a:t>
            </a:r>
            <a:r>
              <a:rPr lang="en-US" sz="1400" dirty="0">
                <a:solidFill>
                  <a:srgbClr val="3C3838"/>
                </a:solidFill>
                <a:latin typeface="Roboto" panose="02000000000000000000"/>
                <a:cs typeface="Roboto" panose="02000000000000000000"/>
              </a:rPr>
              <a:t> </a:t>
            </a:r>
            <a:r>
              <a:rPr lang="en-US" sz="1400" spc="-5" dirty="0">
                <a:solidFill>
                  <a:srgbClr val="3C3838"/>
                </a:solidFill>
                <a:latin typeface="Roboto" panose="02000000000000000000"/>
                <a:cs typeface="Roboto" panose="02000000000000000000"/>
              </a:rPr>
              <a:t>model offers</a:t>
            </a:r>
            <a:r>
              <a:rPr lang="en-US" sz="1400" dirty="0">
                <a:solidFill>
                  <a:srgbClr val="3C3838"/>
                </a:solidFill>
                <a:latin typeface="Roboto" panose="02000000000000000000"/>
                <a:cs typeface="Roboto" panose="02000000000000000000"/>
              </a:rPr>
              <a:t> </a:t>
            </a:r>
            <a:r>
              <a:rPr lang="en-US" sz="1400" spc="-55" dirty="0">
                <a:solidFill>
                  <a:srgbClr val="3C3838"/>
                </a:solidFill>
                <a:latin typeface="Roboto" panose="02000000000000000000"/>
                <a:cs typeface="Roboto" panose="02000000000000000000"/>
              </a:rPr>
              <a:t>state-of- </a:t>
            </a:r>
            <a:r>
              <a:rPr lang="en-US" sz="1400" spc="-320" dirty="0">
                <a:solidFill>
                  <a:srgbClr val="3C3838"/>
                </a:solidFill>
                <a:latin typeface="Roboto" panose="02000000000000000000"/>
                <a:cs typeface="Roboto" panose="02000000000000000000"/>
              </a:rPr>
              <a:t> </a:t>
            </a:r>
            <a:r>
              <a:rPr lang="en-US" sz="1400" spc="-40" dirty="0">
                <a:solidFill>
                  <a:srgbClr val="3C3838"/>
                </a:solidFill>
                <a:latin typeface="Roboto" panose="02000000000000000000"/>
                <a:cs typeface="Roboto" panose="02000000000000000000"/>
              </a:rPr>
              <a:t>the-art</a:t>
            </a:r>
            <a:r>
              <a:rPr lang="en-US" sz="1400" spc="-5" dirty="0">
                <a:solidFill>
                  <a:srgbClr val="3C3838"/>
                </a:solidFill>
                <a:latin typeface="Roboto" panose="02000000000000000000"/>
                <a:cs typeface="Roboto" panose="02000000000000000000"/>
              </a:rPr>
              <a:t> </a:t>
            </a:r>
            <a:r>
              <a:rPr lang="en-US" sz="1400" spc="-20" dirty="0">
                <a:solidFill>
                  <a:srgbClr val="3C3838"/>
                </a:solidFill>
                <a:latin typeface="Roboto" panose="02000000000000000000"/>
                <a:cs typeface="Roboto" panose="02000000000000000000"/>
              </a:rPr>
              <a:t>natural</a:t>
            </a:r>
            <a:r>
              <a:rPr lang="en-US" sz="1400" spc="-10" dirty="0">
                <a:solidFill>
                  <a:srgbClr val="3C3838"/>
                </a:solidFill>
                <a:latin typeface="Roboto" panose="02000000000000000000"/>
                <a:cs typeface="Roboto" panose="02000000000000000000"/>
              </a:rPr>
              <a:t> </a:t>
            </a:r>
            <a:r>
              <a:rPr lang="en-US" sz="1400" spc="-15" dirty="0">
                <a:solidFill>
                  <a:srgbClr val="3C3838"/>
                </a:solidFill>
                <a:latin typeface="Roboto" panose="02000000000000000000"/>
                <a:cs typeface="Roboto" panose="02000000000000000000"/>
              </a:rPr>
              <a:t>language</a:t>
            </a:r>
            <a:r>
              <a:rPr lang="en-US" sz="1400" spc="-5" dirty="0">
                <a:solidFill>
                  <a:srgbClr val="3C3838"/>
                </a:solidFill>
                <a:latin typeface="Roboto" panose="02000000000000000000"/>
                <a:cs typeface="Roboto" panose="02000000000000000000"/>
              </a:rPr>
              <a:t> </a:t>
            </a:r>
            <a:r>
              <a:rPr lang="en-US" sz="1400" spc="-15" dirty="0">
                <a:solidFill>
                  <a:srgbClr val="3C3838"/>
                </a:solidFill>
                <a:latin typeface="Roboto" panose="02000000000000000000"/>
                <a:cs typeface="Roboto" panose="02000000000000000000"/>
              </a:rPr>
              <a:t>processing </a:t>
            </a:r>
            <a:r>
              <a:rPr lang="en-US" sz="1400" spc="-10" dirty="0">
                <a:solidFill>
                  <a:srgbClr val="3C3838"/>
                </a:solidFill>
                <a:latin typeface="Roboto" panose="02000000000000000000"/>
                <a:cs typeface="Roboto" panose="02000000000000000000"/>
              </a:rPr>
              <a:t> </a:t>
            </a:r>
            <a:r>
              <a:rPr lang="en-US" sz="1400" spc="-15" dirty="0">
                <a:solidFill>
                  <a:srgbClr val="3C3838"/>
                </a:solidFill>
                <a:latin typeface="Roboto" panose="02000000000000000000"/>
                <a:cs typeface="Roboto" panose="02000000000000000000"/>
              </a:rPr>
              <a:t>capabilities,</a:t>
            </a:r>
            <a:r>
              <a:rPr lang="en-US" sz="1400" spc="-10" dirty="0">
                <a:solidFill>
                  <a:srgbClr val="3C3838"/>
                </a:solidFill>
                <a:latin typeface="Roboto" panose="02000000000000000000"/>
                <a:cs typeface="Roboto" panose="02000000000000000000"/>
              </a:rPr>
              <a:t> </a:t>
            </a:r>
            <a:r>
              <a:rPr lang="en-US" sz="1400" spc="-15" dirty="0">
                <a:solidFill>
                  <a:srgbClr val="3C3838"/>
                </a:solidFill>
                <a:latin typeface="Roboto" panose="02000000000000000000"/>
                <a:cs typeface="Roboto" panose="02000000000000000000"/>
              </a:rPr>
              <a:t>including</a:t>
            </a:r>
            <a:r>
              <a:rPr lang="en-US" sz="1400" spc="-5" dirty="0">
                <a:solidFill>
                  <a:srgbClr val="3C3838"/>
                </a:solidFill>
                <a:latin typeface="Roboto" panose="02000000000000000000"/>
                <a:cs typeface="Roboto" panose="02000000000000000000"/>
              </a:rPr>
              <a:t> </a:t>
            </a:r>
            <a:r>
              <a:rPr lang="en-US" sz="1400" dirty="0">
                <a:solidFill>
                  <a:srgbClr val="3C3838"/>
                </a:solidFill>
                <a:latin typeface="Roboto" panose="02000000000000000000"/>
                <a:cs typeface="Roboto" panose="02000000000000000000"/>
              </a:rPr>
              <a:t>deep</a:t>
            </a:r>
            <a:r>
              <a:rPr lang="en-US" sz="1400" spc="-10" dirty="0">
                <a:solidFill>
                  <a:srgbClr val="3C3838"/>
                </a:solidFill>
                <a:latin typeface="Roboto" panose="02000000000000000000"/>
                <a:cs typeface="Roboto" panose="02000000000000000000"/>
              </a:rPr>
              <a:t> semantic </a:t>
            </a:r>
            <a:r>
              <a:rPr lang="en-US" sz="1400" spc="-5" dirty="0">
                <a:solidFill>
                  <a:srgbClr val="3C3838"/>
                </a:solidFill>
                <a:latin typeface="Roboto" panose="02000000000000000000"/>
                <a:cs typeface="Roboto" panose="02000000000000000000"/>
              </a:rPr>
              <a:t> </a:t>
            </a:r>
            <a:r>
              <a:rPr lang="en-US" sz="1400" spc="-20" dirty="0">
                <a:solidFill>
                  <a:srgbClr val="3C3838"/>
                </a:solidFill>
                <a:latin typeface="Roboto" panose="02000000000000000000"/>
                <a:cs typeface="Roboto" panose="02000000000000000000"/>
              </a:rPr>
              <a:t>understanding</a:t>
            </a:r>
            <a:r>
              <a:rPr lang="en-US" sz="1400" spc="-10" dirty="0">
                <a:solidFill>
                  <a:srgbClr val="3C3838"/>
                </a:solidFill>
                <a:latin typeface="Roboto" panose="02000000000000000000"/>
                <a:cs typeface="Roboto" panose="02000000000000000000"/>
              </a:rPr>
              <a:t> </a:t>
            </a:r>
            <a:r>
              <a:rPr lang="en-US" sz="1400" spc="-15" dirty="0">
                <a:solidFill>
                  <a:srgbClr val="3C3838"/>
                </a:solidFill>
                <a:latin typeface="Roboto" panose="02000000000000000000"/>
                <a:cs typeface="Roboto" panose="02000000000000000000"/>
              </a:rPr>
              <a:t>and</a:t>
            </a:r>
            <a:r>
              <a:rPr lang="en-US" sz="1400" spc="-5" dirty="0">
                <a:solidFill>
                  <a:srgbClr val="3C3838"/>
                </a:solidFill>
                <a:latin typeface="Roboto" panose="02000000000000000000"/>
                <a:cs typeface="Roboto" panose="02000000000000000000"/>
              </a:rPr>
              <a:t> </a:t>
            </a:r>
            <a:r>
              <a:rPr lang="en-US" sz="1400" spc="-15" dirty="0">
                <a:solidFill>
                  <a:srgbClr val="3C3838"/>
                </a:solidFill>
                <a:latin typeface="Roboto" panose="02000000000000000000"/>
                <a:cs typeface="Roboto" panose="02000000000000000000"/>
              </a:rPr>
              <a:t>contextual </a:t>
            </a:r>
            <a:r>
              <a:rPr lang="en-US" sz="1400" spc="-10" dirty="0">
                <a:solidFill>
                  <a:srgbClr val="3C3838"/>
                </a:solidFill>
                <a:latin typeface="Roboto" panose="02000000000000000000"/>
                <a:cs typeface="Roboto" panose="02000000000000000000"/>
              </a:rPr>
              <a:t> awareness.</a:t>
            </a:r>
            <a:endParaRPr lang="en-US" sz="1400" dirty="0">
              <a:latin typeface="Roboto" panose="02000000000000000000"/>
              <a:cs typeface="Roboto" panose="02000000000000000000"/>
            </a:endParaRPr>
          </a:p>
        </p:txBody>
      </p:sp>
      <p:sp>
        <p:nvSpPr>
          <p:cNvPr id="8" name="Shape 5"/>
          <p:cNvSpPr/>
          <p:nvPr/>
        </p:nvSpPr>
        <p:spPr>
          <a:xfrm>
            <a:off x="3987718" y="3908425"/>
            <a:ext cx="398673" cy="398673"/>
          </a:xfrm>
          <a:prstGeom prst="roundRect">
            <a:avLst>
              <a:gd name="adj" fmla="val 18669"/>
            </a:avLst>
          </a:prstGeom>
          <a:solidFill>
            <a:srgbClr val="DFECE9"/>
          </a:solidFill>
          <a:ln w="7620">
            <a:solidFill>
              <a:srgbClr val="C5D2CF"/>
            </a:solidFill>
            <a:prstDash val="solid"/>
          </a:ln>
        </p:spPr>
      </p:sp>
      <p:sp>
        <p:nvSpPr>
          <p:cNvPr id="9" name="Text 6"/>
          <p:cNvSpPr/>
          <p:nvPr/>
        </p:nvSpPr>
        <p:spPr>
          <a:xfrm>
            <a:off x="4119802" y="3974840"/>
            <a:ext cx="134503" cy="265844"/>
          </a:xfrm>
          <a:prstGeom prst="rect">
            <a:avLst/>
          </a:prstGeom>
          <a:noFill/>
        </p:spPr>
        <p:txBody>
          <a:bodyPr wrap="none" lIns="0" tIns="0" rIns="0" bIns="0" rtlCol="0" anchor="t"/>
          <a:lstStyle/>
          <a:p>
            <a:pPr marL="0" indent="0" algn="ctr">
              <a:lnSpc>
                <a:spcPts val="2650"/>
              </a:lnSpc>
              <a:buNone/>
            </a:pPr>
            <a:r>
              <a:rPr lang="en-US" sz="2070" dirty="0">
                <a:solidFill>
                  <a:srgbClr val="2C3249"/>
                </a:solidFill>
                <a:latin typeface="Kanit Light" pitchFamily="34" charset="0"/>
                <a:ea typeface="Kanit Light" pitchFamily="34" charset="-122"/>
                <a:cs typeface="Kanit Light" pitchFamily="34" charset="-120"/>
              </a:rPr>
              <a:t>2</a:t>
            </a:r>
            <a:endParaRPr lang="en-US" sz="2070" dirty="0"/>
          </a:p>
        </p:txBody>
      </p:sp>
      <p:sp>
        <p:nvSpPr>
          <p:cNvPr id="10" name="Text 7"/>
          <p:cNvSpPr/>
          <p:nvPr/>
        </p:nvSpPr>
        <p:spPr>
          <a:xfrm>
            <a:off x="7992589" y="3908425"/>
            <a:ext cx="3124355" cy="1417588"/>
          </a:xfrm>
          <a:prstGeom prst="rect">
            <a:avLst/>
          </a:prstGeom>
          <a:noFill/>
        </p:spPr>
        <p:txBody>
          <a:bodyPr wrap="square" lIns="0" tIns="0" rIns="0" bIns="0" rtlCol="0" anchor="t"/>
          <a:lstStyle/>
          <a:p>
            <a:pPr marL="12700" algn="just">
              <a:lnSpc>
                <a:spcPct val="150000"/>
              </a:lnSpc>
              <a:spcBef>
                <a:spcPts val="135"/>
              </a:spcBef>
            </a:pPr>
            <a:r>
              <a:rPr lang="en-US" sz="1800" spc="55" dirty="0">
                <a:solidFill>
                  <a:srgbClr val="1B1B26"/>
                </a:solidFill>
                <a:latin typeface="Trebuchet MS" panose="020B0603020202020204"/>
                <a:cs typeface="Trebuchet MS" panose="020B0603020202020204"/>
              </a:rPr>
              <a:t>Cutting-</a:t>
            </a:r>
            <a:r>
              <a:rPr lang="en-US" sz="1800" spc="35" dirty="0">
                <a:solidFill>
                  <a:srgbClr val="1B1B26"/>
                </a:solidFill>
                <a:latin typeface="Trebuchet MS" panose="020B0603020202020204"/>
                <a:cs typeface="Trebuchet MS" panose="020B0603020202020204"/>
              </a:rPr>
              <a:t>E</a:t>
            </a:r>
            <a:r>
              <a:rPr lang="en-US" sz="1800" spc="145" dirty="0">
                <a:solidFill>
                  <a:srgbClr val="1B1B26"/>
                </a:solidFill>
                <a:latin typeface="Trebuchet MS" panose="020B0603020202020204"/>
                <a:cs typeface="Trebuchet MS" panose="020B0603020202020204"/>
              </a:rPr>
              <a:t>dge</a:t>
            </a:r>
            <a:r>
              <a:rPr lang="en-US" sz="1800" spc="-120" dirty="0">
                <a:solidFill>
                  <a:srgbClr val="1B1B26"/>
                </a:solidFill>
                <a:latin typeface="Trebuchet MS" panose="020B0603020202020204"/>
                <a:cs typeface="Trebuchet MS" panose="020B0603020202020204"/>
              </a:rPr>
              <a:t> </a:t>
            </a:r>
            <a:r>
              <a:rPr lang="en-US" sz="1800" spc="60" dirty="0">
                <a:solidFill>
                  <a:srgbClr val="1B1B26"/>
                </a:solidFill>
                <a:latin typeface="Trebuchet MS" panose="020B0603020202020204"/>
                <a:cs typeface="Trebuchet MS" panose="020B0603020202020204"/>
              </a:rPr>
              <a:t>Algorithms</a:t>
            </a:r>
            <a:endParaRPr lang="en-US" sz="1800" dirty="0">
              <a:latin typeface="Trebuchet MS" panose="020B0603020202020204"/>
              <a:cs typeface="Trebuchet MS" panose="020B0603020202020204"/>
            </a:endParaRPr>
          </a:p>
          <a:p>
            <a:pPr marL="0" indent="0">
              <a:lnSpc>
                <a:spcPct val="150000"/>
              </a:lnSpc>
              <a:buNone/>
            </a:pPr>
            <a:r>
              <a:rPr lang="en-US" sz="1400" dirty="0">
                <a:solidFill>
                  <a:srgbClr val="2C3249"/>
                </a:solidFill>
                <a:latin typeface="Roboto" panose="02000000000000000000" pitchFamily="2" charset="0"/>
                <a:ea typeface="Roboto" panose="02000000000000000000" pitchFamily="2" charset="0"/>
                <a:cs typeface="Martel Sans" panose="00000800000000000000" pitchFamily="34" charset="-120"/>
              </a:rPr>
              <a:t>Evaluate how well machine translations preserve meaning, context, and nuances compared to human translations using NLP metrics like semantic similarity and syntactic accuracy</a:t>
            </a:r>
            <a:endParaRPr lang="en-US" sz="1400" dirty="0">
              <a:solidFill>
                <a:srgbClr val="2C3249"/>
              </a:solidFill>
              <a:latin typeface="Roboto" panose="02000000000000000000" pitchFamily="2" charset="0"/>
              <a:ea typeface="Roboto" panose="02000000000000000000" pitchFamily="2" charset="0"/>
              <a:cs typeface="Martel Sans" panose="00000800000000000000" pitchFamily="34" charset="-120"/>
            </a:endParaRPr>
          </a:p>
        </p:txBody>
      </p:sp>
      <p:sp>
        <p:nvSpPr>
          <p:cNvPr id="11" name="Text 6"/>
          <p:cNvSpPr/>
          <p:nvPr/>
        </p:nvSpPr>
        <p:spPr>
          <a:xfrm>
            <a:off x="7602971" y="4041316"/>
            <a:ext cx="134503" cy="265844"/>
          </a:xfrm>
          <a:prstGeom prst="rect">
            <a:avLst/>
          </a:prstGeom>
          <a:noFill/>
        </p:spPr>
        <p:txBody>
          <a:bodyPr wrap="none" lIns="0" tIns="0" rIns="0" bIns="0" rtlCol="0" anchor="t"/>
          <a:lstStyle/>
          <a:p>
            <a:pPr marL="0" indent="0" algn="ctr">
              <a:lnSpc>
                <a:spcPts val="2650"/>
              </a:lnSpc>
              <a:buNone/>
            </a:pPr>
            <a:endParaRPr lang="en-IN" altLang="en-US" sz="2070" dirty="0"/>
          </a:p>
        </p:txBody>
      </p:sp>
      <p:sp>
        <p:nvSpPr>
          <p:cNvPr id="19" name="Shape 5"/>
          <p:cNvSpPr/>
          <p:nvPr/>
        </p:nvSpPr>
        <p:spPr>
          <a:xfrm>
            <a:off x="7470887" y="3919339"/>
            <a:ext cx="398673" cy="398673"/>
          </a:xfrm>
          <a:prstGeom prst="roundRect">
            <a:avLst>
              <a:gd name="adj" fmla="val 18669"/>
            </a:avLst>
          </a:prstGeom>
          <a:solidFill>
            <a:srgbClr val="DFECE9"/>
          </a:solidFill>
          <a:ln w="7620">
            <a:solidFill>
              <a:srgbClr val="C5D2CF"/>
            </a:solidFill>
            <a:prstDash val="solid"/>
          </a:ln>
        </p:spPr>
      </p:sp>
      <p:sp>
        <p:nvSpPr>
          <p:cNvPr id="20" name="Text 6"/>
          <p:cNvSpPr/>
          <p:nvPr/>
        </p:nvSpPr>
        <p:spPr>
          <a:xfrm>
            <a:off x="7602971" y="3974840"/>
            <a:ext cx="134503" cy="265844"/>
          </a:xfrm>
          <a:prstGeom prst="rect">
            <a:avLst/>
          </a:prstGeom>
          <a:noFill/>
        </p:spPr>
        <p:txBody>
          <a:bodyPr wrap="none" lIns="0" tIns="0" rIns="0" bIns="0" rtlCol="0" anchor="t"/>
          <a:lstStyle/>
          <a:p>
            <a:pPr marL="0" indent="0" algn="ctr">
              <a:lnSpc>
                <a:spcPts val="2650"/>
              </a:lnSpc>
              <a:buNone/>
            </a:pPr>
            <a:r>
              <a:rPr lang="en-IN" altLang="en-US" sz="2070" dirty="0"/>
              <a:t>3</a:t>
            </a:r>
            <a:endParaRPr lang="en-IN" altLang="en-US" sz="2070" dirty="0"/>
          </a:p>
        </p:txBody>
      </p:sp>
      <p:sp>
        <p:nvSpPr>
          <p:cNvPr id="21" name="Text 7"/>
          <p:cNvSpPr/>
          <p:nvPr/>
        </p:nvSpPr>
        <p:spPr>
          <a:xfrm>
            <a:off x="4563094" y="3908425"/>
            <a:ext cx="2287302" cy="1417588"/>
          </a:xfrm>
          <a:prstGeom prst="rect">
            <a:avLst/>
          </a:prstGeom>
          <a:noFill/>
        </p:spPr>
        <p:txBody>
          <a:bodyPr wrap="square" lIns="0" tIns="0" rIns="0" bIns="0" rtlCol="0" anchor="t"/>
          <a:lstStyle/>
          <a:p>
            <a:pPr marL="12700">
              <a:lnSpc>
                <a:spcPct val="100000"/>
              </a:lnSpc>
              <a:spcBef>
                <a:spcPts val="135"/>
              </a:spcBef>
            </a:pPr>
            <a:r>
              <a:rPr lang="en-US" sz="1800" spc="40" dirty="0">
                <a:solidFill>
                  <a:srgbClr val="1B1B26"/>
                </a:solidFill>
                <a:latin typeface="Trebuchet MS" panose="020B0603020202020204"/>
                <a:cs typeface="Trebuchet MS" panose="020B0603020202020204"/>
              </a:rPr>
              <a:t>Multilingual</a:t>
            </a:r>
            <a:r>
              <a:rPr lang="en-US" sz="1800" spc="-120" dirty="0">
                <a:solidFill>
                  <a:srgbClr val="1B1B26"/>
                </a:solidFill>
                <a:latin typeface="Trebuchet MS" panose="020B0603020202020204"/>
                <a:cs typeface="Trebuchet MS" panose="020B0603020202020204"/>
              </a:rPr>
              <a:t> </a:t>
            </a:r>
            <a:r>
              <a:rPr lang="en-US" sz="1800" spc="75" dirty="0">
                <a:solidFill>
                  <a:srgbClr val="1B1B26"/>
                </a:solidFill>
                <a:latin typeface="Trebuchet MS" panose="020B0603020202020204"/>
                <a:cs typeface="Trebuchet MS" panose="020B0603020202020204"/>
              </a:rPr>
              <a:t>Support</a:t>
            </a:r>
            <a:endParaRPr lang="en-US" sz="1800" dirty="0">
              <a:latin typeface="Trebuchet MS" panose="020B0603020202020204"/>
              <a:cs typeface="Trebuchet MS" panose="020B0603020202020204"/>
            </a:endParaRPr>
          </a:p>
          <a:p>
            <a:pPr marL="12700" marR="5080">
              <a:lnSpc>
                <a:spcPct val="133000"/>
              </a:lnSpc>
              <a:spcBef>
                <a:spcPts val="1090"/>
              </a:spcBef>
            </a:pPr>
            <a:r>
              <a:rPr lang="en-US" sz="1400" spc="-15" dirty="0">
                <a:solidFill>
                  <a:srgbClr val="3C3838"/>
                </a:solidFill>
                <a:latin typeface="Roboto" panose="02000000000000000000"/>
                <a:cs typeface="Roboto" panose="02000000000000000000"/>
              </a:rPr>
              <a:t>This</a:t>
            </a:r>
            <a:r>
              <a:rPr lang="en-US" sz="1400" spc="-10" dirty="0">
                <a:solidFill>
                  <a:srgbClr val="3C3838"/>
                </a:solidFill>
                <a:latin typeface="Roboto" panose="02000000000000000000"/>
                <a:cs typeface="Roboto" panose="02000000000000000000"/>
              </a:rPr>
              <a:t> </a:t>
            </a:r>
            <a:r>
              <a:rPr lang="en-US" sz="1400" spc="-5" dirty="0">
                <a:solidFill>
                  <a:srgbClr val="3C3838"/>
                </a:solidFill>
                <a:latin typeface="Roboto" panose="02000000000000000000"/>
                <a:cs typeface="Roboto" panose="02000000000000000000"/>
              </a:rPr>
              <a:t>model</a:t>
            </a:r>
            <a:r>
              <a:rPr lang="en-US" sz="1400" spc="-10" dirty="0">
                <a:solidFill>
                  <a:srgbClr val="3C3838"/>
                </a:solidFill>
                <a:latin typeface="Roboto" panose="02000000000000000000"/>
                <a:cs typeface="Roboto" panose="02000000000000000000"/>
              </a:rPr>
              <a:t> </a:t>
            </a:r>
            <a:r>
              <a:rPr lang="en-US" sz="1400" spc="-15" dirty="0">
                <a:solidFill>
                  <a:srgbClr val="3C3838"/>
                </a:solidFill>
                <a:latin typeface="Roboto" panose="02000000000000000000"/>
                <a:cs typeface="Roboto" panose="02000000000000000000"/>
              </a:rPr>
              <a:t>is</a:t>
            </a:r>
            <a:r>
              <a:rPr lang="en-US" sz="1400" spc="-5" dirty="0">
                <a:solidFill>
                  <a:srgbClr val="3C3838"/>
                </a:solidFill>
                <a:latin typeface="Roboto" panose="02000000000000000000"/>
                <a:cs typeface="Roboto" panose="02000000000000000000"/>
              </a:rPr>
              <a:t> </a:t>
            </a:r>
            <a:r>
              <a:rPr lang="en-US" sz="1400" spc="-15" dirty="0">
                <a:solidFill>
                  <a:srgbClr val="3C3838"/>
                </a:solidFill>
                <a:latin typeface="Roboto" panose="02000000000000000000"/>
                <a:cs typeface="Roboto" panose="02000000000000000000"/>
              </a:rPr>
              <a:t>trained</a:t>
            </a:r>
            <a:r>
              <a:rPr lang="en-US" sz="1400" spc="-10" dirty="0">
                <a:solidFill>
                  <a:srgbClr val="3C3838"/>
                </a:solidFill>
                <a:latin typeface="Roboto" panose="02000000000000000000"/>
                <a:cs typeface="Roboto" panose="02000000000000000000"/>
              </a:rPr>
              <a:t> </a:t>
            </a:r>
            <a:r>
              <a:rPr lang="en-US" sz="1400" spc="-15" dirty="0">
                <a:solidFill>
                  <a:srgbClr val="3C3838"/>
                </a:solidFill>
                <a:latin typeface="Roboto" panose="02000000000000000000"/>
                <a:cs typeface="Roboto" panose="02000000000000000000"/>
              </a:rPr>
              <a:t>on</a:t>
            </a:r>
            <a:r>
              <a:rPr lang="en-US" sz="1400" spc="-10" dirty="0">
                <a:solidFill>
                  <a:srgbClr val="3C3838"/>
                </a:solidFill>
                <a:latin typeface="Roboto" panose="02000000000000000000"/>
                <a:cs typeface="Roboto" panose="02000000000000000000"/>
              </a:rPr>
              <a:t> data </a:t>
            </a:r>
            <a:r>
              <a:rPr lang="en-US" sz="1400" spc="-5" dirty="0">
                <a:solidFill>
                  <a:srgbClr val="3C3838"/>
                </a:solidFill>
                <a:latin typeface="Roboto" panose="02000000000000000000"/>
                <a:cs typeface="Roboto" panose="02000000000000000000"/>
              </a:rPr>
              <a:t>from</a:t>
            </a:r>
            <a:r>
              <a:rPr lang="en-US" sz="1400" spc="-10" dirty="0">
                <a:solidFill>
                  <a:srgbClr val="3C3838"/>
                </a:solidFill>
                <a:latin typeface="Roboto" panose="02000000000000000000"/>
                <a:cs typeface="Roboto" panose="02000000000000000000"/>
              </a:rPr>
              <a:t> </a:t>
            </a:r>
            <a:r>
              <a:rPr lang="en-US" sz="1400" spc="-15" dirty="0">
                <a:solidFill>
                  <a:srgbClr val="3C3838"/>
                </a:solidFill>
                <a:latin typeface="Roboto" panose="02000000000000000000"/>
                <a:cs typeface="Roboto" panose="02000000000000000000"/>
              </a:rPr>
              <a:t>over </a:t>
            </a:r>
            <a:r>
              <a:rPr lang="en-US" sz="1400" spc="-10" dirty="0">
                <a:solidFill>
                  <a:srgbClr val="3C3838"/>
                </a:solidFill>
                <a:latin typeface="Roboto" panose="02000000000000000000"/>
                <a:cs typeface="Roboto" panose="02000000000000000000"/>
              </a:rPr>
              <a:t> </a:t>
            </a:r>
            <a:r>
              <a:rPr lang="en-US" sz="1400" spc="-5" dirty="0">
                <a:solidFill>
                  <a:srgbClr val="3C3838"/>
                </a:solidFill>
                <a:latin typeface="Roboto" panose="02000000000000000000"/>
                <a:cs typeface="Roboto" panose="02000000000000000000"/>
              </a:rPr>
              <a:t>100</a:t>
            </a:r>
            <a:r>
              <a:rPr lang="en-US" sz="1400" dirty="0">
                <a:solidFill>
                  <a:srgbClr val="3C3838"/>
                </a:solidFill>
                <a:latin typeface="Roboto" panose="02000000000000000000"/>
                <a:cs typeface="Roboto" panose="02000000000000000000"/>
              </a:rPr>
              <a:t> </a:t>
            </a:r>
            <a:r>
              <a:rPr lang="en-US" sz="1400" spc="-10" dirty="0">
                <a:solidFill>
                  <a:srgbClr val="3C3838"/>
                </a:solidFill>
                <a:latin typeface="Roboto" panose="02000000000000000000"/>
                <a:cs typeface="Roboto" panose="02000000000000000000"/>
              </a:rPr>
              <a:t>languages,</a:t>
            </a:r>
            <a:r>
              <a:rPr lang="en-US" sz="1400" dirty="0">
                <a:solidFill>
                  <a:srgbClr val="3C3838"/>
                </a:solidFill>
                <a:latin typeface="Roboto" panose="02000000000000000000"/>
                <a:cs typeface="Roboto" panose="02000000000000000000"/>
              </a:rPr>
              <a:t> </a:t>
            </a:r>
            <a:r>
              <a:rPr lang="en-US" sz="1400" spc="-15" dirty="0">
                <a:solidFill>
                  <a:srgbClr val="3C3838"/>
                </a:solidFill>
                <a:latin typeface="Roboto" panose="02000000000000000000"/>
                <a:cs typeface="Roboto" panose="02000000000000000000"/>
              </a:rPr>
              <a:t>enabling</a:t>
            </a:r>
            <a:r>
              <a:rPr lang="en-US" sz="1400" spc="-5" dirty="0">
                <a:solidFill>
                  <a:srgbClr val="3C3838"/>
                </a:solidFill>
                <a:latin typeface="Roboto" panose="02000000000000000000"/>
                <a:cs typeface="Roboto" panose="02000000000000000000"/>
              </a:rPr>
              <a:t> </a:t>
            </a:r>
            <a:r>
              <a:rPr lang="en-US" sz="1400" spc="-15" dirty="0">
                <a:solidFill>
                  <a:srgbClr val="3C3838"/>
                </a:solidFill>
                <a:latin typeface="Roboto" panose="02000000000000000000"/>
                <a:cs typeface="Roboto" panose="02000000000000000000"/>
              </a:rPr>
              <a:t>comprehensive </a:t>
            </a:r>
            <a:r>
              <a:rPr lang="en-US" sz="1400" spc="-320" dirty="0">
                <a:solidFill>
                  <a:srgbClr val="3C3838"/>
                </a:solidFill>
                <a:latin typeface="Roboto" panose="02000000000000000000"/>
                <a:cs typeface="Roboto" panose="02000000000000000000"/>
              </a:rPr>
              <a:t> </a:t>
            </a:r>
            <a:r>
              <a:rPr lang="en-US" sz="1400" spc="-20" dirty="0">
                <a:solidFill>
                  <a:srgbClr val="3C3838"/>
                </a:solidFill>
                <a:latin typeface="Roboto" panose="02000000000000000000"/>
                <a:cs typeface="Roboto" panose="02000000000000000000"/>
              </a:rPr>
              <a:t>translation</a:t>
            </a:r>
            <a:r>
              <a:rPr lang="en-US" sz="1400" spc="-5" dirty="0">
                <a:solidFill>
                  <a:srgbClr val="3C3838"/>
                </a:solidFill>
                <a:latin typeface="Roboto" panose="02000000000000000000"/>
                <a:cs typeface="Roboto" panose="02000000000000000000"/>
              </a:rPr>
              <a:t> </a:t>
            </a:r>
            <a:r>
              <a:rPr lang="en-US" sz="1400" spc="-20" dirty="0">
                <a:solidFill>
                  <a:srgbClr val="3C3838"/>
                </a:solidFill>
                <a:latin typeface="Roboto" panose="02000000000000000000"/>
                <a:cs typeface="Roboto" panose="02000000000000000000"/>
              </a:rPr>
              <a:t>quality</a:t>
            </a:r>
            <a:r>
              <a:rPr lang="en-US" sz="1400" spc="-5" dirty="0">
                <a:solidFill>
                  <a:srgbClr val="3C3838"/>
                </a:solidFill>
                <a:latin typeface="Roboto" panose="02000000000000000000"/>
                <a:cs typeface="Roboto" panose="02000000000000000000"/>
              </a:rPr>
              <a:t> </a:t>
            </a:r>
            <a:r>
              <a:rPr lang="en-US" sz="1400" spc="-10" dirty="0">
                <a:solidFill>
                  <a:srgbClr val="3C3838"/>
                </a:solidFill>
                <a:latin typeface="Roboto" panose="02000000000000000000"/>
                <a:cs typeface="Roboto" panose="02000000000000000000"/>
              </a:rPr>
              <a:t>assessment</a:t>
            </a:r>
            <a:r>
              <a:rPr lang="en-US" sz="1400" dirty="0">
                <a:solidFill>
                  <a:srgbClr val="3C3838"/>
                </a:solidFill>
                <a:latin typeface="Roboto" panose="02000000000000000000"/>
                <a:cs typeface="Roboto" panose="02000000000000000000"/>
              </a:rPr>
              <a:t> </a:t>
            </a:r>
            <a:r>
              <a:rPr lang="en-US" sz="1400" spc="-15" dirty="0">
                <a:solidFill>
                  <a:srgbClr val="3C3838"/>
                </a:solidFill>
                <a:latin typeface="Roboto" panose="02000000000000000000"/>
                <a:cs typeface="Roboto" panose="02000000000000000000"/>
              </a:rPr>
              <a:t>across</a:t>
            </a:r>
            <a:r>
              <a:rPr lang="en-US" sz="1400" spc="-5" dirty="0">
                <a:solidFill>
                  <a:srgbClr val="3C3838"/>
                </a:solidFill>
                <a:latin typeface="Roboto" panose="02000000000000000000"/>
                <a:cs typeface="Roboto" panose="02000000000000000000"/>
              </a:rPr>
              <a:t> </a:t>
            </a:r>
            <a:r>
              <a:rPr lang="en-US" sz="1400" spc="-10" dirty="0">
                <a:solidFill>
                  <a:srgbClr val="3C3838"/>
                </a:solidFill>
                <a:latin typeface="Roboto" panose="02000000000000000000"/>
                <a:cs typeface="Roboto" panose="02000000000000000000"/>
              </a:rPr>
              <a:t>a </a:t>
            </a:r>
            <a:r>
              <a:rPr lang="en-US" sz="1400" spc="-320" dirty="0">
                <a:solidFill>
                  <a:srgbClr val="3C3838"/>
                </a:solidFill>
                <a:latin typeface="Roboto" panose="02000000000000000000"/>
                <a:cs typeface="Roboto" panose="02000000000000000000"/>
              </a:rPr>
              <a:t> </a:t>
            </a:r>
            <a:r>
              <a:rPr lang="en-US" sz="1400" spc="-10" dirty="0">
                <a:solidFill>
                  <a:srgbClr val="3C3838"/>
                </a:solidFill>
                <a:latin typeface="Roboto" panose="02000000000000000000"/>
                <a:cs typeface="Roboto" panose="02000000000000000000"/>
              </a:rPr>
              <a:t>wide </a:t>
            </a:r>
            <a:r>
              <a:rPr lang="en-US" sz="1400" spc="-20" dirty="0">
                <a:solidFill>
                  <a:srgbClr val="3C3838"/>
                </a:solidFill>
                <a:latin typeface="Roboto" panose="02000000000000000000"/>
                <a:cs typeface="Roboto" panose="02000000000000000000"/>
              </a:rPr>
              <a:t>range</a:t>
            </a:r>
            <a:r>
              <a:rPr lang="en-US" sz="1400" spc="-5" dirty="0">
                <a:solidFill>
                  <a:srgbClr val="3C3838"/>
                </a:solidFill>
                <a:latin typeface="Roboto" panose="02000000000000000000"/>
                <a:cs typeface="Roboto" panose="02000000000000000000"/>
              </a:rPr>
              <a:t> </a:t>
            </a:r>
            <a:r>
              <a:rPr lang="en-US" sz="1400" spc="10" dirty="0">
                <a:solidFill>
                  <a:srgbClr val="3C3838"/>
                </a:solidFill>
                <a:latin typeface="Roboto" panose="02000000000000000000"/>
                <a:cs typeface="Roboto" panose="02000000000000000000"/>
              </a:rPr>
              <a:t>of</a:t>
            </a:r>
            <a:r>
              <a:rPr lang="en-US" sz="1400" spc="-5" dirty="0">
                <a:solidFill>
                  <a:srgbClr val="3C3838"/>
                </a:solidFill>
                <a:latin typeface="Roboto" panose="02000000000000000000"/>
                <a:cs typeface="Roboto" panose="02000000000000000000"/>
              </a:rPr>
              <a:t> </a:t>
            </a:r>
            <a:r>
              <a:rPr lang="en-US" sz="1400" spc="-15" dirty="0">
                <a:solidFill>
                  <a:srgbClr val="3C3838"/>
                </a:solidFill>
                <a:latin typeface="Roboto" panose="02000000000000000000"/>
                <a:cs typeface="Roboto" panose="02000000000000000000"/>
              </a:rPr>
              <a:t>language</a:t>
            </a:r>
            <a:r>
              <a:rPr lang="en-US" sz="1400" dirty="0">
                <a:solidFill>
                  <a:srgbClr val="3C3838"/>
                </a:solidFill>
                <a:latin typeface="Roboto" panose="02000000000000000000"/>
                <a:cs typeface="Roboto" panose="02000000000000000000"/>
              </a:rPr>
              <a:t> </a:t>
            </a:r>
            <a:r>
              <a:rPr lang="en-US" sz="1400" spc="-15" dirty="0">
                <a:solidFill>
                  <a:srgbClr val="3C3838"/>
                </a:solidFill>
                <a:latin typeface="Roboto" panose="02000000000000000000"/>
                <a:cs typeface="Roboto" panose="02000000000000000000"/>
              </a:rPr>
              <a:t>pairs.</a:t>
            </a:r>
            <a:endParaRPr lang="en-US" sz="1400" dirty="0">
              <a:latin typeface="Roboto" panose="02000000000000000000"/>
              <a:cs typeface="Roboto" panose="0200000000000000000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7375" y="444499"/>
            <a:ext cx="5599430" cy="1606550"/>
          </a:xfrm>
          <a:prstGeom prst="rect">
            <a:avLst/>
          </a:prstGeom>
        </p:spPr>
        <p:txBody>
          <a:bodyPr vert="horz" wrap="square" lIns="0" tIns="6350" rIns="0" bIns="0" rtlCol="0">
            <a:spAutoFit/>
          </a:bodyPr>
          <a:lstStyle/>
          <a:p>
            <a:pPr marL="12700" marR="5080">
              <a:lnSpc>
                <a:spcPts val="4200"/>
              </a:lnSpc>
              <a:spcBef>
                <a:spcPts val="50"/>
              </a:spcBef>
            </a:pPr>
            <a:r>
              <a:rPr spc="-10" dirty="0"/>
              <a:t>Project</a:t>
            </a:r>
            <a:r>
              <a:rPr spc="-170" dirty="0"/>
              <a:t> </a:t>
            </a:r>
            <a:r>
              <a:rPr spc="-40" dirty="0"/>
              <a:t>Objective:</a:t>
            </a:r>
            <a:r>
              <a:rPr spc="-165" dirty="0"/>
              <a:t> </a:t>
            </a:r>
            <a:r>
              <a:rPr spc="150" dirty="0"/>
              <a:t>Develop</a:t>
            </a:r>
            <a:r>
              <a:rPr spc="-170" dirty="0"/>
              <a:t> </a:t>
            </a:r>
            <a:r>
              <a:rPr spc="75" dirty="0"/>
              <a:t>a </a:t>
            </a:r>
            <a:r>
              <a:rPr spc="-994" dirty="0"/>
              <a:t> </a:t>
            </a:r>
            <a:r>
              <a:rPr spc="80" dirty="0"/>
              <a:t>robust </a:t>
            </a:r>
            <a:r>
              <a:rPr spc="5" dirty="0"/>
              <a:t>translation </a:t>
            </a:r>
            <a:r>
              <a:rPr spc="20" dirty="0"/>
              <a:t>quality </a:t>
            </a:r>
            <a:r>
              <a:rPr spc="25" dirty="0"/>
              <a:t> </a:t>
            </a:r>
            <a:r>
              <a:rPr spc="35" dirty="0"/>
              <a:t>evaluation</a:t>
            </a:r>
            <a:r>
              <a:rPr spc="-155" dirty="0"/>
              <a:t> </a:t>
            </a:r>
            <a:r>
              <a:rPr spc="145" dirty="0"/>
              <a:t>system</a:t>
            </a:r>
            <a:endParaRPr spc="145" dirty="0"/>
          </a:p>
        </p:txBody>
      </p:sp>
      <p:grpSp>
        <p:nvGrpSpPr>
          <p:cNvPr id="3" name="object 3"/>
          <p:cNvGrpSpPr/>
          <p:nvPr/>
        </p:nvGrpSpPr>
        <p:grpSpPr>
          <a:xfrm>
            <a:off x="600075" y="2333624"/>
            <a:ext cx="2886075" cy="1828800"/>
            <a:chOff x="600075" y="2333624"/>
            <a:chExt cx="2886075" cy="1828800"/>
          </a:xfrm>
        </p:grpSpPr>
        <p:sp>
          <p:nvSpPr>
            <p:cNvPr id="4" name="object 4"/>
            <p:cNvSpPr/>
            <p:nvPr/>
          </p:nvSpPr>
          <p:spPr>
            <a:xfrm>
              <a:off x="604837" y="2338387"/>
              <a:ext cx="2876550" cy="1819275"/>
            </a:xfrm>
            <a:custGeom>
              <a:avLst/>
              <a:gdLst/>
              <a:ahLst/>
              <a:cxnLst/>
              <a:rect l="l" t="t" r="r" b="b"/>
              <a:pathLst>
                <a:path w="2876550" h="1819275">
                  <a:moveTo>
                    <a:pt x="2824937" y="0"/>
                  </a:moveTo>
                  <a:lnTo>
                    <a:pt x="51619" y="0"/>
                  </a:lnTo>
                  <a:lnTo>
                    <a:pt x="48026" y="355"/>
                  </a:lnTo>
                  <a:lnTo>
                    <a:pt x="13618" y="18745"/>
                  </a:lnTo>
                  <a:lnTo>
                    <a:pt x="0" y="51612"/>
                  </a:lnTo>
                  <a:lnTo>
                    <a:pt x="0" y="1764030"/>
                  </a:lnTo>
                  <a:lnTo>
                    <a:pt x="0" y="1767662"/>
                  </a:lnTo>
                  <a:lnTo>
                    <a:pt x="18747" y="1805660"/>
                  </a:lnTo>
                  <a:lnTo>
                    <a:pt x="51619" y="1819275"/>
                  </a:lnTo>
                  <a:lnTo>
                    <a:pt x="2824937" y="1819275"/>
                  </a:lnTo>
                  <a:lnTo>
                    <a:pt x="2862935" y="1800529"/>
                  </a:lnTo>
                  <a:lnTo>
                    <a:pt x="2876550" y="1767662"/>
                  </a:lnTo>
                  <a:lnTo>
                    <a:pt x="2876550" y="51612"/>
                  </a:lnTo>
                  <a:lnTo>
                    <a:pt x="2857804" y="13614"/>
                  </a:lnTo>
                  <a:lnTo>
                    <a:pt x="2828518" y="355"/>
                  </a:lnTo>
                  <a:lnTo>
                    <a:pt x="2824937" y="0"/>
                  </a:lnTo>
                  <a:close/>
                </a:path>
              </a:pathLst>
            </a:custGeom>
            <a:solidFill>
              <a:srgbClr val="E1E1EA"/>
            </a:solidFill>
          </p:spPr>
          <p:txBody>
            <a:bodyPr wrap="square" lIns="0" tIns="0" rIns="0" bIns="0" rtlCol="0"/>
            <a:lstStyle/>
            <a:p/>
          </p:txBody>
        </p:sp>
        <p:sp>
          <p:nvSpPr>
            <p:cNvPr id="5" name="object 5"/>
            <p:cNvSpPr/>
            <p:nvPr/>
          </p:nvSpPr>
          <p:spPr>
            <a:xfrm>
              <a:off x="604837" y="2338387"/>
              <a:ext cx="2876550" cy="1819275"/>
            </a:xfrm>
            <a:custGeom>
              <a:avLst/>
              <a:gdLst/>
              <a:ahLst/>
              <a:cxnLst/>
              <a:rect l="l" t="t" r="r" b="b"/>
              <a:pathLst>
                <a:path w="2876550" h="1819275">
                  <a:moveTo>
                    <a:pt x="0" y="1764030"/>
                  </a:moveTo>
                  <a:lnTo>
                    <a:pt x="0" y="55245"/>
                  </a:lnTo>
                  <a:lnTo>
                    <a:pt x="0" y="51612"/>
                  </a:lnTo>
                  <a:lnTo>
                    <a:pt x="351" y="48018"/>
                  </a:lnTo>
                  <a:lnTo>
                    <a:pt x="1061" y="44462"/>
                  </a:lnTo>
                  <a:lnTo>
                    <a:pt x="1771" y="40906"/>
                  </a:lnTo>
                  <a:lnTo>
                    <a:pt x="2818" y="37452"/>
                  </a:lnTo>
                  <a:lnTo>
                    <a:pt x="4207" y="34099"/>
                  </a:lnTo>
                  <a:lnTo>
                    <a:pt x="5590" y="30746"/>
                  </a:lnTo>
                  <a:lnTo>
                    <a:pt x="7292" y="27571"/>
                  </a:lnTo>
                  <a:lnTo>
                    <a:pt x="24551" y="9309"/>
                  </a:lnTo>
                  <a:lnTo>
                    <a:pt x="27567" y="7289"/>
                  </a:lnTo>
                  <a:lnTo>
                    <a:pt x="44465" y="1066"/>
                  </a:lnTo>
                  <a:lnTo>
                    <a:pt x="48026" y="355"/>
                  </a:lnTo>
                  <a:lnTo>
                    <a:pt x="51619" y="0"/>
                  </a:lnTo>
                  <a:lnTo>
                    <a:pt x="55245" y="0"/>
                  </a:lnTo>
                  <a:lnTo>
                    <a:pt x="2821305" y="0"/>
                  </a:lnTo>
                  <a:lnTo>
                    <a:pt x="2824937" y="0"/>
                  </a:lnTo>
                  <a:lnTo>
                    <a:pt x="2828518" y="355"/>
                  </a:lnTo>
                  <a:lnTo>
                    <a:pt x="2832074" y="1066"/>
                  </a:lnTo>
                  <a:lnTo>
                    <a:pt x="2835643" y="1765"/>
                  </a:lnTo>
                  <a:lnTo>
                    <a:pt x="2839097" y="2819"/>
                  </a:lnTo>
                  <a:lnTo>
                    <a:pt x="2842437" y="4203"/>
                  </a:lnTo>
                  <a:lnTo>
                    <a:pt x="2845803" y="5588"/>
                  </a:lnTo>
                  <a:lnTo>
                    <a:pt x="2872346" y="34099"/>
                  </a:lnTo>
                  <a:lnTo>
                    <a:pt x="2875483" y="44462"/>
                  </a:lnTo>
                  <a:lnTo>
                    <a:pt x="2876194" y="48018"/>
                  </a:lnTo>
                  <a:lnTo>
                    <a:pt x="2876550" y="51612"/>
                  </a:lnTo>
                  <a:lnTo>
                    <a:pt x="2876550" y="55245"/>
                  </a:lnTo>
                  <a:lnTo>
                    <a:pt x="2876550" y="1764030"/>
                  </a:lnTo>
                  <a:lnTo>
                    <a:pt x="2876550" y="1767662"/>
                  </a:lnTo>
                  <a:lnTo>
                    <a:pt x="2876194" y="1771256"/>
                  </a:lnTo>
                  <a:lnTo>
                    <a:pt x="2875483" y="1774812"/>
                  </a:lnTo>
                  <a:lnTo>
                    <a:pt x="2874784" y="1778368"/>
                  </a:lnTo>
                  <a:lnTo>
                    <a:pt x="2852000" y="1809965"/>
                  </a:lnTo>
                  <a:lnTo>
                    <a:pt x="2842450" y="1815071"/>
                  </a:lnTo>
                  <a:lnTo>
                    <a:pt x="2839097" y="1816455"/>
                  </a:lnTo>
                  <a:lnTo>
                    <a:pt x="2835643" y="1817509"/>
                  </a:lnTo>
                  <a:lnTo>
                    <a:pt x="2832074" y="1818208"/>
                  </a:lnTo>
                  <a:lnTo>
                    <a:pt x="2828518" y="1818919"/>
                  </a:lnTo>
                  <a:lnTo>
                    <a:pt x="2824937" y="1819275"/>
                  </a:lnTo>
                  <a:lnTo>
                    <a:pt x="2821305" y="1819275"/>
                  </a:lnTo>
                  <a:lnTo>
                    <a:pt x="55245" y="1819275"/>
                  </a:lnTo>
                  <a:lnTo>
                    <a:pt x="51619" y="1819275"/>
                  </a:lnTo>
                  <a:lnTo>
                    <a:pt x="48026" y="1818919"/>
                  </a:lnTo>
                  <a:lnTo>
                    <a:pt x="24551" y="1809965"/>
                  </a:lnTo>
                  <a:lnTo>
                    <a:pt x="21535" y="1807946"/>
                  </a:lnTo>
                  <a:lnTo>
                    <a:pt x="4207" y="1785175"/>
                  </a:lnTo>
                  <a:lnTo>
                    <a:pt x="2818" y="1781822"/>
                  </a:lnTo>
                  <a:lnTo>
                    <a:pt x="1771" y="1778368"/>
                  </a:lnTo>
                  <a:lnTo>
                    <a:pt x="1061" y="1774812"/>
                  </a:lnTo>
                  <a:lnTo>
                    <a:pt x="351" y="1771256"/>
                  </a:lnTo>
                  <a:lnTo>
                    <a:pt x="0" y="1767662"/>
                  </a:lnTo>
                  <a:lnTo>
                    <a:pt x="0" y="1764030"/>
                  </a:lnTo>
                  <a:close/>
                </a:path>
              </a:pathLst>
            </a:custGeom>
            <a:ln w="9525">
              <a:solidFill>
                <a:srgbClr val="C7C7D0"/>
              </a:solidFill>
            </a:ln>
          </p:spPr>
          <p:txBody>
            <a:bodyPr wrap="square" lIns="0" tIns="0" rIns="0" bIns="0" rtlCol="0"/>
            <a:lstStyle/>
            <a:p/>
          </p:txBody>
        </p:sp>
      </p:grpSp>
      <p:sp>
        <p:nvSpPr>
          <p:cNvPr id="6" name="object 6"/>
          <p:cNvSpPr txBox="1"/>
          <p:nvPr/>
        </p:nvSpPr>
        <p:spPr>
          <a:xfrm>
            <a:off x="768350" y="2497137"/>
            <a:ext cx="2489835" cy="1455420"/>
          </a:xfrm>
          <a:prstGeom prst="rect">
            <a:avLst/>
          </a:prstGeom>
        </p:spPr>
        <p:txBody>
          <a:bodyPr vert="horz" wrap="square" lIns="0" tIns="17145" rIns="0" bIns="0" rtlCol="0">
            <a:spAutoFit/>
          </a:bodyPr>
          <a:lstStyle/>
          <a:p>
            <a:pPr marL="12700">
              <a:lnSpc>
                <a:spcPct val="100000"/>
              </a:lnSpc>
              <a:spcBef>
                <a:spcPts val="135"/>
              </a:spcBef>
            </a:pPr>
            <a:r>
              <a:rPr sz="1650" spc="135" dirty="0">
                <a:solidFill>
                  <a:srgbClr val="3C3838"/>
                </a:solidFill>
                <a:latin typeface="Trebuchet MS" panose="020B0603020202020204"/>
                <a:cs typeface="Trebuchet MS" panose="020B0603020202020204"/>
              </a:rPr>
              <a:t>A</a:t>
            </a:r>
            <a:r>
              <a:rPr sz="1650" spc="95" dirty="0">
                <a:solidFill>
                  <a:srgbClr val="3C3838"/>
                </a:solidFill>
                <a:latin typeface="Trebuchet MS" panose="020B0603020202020204"/>
                <a:cs typeface="Trebuchet MS" panose="020B0603020202020204"/>
              </a:rPr>
              <a:t>c</a:t>
            </a:r>
            <a:r>
              <a:rPr sz="1650" spc="55" dirty="0">
                <a:solidFill>
                  <a:srgbClr val="3C3838"/>
                </a:solidFill>
                <a:latin typeface="Trebuchet MS" panose="020B0603020202020204"/>
                <a:cs typeface="Trebuchet MS" panose="020B0603020202020204"/>
              </a:rPr>
              <a:t>cu</a:t>
            </a:r>
            <a:r>
              <a:rPr sz="1650" spc="35" dirty="0">
                <a:solidFill>
                  <a:srgbClr val="3C3838"/>
                </a:solidFill>
                <a:latin typeface="Trebuchet MS" panose="020B0603020202020204"/>
                <a:cs typeface="Trebuchet MS" panose="020B0603020202020204"/>
              </a:rPr>
              <a:t>r</a:t>
            </a:r>
            <a:r>
              <a:rPr sz="1650" spc="40" dirty="0">
                <a:solidFill>
                  <a:srgbClr val="3C3838"/>
                </a:solidFill>
                <a:latin typeface="Trebuchet MS" panose="020B0603020202020204"/>
                <a:cs typeface="Trebuchet MS" panose="020B0603020202020204"/>
              </a:rPr>
              <a:t>a</a:t>
            </a:r>
            <a:r>
              <a:rPr sz="1650" spc="-110" dirty="0">
                <a:solidFill>
                  <a:srgbClr val="3C3838"/>
                </a:solidFill>
                <a:latin typeface="Trebuchet MS" panose="020B0603020202020204"/>
                <a:cs typeface="Trebuchet MS" panose="020B0603020202020204"/>
              </a:rPr>
              <a:t>t</a:t>
            </a:r>
            <a:r>
              <a:rPr sz="1650" spc="90" dirty="0">
                <a:solidFill>
                  <a:srgbClr val="3C3838"/>
                </a:solidFill>
                <a:latin typeface="Trebuchet MS" panose="020B0603020202020204"/>
                <a:cs typeface="Trebuchet MS" panose="020B0603020202020204"/>
              </a:rPr>
              <a:t>e</a:t>
            </a:r>
            <a:r>
              <a:rPr sz="1650" spc="-120" dirty="0">
                <a:solidFill>
                  <a:srgbClr val="3C3838"/>
                </a:solidFill>
                <a:latin typeface="Trebuchet MS" panose="020B0603020202020204"/>
                <a:cs typeface="Trebuchet MS" panose="020B0603020202020204"/>
              </a:rPr>
              <a:t> </a:t>
            </a:r>
            <a:r>
              <a:rPr sz="1650" spc="150" dirty="0">
                <a:solidFill>
                  <a:srgbClr val="3C3838"/>
                </a:solidFill>
                <a:latin typeface="Trebuchet MS" panose="020B0603020202020204"/>
                <a:cs typeface="Trebuchet MS" panose="020B0603020202020204"/>
              </a:rPr>
              <a:t>A</a:t>
            </a:r>
            <a:r>
              <a:rPr sz="1650" spc="125" dirty="0">
                <a:solidFill>
                  <a:srgbClr val="3C3838"/>
                </a:solidFill>
                <a:latin typeface="Trebuchet MS" panose="020B0603020202020204"/>
                <a:cs typeface="Trebuchet MS" panose="020B0603020202020204"/>
              </a:rPr>
              <a:t>ssessmen</a:t>
            </a:r>
            <a:r>
              <a:rPr sz="1650" spc="-90" dirty="0">
                <a:solidFill>
                  <a:srgbClr val="3C3838"/>
                </a:solidFill>
                <a:latin typeface="Trebuchet MS" panose="020B0603020202020204"/>
                <a:cs typeface="Trebuchet MS" panose="020B0603020202020204"/>
              </a:rPr>
              <a:t>t</a:t>
            </a:r>
            <a:endParaRPr sz="1650">
              <a:latin typeface="Trebuchet MS" panose="020B0603020202020204"/>
              <a:cs typeface="Trebuchet MS" panose="020B0603020202020204"/>
            </a:endParaRPr>
          </a:p>
          <a:p>
            <a:pPr marL="12700" marR="5080">
              <a:lnSpc>
                <a:spcPct val="134000"/>
              </a:lnSpc>
              <a:spcBef>
                <a:spcPts val="540"/>
              </a:spcBef>
            </a:pPr>
            <a:r>
              <a:rPr sz="1350" spc="-15" dirty="0">
                <a:solidFill>
                  <a:srgbClr val="3C3838"/>
                </a:solidFill>
                <a:latin typeface="Roboto" panose="02000000000000000000"/>
                <a:cs typeface="Roboto" panose="02000000000000000000"/>
              </a:rPr>
              <a:t>Provide</a:t>
            </a:r>
            <a:r>
              <a:rPr sz="1350" spc="-10" dirty="0">
                <a:solidFill>
                  <a:srgbClr val="3C3838"/>
                </a:solidFill>
                <a:latin typeface="Roboto" panose="02000000000000000000"/>
                <a:cs typeface="Roboto" panose="02000000000000000000"/>
              </a:rPr>
              <a:t> precise </a:t>
            </a:r>
            <a:r>
              <a:rPr sz="1350" spc="-15" dirty="0">
                <a:solidFill>
                  <a:srgbClr val="3C3838"/>
                </a:solidFill>
                <a:latin typeface="Roboto" panose="02000000000000000000"/>
                <a:cs typeface="Roboto" panose="02000000000000000000"/>
              </a:rPr>
              <a:t>and</a:t>
            </a:r>
            <a:r>
              <a:rPr sz="1350" spc="-10" dirty="0">
                <a:solidFill>
                  <a:srgbClr val="3C3838"/>
                </a:solidFill>
                <a:latin typeface="Roboto" panose="02000000000000000000"/>
                <a:cs typeface="Roboto" panose="02000000000000000000"/>
              </a:rPr>
              <a:t> reliable </a:t>
            </a:r>
            <a:r>
              <a:rPr sz="1350" spc="-5"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evaluation</a:t>
            </a:r>
            <a:r>
              <a:rPr sz="1350" spc="-5"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of</a:t>
            </a:r>
            <a:r>
              <a:rPr sz="1350" spc="-5" dirty="0">
                <a:solidFill>
                  <a:srgbClr val="3C3838"/>
                </a:solidFill>
                <a:latin typeface="Roboto" panose="02000000000000000000"/>
                <a:cs typeface="Roboto" panose="02000000000000000000"/>
              </a:rPr>
              <a:t> </a:t>
            </a:r>
            <a:r>
              <a:rPr sz="1350" spc="-20" dirty="0">
                <a:solidFill>
                  <a:srgbClr val="3C3838"/>
                </a:solidFill>
                <a:latin typeface="Roboto" panose="02000000000000000000"/>
                <a:cs typeface="Roboto" panose="02000000000000000000"/>
              </a:rPr>
              <a:t>translation</a:t>
            </a:r>
            <a:r>
              <a:rPr sz="1350" spc="-5" dirty="0">
                <a:solidFill>
                  <a:srgbClr val="3C3838"/>
                </a:solidFill>
                <a:latin typeface="Roboto" panose="02000000000000000000"/>
                <a:cs typeface="Roboto" panose="02000000000000000000"/>
              </a:rPr>
              <a:t> </a:t>
            </a:r>
            <a:r>
              <a:rPr sz="1350" spc="-25" dirty="0">
                <a:solidFill>
                  <a:srgbClr val="3C3838"/>
                </a:solidFill>
                <a:latin typeface="Roboto" panose="02000000000000000000"/>
                <a:cs typeface="Roboto" panose="02000000000000000000"/>
              </a:rPr>
              <a:t>quality </a:t>
            </a:r>
            <a:r>
              <a:rPr sz="1350" spc="-2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across</a:t>
            </a:r>
            <a:r>
              <a:rPr sz="1350" spc="-10" dirty="0">
                <a:solidFill>
                  <a:srgbClr val="3C3838"/>
                </a:solidFill>
                <a:latin typeface="Roboto" panose="02000000000000000000"/>
                <a:cs typeface="Roboto" panose="02000000000000000000"/>
              </a:rPr>
              <a:t> a</a:t>
            </a:r>
            <a:r>
              <a:rPr sz="1350" spc="-5"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wide</a:t>
            </a:r>
            <a:r>
              <a:rPr sz="1350" spc="-5" dirty="0">
                <a:solidFill>
                  <a:srgbClr val="3C3838"/>
                </a:solidFill>
                <a:latin typeface="Roboto" panose="02000000000000000000"/>
                <a:cs typeface="Roboto" panose="02000000000000000000"/>
              </a:rPr>
              <a:t> </a:t>
            </a:r>
            <a:r>
              <a:rPr sz="1350" spc="-20" dirty="0">
                <a:solidFill>
                  <a:srgbClr val="3C3838"/>
                </a:solidFill>
                <a:latin typeface="Roboto" panose="02000000000000000000"/>
                <a:cs typeface="Roboto" panose="02000000000000000000"/>
              </a:rPr>
              <a:t>range</a:t>
            </a:r>
            <a:r>
              <a:rPr sz="1350" spc="-5"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of</a:t>
            </a:r>
            <a:r>
              <a:rPr sz="1350" spc="-1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language </a:t>
            </a:r>
            <a:r>
              <a:rPr sz="1350" spc="-320" dirty="0">
                <a:solidFill>
                  <a:srgbClr val="3C3838"/>
                </a:solidFill>
                <a:latin typeface="Roboto" panose="02000000000000000000"/>
                <a:cs typeface="Roboto" panose="02000000000000000000"/>
              </a:rPr>
              <a:t> </a:t>
            </a:r>
            <a:r>
              <a:rPr sz="1350" spc="-20" dirty="0">
                <a:solidFill>
                  <a:srgbClr val="3C3838"/>
                </a:solidFill>
                <a:latin typeface="Roboto" panose="02000000000000000000"/>
                <a:cs typeface="Roboto" panose="02000000000000000000"/>
              </a:rPr>
              <a:t>pairs</a:t>
            </a:r>
            <a:r>
              <a:rPr sz="1350" spc="-1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and</a:t>
            </a:r>
            <a:r>
              <a:rPr sz="1350" spc="-5"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domains.</a:t>
            </a:r>
            <a:endParaRPr sz="1350">
              <a:latin typeface="Roboto" panose="02000000000000000000"/>
              <a:cs typeface="Roboto" panose="02000000000000000000"/>
            </a:endParaRPr>
          </a:p>
        </p:txBody>
      </p:sp>
      <p:grpSp>
        <p:nvGrpSpPr>
          <p:cNvPr id="7" name="object 7"/>
          <p:cNvGrpSpPr/>
          <p:nvPr/>
        </p:nvGrpSpPr>
        <p:grpSpPr>
          <a:xfrm>
            <a:off x="3657600" y="2333624"/>
            <a:ext cx="2886075" cy="1828800"/>
            <a:chOff x="3657600" y="2333624"/>
            <a:chExt cx="2886075" cy="1828800"/>
          </a:xfrm>
        </p:grpSpPr>
        <p:sp>
          <p:nvSpPr>
            <p:cNvPr id="8" name="object 8"/>
            <p:cNvSpPr/>
            <p:nvPr/>
          </p:nvSpPr>
          <p:spPr>
            <a:xfrm>
              <a:off x="3662362" y="2338387"/>
              <a:ext cx="2876550" cy="1819275"/>
            </a:xfrm>
            <a:custGeom>
              <a:avLst/>
              <a:gdLst/>
              <a:ahLst/>
              <a:cxnLst/>
              <a:rect l="l" t="t" r="r" b="b"/>
              <a:pathLst>
                <a:path w="2876550" h="1819275">
                  <a:moveTo>
                    <a:pt x="2824937" y="0"/>
                  </a:moveTo>
                  <a:lnTo>
                    <a:pt x="51612" y="0"/>
                  </a:lnTo>
                  <a:lnTo>
                    <a:pt x="48018" y="355"/>
                  </a:lnTo>
                  <a:lnTo>
                    <a:pt x="13614" y="18745"/>
                  </a:lnTo>
                  <a:lnTo>
                    <a:pt x="0" y="51612"/>
                  </a:lnTo>
                  <a:lnTo>
                    <a:pt x="0" y="1764030"/>
                  </a:lnTo>
                  <a:lnTo>
                    <a:pt x="0" y="1767662"/>
                  </a:lnTo>
                  <a:lnTo>
                    <a:pt x="18745" y="1805660"/>
                  </a:lnTo>
                  <a:lnTo>
                    <a:pt x="51612" y="1819275"/>
                  </a:lnTo>
                  <a:lnTo>
                    <a:pt x="2824937" y="1819275"/>
                  </a:lnTo>
                  <a:lnTo>
                    <a:pt x="2862935" y="1800529"/>
                  </a:lnTo>
                  <a:lnTo>
                    <a:pt x="2876550" y="1767662"/>
                  </a:lnTo>
                  <a:lnTo>
                    <a:pt x="2876550" y="51612"/>
                  </a:lnTo>
                  <a:lnTo>
                    <a:pt x="2857804" y="13614"/>
                  </a:lnTo>
                  <a:lnTo>
                    <a:pt x="2828518" y="355"/>
                  </a:lnTo>
                  <a:lnTo>
                    <a:pt x="2824937" y="0"/>
                  </a:lnTo>
                  <a:close/>
                </a:path>
              </a:pathLst>
            </a:custGeom>
            <a:solidFill>
              <a:srgbClr val="E1E1EA"/>
            </a:solidFill>
          </p:spPr>
          <p:txBody>
            <a:bodyPr wrap="square" lIns="0" tIns="0" rIns="0" bIns="0" rtlCol="0"/>
            <a:lstStyle/>
            <a:p/>
          </p:txBody>
        </p:sp>
        <p:sp>
          <p:nvSpPr>
            <p:cNvPr id="9" name="object 9"/>
            <p:cNvSpPr/>
            <p:nvPr/>
          </p:nvSpPr>
          <p:spPr>
            <a:xfrm>
              <a:off x="3662362" y="2338387"/>
              <a:ext cx="2876550" cy="1819275"/>
            </a:xfrm>
            <a:custGeom>
              <a:avLst/>
              <a:gdLst/>
              <a:ahLst/>
              <a:cxnLst/>
              <a:rect l="l" t="t" r="r" b="b"/>
              <a:pathLst>
                <a:path w="2876550" h="1819275">
                  <a:moveTo>
                    <a:pt x="0" y="1764030"/>
                  </a:moveTo>
                  <a:lnTo>
                    <a:pt x="0" y="55245"/>
                  </a:lnTo>
                  <a:lnTo>
                    <a:pt x="0" y="51612"/>
                  </a:lnTo>
                  <a:lnTo>
                    <a:pt x="355" y="48018"/>
                  </a:lnTo>
                  <a:lnTo>
                    <a:pt x="1066" y="44462"/>
                  </a:lnTo>
                  <a:lnTo>
                    <a:pt x="1765" y="40906"/>
                  </a:lnTo>
                  <a:lnTo>
                    <a:pt x="2819" y="37452"/>
                  </a:lnTo>
                  <a:lnTo>
                    <a:pt x="27571" y="7289"/>
                  </a:lnTo>
                  <a:lnTo>
                    <a:pt x="44462" y="1066"/>
                  </a:lnTo>
                  <a:lnTo>
                    <a:pt x="48018" y="355"/>
                  </a:lnTo>
                  <a:lnTo>
                    <a:pt x="51612" y="0"/>
                  </a:lnTo>
                  <a:lnTo>
                    <a:pt x="55245" y="0"/>
                  </a:lnTo>
                  <a:lnTo>
                    <a:pt x="2821305" y="0"/>
                  </a:lnTo>
                  <a:lnTo>
                    <a:pt x="2824937" y="0"/>
                  </a:lnTo>
                  <a:lnTo>
                    <a:pt x="2828518" y="355"/>
                  </a:lnTo>
                  <a:lnTo>
                    <a:pt x="2832074" y="1066"/>
                  </a:lnTo>
                  <a:lnTo>
                    <a:pt x="2835643" y="1765"/>
                  </a:lnTo>
                  <a:lnTo>
                    <a:pt x="2839097" y="2819"/>
                  </a:lnTo>
                  <a:lnTo>
                    <a:pt x="2842437" y="4203"/>
                  </a:lnTo>
                  <a:lnTo>
                    <a:pt x="2845803" y="5588"/>
                  </a:lnTo>
                  <a:lnTo>
                    <a:pt x="2860370" y="16179"/>
                  </a:lnTo>
                  <a:lnTo>
                    <a:pt x="2862935" y="18745"/>
                  </a:lnTo>
                  <a:lnTo>
                    <a:pt x="2875483" y="44462"/>
                  </a:lnTo>
                  <a:lnTo>
                    <a:pt x="2876194" y="48018"/>
                  </a:lnTo>
                  <a:lnTo>
                    <a:pt x="2876550" y="51612"/>
                  </a:lnTo>
                  <a:lnTo>
                    <a:pt x="2876550" y="55245"/>
                  </a:lnTo>
                  <a:lnTo>
                    <a:pt x="2876550" y="1764030"/>
                  </a:lnTo>
                  <a:lnTo>
                    <a:pt x="2876550" y="1767662"/>
                  </a:lnTo>
                  <a:lnTo>
                    <a:pt x="2876194" y="1771256"/>
                  </a:lnTo>
                  <a:lnTo>
                    <a:pt x="2875483" y="1774812"/>
                  </a:lnTo>
                  <a:lnTo>
                    <a:pt x="2874784" y="1778368"/>
                  </a:lnTo>
                  <a:lnTo>
                    <a:pt x="2860370" y="1803095"/>
                  </a:lnTo>
                  <a:lnTo>
                    <a:pt x="2857804" y="1805660"/>
                  </a:lnTo>
                  <a:lnTo>
                    <a:pt x="2842437" y="1815071"/>
                  </a:lnTo>
                  <a:lnTo>
                    <a:pt x="2839097" y="1816455"/>
                  </a:lnTo>
                  <a:lnTo>
                    <a:pt x="2835643" y="1817509"/>
                  </a:lnTo>
                  <a:lnTo>
                    <a:pt x="2832074" y="1818208"/>
                  </a:lnTo>
                  <a:lnTo>
                    <a:pt x="2828518" y="1818919"/>
                  </a:lnTo>
                  <a:lnTo>
                    <a:pt x="2824937" y="1819275"/>
                  </a:lnTo>
                  <a:lnTo>
                    <a:pt x="2821305" y="1819275"/>
                  </a:lnTo>
                  <a:lnTo>
                    <a:pt x="55245" y="1819275"/>
                  </a:lnTo>
                  <a:lnTo>
                    <a:pt x="51612" y="1819275"/>
                  </a:lnTo>
                  <a:lnTo>
                    <a:pt x="48018" y="1818919"/>
                  </a:lnTo>
                  <a:lnTo>
                    <a:pt x="44462" y="1818220"/>
                  </a:lnTo>
                  <a:lnTo>
                    <a:pt x="40906" y="1817509"/>
                  </a:lnTo>
                  <a:lnTo>
                    <a:pt x="37452" y="1816455"/>
                  </a:lnTo>
                  <a:lnTo>
                    <a:pt x="34099" y="1815071"/>
                  </a:lnTo>
                  <a:lnTo>
                    <a:pt x="30746" y="1813687"/>
                  </a:lnTo>
                  <a:lnTo>
                    <a:pt x="4203" y="1785175"/>
                  </a:lnTo>
                  <a:lnTo>
                    <a:pt x="1066" y="1774812"/>
                  </a:lnTo>
                  <a:lnTo>
                    <a:pt x="355" y="1771256"/>
                  </a:lnTo>
                  <a:lnTo>
                    <a:pt x="0" y="1767662"/>
                  </a:lnTo>
                  <a:lnTo>
                    <a:pt x="0" y="1764030"/>
                  </a:lnTo>
                  <a:close/>
                </a:path>
              </a:pathLst>
            </a:custGeom>
            <a:ln w="9525">
              <a:solidFill>
                <a:srgbClr val="C7C7D0"/>
              </a:solidFill>
            </a:ln>
          </p:spPr>
          <p:txBody>
            <a:bodyPr wrap="square" lIns="0" tIns="0" rIns="0" bIns="0" rtlCol="0"/>
            <a:lstStyle/>
            <a:p/>
          </p:txBody>
        </p:sp>
      </p:grpSp>
      <p:sp>
        <p:nvSpPr>
          <p:cNvPr id="10" name="object 10"/>
          <p:cNvSpPr txBox="1"/>
          <p:nvPr/>
        </p:nvSpPr>
        <p:spPr>
          <a:xfrm>
            <a:off x="3825875" y="2497137"/>
            <a:ext cx="2357120" cy="1455420"/>
          </a:xfrm>
          <a:prstGeom prst="rect">
            <a:avLst/>
          </a:prstGeom>
        </p:spPr>
        <p:txBody>
          <a:bodyPr vert="horz" wrap="square" lIns="0" tIns="17145" rIns="0" bIns="0" rtlCol="0">
            <a:spAutoFit/>
          </a:bodyPr>
          <a:lstStyle/>
          <a:p>
            <a:pPr marL="12700">
              <a:lnSpc>
                <a:spcPct val="100000"/>
              </a:lnSpc>
              <a:spcBef>
                <a:spcPts val="135"/>
              </a:spcBef>
            </a:pPr>
            <a:r>
              <a:rPr sz="1650" spc="75" dirty="0">
                <a:solidFill>
                  <a:srgbClr val="3C3838"/>
                </a:solidFill>
                <a:latin typeface="Trebuchet MS" panose="020B0603020202020204"/>
                <a:cs typeface="Trebuchet MS" panose="020B0603020202020204"/>
              </a:rPr>
              <a:t>Scalable</a:t>
            </a:r>
            <a:r>
              <a:rPr sz="1650" spc="-100" dirty="0">
                <a:solidFill>
                  <a:srgbClr val="3C3838"/>
                </a:solidFill>
                <a:latin typeface="Trebuchet MS" panose="020B0603020202020204"/>
                <a:cs typeface="Trebuchet MS" panose="020B0603020202020204"/>
              </a:rPr>
              <a:t> </a:t>
            </a:r>
            <a:r>
              <a:rPr sz="1650" spc="50" dirty="0">
                <a:solidFill>
                  <a:srgbClr val="3C3838"/>
                </a:solidFill>
                <a:latin typeface="Trebuchet MS" panose="020B0603020202020204"/>
                <a:cs typeface="Trebuchet MS" panose="020B0603020202020204"/>
              </a:rPr>
              <a:t>Solution</a:t>
            </a:r>
            <a:endParaRPr sz="1650">
              <a:latin typeface="Trebuchet MS" panose="020B0603020202020204"/>
              <a:cs typeface="Trebuchet MS" panose="020B0603020202020204"/>
            </a:endParaRPr>
          </a:p>
          <a:p>
            <a:pPr marL="12700" marR="5080">
              <a:lnSpc>
                <a:spcPct val="134000"/>
              </a:lnSpc>
              <a:spcBef>
                <a:spcPts val="540"/>
              </a:spcBef>
            </a:pPr>
            <a:r>
              <a:rPr sz="1350" spc="-10" dirty="0">
                <a:solidFill>
                  <a:srgbClr val="3C3838"/>
                </a:solidFill>
                <a:latin typeface="Roboto" panose="02000000000000000000"/>
                <a:cs typeface="Roboto" panose="02000000000000000000"/>
              </a:rPr>
              <a:t>Enable </a:t>
            </a:r>
            <a:r>
              <a:rPr sz="1350" spc="-35" dirty="0">
                <a:solidFill>
                  <a:srgbClr val="3C3838"/>
                </a:solidFill>
                <a:latin typeface="Roboto" panose="02000000000000000000"/>
                <a:cs typeface="Roboto" panose="02000000000000000000"/>
              </a:rPr>
              <a:t>high-throughput </a:t>
            </a:r>
            <a:r>
              <a:rPr sz="1350" spc="-30" dirty="0">
                <a:solidFill>
                  <a:srgbClr val="3C3838"/>
                </a:solidFill>
                <a:latin typeface="Roboto" panose="02000000000000000000"/>
                <a:cs typeface="Roboto" panose="02000000000000000000"/>
              </a:rPr>
              <a:t> </a:t>
            </a:r>
            <a:r>
              <a:rPr sz="1350" spc="-20" dirty="0">
                <a:solidFill>
                  <a:srgbClr val="3C3838"/>
                </a:solidFill>
                <a:latin typeface="Roboto" panose="02000000000000000000"/>
                <a:cs typeface="Roboto" panose="02000000000000000000"/>
              </a:rPr>
              <a:t>translation</a:t>
            </a:r>
            <a:r>
              <a:rPr sz="1350" spc="-10" dirty="0">
                <a:solidFill>
                  <a:srgbClr val="3C3838"/>
                </a:solidFill>
                <a:latin typeface="Roboto" panose="02000000000000000000"/>
                <a:cs typeface="Roboto" panose="02000000000000000000"/>
              </a:rPr>
              <a:t> </a:t>
            </a:r>
            <a:r>
              <a:rPr sz="1350" spc="-20" dirty="0">
                <a:solidFill>
                  <a:srgbClr val="3C3838"/>
                </a:solidFill>
                <a:latin typeface="Roboto" panose="02000000000000000000"/>
                <a:cs typeface="Roboto" panose="02000000000000000000"/>
              </a:rPr>
              <a:t>quality</a:t>
            </a:r>
            <a:r>
              <a:rPr sz="1350" spc="-10" dirty="0">
                <a:solidFill>
                  <a:srgbClr val="3C3838"/>
                </a:solidFill>
                <a:latin typeface="Roboto" panose="02000000000000000000"/>
                <a:cs typeface="Roboto" panose="02000000000000000000"/>
              </a:rPr>
              <a:t> assessment </a:t>
            </a:r>
            <a:r>
              <a:rPr sz="1350" spc="-32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to </a:t>
            </a:r>
            <a:r>
              <a:rPr sz="1350" spc="-10" dirty="0">
                <a:solidFill>
                  <a:srgbClr val="3C3838"/>
                </a:solidFill>
                <a:latin typeface="Roboto" panose="02000000000000000000"/>
                <a:cs typeface="Roboto" panose="02000000000000000000"/>
              </a:rPr>
              <a:t>support the </a:t>
            </a:r>
            <a:r>
              <a:rPr sz="1350" spc="-5" dirty="0">
                <a:solidFill>
                  <a:srgbClr val="3C3838"/>
                </a:solidFill>
                <a:latin typeface="Roboto" panose="02000000000000000000"/>
                <a:cs typeface="Roboto" panose="02000000000000000000"/>
              </a:rPr>
              <a:t>needs </a:t>
            </a:r>
            <a:r>
              <a:rPr sz="1350" spc="10" dirty="0">
                <a:solidFill>
                  <a:srgbClr val="3C3838"/>
                </a:solidFill>
                <a:latin typeface="Roboto" panose="02000000000000000000"/>
                <a:cs typeface="Roboto" panose="02000000000000000000"/>
              </a:rPr>
              <a:t>of </a:t>
            </a:r>
            <a:r>
              <a:rPr sz="1350" spc="-50" dirty="0">
                <a:solidFill>
                  <a:srgbClr val="3C3838"/>
                </a:solidFill>
                <a:latin typeface="Roboto" panose="02000000000000000000"/>
                <a:cs typeface="Roboto" panose="02000000000000000000"/>
              </a:rPr>
              <a:t>large- </a:t>
            </a:r>
            <a:r>
              <a:rPr sz="1350" spc="-45" dirty="0">
                <a:solidFill>
                  <a:srgbClr val="3C3838"/>
                </a:solidFill>
                <a:latin typeface="Roboto" panose="02000000000000000000"/>
                <a:cs typeface="Roboto" panose="02000000000000000000"/>
              </a:rPr>
              <a:t> </a:t>
            </a:r>
            <a:r>
              <a:rPr sz="1350" spc="-5" dirty="0">
                <a:solidFill>
                  <a:srgbClr val="3C3838"/>
                </a:solidFill>
                <a:latin typeface="Roboto" panose="02000000000000000000"/>
                <a:cs typeface="Roboto" panose="02000000000000000000"/>
              </a:rPr>
              <a:t>scale </a:t>
            </a:r>
            <a:r>
              <a:rPr sz="1350" spc="-20" dirty="0">
                <a:solidFill>
                  <a:srgbClr val="3C3838"/>
                </a:solidFill>
                <a:latin typeface="Roboto" panose="02000000000000000000"/>
                <a:cs typeface="Roboto" panose="02000000000000000000"/>
              </a:rPr>
              <a:t>translation</a:t>
            </a:r>
            <a:r>
              <a:rPr sz="1350" spc="-1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projects.</a:t>
            </a:r>
            <a:endParaRPr sz="1350">
              <a:latin typeface="Roboto" panose="02000000000000000000"/>
              <a:cs typeface="Roboto" panose="02000000000000000000"/>
            </a:endParaRPr>
          </a:p>
        </p:txBody>
      </p:sp>
      <p:grpSp>
        <p:nvGrpSpPr>
          <p:cNvPr id="11" name="object 11"/>
          <p:cNvGrpSpPr/>
          <p:nvPr/>
        </p:nvGrpSpPr>
        <p:grpSpPr>
          <a:xfrm>
            <a:off x="600075" y="4333874"/>
            <a:ext cx="2886075" cy="2105025"/>
            <a:chOff x="600075" y="4333874"/>
            <a:chExt cx="2886075" cy="2105025"/>
          </a:xfrm>
        </p:grpSpPr>
        <p:sp>
          <p:nvSpPr>
            <p:cNvPr id="12" name="object 12"/>
            <p:cNvSpPr/>
            <p:nvPr/>
          </p:nvSpPr>
          <p:spPr>
            <a:xfrm>
              <a:off x="604837" y="4338637"/>
              <a:ext cx="2876550" cy="2095500"/>
            </a:xfrm>
            <a:custGeom>
              <a:avLst/>
              <a:gdLst/>
              <a:ahLst/>
              <a:cxnLst/>
              <a:rect l="l" t="t" r="r" b="b"/>
              <a:pathLst>
                <a:path w="2876550" h="2095500">
                  <a:moveTo>
                    <a:pt x="2824937" y="0"/>
                  </a:moveTo>
                  <a:lnTo>
                    <a:pt x="51619" y="0"/>
                  </a:lnTo>
                  <a:lnTo>
                    <a:pt x="48026" y="355"/>
                  </a:lnTo>
                  <a:lnTo>
                    <a:pt x="13618" y="18745"/>
                  </a:lnTo>
                  <a:lnTo>
                    <a:pt x="0" y="51612"/>
                  </a:lnTo>
                  <a:lnTo>
                    <a:pt x="0" y="2040257"/>
                  </a:lnTo>
                  <a:lnTo>
                    <a:pt x="0" y="2043883"/>
                  </a:lnTo>
                  <a:lnTo>
                    <a:pt x="18747" y="2081884"/>
                  </a:lnTo>
                  <a:lnTo>
                    <a:pt x="51619" y="2095497"/>
                  </a:lnTo>
                  <a:lnTo>
                    <a:pt x="2824937" y="2095497"/>
                  </a:lnTo>
                  <a:lnTo>
                    <a:pt x="2862935" y="2076754"/>
                  </a:lnTo>
                  <a:lnTo>
                    <a:pt x="2876550" y="2043883"/>
                  </a:lnTo>
                  <a:lnTo>
                    <a:pt x="2876550" y="51612"/>
                  </a:lnTo>
                  <a:lnTo>
                    <a:pt x="2857804" y="13614"/>
                  </a:lnTo>
                  <a:lnTo>
                    <a:pt x="2828518" y="355"/>
                  </a:lnTo>
                  <a:lnTo>
                    <a:pt x="2824937" y="0"/>
                  </a:lnTo>
                  <a:close/>
                </a:path>
              </a:pathLst>
            </a:custGeom>
            <a:solidFill>
              <a:srgbClr val="E1E1EA"/>
            </a:solidFill>
          </p:spPr>
          <p:txBody>
            <a:bodyPr wrap="square" lIns="0" tIns="0" rIns="0" bIns="0" rtlCol="0"/>
            <a:lstStyle/>
            <a:p/>
          </p:txBody>
        </p:sp>
        <p:sp>
          <p:nvSpPr>
            <p:cNvPr id="13" name="object 13"/>
            <p:cNvSpPr/>
            <p:nvPr/>
          </p:nvSpPr>
          <p:spPr>
            <a:xfrm>
              <a:off x="604837" y="4338637"/>
              <a:ext cx="2876550" cy="2095500"/>
            </a:xfrm>
            <a:custGeom>
              <a:avLst/>
              <a:gdLst/>
              <a:ahLst/>
              <a:cxnLst/>
              <a:rect l="l" t="t" r="r" b="b"/>
              <a:pathLst>
                <a:path w="2876550" h="2095500">
                  <a:moveTo>
                    <a:pt x="0" y="2040257"/>
                  </a:moveTo>
                  <a:lnTo>
                    <a:pt x="0" y="55245"/>
                  </a:lnTo>
                  <a:lnTo>
                    <a:pt x="0" y="51612"/>
                  </a:lnTo>
                  <a:lnTo>
                    <a:pt x="351" y="48018"/>
                  </a:lnTo>
                  <a:lnTo>
                    <a:pt x="1061" y="44462"/>
                  </a:lnTo>
                  <a:lnTo>
                    <a:pt x="1771" y="40906"/>
                  </a:lnTo>
                  <a:lnTo>
                    <a:pt x="2818" y="37452"/>
                  </a:lnTo>
                  <a:lnTo>
                    <a:pt x="4207" y="34099"/>
                  </a:lnTo>
                  <a:lnTo>
                    <a:pt x="5590" y="30746"/>
                  </a:lnTo>
                  <a:lnTo>
                    <a:pt x="7292" y="27559"/>
                  </a:lnTo>
                  <a:lnTo>
                    <a:pt x="9311" y="24549"/>
                  </a:lnTo>
                  <a:lnTo>
                    <a:pt x="11325" y="21539"/>
                  </a:lnTo>
                  <a:lnTo>
                    <a:pt x="13618" y="18745"/>
                  </a:lnTo>
                  <a:lnTo>
                    <a:pt x="16182" y="16179"/>
                  </a:lnTo>
                  <a:lnTo>
                    <a:pt x="18747" y="13614"/>
                  </a:lnTo>
                  <a:lnTo>
                    <a:pt x="21535" y="11328"/>
                  </a:lnTo>
                  <a:lnTo>
                    <a:pt x="24551" y="9309"/>
                  </a:lnTo>
                  <a:lnTo>
                    <a:pt x="27567" y="7289"/>
                  </a:lnTo>
                  <a:lnTo>
                    <a:pt x="44465" y="1066"/>
                  </a:lnTo>
                  <a:lnTo>
                    <a:pt x="48026" y="355"/>
                  </a:lnTo>
                  <a:lnTo>
                    <a:pt x="51619" y="0"/>
                  </a:lnTo>
                  <a:lnTo>
                    <a:pt x="55245" y="0"/>
                  </a:lnTo>
                  <a:lnTo>
                    <a:pt x="2821305" y="0"/>
                  </a:lnTo>
                  <a:lnTo>
                    <a:pt x="2824937" y="0"/>
                  </a:lnTo>
                  <a:lnTo>
                    <a:pt x="2828518" y="355"/>
                  </a:lnTo>
                  <a:lnTo>
                    <a:pt x="2832074" y="1054"/>
                  </a:lnTo>
                  <a:lnTo>
                    <a:pt x="2835643" y="1765"/>
                  </a:lnTo>
                  <a:lnTo>
                    <a:pt x="2839097" y="2819"/>
                  </a:lnTo>
                  <a:lnTo>
                    <a:pt x="2842437" y="4203"/>
                  </a:lnTo>
                  <a:lnTo>
                    <a:pt x="2845803" y="5588"/>
                  </a:lnTo>
                  <a:lnTo>
                    <a:pt x="2872346" y="34099"/>
                  </a:lnTo>
                  <a:lnTo>
                    <a:pt x="2875483" y="44462"/>
                  </a:lnTo>
                  <a:lnTo>
                    <a:pt x="2876194" y="48018"/>
                  </a:lnTo>
                  <a:lnTo>
                    <a:pt x="2876550" y="51612"/>
                  </a:lnTo>
                  <a:lnTo>
                    <a:pt x="2876550" y="55245"/>
                  </a:lnTo>
                  <a:lnTo>
                    <a:pt x="2876550" y="2040257"/>
                  </a:lnTo>
                  <a:lnTo>
                    <a:pt x="2876550" y="2043883"/>
                  </a:lnTo>
                  <a:lnTo>
                    <a:pt x="2876194" y="2047474"/>
                  </a:lnTo>
                  <a:lnTo>
                    <a:pt x="2875483" y="2051032"/>
                  </a:lnTo>
                  <a:lnTo>
                    <a:pt x="2874784" y="2054589"/>
                  </a:lnTo>
                  <a:lnTo>
                    <a:pt x="2860370" y="2079318"/>
                  </a:lnTo>
                  <a:lnTo>
                    <a:pt x="2857804" y="2081884"/>
                  </a:lnTo>
                  <a:lnTo>
                    <a:pt x="2832074" y="2094435"/>
                  </a:lnTo>
                  <a:lnTo>
                    <a:pt x="2828518" y="2095144"/>
                  </a:lnTo>
                  <a:lnTo>
                    <a:pt x="2824937" y="2095497"/>
                  </a:lnTo>
                  <a:lnTo>
                    <a:pt x="2821305" y="2095497"/>
                  </a:lnTo>
                  <a:lnTo>
                    <a:pt x="55245" y="2095497"/>
                  </a:lnTo>
                  <a:lnTo>
                    <a:pt x="51619" y="2095497"/>
                  </a:lnTo>
                  <a:lnTo>
                    <a:pt x="48026" y="2095144"/>
                  </a:lnTo>
                  <a:lnTo>
                    <a:pt x="44465" y="2094435"/>
                  </a:lnTo>
                  <a:lnTo>
                    <a:pt x="40907" y="2093730"/>
                  </a:lnTo>
                  <a:lnTo>
                    <a:pt x="9311" y="2070945"/>
                  </a:lnTo>
                  <a:lnTo>
                    <a:pt x="7292" y="2067929"/>
                  </a:lnTo>
                  <a:lnTo>
                    <a:pt x="5590" y="2064744"/>
                  </a:lnTo>
                  <a:lnTo>
                    <a:pt x="4207" y="2061395"/>
                  </a:lnTo>
                  <a:lnTo>
                    <a:pt x="2818" y="2058041"/>
                  </a:lnTo>
                  <a:lnTo>
                    <a:pt x="1771" y="2054589"/>
                  </a:lnTo>
                  <a:lnTo>
                    <a:pt x="1061" y="2051032"/>
                  </a:lnTo>
                  <a:lnTo>
                    <a:pt x="351" y="2047474"/>
                  </a:lnTo>
                  <a:lnTo>
                    <a:pt x="0" y="2043883"/>
                  </a:lnTo>
                  <a:lnTo>
                    <a:pt x="0" y="2040257"/>
                  </a:lnTo>
                  <a:close/>
                </a:path>
              </a:pathLst>
            </a:custGeom>
            <a:ln w="9525">
              <a:solidFill>
                <a:srgbClr val="C7C7D0"/>
              </a:solidFill>
            </a:ln>
          </p:spPr>
          <p:txBody>
            <a:bodyPr wrap="square" lIns="0" tIns="0" rIns="0" bIns="0" rtlCol="0"/>
            <a:lstStyle/>
            <a:p/>
          </p:txBody>
        </p:sp>
      </p:grpSp>
      <p:sp>
        <p:nvSpPr>
          <p:cNvPr id="14" name="object 14"/>
          <p:cNvSpPr txBox="1"/>
          <p:nvPr/>
        </p:nvSpPr>
        <p:spPr>
          <a:xfrm>
            <a:off x="768350" y="4497387"/>
            <a:ext cx="2393950" cy="1179195"/>
          </a:xfrm>
          <a:prstGeom prst="rect">
            <a:avLst/>
          </a:prstGeom>
        </p:spPr>
        <p:txBody>
          <a:bodyPr vert="horz" wrap="square" lIns="0" tIns="17145" rIns="0" bIns="0" rtlCol="0">
            <a:spAutoFit/>
          </a:bodyPr>
          <a:lstStyle/>
          <a:p>
            <a:pPr marL="12700">
              <a:lnSpc>
                <a:spcPct val="100000"/>
              </a:lnSpc>
              <a:spcBef>
                <a:spcPts val="135"/>
              </a:spcBef>
            </a:pPr>
            <a:r>
              <a:rPr sz="1650" spc="175" dirty="0">
                <a:solidFill>
                  <a:srgbClr val="3C3838"/>
                </a:solidFill>
                <a:latin typeface="Trebuchet MS" panose="020B0603020202020204"/>
                <a:cs typeface="Trebuchet MS" panose="020B0603020202020204"/>
              </a:rPr>
              <a:t>U</a:t>
            </a:r>
            <a:r>
              <a:rPr sz="1650" spc="65" dirty="0">
                <a:solidFill>
                  <a:srgbClr val="3C3838"/>
                </a:solidFill>
                <a:latin typeface="Trebuchet MS" panose="020B0603020202020204"/>
                <a:cs typeface="Trebuchet MS" panose="020B0603020202020204"/>
              </a:rPr>
              <a:t>se</a:t>
            </a:r>
            <a:r>
              <a:rPr sz="1650" spc="-15" dirty="0">
                <a:solidFill>
                  <a:srgbClr val="3C3838"/>
                </a:solidFill>
                <a:latin typeface="Trebuchet MS" panose="020B0603020202020204"/>
                <a:cs typeface="Trebuchet MS" panose="020B0603020202020204"/>
              </a:rPr>
              <a:t>r</a:t>
            </a:r>
            <a:r>
              <a:rPr sz="1650" spc="95" dirty="0">
                <a:solidFill>
                  <a:srgbClr val="3C3838"/>
                </a:solidFill>
                <a:latin typeface="Trebuchet MS" panose="020B0603020202020204"/>
                <a:cs typeface="Trebuchet MS" panose="020B0603020202020204"/>
              </a:rPr>
              <a:t>-</a:t>
            </a:r>
            <a:r>
              <a:rPr sz="1650" spc="70" dirty="0">
                <a:solidFill>
                  <a:srgbClr val="3C3838"/>
                </a:solidFill>
                <a:latin typeface="Trebuchet MS" panose="020B0603020202020204"/>
                <a:cs typeface="Trebuchet MS" panose="020B0603020202020204"/>
              </a:rPr>
              <a:t>F</a:t>
            </a:r>
            <a:r>
              <a:rPr sz="1650" spc="20" dirty="0">
                <a:solidFill>
                  <a:srgbClr val="3C3838"/>
                </a:solidFill>
                <a:latin typeface="Trebuchet MS" panose="020B0603020202020204"/>
                <a:cs typeface="Trebuchet MS" panose="020B0603020202020204"/>
              </a:rPr>
              <a:t>riend</a:t>
            </a:r>
            <a:r>
              <a:rPr sz="1650" spc="-20" dirty="0">
                <a:solidFill>
                  <a:srgbClr val="3C3838"/>
                </a:solidFill>
                <a:latin typeface="Trebuchet MS" panose="020B0603020202020204"/>
                <a:cs typeface="Trebuchet MS" panose="020B0603020202020204"/>
              </a:rPr>
              <a:t>l</a:t>
            </a:r>
            <a:r>
              <a:rPr sz="1650" spc="100" dirty="0">
                <a:solidFill>
                  <a:srgbClr val="3C3838"/>
                </a:solidFill>
                <a:latin typeface="Trebuchet MS" panose="020B0603020202020204"/>
                <a:cs typeface="Trebuchet MS" panose="020B0603020202020204"/>
              </a:rPr>
              <a:t>y</a:t>
            </a:r>
            <a:r>
              <a:rPr sz="1650" spc="-114" dirty="0">
                <a:solidFill>
                  <a:srgbClr val="3C3838"/>
                </a:solidFill>
                <a:latin typeface="Trebuchet MS" panose="020B0603020202020204"/>
                <a:cs typeface="Trebuchet MS" panose="020B0603020202020204"/>
              </a:rPr>
              <a:t> </a:t>
            </a:r>
            <a:r>
              <a:rPr sz="1650" spc="10" dirty="0">
                <a:solidFill>
                  <a:srgbClr val="3C3838"/>
                </a:solidFill>
                <a:latin typeface="Trebuchet MS" panose="020B0603020202020204"/>
                <a:cs typeface="Trebuchet MS" panose="020B0603020202020204"/>
              </a:rPr>
              <a:t>I</a:t>
            </a:r>
            <a:r>
              <a:rPr sz="1650" spc="15" dirty="0">
                <a:solidFill>
                  <a:srgbClr val="3C3838"/>
                </a:solidFill>
                <a:latin typeface="Trebuchet MS" panose="020B0603020202020204"/>
                <a:cs typeface="Trebuchet MS" panose="020B0603020202020204"/>
              </a:rPr>
              <a:t>n</a:t>
            </a:r>
            <a:r>
              <a:rPr sz="1650" spc="-110" dirty="0">
                <a:solidFill>
                  <a:srgbClr val="3C3838"/>
                </a:solidFill>
                <a:latin typeface="Trebuchet MS" panose="020B0603020202020204"/>
                <a:cs typeface="Trebuchet MS" panose="020B0603020202020204"/>
              </a:rPr>
              <a:t>t</a:t>
            </a:r>
            <a:r>
              <a:rPr sz="1650" spc="-5" dirty="0">
                <a:solidFill>
                  <a:srgbClr val="3C3838"/>
                </a:solidFill>
                <a:latin typeface="Trebuchet MS" panose="020B0603020202020204"/>
                <a:cs typeface="Trebuchet MS" panose="020B0603020202020204"/>
              </a:rPr>
              <a:t>er</a:t>
            </a:r>
            <a:r>
              <a:rPr sz="1650" spc="-10" dirty="0">
                <a:solidFill>
                  <a:srgbClr val="3C3838"/>
                </a:solidFill>
                <a:latin typeface="Trebuchet MS" panose="020B0603020202020204"/>
                <a:cs typeface="Trebuchet MS" panose="020B0603020202020204"/>
              </a:rPr>
              <a:t>f</a:t>
            </a:r>
            <a:r>
              <a:rPr sz="1650" spc="80" dirty="0">
                <a:solidFill>
                  <a:srgbClr val="3C3838"/>
                </a:solidFill>
                <a:latin typeface="Trebuchet MS" panose="020B0603020202020204"/>
                <a:cs typeface="Trebuchet MS" panose="020B0603020202020204"/>
              </a:rPr>
              <a:t>a</a:t>
            </a:r>
            <a:r>
              <a:rPr sz="1650" spc="65" dirty="0">
                <a:solidFill>
                  <a:srgbClr val="3C3838"/>
                </a:solidFill>
                <a:latin typeface="Trebuchet MS" panose="020B0603020202020204"/>
                <a:cs typeface="Trebuchet MS" panose="020B0603020202020204"/>
              </a:rPr>
              <a:t>c</a:t>
            </a:r>
            <a:r>
              <a:rPr sz="1650" spc="90" dirty="0">
                <a:solidFill>
                  <a:srgbClr val="3C3838"/>
                </a:solidFill>
                <a:latin typeface="Trebuchet MS" panose="020B0603020202020204"/>
                <a:cs typeface="Trebuchet MS" panose="020B0603020202020204"/>
              </a:rPr>
              <a:t>e</a:t>
            </a:r>
            <a:endParaRPr sz="1650">
              <a:latin typeface="Trebuchet MS" panose="020B0603020202020204"/>
              <a:cs typeface="Trebuchet MS" panose="020B0603020202020204"/>
            </a:endParaRPr>
          </a:p>
          <a:p>
            <a:pPr marL="12700" marR="5080">
              <a:lnSpc>
                <a:spcPct val="134000"/>
              </a:lnSpc>
              <a:spcBef>
                <a:spcPts val="540"/>
              </a:spcBef>
            </a:pPr>
            <a:r>
              <a:rPr sz="1350" spc="-15" dirty="0">
                <a:solidFill>
                  <a:srgbClr val="3C3838"/>
                </a:solidFill>
                <a:latin typeface="Roboto" panose="02000000000000000000"/>
                <a:cs typeface="Roboto" panose="02000000000000000000"/>
              </a:rPr>
              <a:t>Develop</a:t>
            </a:r>
            <a:r>
              <a:rPr sz="1350" spc="-5"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a</a:t>
            </a:r>
            <a:r>
              <a:rPr sz="1350" dirty="0">
                <a:solidFill>
                  <a:srgbClr val="3C3838"/>
                </a:solidFill>
                <a:latin typeface="Roboto" panose="02000000000000000000"/>
                <a:cs typeface="Roboto" panose="02000000000000000000"/>
              </a:rPr>
              <a:t> </a:t>
            </a:r>
            <a:r>
              <a:rPr sz="1350" spc="-20" dirty="0">
                <a:solidFill>
                  <a:srgbClr val="3C3838"/>
                </a:solidFill>
                <a:latin typeface="Roboto" panose="02000000000000000000"/>
                <a:cs typeface="Roboto" panose="02000000000000000000"/>
              </a:rPr>
              <a:t>intuitive</a:t>
            </a:r>
            <a:r>
              <a:rPr sz="1350" spc="-5"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and</a:t>
            </a:r>
            <a:r>
              <a:rPr sz="1350" dirty="0">
                <a:solidFill>
                  <a:srgbClr val="3C3838"/>
                </a:solidFill>
                <a:latin typeface="Roboto" panose="02000000000000000000"/>
                <a:cs typeface="Roboto" panose="02000000000000000000"/>
              </a:rPr>
              <a:t> </a:t>
            </a:r>
            <a:r>
              <a:rPr sz="1350" spc="-75" dirty="0">
                <a:solidFill>
                  <a:srgbClr val="3C3838"/>
                </a:solidFill>
                <a:latin typeface="Roboto" panose="02000000000000000000"/>
                <a:cs typeface="Roboto" panose="02000000000000000000"/>
              </a:rPr>
              <a:t>easy-to- </a:t>
            </a:r>
            <a:r>
              <a:rPr sz="1350" spc="-32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use</a:t>
            </a:r>
            <a:r>
              <a:rPr sz="1350" spc="-10" dirty="0">
                <a:solidFill>
                  <a:srgbClr val="3C3838"/>
                </a:solidFill>
                <a:latin typeface="Roboto" panose="02000000000000000000"/>
                <a:cs typeface="Roboto" panose="02000000000000000000"/>
              </a:rPr>
              <a:t> platform</a:t>
            </a:r>
            <a:r>
              <a:rPr sz="1350" spc="-5" dirty="0">
                <a:solidFill>
                  <a:srgbClr val="3C3838"/>
                </a:solidFill>
                <a:latin typeface="Roboto" panose="02000000000000000000"/>
                <a:cs typeface="Roboto" panose="02000000000000000000"/>
              </a:rPr>
              <a:t> </a:t>
            </a:r>
            <a:r>
              <a:rPr sz="1350" dirty="0">
                <a:solidFill>
                  <a:srgbClr val="3C3838"/>
                </a:solidFill>
                <a:latin typeface="Roboto" panose="02000000000000000000"/>
                <a:cs typeface="Roboto" panose="02000000000000000000"/>
              </a:rPr>
              <a:t>for</a:t>
            </a:r>
            <a:r>
              <a:rPr sz="1350" spc="-10" dirty="0">
                <a:solidFill>
                  <a:srgbClr val="3C3838"/>
                </a:solidFill>
                <a:latin typeface="Roboto" panose="02000000000000000000"/>
                <a:cs typeface="Roboto" panose="02000000000000000000"/>
              </a:rPr>
              <a:t> </a:t>
            </a:r>
            <a:r>
              <a:rPr sz="1350" spc="-20" dirty="0">
                <a:solidFill>
                  <a:srgbClr val="3C3838"/>
                </a:solidFill>
                <a:latin typeface="Roboto" panose="02000000000000000000"/>
                <a:cs typeface="Roboto" panose="02000000000000000000"/>
              </a:rPr>
              <a:t>translation </a:t>
            </a:r>
            <a:r>
              <a:rPr sz="1350" spc="-15" dirty="0">
                <a:solidFill>
                  <a:srgbClr val="3C3838"/>
                </a:solidFill>
                <a:latin typeface="Roboto" panose="02000000000000000000"/>
                <a:cs typeface="Roboto" panose="02000000000000000000"/>
              </a:rPr>
              <a:t> </a:t>
            </a:r>
            <a:r>
              <a:rPr sz="1350" spc="-20" dirty="0">
                <a:solidFill>
                  <a:srgbClr val="3C3838"/>
                </a:solidFill>
                <a:latin typeface="Roboto" panose="02000000000000000000"/>
                <a:cs typeface="Roboto" panose="02000000000000000000"/>
              </a:rPr>
              <a:t>quality</a:t>
            </a:r>
            <a:r>
              <a:rPr sz="1350" spc="-3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evaluation</a:t>
            </a:r>
            <a:r>
              <a:rPr sz="1350" spc="-25"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and</a:t>
            </a:r>
            <a:r>
              <a:rPr sz="1350" spc="-3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analysis.</a:t>
            </a:r>
            <a:endParaRPr sz="1350">
              <a:latin typeface="Roboto" panose="02000000000000000000"/>
              <a:cs typeface="Roboto" panose="02000000000000000000"/>
            </a:endParaRPr>
          </a:p>
        </p:txBody>
      </p:sp>
      <p:grpSp>
        <p:nvGrpSpPr>
          <p:cNvPr id="15" name="object 15"/>
          <p:cNvGrpSpPr/>
          <p:nvPr/>
        </p:nvGrpSpPr>
        <p:grpSpPr>
          <a:xfrm>
            <a:off x="3657600" y="4333874"/>
            <a:ext cx="2886075" cy="2105025"/>
            <a:chOff x="3657600" y="4333874"/>
            <a:chExt cx="2886075" cy="2105025"/>
          </a:xfrm>
        </p:grpSpPr>
        <p:sp>
          <p:nvSpPr>
            <p:cNvPr id="16" name="object 16"/>
            <p:cNvSpPr/>
            <p:nvPr/>
          </p:nvSpPr>
          <p:spPr>
            <a:xfrm>
              <a:off x="3662362" y="4338637"/>
              <a:ext cx="2876550" cy="2095500"/>
            </a:xfrm>
            <a:custGeom>
              <a:avLst/>
              <a:gdLst/>
              <a:ahLst/>
              <a:cxnLst/>
              <a:rect l="l" t="t" r="r" b="b"/>
              <a:pathLst>
                <a:path w="2876550" h="2095500">
                  <a:moveTo>
                    <a:pt x="2824937" y="0"/>
                  </a:moveTo>
                  <a:lnTo>
                    <a:pt x="51612" y="0"/>
                  </a:lnTo>
                  <a:lnTo>
                    <a:pt x="48018" y="355"/>
                  </a:lnTo>
                  <a:lnTo>
                    <a:pt x="13614" y="18745"/>
                  </a:lnTo>
                  <a:lnTo>
                    <a:pt x="0" y="51612"/>
                  </a:lnTo>
                  <a:lnTo>
                    <a:pt x="0" y="2040257"/>
                  </a:lnTo>
                  <a:lnTo>
                    <a:pt x="0" y="2043883"/>
                  </a:lnTo>
                  <a:lnTo>
                    <a:pt x="18745" y="2081884"/>
                  </a:lnTo>
                  <a:lnTo>
                    <a:pt x="51612" y="2095497"/>
                  </a:lnTo>
                  <a:lnTo>
                    <a:pt x="2824937" y="2095497"/>
                  </a:lnTo>
                  <a:lnTo>
                    <a:pt x="2862935" y="2076754"/>
                  </a:lnTo>
                  <a:lnTo>
                    <a:pt x="2876550" y="2043883"/>
                  </a:lnTo>
                  <a:lnTo>
                    <a:pt x="2876550" y="51612"/>
                  </a:lnTo>
                  <a:lnTo>
                    <a:pt x="2857804" y="13614"/>
                  </a:lnTo>
                  <a:lnTo>
                    <a:pt x="2828518" y="355"/>
                  </a:lnTo>
                  <a:lnTo>
                    <a:pt x="2824937" y="0"/>
                  </a:lnTo>
                  <a:close/>
                </a:path>
              </a:pathLst>
            </a:custGeom>
            <a:solidFill>
              <a:srgbClr val="E1E1EA"/>
            </a:solidFill>
          </p:spPr>
          <p:txBody>
            <a:bodyPr wrap="square" lIns="0" tIns="0" rIns="0" bIns="0" rtlCol="0"/>
            <a:lstStyle/>
            <a:p/>
          </p:txBody>
        </p:sp>
        <p:sp>
          <p:nvSpPr>
            <p:cNvPr id="17" name="object 17"/>
            <p:cNvSpPr/>
            <p:nvPr/>
          </p:nvSpPr>
          <p:spPr>
            <a:xfrm>
              <a:off x="3662362" y="4338637"/>
              <a:ext cx="2876550" cy="2095500"/>
            </a:xfrm>
            <a:custGeom>
              <a:avLst/>
              <a:gdLst/>
              <a:ahLst/>
              <a:cxnLst/>
              <a:rect l="l" t="t" r="r" b="b"/>
              <a:pathLst>
                <a:path w="2876550" h="2095500">
                  <a:moveTo>
                    <a:pt x="0" y="2040257"/>
                  </a:moveTo>
                  <a:lnTo>
                    <a:pt x="0" y="55245"/>
                  </a:lnTo>
                  <a:lnTo>
                    <a:pt x="0" y="51612"/>
                  </a:lnTo>
                  <a:lnTo>
                    <a:pt x="355" y="48018"/>
                  </a:lnTo>
                  <a:lnTo>
                    <a:pt x="1066" y="44462"/>
                  </a:lnTo>
                  <a:lnTo>
                    <a:pt x="1765" y="40906"/>
                  </a:lnTo>
                  <a:lnTo>
                    <a:pt x="2819" y="37452"/>
                  </a:lnTo>
                  <a:lnTo>
                    <a:pt x="27571" y="7289"/>
                  </a:lnTo>
                  <a:lnTo>
                    <a:pt x="44462" y="1066"/>
                  </a:lnTo>
                  <a:lnTo>
                    <a:pt x="48018" y="355"/>
                  </a:lnTo>
                  <a:lnTo>
                    <a:pt x="51612" y="0"/>
                  </a:lnTo>
                  <a:lnTo>
                    <a:pt x="55245" y="0"/>
                  </a:lnTo>
                  <a:lnTo>
                    <a:pt x="2821305" y="0"/>
                  </a:lnTo>
                  <a:lnTo>
                    <a:pt x="2824937" y="0"/>
                  </a:lnTo>
                  <a:lnTo>
                    <a:pt x="2828518" y="355"/>
                  </a:lnTo>
                  <a:lnTo>
                    <a:pt x="2832074" y="1054"/>
                  </a:lnTo>
                  <a:lnTo>
                    <a:pt x="2835643" y="1765"/>
                  </a:lnTo>
                  <a:lnTo>
                    <a:pt x="2839097" y="2819"/>
                  </a:lnTo>
                  <a:lnTo>
                    <a:pt x="2842437" y="4203"/>
                  </a:lnTo>
                  <a:lnTo>
                    <a:pt x="2845803" y="5588"/>
                  </a:lnTo>
                  <a:lnTo>
                    <a:pt x="2860370" y="16179"/>
                  </a:lnTo>
                  <a:lnTo>
                    <a:pt x="2862935" y="18745"/>
                  </a:lnTo>
                  <a:lnTo>
                    <a:pt x="2875483" y="44462"/>
                  </a:lnTo>
                  <a:lnTo>
                    <a:pt x="2876194" y="48018"/>
                  </a:lnTo>
                  <a:lnTo>
                    <a:pt x="2876550" y="51612"/>
                  </a:lnTo>
                  <a:lnTo>
                    <a:pt x="2876550" y="55245"/>
                  </a:lnTo>
                  <a:lnTo>
                    <a:pt x="2876550" y="2040257"/>
                  </a:lnTo>
                  <a:lnTo>
                    <a:pt x="2876550" y="2043883"/>
                  </a:lnTo>
                  <a:lnTo>
                    <a:pt x="2876194" y="2047474"/>
                  </a:lnTo>
                  <a:lnTo>
                    <a:pt x="2875483" y="2051032"/>
                  </a:lnTo>
                  <a:lnTo>
                    <a:pt x="2874784" y="2054589"/>
                  </a:lnTo>
                  <a:lnTo>
                    <a:pt x="2860370" y="2079318"/>
                  </a:lnTo>
                  <a:lnTo>
                    <a:pt x="2857804" y="2081884"/>
                  </a:lnTo>
                  <a:lnTo>
                    <a:pt x="2842437" y="2091295"/>
                  </a:lnTo>
                  <a:lnTo>
                    <a:pt x="2839097" y="2092679"/>
                  </a:lnTo>
                  <a:lnTo>
                    <a:pt x="2835643" y="2093730"/>
                  </a:lnTo>
                  <a:lnTo>
                    <a:pt x="2832074" y="2094435"/>
                  </a:lnTo>
                  <a:lnTo>
                    <a:pt x="2828518" y="2095144"/>
                  </a:lnTo>
                  <a:lnTo>
                    <a:pt x="2824937" y="2095497"/>
                  </a:lnTo>
                  <a:lnTo>
                    <a:pt x="2821305" y="2095497"/>
                  </a:lnTo>
                  <a:lnTo>
                    <a:pt x="55245" y="2095497"/>
                  </a:lnTo>
                  <a:lnTo>
                    <a:pt x="51612" y="2095497"/>
                  </a:lnTo>
                  <a:lnTo>
                    <a:pt x="48018" y="2095144"/>
                  </a:lnTo>
                  <a:lnTo>
                    <a:pt x="44462" y="2094435"/>
                  </a:lnTo>
                  <a:lnTo>
                    <a:pt x="40906" y="2093730"/>
                  </a:lnTo>
                  <a:lnTo>
                    <a:pt x="16179" y="2079318"/>
                  </a:lnTo>
                  <a:lnTo>
                    <a:pt x="13614" y="2076754"/>
                  </a:lnTo>
                  <a:lnTo>
                    <a:pt x="1066" y="2051032"/>
                  </a:lnTo>
                  <a:lnTo>
                    <a:pt x="355" y="2047474"/>
                  </a:lnTo>
                  <a:lnTo>
                    <a:pt x="0" y="2043883"/>
                  </a:lnTo>
                  <a:lnTo>
                    <a:pt x="0" y="2040257"/>
                  </a:lnTo>
                  <a:close/>
                </a:path>
              </a:pathLst>
            </a:custGeom>
            <a:ln w="9525">
              <a:solidFill>
                <a:srgbClr val="C7C7D0"/>
              </a:solidFill>
            </a:ln>
          </p:spPr>
          <p:txBody>
            <a:bodyPr wrap="square" lIns="0" tIns="0" rIns="0" bIns="0" rtlCol="0"/>
            <a:lstStyle/>
            <a:p/>
          </p:txBody>
        </p:sp>
      </p:grpSp>
      <p:sp>
        <p:nvSpPr>
          <p:cNvPr id="18" name="object 18"/>
          <p:cNvSpPr txBox="1"/>
          <p:nvPr/>
        </p:nvSpPr>
        <p:spPr>
          <a:xfrm>
            <a:off x="3825875" y="4497387"/>
            <a:ext cx="2540000" cy="1731645"/>
          </a:xfrm>
          <a:prstGeom prst="rect">
            <a:avLst/>
          </a:prstGeom>
        </p:spPr>
        <p:txBody>
          <a:bodyPr vert="horz" wrap="square" lIns="0" tIns="17145" rIns="0" bIns="0" rtlCol="0">
            <a:spAutoFit/>
          </a:bodyPr>
          <a:lstStyle/>
          <a:p>
            <a:pPr marL="12700">
              <a:lnSpc>
                <a:spcPct val="100000"/>
              </a:lnSpc>
              <a:spcBef>
                <a:spcPts val="135"/>
              </a:spcBef>
            </a:pPr>
            <a:r>
              <a:rPr sz="1650" spc="125" dirty="0">
                <a:solidFill>
                  <a:srgbClr val="3C3838"/>
                </a:solidFill>
                <a:latin typeface="Trebuchet MS" panose="020B0603020202020204"/>
                <a:cs typeface="Trebuchet MS" panose="020B0603020202020204"/>
              </a:rPr>
              <a:t>Co</a:t>
            </a:r>
            <a:r>
              <a:rPr sz="1650" spc="110" dirty="0">
                <a:solidFill>
                  <a:srgbClr val="3C3838"/>
                </a:solidFill>
                <a:latin typeface="Trebuchet MS" panose="020B0603020202020204"/>
                <a:cs typeface="Trebuchet MS" panose="020B0603020202020204"/>
              </a:rPr>
              <a:t>n</a:t>
            </a:r>
            <a:r>
              <a:rPr sz="1650" spc="50" dirty="0">
                <a:solidFill>
                  <a:srgbClr val="3C3838"/>
                </a:solidFill>
                <a:latin typeface="Trebuchet MS" panose="020B0603020202020204"/>
                <a:cs typeface="Trebuchet MS" panose="020B0603020202020204"/>
              </a:rPr>
              <a:t>tinuous</a:t>
            </a:r>
            <a:r>
              <a:rPr sz="1650" spc="-70" dirty="0">
                <a:solidFill>
                  <a:srgbClr val="3C3838"/>
                </a:solidFill>
                <a:latin typeface="Trebuchet MS" panose="020B0603020202020204"/>
                <a:cs typeface="Trebuchet MS" panose="020B0603020202020204"/>
              </a:rPr>
              <a:t> </a:t>
            </a:r>
            <a:r>
              <a:rPr sz="1650" spc="55" dirty="0">
                <a:solidFill>
                  <a:srgbClr val="3C3838"/>
                </a:solidFill>
                <a:latin typeface="Trebuchet MS" panose="020B0603020202020204"/>
                <a:cs typeface="Trebuchet MS" panose="020B0603020202020204"/>
              </a:rPr>
              <a:t>Imp</a:t>
            </a:r>
            <a:r>
              <a:rPr sz="1650" spc="10" dirty="0">
                <a:solidFill>
                  <a:srgbClr val="3C3838"/>
                </a:solidFill>
                <a:latin typeface="Trebuchet MS" panose="020B0603020202020204"/>
                <a:cs typeface="Trebuchet MS" panose="020B0603020202020204"/>
              </a:rPr>
              <a:t>r</a:t>
            </a:r>
            <a:r>
              <a:rPr sz="1650" spc="80" dirty="0">
                <a:solidFill>
                  <a:srgbClr val="3C3838"/>
                </a:solidFill>
                <a:latin typeface="Trebuchet MS" panose="020B0603020202020204"/>
                <a:cs typeface="Trebuchet MS" panose="020B0603020202020204"/>
              </a:rPr>
              <a:t>o</a:t>
            </a:r>
            <a:r>
              <a:rPr sz="1650" spc="55" dirty="0">
                <a:solidFill>
                  <a:srgbClr val="3C3838"/>
                </a:solidFill>
                <a:latin typeface="Trebuchet MS" panose="020B0603020202020204"/>
                <a:cs typeface="Trebuchet MS" panose="020B0603020202020204"/>
              </a:rPr>
              <a:t>v</a:t>
            </a:r>
            <a:r>
              <a:rPr sz="1650" spc="114" dirty="0">
                <a:solidFill>
                  <a:srgbClr val="3C3838"/>
                </a:solidFill>
                <a:latin typeface="Trebuchet MS" panose="020B0603020202020204"/>
                <a:cs typeface="Trebuchet MS" panose="020B0603020202020204"/>
              </a:rPr>
              <a:t>eme</a:t>
            </a:r>
            <a:r>
              <a:rPr sz="1650" spc="85" dirty="0">
                <a:solidFill>
                  <a:srgbClr val="3C3838"/>
                </a:solidFill>
                <a:latin typeface="Trebuchet MS" panose="020B0603020202020204"/>
                <a:cs typeface="Trebuchet MS" panose="020B0603020202020204"/>
              </a:rPr>
              <a:t>n</a:t>
            </a:r>
            <a:r>
              <a:rPr sz="1650" spc="-90" dirty="0">
                <a:solidFill>
                  <a:srgbClr val="3C3838"/>
                </a:solidFill>
                <a:latin typeface="Trebuchet MS" panose="020B0603020202020204"/>
                <a:cs typeface="Trebuchet MS" panose="020B0603020202020204"/>
              </a:rPr>
              <a:t>t</a:t>
            </a:r>
            <a:endParaRPr sz="1650">
              <a:latin typeface="Trebuchet MS" panose="020B0603020202020204"/>
              <a:cs typeface="Trebuchet MS" panose="020B0603020202020204"/>
            </a:endParaRPr>
          </a:p>
          <a:p>
            <a:pPr marL="12700" marR="149225">
              <a:lnSpc>
                <a:spcPct val="134000"/>
              </a:lnSpc>
              <a:spcBef>
                <a:spcPts val="540"/>
              </a:spcBef>
            </a:pPr>
            <a:r>
              <a:rPr sz="1350" spc="-15" dirty="0">
                <a:solidFill>
                  <a:srgbClr val="3C3838"/>
                </a:solidFill>
                <a:latin typeface="Roboto" panose="02000000000000000000"/>
                <a:cs typeface="Roboto" panose="02000000000000000000"/>
              </a:rPr>
              <a:t>Leverage</a:t>
            </a:r>
            <a:r>
              <a:rPr sz="1350" spc="-10" dirty="0">
                <a:solidFill>
                  <a:srgbClr val="3C3838"/>
                </a:solidFill>
                <a:latin typeface="Roboto" panose="02000000000000000000"/>
                <a:cs typeface="Roboto" panose="02000000000000000000"/>
              </a:rPr>
              <a:t> the</a:t>
            </a:r>
            <a:r>
              <a:rPr sz="1350" spc="-5"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latest </a:t>
            </a:r>
            <a:r>
              <a:rPr sz="1350" spc="-5"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advancements</a:t>
            </a:r>
            <a:r>
              <a:rPr sz="1350" spc="-15" dirty="0">
                <a:solidFill>
                  <a:srgbClr val="3C3838"/>
                </a:solidFill>
                <a:latin typeface="Roboto" panose="02000000000000000000"/>
                <a:cs typeface="Roboto" panose="02000000000000000000"/>
              </a:rPr>
              <a:t> </a:t>
            </a:r>
            <a:r>
              <a:rPr sz="1350" spc="-20" dirty="0">
                <a:solidFill>
                  <a:srgbClr val="3C3838"/>
                </a:solidFill>
                <a:latin typeface="Roboto" panose="02000000000000000000"/>
                <a:cs typeface="Roboto" panose="02000000000000000000"/>
              </a:rPr>
              <a:t>in</a:t>
            </a:r>
            <a:r>
              <a:rPr sz="1350" spc="-5" dirty="0">
                <a:solidFill>
                  <a:srgbClr val="3C3838"/>
                </a:solidFill>
                <a:latin typeface="Roboto" panose="02000000000000000000"/>
                <a:cs typeface="Roboto" panose="02000000000000000000"/>
              </a:rPr>
              <a:t> NLP</a:t>
            </a:r>
            <a:r>
              <a:rPr sz="1350" spc="-1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and </a:t>
            </a:r>
            <a:r>
              <a:rPr sz="1350" spc="-1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machine learning </a:t>
            </a:r>
            <a:r>
              <a:rPr sz="1350" spc="-20" dirty="0">
                <a:solidFill>
                  <a:srgbClr val="3C3838"/>
                </a:solidFill>
                <a:latin typeface="Roboto" panose="02000000000000000000"/>
                <a:cs typeface="Roboto" panose="02000000000000000000"/>
              </a:rPr>
              <a:t>to continually </a:t>
            </a:r>
            <a:r>
              <a:rPr sz="1350" spc="-325"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enhance the</a:t>
            </a:r>
            <a:r>
              <a:rPr sz="1350" spc="-5" dirty="0">
                <a:solidFill>
                  <a:srgbClr val="3C3838"/>
                </a:solidFill>
                <a:latin typeface="Roboto" panose="02000000000000000000"/>
                <a:cs typeface="Roboto" panose="02000000000000000000"/>
              </a:rPr>
              <a:t> </a:t>
            </a:r>
            <a:r>
              <a:rPr sz="1350" spc="-35" dirty="0">
                <a:solidFill>
                  <a:srgbClr val="3C3838"/>
                </a:solidFill>
                <a:latin typeface="Roboto" panose="02000000000000000000"/>
                <a:cs typeface="Roboto" panose="02000000000000000000"/>
              </a:rPr>
              <a:t>system's </a:t>
            </a:r>
            <a:r>
              <a:rPr sz="1350" spc="-30"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performance.</a:t>
            </a:r>
            <a:endParaRPr sz="1350">
              <a:latin typeface="Roboto" panose="02000000000000000000"/>
              <a:cs typeface="Roboto" panose="0200000000000000000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253"/>
            <a:ext cx="11430000" cy="2142871"/>
          </a:xfrm>
          <a:prstGeom prst="rect">
            <a:avLst/>
          </a:prstGeom>
        </p:spPr>
      </p:pic>
      <p:sp>
        <p:nvSpPr>
          <p:cNvPr id="3" name="object 3"/>
          <p:cNvSpPr txBox="1">
            <a:spLocks noGrp="1"/>
          </p:cNvSpPr>
          <p:nvPr>
            <p:ph type="title"/>
          </p:nvPr>
        </p:nvSpPr>
        <p:spPr>
          <a:xfrm>
            <a:off x="587375" y="2759075"/>
            <a:ext cx="6808470" cy="539750"/>
          </a:xfrm>
          <a:prstGeom prst="rect">
            <a:avLst/>
          </a:prstGeom>
        </p:spPr>
        <p:txBody>
          <a:bodyPr vert="horz" wrap="square" lIns="0" tIns="15875" rIns="0" bIns="0" rtlCol="0">
            <a:spAutoFit/>
          </a:bodyPr>
          <a:lstStyle/>
          <a:p>
            <a:pPr marL="12700">
              <a:lnSpc>
                <a:spcPct val="100000"/>
              </a:lnSpc>
              <a:spcBef>
                <a:spcPts val="125"/>
              </a:spcBef>
            </a:pPr>
            <a:r>
              <a:rPr spc="495" dirty="0"/>
              <a:t>W</a:t>
            </a:r>
            <a:r>
              <a:rPr spc="270" dirty="0"/>
              <a:t>h</a:t>
            </a:r>
            <a:r>
              <a:rPr spc="175" dirty="0"/>
              <a:t>y</a:t>
            </a:r>
            <a:r>
              <a:rPr spc="-240" dirty="0"/>
              <a:t> </a:t>
            </a:r>
            <a:r>
              <a:rPr spc="215" dirty="0"/>
              <a:t>Choose</a:t>
            </a:r>
            <a:r>
              <a:rPr spc="-150" dirty="0"/>
              <a:t> </a:t>
            </a:r>
            <a:r>
              <a:rPr spc="265" dirty="0"/>
              <a:t>H</a:t>
            </a:r>
            <a:r>
              <a:rPr spc="120" dirty="0"/>
              <a:t>elsinki-NLP</a:t>
            </a:r>
            <a:r>
              <a:rPr spc="-240" dirty="0"/>
              <a:t> </a:t>
            </a:r>
            <a:r>
              <a:rPr spc="550" dirty="0"/>
              <a:t>M</a:t>
            </a:r>
            <a:r>
              <a:rPr spc="145" dirty="0"/>
              <a:t>ode</a:t>
            </a:r>
            <a:r>
              <a:rPr spc="25" dirty="0"/>
              <a:t>l</a:t>
            </a:r>
            <a:r>
              <a:rPr spc="375" dirty="0"/>
              <a:t>?</a:t>
            </a:r>
            <a:endParaRPr spc="375" dirty="0"/>
          </a:p>
        </p:txBody>
      </p:sp>
      <p:grpSp>
        <p:nvGrpSpPr>
          <p:cNvPr id="4" name="object 4"/>
          <p:cNvGrpSpPr/>
          <p:nvPr/>
        </p:nvGrpSpPr>
        <p:grpSpPr>
          <a:xfrm>
            <a:off x="600075" y="3781425"/>
            <a:ext cx="390525" cy="381000"/>
            <a:chOff x="600075" y="3781425"/>
            <a:chExt cx="390525" cy="381000"/>
          </a:xfrm>
        </p:grpSpPr>
        <p:sp>
          <p:nvSpPr>
            <p:cNvPr id="5" name="object 5"/>
            <p:cNvSpPr/>
            <p:nvPr/>
          </p:nvSpPr>
          <p:spPr>
            <a:xfrm>
              <a:off x="604837" y="3786187"/>
              <a:ext cx="381000" cy="371475"/>
            </a:xfrm>
            <a:custGeom>
              <a:avLst/>
              <a:gdLst/>
              <a:ahLst/>
              <a:cxnLst/>
              <a:rect l="l" t="t" r="r" b="b"/>
              <a:pathLst>
                <a:path w="381000" h="371475">
                  <a:moveTo>
                    <a:pt x="329380" y="0"/>
                  </a:moveTo>
                  <a:lnTo>
                    <a:pt x="51619" y="0"/>
                  </a:lnTo>
                  <a:lnTo>
                    <a:pt x="48026" y="355"/>
                  </a:lnTo>
                  <a:lnTo>
                    <a:pt x="13618" y="18745"/>
                  </a:lnTo>
                  <a:lnTo>
                    <a:pt x="0" y="51612"/>
                  </a:lnTo>
                  <a:lnTo>
                    <a:pt x="0" y="316230"/>
                  </a:lnTo>
                  <a:lnTo>
                    <a:pt x="0" y="319862"/>
                  </a:lnTo>
                  <a:lnTo>
                    <a:pt x="18747" y="357860"/>
                  </a:lnTo>
                  <a:lnTo>
                    <a:pt x="51619" y="371475"/>
                  </a:lnTo>
                  <a:lnTo>
                    <a:pt x="329380" y="371475"/>
                  </a:lnTo>
                  <a:lnTo>
                    <a:pt x="367381" y="352729"/>
                  </a:lnTo>
                  <a:lnTo>
                    <a:pt x="381000" y="319862"/>
                  </a:lnTo>
                  <a:lnTo>
                    <a:pt x="381000" y="51612"/>
                  </a:lnTo>
                  <a:lnTo>
                    <a:pt x="362252" y="13614"/>
                  </a:lnTo>
                  <a:lnTo>
                    <a:pt x="332973" y="355"/>
                  </a:lnTo>
                  <a:lnTo>
                    <a:pt x="329380" y="0"/>
                  </a:lnTo>
                  <a:close/>
                </a:path>
              </a:pathLst>
            </a:custGeom>
            <a:solidFill>
              <a:srgbClr val="E1E1EA"/>
            </a:solidFill>
          </p:spPr>
          <p:txBody>
            <a:bodyPr wrap="square" lIns="0" tIns="0" rIns="0" bIns="0" rtlCol="0"/>
            <a:lstStyle/>
            <a:p/>
          </p:txBody>
        </p:sp>
        <p:sp>
          <p:nvSpPr>
            <p:cNvPr id="6" name="object 6"/>
            <p:cNvSpPr/>
            <p:nvPr/>
          </p:nvSpPr>
          <p:spPr>
            <a:xfrm>
              <a:off x="604837" y="3786187"/>
              <a:ext cx="381000" cy="371475"/>
            </a:xfrm>
            <a:custGeom>
              <a:avLst/>
              <a:gdLst/>
              <a:ahLst/>
              <a:cxnLst/>
              <a:rect l="l" t="t" r="r" b="b"/>
              <a:pathLst>
                <a:path w="381000" h="371475">
                  <a:moveTo>
                    <a:pt x="0" y="316230"/>
                  </a:moveTo>
                  <a:lnTo>
                    <a:pt x="0" y="55245"/>
                  </a:lnTo>
                  <a:lnTo>
                    <a:pt x="0" y="51612"/>
                  </a:lnTo>
                  <a:lnTo>
                    <a:pt x="351" y="48018"/>
                  </a:lnTo>
                  <a:lnTo>
                    <a:pt x="1061" y="44462"/>
                  </a:lnTo>
                  <a:lnTo>
                    <a:pt x="1771" y="40906"/>
                  </a:lnTo>
                  <a:lnTo>
                    <a:pt x="2818" y="37452"/>
                  </a:lnTo>
                  <a:lnTo>
                    <a:pt x="4207" y="34099"/>
                  </a:lnTo>
                  <a:lnTo>
                    <a:pt x="5590" y="30746"/>
                  </a:lnTo>
                  <a:lnTo>
                    <a:pt x="7292" y="27571"/>
                  </a:lnTo>
                  <a:lnTo>
                    <a:pt x="24551" y="9309"/>
                  </a:lnTo>
                  <a:lnTo>
                    <a:pt x="27567" y="7289"/>
                  </a:lnTo>
                  <a:lnTo>
                    <a:pt x="44465" y="1066"/>
                  </a:lnTo>
                  <a:lnTo>
                    <a:pt x="48026" y="355"/>
                  </a:lnTo>
                  <a:lnTo>
                    <a:pt x="51619" y="0"/>
                  </a:lnTo>
                  <a:lnTo>
                    <a:pt x="55245" y="0"/>
                  </a:lnTo>
                  <a:lnTo>
                    <a:pt x="325755" y="0"/>
                  </a:lnTo>
                  <a:lnTo>
                    <a:pt x="329380" y="0"/>
                  </a:lnTo>
                  <a:lnTo>
                    <a:pt x="332973" y="355"/>
                  </a:lnTo>
                  <a:lnTo>
                    <a:pt x="336529" y="1066"/>
                  </a:lnTo>
                  <a:lnTo>
                    <a:pt x="340092" y="1765"/>
                  </a:lnTo>
                  <a:lnTo>
                    <a:pt x="356448" y="9309"/>
                  </a:lnTo>
                  <a:lnTo>
                    <a:pt x="359464" y="11328"/>
                  </a:lnTo>
                  <a:lnTo>
                    <a:pt x="379938" y="44462"/>
                  </a:lnTo>
                  <a:lnTo>
                    <a:pt x="380648" y="48018"/>
                  </a:lnTo>
                  <a:lnTo>
                    <a:pt x="381000" y="51612"/>
                  </a:lnTo>
                  <a:lnTo>
                    <a:pt x="381000" y="55245"/>
                  </a:lnTo>
                  <a:lnTo>
                    <a:pt x="381000" y="316230"/>
                  </a:lnTo>
                  <a:lnTo>
                    <a:pt x="381000" y="319862"/>
                  </a:lnTo>
                  <a:lnTo>
                    <a:pt x="380648" y="323443"/>
                  </a:lnTo>
                  <a:lnTo>
                    <a:pt x="371688" y="346913"/>
                  </a:lnTo>
                  <a:lnTo>
                    <a:pt x="369674" y="349935"/>
                  </a:lnTo>
                  <a:lnTo>
                    <a:pt x="336529" y="370408"/>
                  </a:lnTo>
                  <a:lnTo>
                    <a:pt x="332973" y="371119"/>
                  </a:lnTo>
                  <a:lnTo>
                    <a:pt x="329380" y="371475"/>
                  </a:lnTo>
                  <a:lnTo>
                    <a:pt x="325755" y="371475"/>
                  </a:lnTo>
                  <a:lnTo>
                    <a:pt x="55245" y="371475"/>
                  </a:lnTo>
                  <a:lnTo>
                    <a:pt x="51619" y="371475"/>
                  </a:lnTo>
                  <a:lnTo>
                    <a:pt x="48026" y="371119"/>
                  </a:lnTo>
                  <a:lnTo>
                    <a:pt x="44465" y="370408"/>
                  </a:lnTo>
                  <a:lnTo>
                    <a:pt x="40907" y="369709"/>
                  </a:lnTo>
                  <a:lnTo>
                    <a:pt x="9311" y="346913"/>
                  </a:lnTo>
                  <a:lnTo>
                    <a:pt x="7292" y="343903"/>
                  </a:lnTo>
                  <a:lnTo>
                    <a:pt x="5590" y="340728"/>
                  </a:lnTo>
                  <a:lnTo>
                    <a:pt x="4207" y="337375"/>
                  </a:lnTo>
                  <a:lnTo>
                    <a:pt x="2818" y="334022"/>
                  </a:lnTo>
                  <a:lnTo>
                    <a:pt x="1771" y="330568"/>
                  </a:lnTo>
                  <a:lnTo>
                    <a:pt x="1061" y="327012"/>
                  </a:lnTo>
                  <a:lnTo>
                    <a:pt x="351" y="323443"/>
                  </a:lnTo>
                  <a:lnTo>
                    <a:pt x="0" y="319862"/>
                  </a:lnTo>
                  <a:lnTo>
                    <a:pt x="0" y="316230"/>
                  </a:lnTo>
                  <a:close/>
                </a:path>
              </a:pathLst>
            </a:custGeom>
            <a:ln w="9525">
              <a:solidFill>
                <a:srgbClr val="C7C7D0"/>
              </a:solidFill>
            </a:ln>
          </p:spPr>
          <p:txBody>
            <a:bodyPr wrap="square" lIns="0" tIns="0" rIns="0" bIns="0" rtlCol="0"/>
            <a:lstStyle/>
            <a:p/>
          </p:txBody>
        </p:sp>
      </p:grpSp>
      <p:sp>
        <p:nvSpPr>
          <p:cNvPr id="7" name="object 7"/>
          <p:cNvSpPr txBox="1"/>
          <p:nvPr/>
        </p:nvSpPr>
        <p:spPr>
          <a:xfrm>
            <a:off x="725190" y="3787775"/>
            <a:ext cx="135890" cy="334010"/>
          </a:xfrm>
          <a:prstGeom prst="rect">
            <a:avLst/>
          </a:prstGeom>
        </p:spPr>
        <p:txBody>
          <a:bodyPr vert="horz" wrap="square" lIns="0" tIns="15875" rIns="0" bIns="0" rtlCol="0">
            <a:spAutoFit/>
          </a:bodyPr>
          <a:lstStyle/>
          <a:p>
            <a:pPr marL="12700">
              <a:lnSpc>
                <a:spcPct val="100000"/>
              </a:lnSpc>
              <a:spcBef>
                <a:spcPts val="125"/>
              </a:spcBef>
            </a:pPr>
            <a:r>
              <a:rPr sz="2000" spc="-185" dirty="0">
                <a:solidFill>
                  <a:srgbClr val="3C3838"/>
                </a:solidFill>
                <a:latin typeface="Trebuchet MS" panose="020B0603020202020204"/>
                <a:cs typeface="Trebuchet MS" panose="020B0603020202020204"/>
              </a:rPr>
              <a:t>1</a:t>
            </a:r>
            <a:endParaRPr sz="2000">
              <a:latin typeface="Trebuchet MS" panose="020B0603020202020204"/>
              <a:cs typeface="Trebuchet MS" panose="020B0603020202020204"/>
            </a:endParaRPr>
          </a:p>
        </p:txBody>
      </p:sp>
      <p:sp>
        <p:nvSpPr>
          <p:cNvPr id="8" name="object 8"/>
          <p:cNvSpPr txBox="1"/>
          <p:nvPr/>
        </p:nvSpPr>
        <p:spPr>
          <a:xfrm>
            <a:off x="1144587" y="3763962"/>
            <a:ext cx="2633345" cy="1988820"/>
          </a:xfrm>
          <a:prstGeom prst="rect">
            <a:avLst/>
          </a:prstGeom>
        </p:spPr>
        <p:txBody>
          <a:bodyPr vert="horz" wrap="square" lIns="0" tIns="1905" rIns="0" bIns="0" rtlCol="0">
            <a:spAutoFit/>
          </a:bodyPr>
          <a:lstStyle/>
          <a:p>
            <a:pPr marL="12700" marR="1024890">
              <a:lnSpc>
                <a:spcPct val="106000"/>
              </a:lnSpc>
              <a:spcBef>
                <a:spcPts val="15"/>
              </a:spcBef>
            </a:pPr>
            <a:r>
              <a:rPr sz="1650" spc="210" dirty="0">
                <a:solidFill>
                  <a:srgbClr val="3C3838"/>
                </a:solidFill>
                <a:latin typeface="Trebuchet MS" panose="020B0603020202020204"/>
                <a:cs typeface="Trebuchet MS" panose="020B0603020202020204"/>
              </a:rPr>
              <a:t>S</a:t>
            </a:r>
            <a:r>
              <a:rPr sz="1650" spc="-20" dirty="0">
                <a:solidFill>
                  <a:srgbClr val="3C3838"/>
                </a:solidFill>
                <a:latin typeface="Trebuchet MS" panose="020B0603020202020204"/>
                <a:cs typeface="Trebuchet MS" panose="020B0603020202020204"/>
              </a:rPr>
              <a:t>t</a:t>
            </a:r>
            <a:r>
              <a:rPr sz="1650" spc="-35" dirty="0">
                <a:solidFill>
                  <a:srgbClr val="3C3838"/>
                </a:solidFill>
                <a:latin typeface="Trebuchet MS" panose="020B0603020202020204"/>
                <a:cs typeface="Trebuchet MS" panose="020B0603020202020204"/>
              </a:rPr>
              <a:t>a</a:t>
            </a:r>
            <a:r>
              <a:rPr sz="1650" spc="-110" dirty="0">
                <a:solidFill>
                  <a:srgbClr val="3C3838"/>
                </a:solidFill>
                <a:latin typeface="Trebuchet MS" panose="020B0603020202020204"/>
                <a:cs typeface="Trebuchet MS" panose="020B0603020202020204"/>
              </a:rPr>
              <a:t>t</a:t>
            </a:r>
            <a:r>
              <a:rPr sz="1650" spc="95" dirty="0">
                <a:solidFill>
                  <a:srgbClr val="3C3838"/>
                </a:solidFill>
                <a:latin typeface="Trebuchet MS" panose="020B0603020202020204"/>
                <a:cs typeface="Trebuchet MS" panose="020B0603020202020204"/>
              </a:rPr>
              <a:t>e-o</a:t>
            </a:r>
            <a:r>
              <a:rPr sz="1650" spc="-100" dirty="0">
                <a:solidFill>
                  <a:srgbClr val="3C3838"/>
                </a:solidFill>
                <a:latin typeface="Trebuchet MS" panose="020B0603020202020204"/>
                <a:cs typeface="Trebuchet MS" panose="020B0603020202020204"/>
              </a:rPr>
              <a:t>f</a:t>
            </a:r>
            <a:r>
              <a:rPr sz="1650" spc="60" dirty="0">
                <a:solidFill>
                  <a:srgbClr val="3C3838"/>
                </a:solidFill>
                <a:latin typeface="Trebuchet MS" panose="020B0603020202020204"/>
                <a:cs typeface="Trebuchet MS" panose="020B0603020202020204"/>
              </a:rPr>
              <a:t>-the</a:t>
            </a:r>
            <a:r>
              <a:rPr sz="1650" spc="35" dirty="0">
                <a:solidFill>
                  <a:srgbClr val="3C3838"/>
                </a:solidFill>
                <a:latin typeface="Trebuchet MS" panose="020B0603020202020204"/>
                <a:cs typeface="Trebuchet MS" panose="020B0603020202020204"/>
              </a:rPr>
              <a:t>-</a:t>
            </a:r>
            <a:r>
              <a:rPr sz="1650" spc="5" dirty="0">
                <a:solidFill>
                  <a:srgbClr val="3C3838"/>
                </a:solidFill>
                <a:latin typeface="Trebuchet MS" panose="020B0603020202020204"/>
                <a:cs typeface="Trebuchet MS" panose="020B0603020202020204"/>
              </a:rPr>
              <a:t>Art  </a:t>
            </a:r>
            <a:r>
              <a:rPr sz="1650" spc="55" dirty="0">
                <a:solidFill>
                  <a:srgbClr val="3C3838"/>
                </a:solidFill>
                <a:latin typeface="Trebuchet MS" panose="020B0603020202020204"/>
                <a:cs typeface="Trebuchet MS" panose="020B0603020202020204"/>
              </a:rPr>
              <a:t>Performance</a:t>
            </a:r>
            <a:endParaRPr sz="1650">
              <a:latin typeface="Trebuchet MS" panose="020B0603020202020204"/>
              <a:cs typeface="Trebuchet MS" panose="020B0603020202020204"/>
            </a:endParaRPr>
          </a:p>
          <a:p>
            <a:pPr marL="12700" marR="5080">
              <a:lnSpc>
                <a:spcPct val="133000"/>
              </a:lnSpc>
              <a:spcBef>
                <a:spcPts val="560"/>
              </a:spcBef>
            </a:pPr>
            <a:r>
              <a:rPr sz="1350" spc="-10" dirty="0">
                <a:solidFill>
                  <a:srgbClr val="3C3838"/>
                </a:solidFill>
                <a:latin typeface="Roboto" panose="02000000000000000000"/>
                <a:cs typeface="Roboto" panose="02000000000000000000"/>
              </a:rPr>
              <a:t>The</a:t>
            </a:r>
            <a:r>
              <a:rPr sz="1350" spc="-5" dirty="0">
                <a:solidFill>
                  <a:srgbClr val="3C3838"/>
                </a:solidFill>
                <a:latin typeface="Roboto" panose="02000000000000000000"/>
                <a:cs typeface="Roboto" panose="02000000000000000000"/>
              </a:rPr>
              <a:t> </a:t>
            </a:r>
            <a:r>
              <a:rPr sz="1350" spc="-30" dirty="0">
                <a:solidFill>
                  <a:srgbClr val="3C3838"/>
                </a:solidFill>
                <a:latin typeface="Roboto" panose="02000000000000000000"/>
                <a:cs typeface="Roboto" panose="02000000000000000000"/>
              </a:rPr>
              <a:t>Helsinki-NLP</a:t>
            </a:r>
            <a:r>
              <a:rPr sz="1350" spc="-5"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model </a:t>
            </a:r>
            <a:r>
              <a:rPr sz="1350" spc="-5" dirty="0">
                <a:solidFill>
                  <a:srgbClr val="3C3838"/>
                </a:solidFill>
                <a:latin typeface="Roboto" panose="02000000000000000000"/>
                <a:cs typeface="Roboto" panose="02000000000000000000"/>
              </a:rPr>
              <a:t> </a:t>
            </a:r>
            <a:r>
              <a:rPr sz="1350" spc="-20" dirty="0">
                <a:solidFill>
                  <a:srgbClr val="3C3838"/>
                </a:solidFill>
                <a:latin typeface="Roboto" panose="02000000000000000000"/>
                <a:cs typeface="Roboto" panose="02000000000000000000"/>
              </a:rPr>
              <a:t>consistently</a:t>
            </a:r>
            <a:r>
              <a:rPr sz="1350" spc="-10" dirty="0">
                <a:solidFill>
                  <a:srgbClr val="3C3838"/>
                </a:solidFill>
                <a:latin typeface="Roboto" panose="02000000000000000000"/>
                <a:cs typeface="Roboto" panose="02000000000000000000"/>
              </a:rPr>
              <a:t> outperforms </a:t>
            </a:r>
            <a:r>
              <a:rPr sz="1350" spc="-15" dirty="0">
                <a:solidFill>
                  <a:srgbClr val="3C3838"/>
                </a:solidFill>
                <a:latin typeface="Roboto" panose="02000000000000000000"/>
                <a:cs typeface="Roboto" panose="02000000000000000000"/>
              </a:rPr>
              <a:t>other </a:t>
            </a:r>
            <a:r>
              <a:rPr sz="1350" spc="-10" dirty="0">
                <a:solidFill>
                  <a:srgbClr val="3C3838"/>
                </a:solidFill>
                <a:latin typeface="Roboto" panose="02000000000000000000"/>
                <a:cs typeface="Roboto" panose="02000000000000000000"/>
              </a:rPr>
              <a:t> </a:t>
            </a:r>
            <a:r>
              <a:rPr sz="1350" spc="-20" dirty="0">
                <a:solidFill>
                  <a:srgbClr val="3C3838"/>
                </a:solidFill>
                <a:latin typeface="Roboto" panose="02000000000000000000"/>
                <a:cs typeface="Roboto" panose="02000000000000000000"/>
              </a:rPr>
              <a:t>translation</a:t>
            </a:r>
            <a:r>
              <a:rPr sz="1350" spc="-15" dirty="0">
                <a:solidFill>
                  <a:srgbClr val="3C3838"/>
                </a:solidFill>
                <a:latin typeface="Roboto" panose="02000000000000000000"/>
                <a:cs typeface="Roboto" panose="02000000000000000000"/>
              </a:rPr>
              <a:t> </a:t>
            </a:r>
            <a:r>
              <a:rPr sz="1350" spc="-20" dirty="0">
                <a:solidFill>
                  <a:srgbClr val="3C3838"/>
                </a:solidFill>
                <a:latin typeface="Roboto" panose="02000000000000000000"/>
                <a:cs typeface="Roboto" panose="02000000000000000000"/>
              </a:rPr>
              <a:t>quality</a:t>
            </a:r>
            <a:r>
              <a:rPr sz="1350" spc="-15" dirty="0">
                <a:solidFill>
                  <a:srgbClr val="3C3838"/>
                </a:solidFill>
                <a:latin typeface="Roboto" panose="02000000000000000000"/>
                <a:cs typeface="Roboto" panose="02000000000000000000"/>
              </a:rPr>
              <a:t> evaluation</a:t>
            </a:r>
            <a:r>
              <a:rPr sz="1350" spc="-1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tools </a:t>
            </a:r>
            <a:r>
              <a:rPr sz="1350" spc="-325" dirty="0">
                <a:solidFill>
                  <a:srgbClr val="3C3838"/>
                </a:solidFill>
                <a:latin typeface="Roboto" panose="02000000000000000000"/>
                <a:cs typeface="Roboto" panose="02000000000000000000"/>
              </a:rPr>
              <a:t> </a:t>
            </a:r>
            <a:r>
              <a:rPr sz="1350" spc="-20" dirty="0">
                <a:solidFill>
                  <a:srgbClr val="3C3838"/>
                </a:solidFill>
                <a:latin typeface="Roboto" panose="02000000000000000000"/>
                <a:cs typeface="Roboto" panose="02000000000000000000"/>
              </a:rPr>
              <a:t>in</a:t>
            </a:r>
            <a:r>
              <a:rPr sz="1350" spc="-5"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benchmarks</a:t>
            </a:r>
            <a:r>
              <a:rPr sz="1350" spc="-1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and</a:t>
            </a:r>
            <a:r>
              <a:rPr sz="1350" spc="-5" dirty="0">
                <a:solidFill>
                  <a:srgbClr val="3C3838"/>
                </a:solidFill>
                <a:latin typeface="Roboto" panose="02000000000000000000"/>
                <a:cs typeface="Roboto" panose="02000000000000000000"/>
              </a:rPr>
              <a:t> </a:t>
            </a:r>
            <a:r>
              <a:rPr sz="1350" spc="-35" dirty="0">
                <a:solidFill>
                  <a:srgbClr val="3C3838"/>
                </a:solidFill>
                <a:latin typeface="Roboto" panose="02000000000000000000"/>
                <a:cs typeface="Roboto" panose="02000000000000000000"/>
              </a:rPr>
              <a:t>real-world </a:t>
            </a:r>
            <a:r>
              <a:rPr sz="1350" spc="-30"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applications.</a:t>
            </a:r>
            <a:endParaRPr sz="1350">
              <a:latin typeface="Roboto" panose="02000000000000000000"/>
              <a:cs typeface="Roboto" panose="02000000000000000000"/>
            </a:endParaRPr>
          </a:p>
        </p:txBody>
      </p:sp>
      <p:grpSp>
        <p:nvGrpSpPr>
          <p:cNvPr id="9" name="object 9"/>
          <p:cNvGrpSpPr/>
          <p:nvPr/>
        </p:nvGrpSpPr>
        <p:grpSpPr>
          <a:xfrm>
            <a:off x="4067175" y="3781425"/>
            <a:ext cx="390525" cy="381000"/>
            <a:chOff x="4067175" y="3781425"/>
            <a:chExt cx="390525" cy="381000"/>
          </a:xfrm>
        </p:grpSpPr>
        <p:sp>
          <p:nvSpPr>
            <p:cNvPr id="10" name="object 10"/>
            <p:cNvSpPr/>
            <p:nvPr/>
          </p:nvSpPr>
          <p:spPr>
            <a:xfrm>
              <a:off x="4071937" y="3786187"/>
              <a:ext cx="381000" cy="371475"/>
            </a:xfrm>
            <a:custGeom>
              <a:avLst/>
              <a:gdLst/>
              <a:ahLst/>
              <a:cxnLst/>
              <a:rect l="l" t="t" r="r" b="b"/>
              <a:pathLst>
                <a:path w="381000" h="371475">
                  <a:moveTo>
                    <a:pt x="329387" y="0"/>
                  </a:moveTo>
                  <a:lnTo>
                    <a:pt x="51612" y="0"/>
                  </a:lnTo>
                  <a:lnTo>
                    <a:pt x="48031" y="355"/>
                  </a:lnTo>
                  <a:lnTo>
                    <a:pt x="13614" y="18745"/>
                  </a:lnTo>
                  <a:lnTo>
                    <a:pt x="0" y="51612"/>
                  </a:lnTo>
                  <a:lnTo>
                    <a:pt x="0" y="316230"/>
                  </a:lnTo>
                  <a:lnTo>
                    <a:pt x="0" y="319862"/>
                  </a:lnTo>
                  <a:lnTo>
                    <a:pt x="18745" y="357860"/>
                  </a:lnTo>
                  <a:lnTo>
                    <a:pt x="51612" y="371475"/>
                  </a:lnTo>
                  <a:lnTo>
                    <a:pt x="329387" y="371475"/>
                  </a:lnTo>
                  <a:lnTo>
                    <a:pt x="367385" y="352729"/>
                  </a:lnTo>
                  <a:lnTo>
                    <a:pt x="381000" y="319862"/>
                  </a:lnTo>
                  <a:lnTo>
                    <a:pt x="381000" y="51612"/>
                  </a:lnTo>
                  <a:lnTo>
                    <a:pt x="362254" y="13614"/>
                  </a:lnTo>
                  <a:lnTo>
                    <a:pt x="332968" y="355"/>
                  </a:lnTo>
                  <a:lnTo>
                    <a:pt x="329387" y="0"/>
                  </a:lnTo>
                  <a:close/>
                </a:path>
              </a:pathLst>
            </a:custGeom>
            <a:solidFill>
              <a:srgbClr val="E1E1EA"/>
            </a:solidFill>
          </p:spPr>
          <p:txBody>
            <a:bodyPr wrap="square" lIns="0" tIns="0" rIns="0" bIns="0" rtlCol="0"/>
            <a:lstStyle/>
            <a:p/>
          </p:txBody>
        </p:sp>
        <p:sp>
          <p:nvSpPr>
            <p:cNvPr id="11" name="object 11"/>
            <p:cNvSpPr/>
            <p:nvPr/>
          </p:nvSpPr>
          <p:spPr>
            <a:xfrm>
              <a:off x="4071937" y="3786187"/>
              <a:ext cx="381000" cy="371475"/>
            </a:xfrm>
            <a:custGeom>
              <a:avLst/>
              <a:gdLst/>
              <a:ahLst/>
              <a:cxnLst/>
              <a:rect l="l" t="t" r="r" b="b"/>
              <a:pathLst>
                <a:path w="381000" h="371475">
                  <a:moveTo>
                    <a:pt x="0" y="316230"/>
                  </a:moveTo>
                  <a:lnTo>
                    <a:pt x="0" y="55245"/>
                  </a:lnTo>
                  <a:lnTo>
                    <a:pt x="0" y="51612"/>
                  </a:lnTo>
                  <a:lnTo>
                    <a:pt x="355" y="48018"/>
                  </a:lnTo>
                  <a:lnTo>
                    <a:pt x="1066" y="44462"/>
                  </a:lnTo>
                  <a:lnTo>
                    <a:pt x="1765" y="40906"/>
                  </a:lnTo>
                  <a:lnTo>
                    <a:pt x="2819" y="37452"/>
                  </a:lnTo>
                  <a:lnTo>
                    <a:pt x="27571" y="7289"/>
                  </a:lnTo>
                  <a:lnTo>
                    <a:pt x="34099" y="4203"/>
                  </a:lnTo>
                  <a:lnTo>
                    <a:pt x="37452" y="2819"/>
                  </a:lnTo>
                  <a:lnTo>
                    <a:pt x="40906" y="1765"/>
                  </a:lnTo>
                  <a:lnTo>
                    <a:pt x="44462" y="1066"/>
                  </a:lnTo>
                  <a:lnTo>
                    <a:pt x="48031" y="355"/>
                  </a:lnTo>
                  <a:lnTo>
                    <a:pt x="51612" y="0"/>
                  </a:lnTo>
                  <a:lnTo>
                    <a:pt x="55245" y="0"/>
                  </a:lnTo>
                  <a:lnTo>
                    <a:pt x="325755" y="0"/>
                  </a:lnTo>
                  <a:lnTo>
                    <a:pt x="329387" y="0"/>
                  </a:lnTo>
                  <a:lnTo>
                    <a:pt x="332968" y="355"/>
                  </a:lnTo>
                  <a:lnTo>
                    <a:pt x="336524" y="1066"/>
                  </a:lnTo>
                  <a:lnTo>
                    <a:pt x="340093" y="1765"/>
                  </a:lnTo>
                  <a:lnTo>
                    <a:pt x="343547" y="2819"/>
                  </a:lnTo>
                  <a:lnTo>
                    <a:pt x="346900" y="4203"/>
                  </a:lnTo>
                  <a:lnTo>
                    <a:pt x="350253" y="5588"/>
                  </a:lnTo>
                  <a:lnTo>
                    <a:pt x="376796" y="34099"/>
                  </a:lnTo>
                  <a:lnTo>
                    <a:pt x="379933" y="44462"/>
                  </a:lnTo>
                  <a:lnTo>
                    <a:pt x="380644" y="48018"/>
                  </a:lnTo>
                  <a:lnTo>
                    <a:pt x="381000" y="51612"/>
                  </a:lnTo>
                  <a:lnTo>
                    <a:pt x="381000" y="55245"/>
                  </a:lnTo>
                  <a:lnTo>
                    <a:pt x="381000" y="316230"/>
                  </a:lnTo>
                  <a:lnTo>
                    <a:pt x="381000" y="319862"/>
                  </a:lnTo>
                  <a:lnTo>
                    <a:pt x="380644" y="323443"/>
                  </a:lnTo>
                  <a:lnTo>
                    <a:pt x="379933" y="327012"/>
                  </a:lnTo>
                  <a:lnTo>
                    <a:pt x="379234" y="330568"/>
                  </a:lnTo>
                  <a:lnTo>
                    <a:pt x="356450" y="362165"/>
                  </a:lnTo>
                  <a:lnTo>
                    <a:pt x="336537" y="370408"/>
                  </a:lnTo>
                  <a:lnTo>
                    <a:pt x="332968" y="371119"/>
                  </a:lnTo>
                  <a:lnTo>
                    <a:pt x="329387" y="371475"/>
                  </a:lnTo>
                  <a:lnTo>
                    <a:pt x="325755" y="371475"/>
                  </a:lnTo>
                  <a:lnTo>
                    <a:pt x="55245" y="371475"/>
                  </a:lnTo>
                  <a:lnTo>
                    <a:pt x="51612" y="371475"/>
                  </a:lnTo>
                  <a:lnTo>
                    <a:pt x="48031" y="371119"/>
                  </a:lnTo>
                  <a:lnTo>
                    <a:pt x="44462" y="370408"/>
                  </a:lnTo>
                  <a:lnTo>
                    <a:pt x="40906" y="369709"/>
                  </a:lnTo>
                  <a:lnTo>
                    <a:pt x="9309" y="346913"/>
                  </a:lnTo>
                  <a:lnTo>
                    <a:pt x="7289" y="343903"/>
                  </a:lnTo>
                  <a:lnTo>
                    <a:pt x="1066" y="327012"/>
                  </a:lnTo>
                  <a:lnTo>
                    <a:pt x="355" y="323443"/>
                  </a:lnTo>
                  <a:lnTo>
                    <a:pt x="0" y="319862"/>
                  </a:lnTo>
                  <a:lnTo>
                    <a:pt x="0" y="316230"/>
                  </a:lnTo>
                  <a:close/>
                </a:path>
              </a:pathLst>
            </a:custGeom>
            <a:ln w="9525">
              <a:solidFill>
                <a:srgbClr val="C7C7D0"/>
              </a:solidFill>
            </a:ln>
          </p:spPr>
          <p:txBody>
            <a:bodyPr wrap="square" lIns="0" tIns="0" rIns="0" bIns="0" rtlCol="0"/>
            <a:lstStyle/>
            <a:p/>
          </p:txBody>
        </p:sp>
      </p:grpSp>
      <p:sp>
        <p:nvSpPr>
          <p:cNvPr id="12" name="object 12"/>
          <p:cNvSpPr txBox="1"/>
          <p:nvPr/>
        </p:nvSpPr>
        <p:spPr>
          <a:xfrm>
            <a:off x="4180230" y="3787775"/>
            <a:ext cx="159385" cy="334010"/>
          </a:xfrm>
          <a:prstGeom prst="rect">
            <a:avLst/>
          </a:prstGeom>
        </p:spPr>
        <p:txBody>
          <a:bodyPr vert="horz" wrap="square" lIns="0" tIns="15875" rIns="0" bIns="0" rtlCol="0">
            <a:spAutoFit/>
          </a:bodyPr>
          <a:lstStyle/>
          <a:p>
            <a:pPr marL="12700">
              <a:lnSpc>
                <a:spcPct val="100000"/>
              </a:lnSpc>
              <a:spcBef>
                <a:spcPts val="125"/>
              </a:spcBef>
            </a:pPr>
            <a:r>
              <a:rPr sz="2000" spc="5" dirty="0">
                <a:solidFill>
                  <a:srgbClr val="3C3838"/>
                </a:solidFill>
                <a:latin typeface="Trebuchet MS" panose="020B0603020202020204"/>
                <a:cs typeface="Trebuchet MS" panose="020B0603020202020204"/>
              </a:rPr>
              <a:t>2</a:t>
            </a:r>
            <a:endParaRPr sz="2000">
              <a:latin typeface="Trebuchet MS" panose="020B0603020202020204"/>
              <a:cs typeface="Trebuchet MS" panose="020B0603020202020204"/>
            </a:endParaRPr>
          </a:p>
        </p:txBody>
      </p:sp>
      <p:sp>
        <p:nvSpPr>
          <p:cNvPr id="13" name="object 13"/>
          <p:cNvSpPr txBox="1"/>
          <p:nvPr/>
        </p:nvSpPr>
        <p:spPr>
          <a:xfrm>
            <a:off x="4611683" y="3763962"/>
            <a:ext cx="2648585" cy="1712595"/>
          </a:xfrm>
          <a:prstGeom prst="rect">
            <a:avLst/>
          </a:prstGeom>
        </p:spPr>
        <p:txBody>
          <a:bodyPr vert="horz" wrap="square" lIns="0" tIns="1905" rIns="0" bIns="0" rtlCol="0">
            <a:spAutoFit/>
          </a:bodyPr>
          <a:lstStyle/>
          <a:p>
            <a:pPr marL="12700" marR="626110">
              <a:lnSpc>
                <a:spcPct val="106000"/>
              </a:lnSpc>
              <a:spcBef>
                <a:spcPts val="15"/>
              </a:spcBef>
            </a:pPr>
            <a:r>
              <a:rPr sz="1650" spc="80" dirty="0">
                <a:solidFill>
                  <a:srgbClr val="3C3838"/>
                </a:solidFill>
                <a:latin typeface="Trebuchet MS" panose="020B0603020202020204"/>
                <a:cs typeface="Trebuchet MS" panose="020B0603020202020204"/>
              </a:rPr>
              <a:t>Comprehensive </a:t>
            </a:r>
            <a:r>
              <a:rPr sz="1650" spc="85" dirty="0">
                <a:solidFill>
                  <a:srgbClr val="3C3838"/>
                </a:solidFill>
                <a:latin typeface="Trebuchet MS" panose="020B0603020202020204"/>
                <a:cs typeface="Trebuchet MS" panose="020B0603020202020204"/>
              </a:rPr>
              <a:t> </a:t>
            </a:r>
            <a:r>
              <a:rPr sz="1650" spc="40" dirty="0">
                <a:solidFill>
                  <a:srgbClr val="3C3838"/>
                </a:solidFill>
                <a:latin typeface="Trebuchet MS" panose="020B0603020202020204"/>
                <a:cs typeface="Trebuchet MS" panose="020B0603020202020204"/>
              </a:rPr>
              <a:t>Multilingual</a:t>
            </a:r>
            <a:r>
              <a:rPr sz="1650" spc="-120" dirty="0">
                <a:solidFill>
                  <a:srgbClr val="3C3838"/>
                </a:solidFill>
                <a:latin typeface="Trebuchet MS" panose="020B0603020202020204"/>
                <a:cs typeface="Trebuchet MS" panose="020B0603020202020204"/>
              </a:rPr>
              <a:t> </a:t>
            </a:r>
            <a:r>
              <a:rPr sz="1650" spc="75" dirty="0">
                <a:solidFill>
                  <a:srgbClr val="3C3838"/>
                </a:solidFill>
                <a:latin typeface="Trebuchet MS" panose="020B0603020202020204"/>
                <a:cs typeface="Trebuchet MS" panose="020B0603020202020204"/>
              </a:rPr>
              <a:t>Support</a:t>
            </a:r>
            <a:endParaRPr sz="1650">
              <a:latin typeface="Trebuchet MS" panose="020B0603020202020204"/>
              <a:cs typeface="Trebuchet MS" panose="020B0603020202020204"/>
            </a:endParaRPr>
          </a:p>
          <a:p>
            <a:pPr marL="12700" marR="5080">
              <a:lnSpc>
                <a:spcPct val="133000"/>
              </a:lnSpc>
              <a:spcBef>
                <a:spcPts val="565"/>
              </a:spcBef>
            </a:pPr>
            <a:r>
              <a:rPr sz="1350" spc="-10" dirty="0">
                <a:solidFill>
                  <a:srgbClr val="3C3838"/>
                </a:solidFill>
                <a:latin typeface="Roboto" panose="02000000000000000000"/>
                <a:cs typeface="Roboto" panose="02000000000000000000"/>
              </a:rPr>
              <a:t>With </a:t>
            </a:r>
            <a:r>
              <a:rPr sz="1350" spc="-15" dirty="0">
                <a:solidFill>
                  <a:srgbClr val="3C3838"/>
                </a:solidFill>
                <a:latin typeface="Roboto" panose="02000000000000000000"/>
                <a:cs typeface="Roboto" panose="02000000000000000000"/>
              </a:rPr>
              <a:t>coverage </a:t>
            </a:r>
            <a:r>
              <a:rPr sz="1350" spc="10" dirty="0">
                <a:solidFill>
                  <a:srgbClr val="3C3838"/>
                </a:solidFill>
                <a:latin typeface="Roboto" panose="02000000000000000000"/>
                <a:cs typeface="Roboto" panose="02000000000000000000"/>
              </a:rPr>
              <a:t>of </a:t>
            </a:r>
            <a:r>
              <a:rPr sz="1350" spc="-15" dirty="0">
                <a:solidFill>
                  <a:srgbClr val="3C3838"/>
                </a:solidFill>
                <a:latin typeface="Roboto" panose="02000000000000000000"/>
                <a:cs typeface="Roboto" panose="02000000000000000000"/>
              </a:rPr>
              <a:t>over </a:t>
            </a:r>
            <a:r>
              <a:rPr sz="1350" spc="-5" dirty="0">
                <a:solidFill>
                  <a:srgbClr val="3C3838"/>
                </a:solidFill>
                <a:latin typeface="Roboto" panose="02000000000000000000"/>
                <a:cs typeface="Roboto" panose="02000000000000000000"/>
              </a:rPr>
              <a:t>100 </a:t>
            </a:r>
            <a:r>
              <a:rPr sz="1350"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languages, </a:t>
            </a:r>
            <a:r>
              <a:rPr sz="1350" spc="-15" dirty="0">
                <a:solidFill>
                  <a:srgbClr val="3C3838"/>
                </a:solidFill>
                <a:latin typeface="Roboto" panose="02000000000000000000"/>
                <a:cs typeface="Roboto" panose="02000000000000000000"/>
              </a:rPr>
              <a:t>this </a:t>
            </a:r>
            <a:r>
              <a:rPr sz="1350" spc="-5" dirty="0">
                <a:solidFill>
                  <a:srgbClr val="3C3838"/>
                </a:solidFill>
                <a:latin typeface="Roboto" panose="02000000000000000000"/>
                <a:cs typeface="Roboto" panose="02000000000000000000"/>
              </a:rPr>
              <a:t>model </a:t>
            </a:r>
            <a:r>
              <a:rPr sz="1350" spc="-15" dirty="0">
                <a:solidFill>
                  <a:srgbClr val="3C3838"/>
                </a:solidFill>
                <a:latin typeface="Roboto" panose="02000000000000000000"/>
                <a:cs typeface="Roboto" panose="02000000000000000000"/>
              </a:rPr>
              <a:t>can </a:t>
            </a:r>
            <a:r>
              <a:rPr sz="1350" spc="-10" dirty="0">
                <a:solidFill>
                  <a:srgbClr val="3C3838"/>
                </a:solidFill>
                <a:latin typeface="Roboto" panose="02000000000000000000"/>
                <a:cs typeface="Roboto" panose="02000000000000000000"/>
              </a:rPr>
              <a:t>assess </a:t>
            </a:r>
            <a:r>
              <a:rPr sz="1350" spc="-5"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the </a:t>
            </a:r>
            <a:r>
              <a:rPr sz="1350" spc="-20" dirty="0">
                <a:solidFill>
                  <a:srgbClr val="3C3838"/>
                </a:solidFill>
                <a:latin typeface="Roboto" panose="02000000000000000000"/>
                <a:cs typeface="Roboto" panose="02000000000000000000"/>
              </a:rPr>
              <a:t>quality </a:t>
            </a:r>
            <a:r>
              <a:rPr sz="1350" spc="10" dirty="0">
                <a:solidFill>
                  <a:srgbClr val="3C3838"/>
                </a:solidFill>
                <a:latin typeface="Roboto" panose="02000000000000000000"/>
                <a:cs typeface="Roboto" panose="02000000000000000000"/>
              </a:rPr>
              <a:t>of </a:t>
            </a:r>
            <a:r>
              <a:rPr sz="1350" spc="-15" dirty="0">
                <a:solidFill>
                  <a:srgbClr val="3C3838"/>
                </a:solidFill>
                <a:latin typeface="Roboto" panose="02000000000000000000"/>
                <a:cs typeface="Roboto" panose="02000000000000000000"/>
              </a:rPr>
              <a:t>translations across </a:t>
            </a:r>
            <a:r>
              <a:rPr sz="1350" spc="-10" dirty="0">
                <a:solidFill>
                  <a:srgbClr val="3C3838"/>
                </a:solidFill>
                <a:latin typeface="Roboto" panose="02000000000000000000"/>
                <a:cs typeface="Roboto" panose="02000000000000000000"/>
              </a:rPr>
              <a:t>a </a:t>
            </a:r>
            <a:r>
              <a:rPr sz="1350" spc="-325" dirty="0">
                <a:solidFill>
                  <a:srgbClr val="3C3838"/>
                </a:solidFill>
                <a:latin typeface="Roboto" panose="02000000000000000000"/>
                <a:cs typeface="Roboto" panose="02000000000000000000"/>
              </a:rPr>
              <a:t> </a:t>
            </a:r>
            <a:r>
              <a:rPr sz="1350" spc="-20" dirty="0">
                <a:solidFill>
                  <a:srgbClr val="3C3838"/>
                </a:solidFill>
                <a:latin typeface="Roboto" panose="02000000000000000000"/>
                <a:cs typeface="Roboto" panose="02000000000000000000"/>
              </a:rPr>
              <a:t>vast</a:t>
            </a:r>
            <a:r>
              <a:rPr sz="1350" spc="-1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linguistic</a:t>
            </a:r>
            <a:r>
              <a:rPr sz="1350"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spectrum.</a:t>
            </a:r>
            <a:endParaRPr sz="1350">
              <a:latin typeface="Roboto" panose="02000000000000000000"/>
              <a:cs typeface="Roboto" panose="02000000000000000000"/>
            </a:endParaRPr>
          </a:p>
        </p:txBody>
      </p:sp>
      <p:grpSp>
        <p:nvGrpSpPr>
          <p:cNvPr id="14" name="object 14"/>
          <p:cNvGrpSpPr/>
          <p:nvPr/>
        </p:nvGrpSpPr>
        <p:grpSpPr>
          <a:xfrm>
            <a:off x="7534275" y="3781425"/>
            <a:ext cx="390525" cy="381000"/>
            <a:chOff x="7534275" y="3781425"/>
            <a:chExt cx="390525" cy="381000"/>
          </a:xfrm>
        </p:grpSpPr>
        <p:sp>
          <p:nvSpPr>
            <p:cNvPr id="15" name="object 15"/>
            <p:cNvSpPr/>
            <p:nvPr/>
          </p:nvSpPr>
          <p:spPr>
            <a:xfrm>
              <a:off x="7539037" y="3786187"/>
              <a:ext cx="381000" cy="371475"/>
            </a:xfrm>
            <a:custGeom>
              <a:avLst/>
              <a:gdLst/>
              <a:ahLst/>
              <a:cxnLst/>
              <a:rect l="l" t="t" r="r" b="b"/>
              <a:pathLst>
                <a:path w="381000" h="371475">
                  <a:moveTo>
                    <a:pt x="329387" y="0"/>
                  </a:moveTo>
                  <a:lnTo>
                    <a:pt x="51612" y="0"/>
                  </a:lnTo>
                  <a:lnTo>
                    <a:pt x="48018" y="355"/>
                  </a:lnTo>
                  <a:lnTo>
                    <a:pt x="13614" y="18745"/>
                  </a:lnTo>
                  <a:lnTo>
                    <a:pt x="0" y="51612"/>
                  </a:lnTo>
                  <a:lnTo>
                    <a:pt x="0" y="316230"/>
                  </a:lnTo>
                  <a:lnTo>
                    <a:pt x="0" y="319862"/>
                  </a:lnTo>
                  <a:lnTo>
                    <a:pt x="18745" y="357860"/>
                  </a:lnTo>
                  <a:lnTo>
                    <a:pt x="51612" y="371475"/>
                  </a:lnTo>
                  <a:lnTo>
                    <a:pt x="329387" y="371475"/>
                  </a:lnTo>
                  <a:lnTo>
                    <a:pt x="367385" y="352729"/>
                  </a:lnTo>
                  <a:lnTo>
                    <a:pt x="381000" y="319862"/>
                  </a:lnTo>
                  <a:lnTo>
                    <a:pt x="381000" y="51612"/>
                  </a:lnTo>
                  <a:lnTo>
                    <a:pt x="362254" y="13614"/>
                  </a:lnTo>
                  <a:lnTo>
                    <a:pt x="332968" y="355"/>
                  </a:lnTo>
                  <a:lnTo>
                    <a:pt x="329387" y="0"/>
                  </a:lnTo>
                  <a:close/>
                </a:path>
              </a:pathLst>
            </a:custGeom>
            <a:solidFill>
              <a:srgbClr val="E1E1EA"/>
            </a:solidFill>
          </p:spPr>
          <p:txBody>
            <a:bodyPr wrap="square" lIns="0" tIns="0" rIns="0" bIns="0" rtlCol="0"/>
            <a:lstStyle/>
            <a:p/>
          </p:txBody>
        </p:sp>
        <p:sp>
          <p:nvSpPr>
            <p:cNvPr id="16" name="object 16"/>
            <p:cNvSpPr/>
            <p:nvPr/>
          </p:nvSpPr>
          <p:spPr>
            <a:xfrm>
              <a:off x="7539037" y="3786187"/>
              <a:ext cx="381000" cy="371475"/>
            </a:xfrm>
            <a:custGeom>
              <a:avLst/>
              <a:gdLst/>
              <a:ahLst/>
              <a:cxnLst/>
              <a:rect l="l" t="t" r="r" b="b"/>
              <a:pathLst>
                <a:path w="381000" h="371475">
                  <a:moveTo>
                    <a:pt x="0" y="316230"/>
                  </a:moveTo>
                  <a:lnTo>
                    <a:pt x="0" y="55245"/>
                  </a:lnTo>
                  <a:lnTo>
                    <a:pt x="0" y="51612"/>
                  </a:lnTo>
                  <a:lnTo>
                    <a:pt x="355" y="48018"/>
                  </a:lnTo>
                  <a:lnTo>
                    <a:pt x="1066" y="44462"/>
                  </a:lnTo>
                  <a:lnTo>
                    <a:pt x="1765" y="40906"/>
                  </a:lnTo>
                  <a:lnTo>
                    <a:pt x="2819" y="37452"/>
                  </a:lnTo>
                  <a:lnTo>
                    <a:pt x="4203" y="34099"/>
                  </a:lnTo>
                  <a:lnTo>
                    <a:pt x="5588" y="30746"/>
                  </a:lnTo>
                  <a:lnTo>
                    <a:pt x="7289" y="27571"/>
                  </a:lnTo>
                  <a:lnTo>
                    <a:pt x="9309" y="24549"/>
                  </a:lnTo>
                  <a:lnTo>
                    <a:pt x="11328" y="21539"/>
                  </a:lnTo>
                  <a:lnTo>
                    <a:pt x="13614" y="18745"/>
                  </a:lnTo>
                  <a:lnTo>
                    <a:pt x="16179" y="16179"/>
                  </a:lnTo>
                  <a:lnTo>
                    <a:pt x="18745" y="13614"/>
                  </a:lnTo>
                  <a:lnTo>
                    <a:pt x="34099" y="4203"/>
                  </a:lnTo>
                  <a:lnTo>
                    <a:pt x="37452" y="2819"/>
                  </a:lnTo>
                  <a:lnTo>
                    <a:pt x="40906" y="1765"/>
                  </a:lnTo>
                  <a:lnTo>
                    <a:pt x="44462" y="1066"/>
                  </a:lnTo>
                  <a:lnTo>
                    <a:pt x="48018" y="355"/>
                  </a:lnTo>
                  <a:lnTo>
                    <a:pt x="51612" y="0"/>
                  </a:lnTo>
                  <a:lnTo>
                    <a:pt x="55245" y="0"/>
                  </a:lnTo>
                  <a:lnTo>
                    <a:pt x="325755" y="0"/>
                  </a:lnTo>
                  <a:lnTo>
                    <a:pt x="329387" y="0"/>
                  </a:lnTo>
                  <a:lnTo>
                    <a:pt x="332968" y="355"/>
                  </a:lnTo>
                  <a:lnTo>
                    <a:pt x="336524" y="1066"/>
                  </a:lnTo>
                  <a:lnTo>
                    <a:pt x="340093" y="1765"/>
                  </a:lnTo>
                  <a:lnTo>
                    <a:pt x="343547" y="2819"/>
                  </a:lnTo>
                  <a:lnTo>
                    <a:pt x="346887" y="4203"/>
                  </a:lnTo>
                  <a:lnTo>
                    <a:pt x="350253" y="5588"/>
                  </a:lnTo>
                  <a:lnTo>
                    <a:pt x="364820" y="16179"/>
                  </a:lnTo>
                  <a:lnTo>
                    <a:pt x="367385" y="18745"/>
                  </a:lnTo>
                  <a:lnTo>
                    <a:pt x="379933" y="44462"/>
                  </a:lnTo>
                  <a:lnTo>
                    <a:pt x="380644" y="48018"/>
                  </a:lnTo>
                  <a:lnTo>
                    <a:pt x="381000" y="51612"/>
                  </a:lnTo>
                  <a:lnTo>
                    <a:pt x="381000" y="55245"/>
                  </a:lnTo>
                  <a:lnTo>
                    <a:pt x="381000" y="316230"/>
                  </a:lnTo>
                  <a:lnTo>
                    <a:pt x="381000" y="319862"/>
                  </a:lnTo>
                  <a:lnTo>
                    <a:pt x="380644" y="323443"/>
                  </a:lnTo>
                  <a:lnTo>
                    <a:pt x="379933" y="327012"/>
                  </a:lnTo>
                  <a:lnTo>
                    <a:pt x="379234" y="330568"/>
                  </a:lnTo>
                  <a:lnTo>
                    <a:pt x="364820" y="355295"/>
                  </a:lnTo>
                  <a:lnTo>
                    <a:pt x="362254" y="357860"/>
                  </a:lnTo>
                  <a:lnTo>
                    <a:pt x="336524" y="370408"/>
                  </a:lnTo>
                  <a:lnTo>
                    <a:pt x="332968" y="371119"/>
                  </a:lnTo>
                  <a:lnTo>
                    <a:pt x="329387" y="371475"/>
                  </a:lnTo>
                  <a:lnTo>
                    <a:pt x="325755" y="371475"/>
                  </a:lnTo>
                  <a:lnTo>
                    <a:pt x="55245" y="371475"/>
                  </a:lnTo>
                  <a:lnTo>
                    <a:pt x="51612" y="371475"/>
                  </a:lnTo>
                  <a:lnTo>
                    <a:pt x="48018" y="371119"/>
                  </a:lnTo>
                  <a:lnTo>
                    <a:pt x="44462" y="370408"/>
                  </a:lnTo>
                  <a:lnTo>
                    <a:pt x="40906" y="369709"/>
                  </a:lnTo>
                  <a:lnTo>
                    <a:pt x="16179" y="355295"/>
                  </a:lnTo>
                  <a:lnTo>
                    <a:pt x="13614" y="352729"/>
                  </a:lnTo>
                  <a:lnTo>
                    <a:pt x="11328" y="349935"/>
                  </a:lnTo>
                  <a:lnTo>
                    <a:pt x="9309" y="346913"/>
                  </a:lnTo>
                  <a:lnTo>
                    <a:pt x="7289" y="343903"/>
                  </a:lnTo>
                  <a:lnTo>
                    <a:pt x="5588" y="340728"/>
                  </a:lnTo>
                  <a:lnTo>
                    <a:pt x="4203" y="337375"/>
                  </a:lnTo>
                  <a:lnTo>
                    <a:pt x="2819" y="334022"/>
                  </a:lnTo>
                  <a:lnTo>
                    <a:pt x="1765" y="330568"/>
                  </a:lnTo>
                  <a:lnTo>
                    <a:pt x="1066" y="327012"/>
                  </a:lnTo>
                  <a:lnTo>
                    <a:pt x="355" y="323443"/>
                  </a:lnTo>
                  <a:lnTo>
                    <a:pt x="0" y="319862"/>
                  </a:lnTo>
                  <a:lnTo>
                    <a:pt x="0" y="316230"/>
                  </a:lnTo>
                  <a:close/>
                </a:path>
              </a:pathLst>
            </a:custGeom>
            <a:ln w="9525">
              <a:solidFill>
                <a:srgbClr val="C7C7D0"/>
              </a:solidFill>
            </a:ln>
          </p:spPr>
          <p:txBody>
            <a:bodyPr wrap="square" lIns="0" tIns="0" rIns="0" bIns="0" rtlCol="0"/>
            <a:lstStyle/>
            <a:p/>
          </p:txBody>
        </p:sp>
      </p:grpSp>
      <p:sp>
        <p:nvSpPr>
          <p:cNvPr id="17" name="object 17"/>
          <p:cNvSpPr txBox="1"/>
          <p:nvPr/>
        </p:nvSpPr>
        <p:spPr>
          <a:xfrm>
            <a:off x="7645692" y="3787775"/>
            <a:ext cx="163195" cy="334010"/>
          </a:xfrm>
          <a:prstGeom prst="rect">
            <a:avLst/>
          </a:prstGeom>
        </p:spPr>
        <p:txBody>
          <a:bodyPr vert="horz" wrap="square" lIns="0" tIns="15875" rIns="0" bIns="0" rtlCol="0">
            <a:spAutoFit/>
          </a:bodyPr>
          <a:lstStyle/>
          <a:p>
            <a:pPr marL="12700">
              <a:lnSpc>
                <a:spcPct val="100000"/>
              </a:lnSpc>
              <a:spcBef>
                <a:spcPts val="125"/>
              </a:spcBef>
            </a:pPr>
            <a:r>
              <a:rPr sz="2000" spc="30" dirty="0">
                <a:solidFill>
                  <a:srgbClr val="3C3838"/>
                </a:solidFill>
                <a:latin typeface="Trebuchet MS" panose="020B0603020202020204"/>
                <a:cs typeface="Trebuchet MS" panose="020B0603020202020204"/>
              </a:rPr>
              <a:t>3</a:t>
            </a:r>
            <a:endParaRPr sz="2000">
              <a:latin typeface="Trebuchet MS" panose="020B0603020202020204"/>
              <a:cs typeface="Trebuchet MS" panose="020B0603020202020204"/>
            </a:endParaRPr>
          </a:p>
        </p:txBody>
      </p:sp>
      <p:sp>
        <p:nvSpPr>
          <p:cNvPr id="18" name="object 18"/>
          <p:cNvSpPr txBox="1"/>
          <p:nvPr/>
        </p:nvSpPr>
        <p:spPr>
          <a:xfrm>
            <a:off x="8078782" y="3763962"/>
            <a:ext cx="2670175" cy="1445895"/>
          </a:xfrm>
          <a:prstGeom prst="rect">
            <a:avLst/>
          </a:prstGeom>
        </p:spPr>
        <p:txBody>
          <a:bodyPr vert="horz" wrap="square" lIns="0" tIns="17145" rIns="0" bIns="0" rtlCol="0">
            <a:spAutoFit/>
          </a:bodyPr>
          <a:lstStyle/>
          <a:p>
            <a:pPr marL="12700">
              <a:lnSpc>
                <a:spcPct val="100000"/>
              </a:lnSpc>
              <a:spcBef>
                <a:spcPts val="135"/>
              </a:spcBef>
            </a:pPr>
            <a:r>
              <a:rPr sz="1650" spc="70" dirty="0">
                <a:solidFill>
                  <a:srgbClr val="3C3838"/>
                </a:solidFill>
                <a:latin typeface="Trebuchet MS" panose="020B0603020202020204"/>
                <a:cs typeface="Trebuchet MS" panose="020B0603020202020204"/>
              </a:rPr>
              <a:t>Continuous</a:t>
            </a:r>
            <a:r>
              <a:rPr sz="1650" spc="-105" dirty="0">
                <a:solidFill>
                  <a:srgbClr val="3C3838"/>
                </a:solidFill>
                <a:latin typeface="Trebuchet MS" panose="020B0603020202020204"/>
                <a:cs typeface="Trebuchet MS" panose="020B0603020202020204"/>
              </a:rPr>
              <a:t> </a:t>
            </a:r>
            <a:r>
              <a:rPr sz="1650" spc="60" dirty="0">
                <a:solidFill>
                  <a:srgbClr val="3C3838"/>
                </a:solidFill>
                <a:latin typeface="Trebuchet MS" panose="020B0603020202020204"/>
                <a:cs typeface="Trebuchet MS" panose="020B0603020202020204"/>
              </a:rPr>
              <a:t>Improvement</a:t>
            </a:r>
            <a:endParaRPr sz="1650">
              <a:latin typeface="Trebuchet MS" panose="020B0603020202020204"/>
              <a:cs typeface="Trebuchet MS" panose="020B0603020202020204"/>
            </a:endParaRPr>
          </a:p>
          <a:p>
            <a:pPr marL="12700" marR="5080">
              <a:lnSpc>
                <a:spcPct val="133000"/>
              </a:lnSpc>
              <a:spcBef>
                <a:spcPts val="565"/>
              </a:spcBef>
            </a:pPr>
            <a:r>
              <a:rPr sz="1350" spc="-10" dirty="0">
                <a:solidFill>
                  <a:srgbClr val="3C3838"/>
                </a:solidFill>
                <a:latin typeface="Roboto" panose="02000000000000000000"/>
                <a:cs typeface="Roboto" panose="02000000000000000000"/>
              </a:rPr>
              <a:t>The</a:t>
            </a:r>
            <a:r>
              <a:rPr sz="1350" dirty="0">
                <a:solidFill>
                  <a:srgbClr val="3C3838"/>
                </a:solidFill>
                <a:latin typeface="Roboto" panose="02000000000000000000"/>
                <a:cs typeface="Roboto" panose="02000000000000000000"/>
              </a:rPr>
              <a:t> </a:t>
            </a:r>
            <a:r>
              <a:rPr sz="1350" spc="-30" dirty="0">
                <a:solidFill>
                  <a:srgbClr val="3C3838"/>
                </a:solidFill>
                <a:latin typeface="Roboto" panose="02000000000000000000"/>
                <a:cs typeface="Roboto" panose="02000000000000000000"/>
              </a:rPr>
              <a:t>Helsinki-NLP</a:t>
            </a:r>
            <a:r>
              <a:rPr sz="1350" spc="-5" dirty="0">
                <a:solidFill>
                  <a:srgbClr val="3C3838"/>
                </a:solidFill>
                <a:latin typeface="Roboto" panose="02000000000000000000"/>
                <a:cs typeface="Roboto" panose="02000000000000000000"/>
              </a:rPr>
              <a:t> team</a:t>
            </a:r>
            <a:r>
              <a:rPr sz="1350" dirty="0">
                <a:solidFill>
                  <a:srgbClr val="3C3838"/>
                </a:solidFill>
                <a:latin typeface="Roboto" panose="02000000000000000000"/>
                <a:cs typeface="Roboto" panose="02000000000000000000"/>
              </a:rPr>
              <a:t> </a:t>
            </a:r>
            <a:r>
              <a:rPr sz="1350" spc="-20" dirty="0">
                <a:solidFill>
                  <a:srgbClr val="3C3838"/>
                </a:solidFill>
                <a:latin typeface="Roboto" panose="02000000000000000000"/>
                <a:cs typeface="Roboto" panose="02000000000000000000"/>
              </a:rPr>
              <a:t>regularly </a:t>
            </a:r>
            <a:r>
              <a:rPr sz="1350" spc="-15" dirty="0">
                <a:solidFill>
                  <a:srgbClr val="3C3838"/>
                </a:solidFill>
                <a:latin typeface="Roboto" panose="02000000000000000000"/>
                <a:cs typeface="Roboto" panose="02000000000000000000"/>
              </a:rPr>
              <a:t> updates and </a:t>
            </a:r>
            <a:r>
              <a:rPr sz="1350" spc="-35" dirty="0">
                <a:solidFill>
                  <a:srgbClr val="3C3838"/>
                </a:solidFill>
                <a:latin typeface="Roboto" panose="02000000000000000000"/>
                <a:cs typeface="Roboto" panose="02000000000000000000"/>
              </a:rPr>
              <a:t>fine-tunes</a:t>
            </a:r>
            <a:r>
              <a:rPr sz="1350" spc="-10" dirty="0">
                <a:solidFill>
                  <a:srgbClr val="3C3838"/>
                </a:solidFill>
                <a:latin typeface="Roboto" panose="02000000000000000000"/>
                <a:cs typeface="Roboto" panose="02000000000000000000"/>
              </a:rPr>
              <a:t> the model, </a:t>
            </a:r>
            <a:r>
              <a:rPr sz="1350" spc="-5"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ensuring</a:t>
            </a:r>
            <a:r>
              <a:rPr sz="1350" spc="-1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it</a:t>
            </a:r>
            <a:r>
              <a:rPr sz="1350" spc="-5"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remains</a:t>
            </a:r>
            <a:r>
              <a:rPr sz="1350" spc="-1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at</a:t>
            </a:r>
            <a:r>
              <a:rPr sz="1350" spc="-10" dirty="0">
                <a:solidFill>
                  <a:srgbClr val="3C3838"/>
                </a:solidFill>
                <a:latin typeface="Roboto" panose="02000000000000000000"/>
                <a:cs typeface="Roboto" panose="02000000000000000000"/>
              </a:rPr>
              <a:t> the</a:t>
            </a:r>
            <a:r>
              <a:rPr sz="1350" spc="-5"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forefront </a:t>
            </a:r>
            <a:r>
              <a:rPr sz="1350" spc="-320"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of</a:t>
            </a:r>
            <a:r>
              <a:rPr sz="1350" spc="-10" dirty="0">
                <a:solidFill>
                  <a:srgbClr val="3C3838"/>
                </a:solidFill>
                <a:latin typeface="Roboto" panose="02000000000000000000"/>
                <a:cs typeface="Roboto" panose="02000000000000000000"/>
              </a:rPr>
              <a:t> </a:t>
            </a:r>
            <a:r>
              <a:rPr sz="1350" spc="-20" dirty="0">
                <a:solidFill>
                  <a:srgbClr val="3C3838"/>
                </a:solidFill>
                <a:latin typeface="Roboto" panose="02000000000000000000"/>
                <a:cs typeface="Roboto" panose="02000000000000000000"/>
              </a:rPr>
              <a:t>translation</a:t>
            </a:r>
            <a:r>
              <a:rPr sz="1350" spc="-5" dirty="0">
                <a:solidFill>
                  <a:srgbClr val="3C3838"/>
                </a:solidFill>
                <a:latin typeface="Roboto" panose="02000000000000000000"/>
                <a:cs typeface="Roboto" panose="02000000000000000000"/>
              </a:rPr>
              <a:t> </a:t>
            </a:r>
            <a:r>
              <a:rPr sz="1350" spc="-20" dirty="0">
                <a:solidFill>
                  <a:srgbClr val="3C3838"/>
                </a:solidFill>
                <a:latin typeface="Roboto" panose="02000000000000000000"/>
                <a:cs typeface="Roboto" panose="02000000000000000000"/>
              </a:rPr>
              <a:t>quality</a:t>
            </a:r>
            <a:r>
              <a:rPr sz="1350" spc="-5"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assessment.</a:t>
            </a:r>
            <a:endParaRPr sz="1350">
              <a:latin typeface="Roboto" panose="02000000000000000000"/>
              <a:cs typeface="Roboto" panose="0200000000000000000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87375" y="444500"/>
            <a:ext cx="5628005" cy="2149475"/>
          </a:xfrm>
          <a:prstGeom prst="rect">
            <a:avLst/>
          </a:prstGeom>
        </p:spPr>
        <p:txBody>
          <a:bodyPr vert="horz" wrap="square" lIns="0" tIns="14605" rIns="0" bIns="0" rtlCol="0">
            <a:spAutoFit/>
          </a:bodyPr>
          <a:lstStyle/>
          <a:p>
            <a:pPr marL="12700" marR="5080">
              <a:lnSpc>
                <a:spcPts val="4200"/>
              </a:lnSpc>
              <a:spcBef>
                <a:spcPts val="115"/>
              </a:spcBef>
            </a:pPr>
            <a:r>
              <a:rPr spc="150" dirty="0"/>
              <a:t>Challenges </a:t>
            </a:r>
            <a:r>
              <a:rPr spc="-45" dirty="0"/>
              <a:t>in </a:t>
            </a:r>
            <a:r>
              <a:rPr spc="55" dirty="0"/>
              <a:t>Existing </a:t>
            </a:r>
            <a:r>
              <a:rPr spc="60" dirty="0"/>
              <a:t> </a:t>
            </a:r>
            <a:r>
              <a:rPr spc="5" dirty="0"/>
              <a:t>Translation</a:t>
            </a:r>
            <a:r>
              <a:rPr spc="-150" dirty="0"/>
              <a:t> </a:t>
            </a:r>
            <a:r>
              <a:rPr spc="25" dirty="0"/>
              <a:t>Quality</a:t>
            </a:r>
            <a:r>
              <a:rPr spc="-240" dirty="0"/>
              <a:t> </a:t>
            </a:r>
            <a:r>
              <a:rPr spc="85" dirty="0"/>
              <a:t>Metrics</a:t>
            </a:r>
            <a:r>
              <a:rPr spc="-150" dirty="0"/>
              <a:t> </a:t>
            </a:r>
            <a:r>
              <a:rPr spc="-114" dirty="0"/>
              <a:t>&amp;</a:t>
            </a:r>
            <a:endParaRPr spc="-114" dirty="0"/>
          </a:p>
          <a:p>
            <a:pPr marL="12700" marR="137795">
              <a:lnSpc>
                <a:spcPts val="4200"/>
              </a:lnSpc>
              <a:spcBef>
                <a:spcPts val="10"/>
              </a:spcBef>
            </a:pPr>
            <a:r>
              <a:rPr spc="265" dirty="0"/>
              <a:t>H</a:t>
            </a:r>
            <a:r>
              <a:rPr spc="145" dirty="0"/>
              <a:t>o</a:t>
            </a:r>
            <a:r>
              <a:rPr spc="250" dirty="0"/>
              <a:t>w</a:t>
            </a:r>
            <a:r>
              <a:rPr spc="-245" dirty="0"/>
              <a:t> </a:t>
            </a:r>
            <a:r>
              <a:rPr spc="110" dirty="0"/>
              <a:t>Our</a:t>
            </a:r>
            <a:r>
              <a:rPr spc="-229" dirty="0"/>
              <a:t> </a:t>
            </a:r>
            <a:r>
              <a:rPr spc="550" dirty="0"/>
              <a:t>M</a:t>
            </a:r>
            <a:r>
              <a:rPr spc="130" dirty="0"/>
              <a:t>odel</a:t>
            </a:r>
            <a:r>
              <a:rPr spc="-250" dirty="0"/>
              <a:t> </a:t>
            </a:r>
            <a:r>
              <a:rPr spc="250" dirty="0"/>
              <a:t>O</a:t>
            </a:r>
            <a:r>
              <a:rPr spc="114" dirty="0"/>
              <a:t>v</a:t>
            </a:r>
            <a:r>
              <a:rPr spc="20" dirty="0"/>
              <a:t>e</a:t>
            </a:r>
            <a:r>
              <a:rPr spc="-40" dirty="0"/>
              <a:t>r</a:t>
            </a:r>
            <a:r>
              <a:rPr spc="170" dirty="0"/>
              <a:t>c</a:t>
            </a:r>
            <a:r>
              <a:rPr spc="200" dirty="0"/>
              <a:t>omes  </a:t>
            </a:r>
            <a:r>
              <a:rPr spc="180" dirty="0"/>
              <a:t>Them</a:t>
            </a:r>
            <a:endParaRPr spc="180" dirty="0"/>
          </a:p>
        </p:txBody>
      </p:sp>
      <p:grpSp>
        <p:nvGrpSpPr>
          <p:cNvPr id="6" name="object 6"/>
          <p:cNvGrpSpPr/>
          <p:nvPr/>
        </p:nvGrpSpPr>
        <p:grpSpPr>
          <a:xfrm>
            <a:off x="594677" y="2871152"/>
            <a:ext cx="868044" cy="1547495"/>
            <a:chOff x="594677" y="2871152"/>
            <a:chExt cx="868044" cy="1547495"/>
          </a:xfrm>
        </p:grpSpPr>
        <p:sp>
          <p:nvSpPr>
            <p:cNvPr id="7" name="object 7"/>
            <p:cNvSpPr/>
            <p:nvPr/>
          </p:nvSpPr>
          <p:spPr>
            <a:xfrm>
              <a:off x="600075" y="2876549"/>
              <a:ext cx="857250" cy="1536700"/>
            </a:xfrm>
            <a:custGeom>
              <a:avLst/>
              <a:gdLst/>
              <a:ahLst/>
              <a:cxnLst/>
              <a:rect l="l" t="t" r="r" b="b"/>
              <a:pathLst>
                <a:path w="857250" h="1536700">
                  <a:moveTo>
                    <a:pt x="857250" y="0"/>
                  </a:moveTo>
                  <a:lnTo>
                    <a:pt x="428625" y="171450"/>
                  </a:lnTo>
                  <a:lnTo>
                    <a:pt x="0" y="0"/>
                  </a:lnTo>
                  <a:lnTo>
                    <a:pt x="0" y="1365046"/>
                  </a:lnTo>
                  <a:lnTo>
                    <a:pt x="428625" y="1536496"/>
                  </a:lnTo>
                  <a:lnTo>
                    <a:pt x="857250" y="1365046"/>
                  </a:lnTo>
                  <a:lnTo>
                    <a:pt x="857250" y="0"/>
                  </a:lnTo>
                  <a:close/>
                </a:path>
              </a:pathLst>
            </a:custGeom>
            <a:solidFill>
              <a:srgbClr val="E1E1EA"/>
            </a:solidFill>
          </p:spPr>
          <p:txBody>
            <a:bodyPr wrap="square" lIns="0" tIns="0" rIns="0" bIns="0" rtlCol="0"/>
            <a:lstStyle/>
            <a:p/>
          </p:txBody>
        </p:sp>
        <p:sp>
          <p:nvSpPr>
            <p:cNvPr id="8" name="object 8"/>
            <p:cNvSpPr/>
            <p:nvPr/>
          </p:nvSpPr>
          <p:spPr>
            <a:xfrm>
              <a:off x="600075" y="2876549"/>
              <a:ext cx="857250" cy="1536700"/>
            </a:xfrm>
            <a:custGeom>
              <a:avLst/>
              <a:gdLst/>
              <a:ahLst/>
              <a:cxnLst/>
              <a:rect l="l" t="t" r="r" b="b"/>
              <a:pathLst>
                <a:path w="857250" h="1536700">
                  <a:moveTo>
                    <a:pt x="0" y="1365046"/>
                  </a:moveTo>
                  <a:lnTo>
                    <a:pt x="428625" y="1536496"/>
                  </a:lnTo>
                  <a:lnTo>
                    <a:pt x="857250" y="1365046"/>
                  </a:lnTo>
                  <a:lnTo>
                    <a:pt x="857250" y="0"/>
                  </a:lnTo>
                  <a:lnTo>
                    <a:pt x="428625" y="171450"/>
                  </a:lnTo>
                  <a:lnTo>
                    <a:pt x="0" y="0"/>
                  </a:lnTo>
                  <a:lnTo>
                    <a:pt x="0" y="1365046"/>
                  </a:lnTo>
                  <a:close/>
                </a:path>
              </a:pathLst>
            </a:custGeom>
            <a:ln w="10715">
              <a:solidFill>
                <a:srgbClr val="C7C7D0"/>
              </a:solidFill>
            </a:ln>
          </p:spPr>
          <p:txBody>
            <a:bodyPr wrap="square" lIns="0" tIns="0" rIns="0" bIns="0" rtlCol="0"/>
            <a:lstStyle/>
            <a:p/>
          </p:txBody>
        </p:sp>
      </p:grpSp>
      <p:sp>
        <p:nvSpPr>
          <p:cNvPr id="9" name="object 9"/>
          <p:cNvSpPr txBox="1"/>
          <p:nvPr/>
        </p:nvSpPr>
        <p:spPr>
          <a:xfrm>
            <a:off x="960934" y="3463925"/>
            <a:ext cx="135890" cy="334010"/>
          </a:xfrm>
          <a:prstGeom prst="rect">
            <a:avLst/>
          </a:prstGeom>
        </p:spPr>
        <p:txBody>
          <a:bodyPr vert="horz" wrap="square" lIns="0" tIns="15875" rIns="0" bIns="0" rtlCol="0">
            <a:spAutoFit/>
          </a:bodyPr>
          <a:lstStyle/>
          <a:p>
            <a:pPr marL="12700">
              <a:lnSpc>
                <a:spcPct val="100000"/>
              </a:lnSpc>
              <a:spcBef>
                <a:spcPts val="125"/>
              </a:spcBef>
            </a:pPr>
            <a:r>
              <a:rPr sz="2000" spc="-185" dirty="0">
                <a:solidFill>
                  <a:srgbClr val="3C3838"/>
                </a:solidFill>
                <a:latin typeface="Trebuchet MS" panose="020B0603020202020204"/>
                <a:cs typeface="Trebuchet MS" panose="020B0603020202020204"/>
              </a:rPr>
              <a:t>1</a:t>
            </a:r>
            <a:endParaRPr sz="2000">
              <a:latin typeface="Trebuchet MS" panose="020B0603020202020204"/>
              <a:cs typeface="Trebuchet MS" panose="020B0603020202020204"/>
            </a:endParaRPr>
          </a:p>
        </p:txBody>
      </p:sp>
      <p:sp>
        <p:nvSpPr>
          <p:cNvPr id="10" name="object 10"/>
          <p:cNvSpPr txBox="1"/>
          <p:nvPr/>
        </p:nvSpPr>
        <p:spPr>
          <a:xfrm>
            <a:off x="1701800" y="3030537"/>
            <a:ext cx="4834890" cy="1179195"/>
          </a:xfrm>
          <a:prstGeom prst="rect">
            <a:avLst/>
          </a:prstGeom>
        </p:spPr>
        <p:txBody>
          <a:bodyPr vert="horz" wrap="square" lIns="0" tIns="17145" rIns="0" bIns="0" rtlCol="0">
            <a:spAutoFit/>
          </a:bodyPr>
          <a:lstStyle/>
          <a:p>
            <a:pPr marL="12700">
              <a:lnSpc>
                <a:spcPct val="100000"/>
              </a:lnSpc>
              <a:spcBef>
                <a:spcPts val="135"/>
              </a:spcBef>
            </a:pPr>
            <a:r>
              <a:rPr sz="1650" spc="30" dirty="0">
                <a:solidFill>
                  <a:srgbClr val="3C3838"/>
                </a:solidFill>
                <a:latin typeface="Trebuchet MS" panose="020B0603020202020204"/>
                <a:cs typeface="Trebuchet MS" panose="020B0603020202020204"/>
              </a:rPr>
              <a:t>Limited</a:t>
            </a:r>
            <a:r>
              <a:rPr sz="1650" spc="-75" dirty="0">
                <a:solidFill>
                  <a:srgbClr val="3C3838"/>
                </a:solidFill>
                <a:latin typeface="Trebuchet MS" panose="020B0603020202020204"/>
                <a:cs typeface="Trebuchet MS" panose="020B0603020202020204"/>
              </a:rPr>
              <a:t> </a:t>
            </a:r>
            <a:r>
              <a:rPr sz="1650" spc="114" dirty="0">
                <a:solidFill>
                  <a:srgbClr val="3C3838"/>
                </a:solidFill>
                <a:latin typeface="Trebuchet MS" panose="020B0603020202020204"/>
                <a:cs typeface="Trebuchet MS" panose="020B0603020202020204"/>
              </a:rPr>
              <a:t>Language</a:t>
            </a:r>
            <a:r>
              <a:rPr sz="1650" spc="-75" dirty="0">
                <a:solidFill>
                  <a:srgbClr val="3C3838"/>
                </a:solidFill>
                <a:latin typeface="Trebuchet MS" panose="020B0603020202020204"/>
                <a:cs typeface="Trebuchet MS" panose="020B0603020202020204"/>
              </a:rPr>
              <a:t> </a:t>
            </a:r>
            <a:r>
              <a:rPr sz="1650" spc="85" dirty="0">
                <a:solidFill>
                  <a:srgbClr val="3C3838"/>
                </a:solidFill>
                <a:latin typeface="Trebuchet MS" panose="020B0603020202020204"/>
                <a:cs typeface="Trebuchet MS" panose="020B0603020202020204"/>
              </a:rPr>
              <a:t>Coverage</a:t>
            </a:r>
            <a:endParaRPr sz="1650">
              <a:latin typeface="Trebuchet MS" panose="020B0603020202020204"/>
              <a:cs typeface="Trebuchet MS" panose="020B0603020202020204"/>
            </a:endParaRPr>
          </a:p>
          <a:p>
            <a:pPr marL="12700" marR="5080">
              <a:lnSpc>
                <a:spcPct val="134000"/>
              </a:lnSpc>
              <a:spcBef>
                <a:spcPts val="540"/>
              </a:spcBef>
            </a:pPr>
            <a:r>
              <a:rPr sz="1350" spc="-10" dirty="0">
                <a:solidFill>
                  <a:srgbClr val="3C3838"/>
                </a:solidFill>
                <a:latin typeface="Roboto" panose="02000000000000000000"/>
                <a:cs typeface="Roboto" panose="02000000000000000000"/>
              </a:rPr>
              <a:t>The</a:t>
            </a:r>
            <a:r>
              <a:rPr sz="1350" dirty="0">
                <a:solidFill>
                  <a:srgbClr val="3C3838"/>
                </a:solidFill>
                <a:latin typeface="Roboto" panose="02000000000000000000"/>
                <a:cs typeface="Roboto" panose="02000000000000000000"/>
              </a:rPr>
              <a:t> </a:t>
            </a:r>
            <a:r>
              <a:rPr sz="1350" spc="-30" dirty="0">
                <a:solidFill>
                  <a:srgbClr val="3C3838"/>
                </a:solidFill>
                <a:latin typeface="Roboto" panose="02000000000000000000"/>
                <a:cs typeface="Roboto" panose="02000000000000000000"/>
              </a:rPr>
              <a:t>Helsinki-NLP</a:t>
            </a:r>
            <a:r>
              <a:rPr sz="1350" dirty="0">
                <a:solidFill>
                  <a:srgbClr val="3C3838"/>
                </a:solidFill>
                <a:latin typeface="Roboto" panose="02000000000000000000"/>
                <a:cs typeface="Roboto" panose="02000000000000000000"/>
              </a:rPr>
              <a:t> </a:t>
            </a:r>
            <a:r>
              <a:rPr sz="1350" spc="-5" dirty="0">
                <a:solidFill>
                  <a:srgbClr val="3C3838"/>
                </a:solidFill>
                <a:latin typeface="Roboto" panose="02000000000000000000"/>
                <a:cs typeface="Roboto" panose="02000000000000000000"/>
              </a:rPr>
              <a:t>model</a:t>
            </a:r>
            <a:r>
              <a:rPr sz="1350"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supports</a:t>
            </a:r>
            <a:r>
              <a:rPr sz="1350" spc="5"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over</a:t>
            </a:r>
            <a:r>
              <a:rPr sz="1350" dirty="0">
                <a:solidFill>
                  <a:srgbClr val="3C3838"/>
                </a:solidFill>
                <a:latin typeface="Roboto" panose="02000000000000000000"/>
                <a:cs typeface="Roboto" panose="02000000000000000000"/>
              </a:rPr>
              <a:t> </a:t>
            </a:r>
            <a:r>
              <a:rPr sz="1350" spc="-5" dirty="0">
                <a:solidFill>
                  <a:srgbClr val="3C3838"/>
                </a:solidFill>
                <a:latin typeface="Roboto" panose="02000000000000000000"/>
                <a:cs typeface="Roboto" panose="02000000000000000000"/>
              </a:rPr>
              <a:t>100</a:t>
            </a:r>
            <a:r>
              <a:rPr sz="1350" spc="5"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languages,</a:t>
            </a:r>
            <a:r>
              <a:rPr sz="1350" spc="5"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enabling </a:t>
            </a:r>
            <a:r>
              <a:rPr sz="1350" spc="-32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comprehensive</a:t>
            </a:r>
            <a:r>
              <a:rPr sz="1350" spc="-5"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evaluation</a:t>
            </a:r>
            <a:r>
              <a:rPr sz="1350" spc="-5"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of</a:t>
            </a:r>
            <a:r>
              <a:rPr sz="1350" spc="-5"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translations</a:t>
            </a:r>
            <a:r>
              <a:rPr sz="1350" spc="-5"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across</a:t>
            </a:r>
            <a:r>
              <a:rPr sz="1350" spc="-5"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a</a:t>
            </a:r>
            <a:r>
              <a:rPr sz="1350" spc="-5"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wide </a:t>
            </a:r>
            <a:r>
              <a:rPr sz="1350" spc="-5"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linguistic</a:t>
            </a:r>
            <a:r>
              <a:rPr sz="1350" spc="-5"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spectrum.</a:t>
            </a:r>
            <a:endParaRPr sz="1350">
              <a:latin typeface="Roboto" panose="02000000000000000000"/>
              <a:cs typeface="Roboto" panose="02000000000000000000"/>
            </a:endParaRPr>
          </a:p>
        </p:txBody>
      </p:sp>
      <p:grpSp>
        <p:nvGrpSpPr>
          <p:cNvPr id="11" name="object 11"/>
          <p:cNvGrpSpPr/>
          <p:nvPr/>
        </p:nvGrpSpPr>
        <p:grpSpPr>
          <a:xfrm>
            <a:off x="594677" y="4404677"/>
            <a:ext cx="868044" cy="1547495"/>
            <a:chOff x="594677" y="4404677"/>
            <a:chExt cx="868044" cy="1547495"/>
          </a:xfrm>
        </p:grpSpPr>
        <p:sp>
          <p:nvSpPr>
            <p:cNvPr id="12" name="object 12"/>
            <p:cNvSpPr/>
            <p:nvPr/>
          </p:nvSpPr>
          <p:spPr>
            <a:xfrm>
              <a:off x="600075" y="4410074"/>
              <a:ext cx="857250" cy="1536700"/>
            </a:xfrm>
            <a:custGeom>
              <a:avLst/>
              <a:gdLst/>
              <a:ahLst/>
              <a:cxnLst/>
              <a:rect l="l" t="t" r="r" b="b"/>
              <a:pathLst>
                <a:path w="857250" h="1536700">
                  <a:moveTo>
                    <a:pt x="857250" y="0"/>
                  </a:moveTo>
                  <a:lnTo>
                    <a:pt x="428625" y="171450"/>
                  </a:lnTo>
                  <a:lnTo>
                    <a:pt x="0" y="0"/>
                  </a:lnTo>
                  <a:lnTo>
                    <a:pt x="0" y="1365046"/>
                  </a:lnTo>
                  <a:lnTo>
                    <a:pt x="428625" y="1536496"/>
                  </a:lnTo>
                  <a:lnTo>
                    <a:pt x="857250" y="1365046"/>
                  </a:lnTo>
                  <a:lnTo>
                    <a:pt x="857250" y="0"/>
                  </a:lnTo>
                  <a:close/>
                </a:path>
              </a:pathLst>
            </a:custGeom>
            <a:solidFill>
              <a:srgbClr val="E1E1EA"/>
            </a:solidFill>
          </p:spPr>
          <p:txBody>
            <a:bodyPr wrap="square" lIns="0" tIns="0" rIns="0" bIns="0" rtlCol="0"/>
            <a:lstStyle/>
            <a:p/>
          </p:txBody>
        </p:sp>
        <p:sp>
          <p:nvSpPr>
            <p:cNvPr id="13" name="object 13"/>
            <p:cNvSpPr/>
            <p:nvPr/>
          </p:nvSpPr>
          <p:spPr>
            <a:xfrm>
              <a:off x="600075" y="4410074"/>
              <a:ext cx="857250" cy="1536700"/>
            </a:xfrm>
            <a:custGeom>
              <a:avLst/>
              <a:gdLst/>
              <a:ahLst/>
              <a:cxnLst/>
              <a:rect l="l" t="t" r="r" b="b"/>
              <a:pathLst>
                <a:path w="857250" h="1536700">
                  <a:moveTo>
                    <a:pt x="0" y="1365046"/>
                  </a:moveTo>
                  <a:lnTo>
                    <a:pt x="428625" y="1536496"/>
                  </a:lnTo>
                  <a:lnTo>
                    <a:pt x="857250" y="1365046"/>
                  </a:lnTo>
                  <a:lnTo>
                    <a:pt x="857250" y="0"/>
                  </a:lnTo>
                  <a:lnTo>
                    <a:pt x="428625" y="171450"/>
                  </a:lnTo>
                  <a:lnTo>
                    <a:pt x="0" y="0"/>
                  </a:lnTo>
                  <a:lnTo>
                    <a:pt x="0" y="1365046"/>
                  </a:lnTo>
                  <a:close/>
                </a:path>
              </a:pathLst>
            </a:custGeom>
            <a:ln w="10715">
              <a:solidFill>
                <a:srgbClr val="C7C7D0"/>
              </a:solidFill>
            </a:ln>
          </p:spPr>
          <p:txBody>
            <a:bodyPr wrap="square" lIns="0" tIns="0" rIns="0" bIns="0" rtlCol="0"/>
            <a:lstStyle/>
            <a:p/>
          </p:txBody>
        </p:sp>
      </p:grpSp>
      <p:sp>
        <p:nvSpPr>
          <p:cNvPr id="14" name="object 14"/>
          <p:cNvSpPr txBox="1"/>
          <p:nvPr/>
        </p:nvSpPr>
        <p:spPr>
          <a:xfrm>
            <a:off x="948877" y="5006975"/>
            <a:ext cx="159385" cy="334010"/>
          </a:xfrm>
          <a:prstGeom prst="rect">
            <a:avLst/>
          </a:prstGeom>
        </p:spPr>
        <p:txBody>
          <a:bodyPr vert="horz" wrap="square" lIns="0" tIns="15875" rIns="0" bIns="0" rtlCol="0">
            <a:spAutoFit/>
          </a:bodyPr>
          <a:lstStyle/>
          <a:p>
            <a:pPr marL="12700">
              <a:lnSpc>
                <a:spcPct val="100000"/>
              </a:lnSpc>
              <a:spcBef>
                <a:spcPts val="125"/>
              </a:spcBef>
            </a:pPr>
            <a:r>
              <a:rPr sz="2000" spc="5" dirty="0">
                <a:solidFill>
                  <a:srgbClr val="3C3838"/>
                </a:solidFill>
                <a:latin typeface="Trebuchet MS" panose="020B0603020202020204"/>
                <a:cs typeface="Trebuchet MS" panose="020B0603020202020204"/>
              </a:rPr>
              <a:t>2</a:t>
            </a:r>
            <a:endParaRPr sz="2000">
              <a:latin typeface="Trebuchet MS" panose="020B0603020202020204"/>
              <a:cs typeface="Trebuchet MS" panose="020B0603020202020204"/>
            </a:endParaRPr>
          </a:p>
        </p:txBody>
      </p:sp>
      <p:sp>
        <p:nvSpPr>
          <p:cNvPr id="15" name="object 15"/>
          <p:cNvSpPr txBox="1"/>
          <p:nvPr/>
        </p:nvSpPr>
        <p:spPr>
          <a:xfrm>
            <a:off x="1701800" y="4564062"/>
            <a:ext cx="4801870" cy="1179195"/>
          </a:xfrm>
          <a:prstGeom prst="rect">
            <a:avLst/>
          </a:prstGeom>
        </p:spPr>
        <p:txBody>
          <a:bodyPr vert="horz" wrap="square" lIns="0" tIns="17145" rIns="0" bIns="0" rtlCol="0">
            <a:spAutoFit/>
          </a:bodyPr>
          <a:lstStyle/>
          <a:p>
            <a:pPr marL="12700">
              <a:lnSpc>
                <a:spcPct val="100000"/>
              </a:lnSpc>
              <a:spcBef>
                <a:spcPts val="135"/>
              </a:spcBef>
            </a:pPr>
            <a:r>
              <a:rPr sz="1650" spc="90" dirty="0">
                <a:solidFill>
                  <a:srgbClr val="3C3838"/>
                </a:solidFill>
                <a:latin typeface="Trebuchet MS" panose="020B0603020202020204"/>
                <a:cs typeface="Trebuchet MS" panose="020B0603020202020204"/>
              </a:rPr>
              <a:t>Lack</a:t>
            </a:r>
            <a:r>
              <a:rPr sz="1650" spc="-75" dirty="0">
                <a:solidFill>
                  <a:srgbClr val="3C3838"/>
                </a:solidFill>
                <a:latin typeface="Trebuchet MS" panose="020B0603020202020204"/>
                <a:cs typeface="Trebuchet MS" panose="020B0603020202020204"/>
              </a:rPr>
              <a:t> </a:t>
            </a:r>
            <a:r>
              <a:rPr sz="1650" spc="20" dirty="0">
                <a:solidFill>
                  <a:srgbClr val="3C3838"/>
                </a:solidFill>
                <a:latin typeface="Trebuchet MS" panose="020B0603020202020204"/>
                <a:cs typeface="Trebuchet MS" panose="020B0603020202020204"/>
              </a:rPr>
              <a:t>of</a:t>
            </a:r>
            <a:r>
              <a:rPr sz="1650" spc="-105" dirty="0">
                <a:solidFill>
                  <a:srgbClr val="3C3838"/>
                </a:solidFill>
                <a:latin typeface="Trebuchet MS" panose="020B0603020202020204"/>
                <a:cs typeface="Trebuchet MS" panose="020B0603020202020204"/>
              </a:rPr>
              <a:t> </a:t>
            </a:r>
            <a:r>
              <a:rPr sz="1650" spc="65" dirty="0">
                <a:solidFill>
                  <a:srgbClr val="3C3838"/>
                </a:solidFill>
                <a:latin typeface="Trebuchet MS" panose="020B0603020202020204"/>
                <a:cs typeface="Trebuchet MS" panose="020B0603020202020204"/>
              </a:rPr>
              <a:t>Semantic</a:t>
            </a:r>
            <a:r>
              <a:rPr sz="1650" spc="-70" dirty="0">
                <a:solidFill>
                  <a:srgbClr val="3C3838"/>
                </a:solidFill>
                <a:latin typeface="Trebuchet MS" panose="020B0603020202020204"/>
                <a:cs typeface="Trebuchet MS" panose="020B0603020202020204"/>
              </a:rPr>
              <a:t> </a:t>
            </a:r>
            <a:r>
              <a:rPr sz="1650" spc="70" dirty="0">
                <a:solidFill>
                  <a:srgbClr val="3C3838"/>
                </a:solidFill>
                <a:latin typeface="Trebuchet MS" panose="020B0603020202020204"/>
                <a:cs typeface="Trebuchet MS" panose="020B0603020202020204"/>
              </a:rPr>
              <a:t>Understanding</a:t>
            </a:r>
            <a:endParaRPr sz="1650">
              <a:latin typeface="Trebuchet MS" panose="020B0603020202020204"/>
              <a:cs typeface="Trebuchet MS" panose="020B0603020202020204"/>
            </a:endParaRPr>
          </a:p>
          <a:p>
            <a:pPr marL="12700" marR="5080">
              <a:lnSpc>
                <a:spcPct val="134000"/>
              </a:lnSpc>
              <a:spcBef>
                <a:spcPts val="540"/>
              </a:spcBef>
            </a:pPr>
            <a:r>
              <a:rPr sz="1350" spc="-10" dirty="0">
                <a:solidFill>
                  <a:srgbClr val="3C3838"/>
                </a:solidFill>
                <a:latin typeface="Roboto" panose="02000000000000000000"/>
                <a:cs typeface="Roboto" panose="02000000000000000000"/>
              </a:rPr>
              <a:t>The</a:t>
            </a:r>
            <a:r>
              <a:rPr sz="1350" spc="20" dirty="0">
                <a:solidFill>
                  <a:srgbClr val="3C3838"/>
                </a:solidFill>
                <a:latin typeface="Roboto" panose="02000000000000000000"/>
                <a:cs typeface="Roboto" panose="02000000000000000000"/>
              </a:rPr>
              <a:t> </a:t>
            </a:r>
            <a:r>
              <a:rPr sz="1350" spc="-25" dirty="0">
                <a:solidFill>
                  <a:srgbClr val="3C3838"/>
                </a:solidFill>
                <a:latin typeface="Roboto" panose="02000000000000000000"/>
                <a:cs typeface="Roboto" panose="02000000000000000000"/>
              </a:rPr>
              <a:t>model's</a:t>
            </a:r>
            <a:r>
              <a:rPr sz="1350" spc="25"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advanced</a:t>
            </a:r>
            <a:r>
              <a:rPr sz="1350" spc="20" dirty="0">
                <a:solidFill>
                  <a:srgbClr val="3C3838"/>
                </a:solidFill>
                <a:latin typeface="Roboto" panose="02000000000000000000"/>
                <a:cs typeface="Roboto" panose="02000000000000000000"/>
              </a:rPr>
              <a:t> </a:t>
            </a:r>
            <a:r>
              <a:rPr sz="1350" spc="-20" dirty="0">
                <a:solidFill>
                  <a:srgbClr val="3C3838"/>
                </a:solidFill>
                <a:latin typeface="Roboto" panose="02000000000000000000"/>
                <a:cs typeface="Roboto" panose="02000000000000000000"/>
              </a:rPr>
              <a:t>natural</a:t>
            </a:r>
            <a:r>
              <a:rPr sz="1350" spc="2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language</a:t>
            </a:r>
            <a:r>
              <a:rPr sz="1350" spc="2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processing </a:t>
            </a:r>
            <a:r>
              <a:rPr sz="1350" spc="-1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capabilities,</a:t>
            </a:r>
            <a:r>
              <a:rPr sz="1350" spc="-5"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including</a:t>
            </a:r>
            <a:r>
              <a:rPr sz="1350" dirty="0">
                <a:solidFill>
                  <a:srgbClr val="3C3838"/>
                </a:solidFill>
                <a:latin typeface="Roboto" panose="02000000000000000000"/>
                <a:cs typeface="Roboto" panose="02000000000000000000"/>
              </a:rPr>
              <a:t> deep</a:t>
            </a:r>
            <a:r>
              <a:rPr sz="1350" spc="-5"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semantic</a:t>
            </a:r>
            <a:r>
              <a:rPr sz="135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analysis,</a:t>
            </a:r>
            <a:r>
              <a:rPr sz="1350" spc="-5"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allow</a:t>
            </a:r>
            <a:r>
              <a:rPr sz="1350" spc="-5" dirty="0">
                <a:solidFill>
                  <a:srgbClr val="3C3838"/>
                </a:solidFill>
                <a:latin typeface="Roboto" panose="02000000000000000000"/>
                <a:cs typeface="Roboto" panose="02000000000000000000"/>
              </a:rPr>
              <a:t> </a:t>
            </a:r>
            <a:r>
              <a:rPr sz="1350" dirty="0">
                <a:solidFill>
                  <a:srgbClr val="3C3838"/>
                </a:solidFill>
                <a:latin typeface="Roboto" panose="02000000000000000000"/>
                <a:cs typeface="Roboto" panose="02000000000000000000"/>
              </a:rPr>
              <a:t>for</a:t>
            </a:r>
            <a:r>
              <a:rPr sz="1350" spc="-5"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a</a:t>
            </a:r>
            <a:r>
              <a:rPr sz="1350" spc="-5"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more </a:t>
            </a:r>
            <a:r>
              <a:rPr sz="1350" spc="-32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nuanced</a:t>
            </a:r>
            <a:r>
              <a:rPr sz="1350" spc="-5"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and</a:t>
            </a:r>
            <a:r>
              <a:rPr sz="135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contextual</a:t>
            </a:r>
            <a:r>
              <a:rPr sz="1350"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assessment</a:t>
            </a:r>
            <a:r>
              <a:rPr sz="1350"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of</a:t>
            </a:r>
            <a:r>
              <a:rPr sz="1350" dirty="0">
                <a:solidFill>
                  <a:srgbClr val="3C3838"/>
                </a:solidFill>
                <a:latin typeface="Roboto" panose="02000000000000000000"/>
                <a:cs typeface="Roboto" panose="02000000000000000000"/>
              </a:rPr>
              <a:t> </a:t>
            </a:r>
            <a:r>
              <a:rPr sz="1350" spc="-20" dirty="0">
                <a:solidFill>
                  <a:srgbClr val="3C3838"/>
                </a:solidFill>
                <a:latin typeface="Roboto" panose="02000000000000000000"/>
                <a:cs typeface="Roboto" panose="02000000000000000000"/>
              </a:rPr>
              <a:t>translation</a:t>
            </a:r>
            <a:r>
              <a:rPr sz="1350" spc="-5" dirty="0">
                <a:solidFill>
                  <a:srgbClr val="3C3838"/>
                </a:solidFill>
                <a:latin typeface="Roboto" panose="02000000000000000000"/>
                <a:cs typeface="Roboto" panose="02000000000000000000"/>
              </a:rPr>
              <a:t> </a:t>
            </a:r>
            <a:r>
              <a:rPr sz="1350" spc="-30" dirty="0">
                <a:solidFill>
                  <a:srgbClr val="3C3838"/>
                </a:solidFill>
                <a:latin typeface="Roboto" panose="02000000000000000000"/>
                <a:cs typeface="Roboto" panose="02000000000000000000"/>
              </a:rPr>
              <a:t>quality.</a:t>
            </a:r>
            <a:endParaRPr sz="1350">
              <a:latin typeface="Roboto" panose="02000000000000000000"/>
              <a:cs typeface="Roboto" panose="02000000000000000000"/>
            </a:endParaRPr>
          </a:p>
        </p:txBody>
      </p:sp>
      <p:grpSp>
        <p:nvGrpSpPr>
          <p:cNvPr id="16" name="object 16"/>
          <p:cNvGrpSpPr/>
          <p:nvPr/>
        </p:nvGrpSpPr>
        <p:grpSpPr>
          <a:xfrm>
            <a:off x="594717" y="5947767"/>
            <a:ext cx="868044" cy="1547495"/>
            <a:chOff x="594717" y="5947767"/>
            <a:chExt cx="868044" cy="1547495"/>
          </a:xfrm>
        </p:grpSpPr>
        <p:sp>
          <p:nvSpPr>
            <p:cNvPr id="17" name="object 17"/>
            <p:cNvSpPr/>
            <p:nvPr/>
          </p:nvSpPr>
          <p:spPr>
            <a:xfrm>
              <a:off x="600075" y="5953125"/>
              <a:ext cx="857250" cy="1536700"/>
            </a:xfrm>
            <a:custGeom>
              <a:avLst/>
              <a:gdLst/>
              <a:ahLst/>
              <a:cxnLst/>
              <a:rect l="l" t="t" r="r" b="b"/>
              <a:pathLst>
                <a:path w="857250" h="1536700">
                  <a:moveTo>
                    <a:pt x="857250" y="0"/>
                  </a:moveTo>
                  <a:lnTo>
                    <a:pt x="428625" y="171450"/>
                  </a:lnTo>
                  <a:lnTo>
                    <a:pt x="0" y="0"/>
                  </a:lnTo>
                  <a:lnTo>
                    <a:pt x="0" y="1365053"/>
                  </a:lnTo>
                  <a:lnTo>
                    <a:pt x="428625" y="1536503"/>
                  </a:lnTo>
                  <a:lnTo>
                    <a:pt x="857250" y="1365053"/>
                  </a:lnTo>
                  <a:lnTo>
                    <a:pt x="857250" y="0"/>
                  </a:lnTo>
                  <a:close/>
                </a:path>
              </a:pathLst>
            </a:custGeom>
            <a:solidFill>
              <a:srgbClr val="E1E1EA"/>
            </a:solidFill>
          </p:spPr>
          <p:txBody>
            <a:bodyPr wrap="square" lIns="0" tIns="0" rIns="0" bIns="0" rtlCol="0"/>
            <a:lstStyle/>
            <a:p/>
          </p:txBody>
        </p:sp>
        <p:sp>
          <p:nvSpPr>
            <p:cNvPr id="18" name="object 18"/>
            <p:cNvSpPr/>
            <p:nvPr/>
          </p:nvSpPr>
          <p:spPr>
            <a:xfrm>
              <a:off x="600075" y="5953125"/>
              <a:ext cx="857250" cy="1536700"/>
            </a:xfrm>
            <a:custGeom>
              <a:avLst/>
              <a:gdLst/>
              <a:ahLst/>
              <a:cxnLst/>
              <a:rect l="l" t="t" r="r" b="b"/>
              <a:pathLst>
                <a:path w="857250" h="1536700">
                  <a:moveTo>
                    <a:pt x="0" y="1365053"/>
                  </a:moveTo>
                  <a:lnTo>
                    <a:pt x="428625" y="1536503"/>
                  </a:lnTo>
                  <a:lnTo>
                    <a:pt x="857250" y="1365053"/>
                  </a:lnTo>
                  <a:lnTo>
                    <a:pt x="857250" y="0"/>
                  </a:lnTo>
                  <a:lnTo>
                    <a:pt x="428625" y="171450"/>
                  </a:lnTo>
                  <a:lnTo>
                    <a:pt x="0" y="0"/>
                  </a:lnTo>
                  <a:lnTo>
                    <a:pt x="0" y="1365053"/>
                  </a:lnTo>
                  <a:close/>
                </a:path>
              </a:pathLst>
            </a:custGeom>
            <a:ln w="10715">
              <a:solidFill>
                <a:srgbClr val="C7C7D0"/>
              </a:solidFill>
            </a:ln>
          </p:spPr>
          <p:txBody>
            <a:bodyPr wrap="square" lIns="0" tIns="0" rIns="0" bIns="0" rtlCol="0"/>
            <a:lstStyle/>
            <a:p/>
          </p:txBody>
        </p:sp>
      </p:grpSp>
      <p:sp>
        <p:nvSpPr>
          <p:cNvPr id="19" name="object 19"/>
          <p:cNvSpPr txBox="1"/>
          <p:nvPr/>
        </p:nvSpPr>
        <p:spPr>
          <a:xfrm>
            <a:off x="947240" y="6540501"/>
            <a:ext cx="163195" cy="334010"/>
          </a:xfrm>
          <a:prstGeom prst="rect">
            <a:avLst/>
          </a:prstGeom>
        </p:spPr>
        <p:txBody>
          <a:bodyPr vert="horz" wrap="square" lIns="0" tIns="15875" rIns="0" bIns="0" rtlCol="0">
            <a:spAutoFit/>
          </a:bodyPr>
          <a:lstStyle/>
          <a:p>
            <a:pPr marL="12700">
              <a:lnSpc>
                <a:spcPct val="100000"/>
              </a:lnSpc>
              <a:spcBef>
                <a:spcPts val="125"/>
              </a:spcBef>
            </a:pPr>
            <a:r>
              <a:rPr sz="2000" spc="30" dirty="0">
                <a:solidFill>
                  <a:srgbClr val="3C3838"/>
                </a:solidFill>
                <a:latin typeface="Trebuchet MS" panose="020B0603020202020204"/>
                <a:cs typeface="Trebuchet MS" panose="020B0603020202020204"/>
              </a:rPr>
              <a:t>3</a:t>
            </a:r>
            <a:endParaRPr sz="2000">
              <a:latin typeface="Trebuchet MS" panose="020B0603020202020204"/>
              <a:cs typeface="Trebuchet MS" panose="020B0603020202020204"/>
            </a:endParaRPr>
          </a:p>
        </p:txBody>
      </p:sp>
      <p:sp>
        <p:nvSpPr>
          <p:cNvPr id="20" name="object 20"/>
          <p:cNvSpPr txBox="1"/>
          <p:nvPr/>
        </p:nvSpPr>
        <p:spPr>
          <a:xfrm>
            <a:off x="1701800" y="6107113"/>
            <a:ext cx="4502150" cy="1169670"/>
          </a:xfrm>
          <a:prstGeom prst="rect">
            <a:avLst/>
          </a:prstGeom>
        </p:spPr>
        <p:txBody>
          <a:bodyPr vert="horz" wrap="square" lIns="0" tIns="17145" rIns="0" bIns="0" rtlCol="0">
            <a:spAutoFit/>
          </a:bodyPr>
          <a:lstStyle/>
          <a:p>
            <a:pPr marL="12700">
              <a:lnSpc>
                <a:spcPct val="100000"/>
              </a:lnSpc>
              <a:spcBef>
                <a:spcPts val="135"/>
              </a:spcBef>
            </a:pPr>
            <a:r>
              <a:rPr sz="1650" spc="35" dirty="0">
                <a:solidFill>
                  <a:srgbClr val="3C3838"/>
                </a:solidFill>
                <a:latin typeface="Trebuchet MS" panose="020B0603020202020204"/>
                <a:cs typeface="Trebuchet MS" panose="020B0603020202020204"/>
              </a:rPr>
              <a:t>Subjective</a:t>
            </a:r>
            <a:r>
              <a:rPr sz="1650" spc="-100" dirty="0">
                <a:solidFill>
                  <a:srgbClr val="3C3838"/>
                </a:solidFill>
                <a:latin typeface="Trebuchet MS" panose="020B0603020202020204"/>
                <a:cs typeface="Trebuchet MS" panose="020B0603020202020204"/>
              </a:rPr>
              <a:t> </a:t>
            </a:r>
            <a:r>
              <a:rPr sz="1650" spc="35" dirty="0">
                <a:solidFill>
                  <a:srgbClr val="3C3838"/>
                </a:solidFill>
                <a:latin typeface="Trebuchet MS" panose="020B0603020202020204"/>
                <a:cs typeface="Trebuchet MS" panose="020B0603020202020204"/>
              </a:rPr>
              <a:t>Evaluation</a:t>
            </a:r>
            <a:endParaRPr sz="1650">
              <a:latin typeface="Trebuchet MS" panose="020B0603020202020204"/>
              <a:cs typeface="Trebuchet MS" panose="020B0603020202020204"/>
            </a:endParaRPr>
          </a:p>
          <a:p>
            <a:pPr marL="12700" marR="5080">
              <a:lnSpc>
                <a:spcPct val="132000"/>
              </a:lnSpc>
              <a:spcBef>
                <a:spcPts val="580"/>
              </a:spcBef>
            </a:pPr>
            <a:r>
              <a:rPr sz="1350" spc="-10" dirty="0">
                <a:solidFill>
                  <a:srgbClr val="3C3838"/>
                </a:solidFill>
                <a:latin typeface="Roboto" panose="02000000000000000000"/>
                <a:cs typeface="Roboto" panose="02000000000000000000"/>
              </a:rPr>
              <a:t>The</a:t>
            </a:r>
            <a:r>
              <a:rPr sz="1350" spc="5" dirty="0">
                <a:solidFill>
                  <a:srgbClr val="3C3838"/>
                </a:solidFill>
                <a:latin typeface="Roboto" panose="02000000000000000000"/>
                <a:cs typeface="Roboto" panose="02000000000000000000"/>
              </a:rPr>
              <a:t> </a:t>
            </a:r>
            <a:r>
              <a:rPr sz="1350" spc="-25" dirty="0">
                <a:solidFill>
                  <a:srgbClr val="3C3838"/>
                </a:solidFill>
                <a:latin typeface="Roboto" panose="02000000000000000000"/>
                <a:cs typeface="Roboto" panose="02000000000000000000"/>
              </a:rPr>
              <a:t>model's</a:t>
            </a:r>
            <a:r>
              <a:rPr sz="1350" spc="1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objective,</a:t>
            </a:r>
            <a:r>
              <a:rPr sz="1350" spc="5" dirty="0">
                <a:solidFill>
                  <a:srgbClr val="3C3838"/>
                </a:solidFill>
                <a:latin typeface="Roboto" panose="02000000000000000000"/>
                <a:cs typeface="Roboto" panose="02000000000000000000"/>
              </a:rPr>
              <a:t> </a:t>
            </a:r>
            <a:r>
              <a:rPr sz="1350" spc="-35" dirty="0">
                <a:solidFill>
                  <a:srgbClr val="3C3838"/>
                </a:solidFill>
                <a:latin typeface="Roboto" panose="02000000000000000000"/>
                <a:cs typeface="Roboto" panose="02000000000000000000"/>
              </a:rPr>
              <a:t>data-driven</a:t>
            </a:r>
            <a:r>
              <a:rPr sz="1350" spc="5"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approach</a:t>
            </a:r>
            <a:r>
              <a:rPr sz="135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to</a:t>
            </a:r>
            <a:r>
              <a:rPr sz="1350" spc="5" dirty="0">
                <a:solidFill>
                  <a:srgbClr val="3C3838"/>
                </a:solidFill>
                <a:latin typeface="Roboto" panose="02000000000000000000"/>
                <a:cs typeface="Roboto" panose="02000000000000000000"/>
              </a:rPr>
              <a:t> </a:t>
            </a:r>
            <a:r>
              <a:rPr sz="1350" spc="-20" dirty="0">
                <a:solidFill>
                  <a:srgbClr val="3C3838"/>
                </a:solidFill>
                <a:latin typeface="Roboto" panose="02000000000000000000"/>
                <a:cs typeface="Roboto" panose="02000000000000000000"/>
              </a:rPr>
              <a:t>translation </a:t>
            </a:r>
            <a:r>
              <a:rPr sz="1350" spc="-15" dirty="0">
                <a:solidFill>
                  <a:srgbClr val="3C3838"/>
                </a:solidFill>
                <a:latin typeface="Roboto" panose="02000000000000000000"/>
                <a:cs typeface="Roboto" panose="02000000000000000000"/>
              </a:rPr>
              <a:t> </a:t>
            </a:r>
            <a:r>
              <a:rPr sz="1350" spc="-20" dirty="0">
                <a:solidFill>
                  <a:srgbClr val="3C3838"/>
                </a:solidFill>
                <a:latin typeface="Roboto" panose="02000000000000000000"/>
                <a:cs typeface="Roboto" panose="02000000000000000000"/>
              </a:rPr>
              <a:t>quality</a:t>
            </a:r>
            <a:r>
              <a:rPr sz="1350" spc="-5"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assessment</a:t>
            </a:r>
            <a:r>
              <a:rPr sz="1350" spc="-5"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ensures</a:t>
            </a:r>
            <a:r>
              <a:rPr sz="135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consistent</a:t>
            </a:r>
            <a:r>
              <a:rPr sz="1350" spc="-5"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and</a:t>
            </a:r>
            <a:r>
              <a:rPr sz="1350" spc="-5"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reliable</a:t>
            </a:r>
            <a:r>
              <a:rPr sz="1350"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results, </a:t>
            </a:r>
            <a:r>
              <a:rPr sz="1350" spc="-325"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eliminating</a:t>
            </a:r>
            <a:r>
              <a:rPr sz="1350" spc="-5" dirty="0">
                <a:solidFill>
                  <a:srgbClr val="3C3838"/>
                </a:solidFill>
                <a:latin typeface="Roboto" panose="02000000000000000000"/>
                <a:cs typeface="Roboto" panose="02000000000000000000"/>
              </a:rPr>
              <a:t> </a:t>
            </a:r>
            <a:r>
              <a:rPr sz="1350" spc="-10" dirty="0">
                <a:solidFill>
                  <a:srgbClr val="3C3838"/>
                </a:solidFill>
                <a:latin typeface="Roboto" panose="02000000000000000000"/>
                <a:cs typeface="Roboto" panose="02000000000000000000"/>
              </a:rPr>
              <a:t>the</a:t>
            </a:r>
            <a:r>
              <a:rPr sz="1350" dirty="0">
                <a:solidFill>
                  <a:srgbClr val="3C3838"/>
                </a:solidFill>
                <a:latin typeface="Roboto" panose="02000000000000000000"/>
                <a:cs typeface="Roboto" panose="02000000000000000000"/>
              </a:rPr>
              <a:t> </a:t>
            </a:r>
            <a:r>
              <a:rPr sz="1350" spc="-5" dirty="0">
                <a:solidFill>
                  <a:srgbClr val="3C3838"/>
                </a:solidFill>
                <a:latin typeface="Roboto" panose="02000000000000000000"/>
                <a:cs typeface="Roboto" panose="02000000000000000000"/>
              </a:rPr>
              <a:t>need </a:t>
            </a:r>
            <a:r>
              <a:rPr sz="1350" dirty="0">
                <a:solidFill>
                  <a:srgbClr val="3C3838"/>
                </a:solidFill>
                <a:latin typeface="Roboto" panose="02000000000000000000"/>
                <a:cs typeface="Roboto" panose="02000000000000000000"/>
              </a:rPr>
              <a:t>for </a:t>
            </a:r>
            <a:r>
              <a:rPr sz="1350" spc="-15" dirty="0">
                <a:solidFill>
                  <a:srgbClr val="3C3838"/>
                </a:solidFill>
                <a:latin typeface="Roboto" panose="02000000000000000000"/>
                <a:cs typeface="Roboto" panose="02000000000000000000"/>
              </a:rPr>
              <a:t>manual,</a:t>
            </a:r>
            <a:r>
              <a:rPr sz="1350" spc="-5"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subjective</a:t>
            </a:r>
            <a:r>
              <a:rPr sz="1350" spc="-5" dirty="0">
                <a:solidFill>
                  <a:srgbClr val="3C3838"/>
                </a:solidFill>
                <a:latin typeface="Roboto" panose="02000000000000000000"/>
                <a:cs typeface="Roboto" panose="02000000000000000000"/>
              </a:rPr>
              <a:t> </a:t>
            </a:r>
            <a:r>
              <a:rPr sz="1350" spc="-15" dirty="0">
                <a:solidFill>
                  <a:srgbClr val="3C3838"/>
                </a:solidFill>
                <a:latin typeface="Roboto" panose="02000000000000000000"/>
                <a:cs typeface="Roboto" panose="02000000000000000000"/>
              </a:rPr>
              <a:t>evaluation.</a:t>
            </a:r>
            <a:endParaRPr sz="1350">
              <a:latin typeface="Roboto" panose="02000000000000000000"/>
              <a:cs typeface="Roboto" panose="02000000000000000000"/>
            </a:endParaRPr>
          </a:p>
        </p:txBody>
      </p:sp>
      <p:pic>
        <p:nvPicPr>
          <p:cNvPr id="21" name="Picture 20"/>
          <p:cNvPicPr>
            <a:picLocks noChangeAspect="1"/>
          </p:cNvPicPr>
          <p:nvPr/>
        </p:nvPicPr>
        <p:blipFill>
          <a:blip r:embed="rId1"/>
          <a:stretch>
            <a:fillRect/>
          </a:stretch>
        </p:blipFill>
        <p:spPr>
          <a:xfrm>
            <a:off x="6513653" y="125412"/>
            <a:ext cx="4838933" cy="77184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2713044" y="388778"/>
            <a:ext cx="3001956" cy="276820"/>
          </a:xfrm>
          <a:prstGeom prst="rect">
            <a:avLst/>
          </a:prstGeom>
          <a:noFill/>
        </p:spPr>
        <p:txBody>
          <a:bodyPr wrap="none" lIns="0" tIns="0" rIns="0" bIns="0" rtlCol="0" anchor="t"/>
          <a:lstStyle/>
          <a:p>
            <a:pPr marL="0" indent="0">
              <a:lnSpc>
                <a:spcPts val="2750"/>
              </a:lnSpc>
              <a:buNone/>
            </a:pPr>
            <a:r>
              <a:rPr lang="en-US" sz="3400" dirty="0">
                <a:solidFill>
                  <a:srgbClr val="272D45"/>
                </a:solidFill>
                <a:latin typeface="Times New Roman" panose="02020603050405020304" pitchFamily="18" charset="0"/>
                <a:ea typeface="Kanit Light" pitchFamily="34" charset="-122"/>
                <a:cs typeface="Times New Roman" panose="02020603050405020304" pitchFamily="18" charset="0"/>
              </a:rPr>
              <a:t>Library used to train the model</a:t>
            </a:r>
            <a:endParaRPr lang="en-US" sz="3400" dirty="0">
              <a:latin typeface="Times New Roman" panose="02020603050405020304" pitchFamily="18" charset="0"/>
              <a:cs typeface="Times New Roman" panose="02020603050405020304" pitchFamily="18" charset="0"/>
            </a:endParaRPr>
          </a:p>
        </p:txBody>
      </p:sp>
      <p:sp>
        <p:nvSpPr>
          <p:cNvPr id="62" name="Shape 3"/>
          <p:cNvSpPr/>
          <p:nvPr/>
        </p:nvSpPr>
        <p:spPr>
          <a:xfrm>
            <a:off x="2954297" y="1318220"/>
            <a:ext cx="8335089" cy="332661"/>
          </a:xfrm>
          <a:prstGeom prst="rect">
            <a:avLst/>
          </a:prstGeom>
          <a:solidFill>
            <a:srgbClr val="FFFFFF">
              <a:alpha val="4000"/>
            </a:srgbClr>
          </a:solidFill>
        </p:spPr>
      </p:sp>
      <p:sp>
        <p:nvSpPr>
          <p:cNvPr id="63" name="Text 4"/>
          <p:cNvSpPr/>
          <p:nvPr/>
        </p:nvSpPr>
        <p:spPr>
          <a:xfrm>
            <a:off x="1447800" y="1318220"/>
            <a:ext cx="3937040" cy="181451"/>
          </a:xfrm>
          <a:prstGeom prst="rect">
            <a:avLst/>
          </a:prstGeom>
          <a:noFill/>
        </p:spPr>
        <p:txBody>
          <a:bodyPr wrap="none" lIns="0" tIns="0" rIns="0" bIns="0" rtlCol="0" anchor="t"/>
          <a:lstStyle/>
          <a:p>
            <a:pPr marL="0" indent="0">
              <a:lnSpc>
                <a:spcPts val="1400"/>
              </a:lnSpc>
              <a:buNone/>
            </a:pPr>
            <a:r>
              <a:rPr lang="en-US" sz="1000" dirty="0">
                <a:solidFill>
                  <a:srgbClr val="2C3249"/>
                </a:solidFill>
                <a:latin typeface="Martel Sans" panose="00000800000000000000" pitchFamily="34" charset="0"/>
                <a:ea typeface="Martel Sans" panose="00000800000000000000" pitchFamily="34" charset="-122"/>
                <a:cs typeface="Martel Sans" panose="00000800000000000000" pitchFamily="34" charset="-120"/>
              </a:rPr>
              <a:t>Library</a:t>
            </a:r>
            <a:endParaRPr lang="en-US" sz="1000" dirty="0"/>
          </a:p>
        </p:txBody>
      </p:sp>
      <p:sp>
        <p:nvSpPr>
          <p:cNvPr id="64" name="Text 5"/>
          <p:cNvSpPr/>
          <p:nvPr/>
        </p:nvSpPr>
        <p:spPr>
          <a:xfrm>
            <a:off x="5619155" y="1318220"/>
            <a:ext cx="3937040" cy="181451"/>
          </a:xfrm>
          <a:prstGeom prst="rect">
            <a:avLst/>
          </a:prstGeom>
          <a:noFill/>
        </p:spPr>
        <p:txBody>
          <a:bodyPr wrap="none" lIns="0" tIns="0" rIns="0" bIns="0" rtlCol="0" anchor="t"/>
          <a:lstStyle/>
          <a:p>
            <a:pPr marL="0" indent="0">
              <a:lnSpc>
                <a:spcPts val="1400"/>
              </a:lnSpc>
              <a:buNone/>
            </a:pPr>
            <a:r>
              <a:rPr lang="en-US" sz="1000" dirty="0">
                <a:solidFill>
                  <a:srgbClr val="2C3249"/>
                </a:solidFill>
                <a:latin typeface="Martel Sans" panose="00000800000000000000" pitchFamily="34" charset="0"/>
                <a:ea typeface="Martel Sans" panose="00000800000000000000" pitchFamily="34" charset="-122"/>
                <a:cs typeface="Martel Sans" panose="00000800000000000000" pitchFamily="34" charset="-120"/>
              </a:rPr>
              <a:t>Functionality</a:t>
            </a:r>
            <a:endParaRPr lang="en-US" sz="1000" dirty="0"/>
          </a:p>
        </p:txBody>
      </p:sp>
      <p:sp>
        <p:nvSpPr>
          <p:cNvPr id="65" name="Shape 6"/>
          <p:cNvSpPr/>
          <p:nvPr/>
        </p:nvSpPr>
        <p:spPr>
          <a:xfrm>
            <a:off x="1334452" y="1575276"/>
            <a:ext cx="8335089" cy="514112"/>
          </a:xfrm>
          <a:prstGeom prst="rect">
            <a:avLst/>
          </a:prstGeom>
          <a:solidFill>
            <a:srgbClr val="000000">
              <a:alpha val="4000"/>
            </a:srgbClr>
          </a:solidFill>
        </p:spPr>
      </p:sp>
      <p:sp>
        <p:nvSpPr>
          <p:cNvPr id="66" name="Text 7"/>
          <p:cNvSpPr/>
          <p:nvPr/>
        </p:nvSpPr>
        <p:spPr>
          <a:xfrm>
            <a:off x="1447800" y="1650880"/>
            <a:ext cx="3937040" cy="181451"/>
          </a:xfrm>
          <a:prstGeom prst="rect">
            <a:avLst/>
          </a:prstGeom>
          <a:noFill/>
        </p:spPr>
        <p:txBody>
          <a:bodyPr wrap="none" lIns="0" tIns="0" rIns="0" bIns="0" rtlCol="0" anchor="t"/>
          <a:lstStyle/>
          <a:p>
            <a:pPr marL="0" indent="0">
              <a:lnSpc>
                <a:spcPts val="1400"/>
              </a:lnSpc>
              <a:buNone/>
            </a:pPr>
            <a:r>
              <a:rPr lang="en-US" sz="1000" dirty="0">
                <a:solidFill>
                  <a:srgbClr val="2C3249"/>
                </a:solidFill>
                <a:latin typeface="Martel Sans" panose="00000800000000000000" pitchFamily="34" charset="0"/>
                <a:ea typeface="Martel Sans" panose="00000800000000000000" pitchFamily="34" charset="-122"/>
                <a:cs typeface="Martel Sans" panose="00000800000000000000" pitchFamily="34" charset="-120"/>
              </a:rPr>
              <a:t>Transformers (from Hugging Face)</a:t>
            </a:r>
            <a:endParaRPr lang="en-US" sz="1000" dirty="0"/>
          </a:p>
        </p:txBody>
      </p:sp>
      <p:sp>
        <p:nvSpPr>
          <p:cNvPr id="67" name="Text 8"/>
          <p:cNvSpPr/>
          <p:nvPr/>
        </p:nvSpPr>
        <p:spPr>
          <a:xfrm>
            <a:off x="5619155" y="1650880"/>
            <a:ext cx="3937040" cy="362903"/>
          </a:xfrm>
          <a:prstGeom prst="rect">
            <a:avLst/>
          </a:prstGeom>
          <a:noFill/>
        </p:spPr>
        <p:txBody>
          <a:bodyPr wrap="square" lIns="0" tIns="0" rIns="0" bIns="0" rtlCol="0" anchor="t"/>
          <a:lstStyle/>
          <a:p>
            <a:pPr marL="0" indent="0">
              <a:lnSpc>
                <a:spcPts val="1400"/>
              </a:lnSpc>
              <a:buNone/>
            </a:pPr>
            <a:r>
              <a:rPr lang="en-US" sz="1000" dirty="0">
                <a:solidFill>
                  <a:srgbClr val="2C3249"/>
                </a:solidFill>
                <a:latin typeface="Martel Sans" panose="00000800000000000000" pitchFamily="34" charset="0"/>
                <a:ea typeface="Martel Sans" panose="00000800000000000000" pitchFamily="34" charset="-122"/>
                <a:cs typeface="Martel Sans" panose="00000800000000000000" pitchFamily="34" charset="-120"/>
              </a:rPr>
              <a:t>These are tools provided by the Hugging Face Transformers library for handling Marian machine translation models.</a:t>
            </a:r>
            <a:endParaRPr lang="en-US" sz="1000" dirty="0"/>
          </a:p>
        </p:txBody>
      </p:sp>
      <p:sp>
        <p:nvSpPr>
          <p:cNvPr id="68" name="Shape 9"/>
          <p:cNvSpPr/>
          <p:nvPr/>
        </p:nvSpPr>
        <p:spPr>
          <a:xfrm>
            <a:off x="1334452" y="2089388"/>
            <a:ext cx="8335089" cy="877014"/>
          </a:xfrm>
          <a:prstGeom prst="rect">
            <a:avLst/>
          </a:prstGeom>
          <a:solidFill>
            <a:srgbClr val="FFFFFF">
              <a:alpha val="4000"/>
            </a:srgbClr>
          </a:solidFill>
        </p:spPr>
      </p:sp>
      <p:sp>
        <p:nvSpPr>
          <p:cNvPr id="69" name="Text 10"/>
          <p:cNvSpPr/>
          <p:nvPr/>
        </p:nvSpPr>
        <p:spPr>
          <a:xfrm>
            <a:off x="1447800" y="2164992"/>
            <a:ext cx="3937040" cy="181451"/>
          </a:xfrm>
          <a:prstGeom prst="rect">
            <a:avLst/>
          </a:prstGeom>
          <a:noFill/>
        </p:spPr>
        <p:txBody>
          <a:bodyPr wrap="none" lIns="0" tIns="0" rIns="0" bIns="0" rtlCol="0" anchor="t"/>
          <a:lstStyle/>
          <a:p>
            <a:pPr marL="0" indent="0">
              <a:lnSpc>
                <a:spcPts val="1400"/>
              </a:lnSpc>
              <a:buNone/>
            </a:pPr>
            <a:r>
              <a:rPr lang="en-US" sz="1000" dirty="0">
                <a:solidFill>
                  <a:srgbClr val="2C3249"/>
                </a:solidFill>
                <a:latin typeface="Martel Sans" panose="00000800000000000000" pitchFamily="34" charset="0"/>
                <a:ea typeface="Martel Sans" panose="00000800000000000000" pitchFamily="34" charset="-122"/>
                <a:cs typeface="Martel Sans" panose="00000800000000000000" pitchFamily="34" charset="-120"/>
              </a:rPr>
              <a:t>NLTK (Natural Language Toolkit)</a:t>
            </a:r>
            <a:endParaRPr lang="en-US" sz="1000" dirty="0"/>
          </a:p>
        </p:txBody>
      </p:sp>
      <p:sp>
        <p:nvSpPr>
          <p:cNvPr id="70" name="Text 11"/>
          <p:cNvSpPr/>
          <p:nvPr/>
        </p:nvSpPr>
        <p:spPr>
          <a:xfrm>
            <a:off x="5619155" y="2164992"/>
            <a:ext cx="3937040" cy="725805"/>
          </a:xfrm>
          <a:prstGeom prst="rect">
            <a:avLst/>
          </a:prstGeom>
          <a:noFill/>
        </p:spPr>
        <p:txBody>
          <a:bodyPr wrap="square" lIns="0" tIns="0" rIns="0" bIns="0" rtlCol="0" anchor="t"/>
          <a:lstStyle/>
          <a:p>
            <a:pPr marL="0" indent="0">
              <a:lnSpc>
                <a:spcPts val="1400"/>
              </a:lnSpc>
              <a:buNone/>
            </a:pPr>
            <a:r>
              <a:rPr lang="en-US" sz="1000" dirty="0">
                <a:solidFill>
                  <a:srgbClr val="2C3249"/>
                </a:solidFill>
                <a:latin typeface="Martel Sans" panose="00000800000000000000" pitchFamily="34" charset="0"/>
                <a:ea typeface="Martel Sans" panose="00000800000000000000" pitchFamily="34" charset="-122"/>
                <a:cs typeface="Martel Sans" panose="00000800000000000000" pitchFamily="34" charset="-120"/>
              </a:rPr>
              <a:t>NLTK's BLEU score module is widely used for evaluating the quality of translations. BLEU (Bilingual Evaluation Understudy) compares the overlap of n-grams between the generated translation and the reference translation to quantify their similarity.</a:t>
            </a:r>
            <a:endParaRPr lang="en-US" sz="1000" dirty="0"/>
          </a:p>
        </p:txBody>
      </p:sp>
      <p:sp>
        <p:nvSpPr>
          <p:cNvPr id="71" name="Shape 12"/>
          <p:cNvSpPr/>
          <p:nvPr/>
        </p:nvSpPr>
        <p:spPr>
          <a:xfrm>
            <a:off x="1334452" y="2966402"/>
            <a:ext cx="8335089" cy="514112"/>
          </a:xfrm>
          <a:prstGeom prst="rect">
            <a:avLst/>
          </a:prstGeom>
          <a:solidFill>
            <a:srgbClr val="000000">
              <a:alpha val="4000"/>
            </a:srgbClr>
          </a:solidFill>
        </p:spPr>
      </p:sp>
      <p:sp>
        <p:nvSpPr>
          <p:cNvPr id="72" name="Text 13"/>
          <p:cNvSpPr/>
          <p:nvPr/>
        </p:nvSpPr>
        <p:spPr>
          <a:xfrm>
            <a:off x="1447800" y="3042007"/>
            <a:ext cx="3937040" cy="181451"/>
          </a:xfrm>
          <a:prstGeom prst="rect">
            <a:avLst/>
          </a:prstGeom>
          <a:noFill/>
        </p:spPr>
        <p:txBody>
          <a:bodyPr wrap="none" lIns="0" tIns="0" rIns="0" bIns="0" rtlCol="0" anchor="t"/>
          <a:lstStyle/>
          <a:p>
            <a:pPr marL="0" indent="0">
              <a:lnSpc>
                <a:spcPts val="1400"/>
              </a:lnSpc>
              <a:buNone/>
            </a:pPr>
            <a:r>
              <a:rPr lang="en-US" sz="1000" dirty="0">
                <a:solidFill>
                  <a:srgbClr val="2C3249"/>
                </a:solidFill>
                <a:latin typeface="Martel Sans" panose="00000800000000000000" pitchFamily="34" charset="0"/>
                <a:ea typeface="Martel Sans" panose="00000800000000000000" pitchFamily="34" charset="-122"/>
                <a:cs typeface="Martel Sans" panose="00000800000000000000" pitchFamily="34" charset="-120"/>
              </a:rPr>
              <a:t>ROUGE Scorer</a:t>
            </a:r>
            <a:endParaRPr lang="en-US" sz="1000" dirty="0"/>
          </a:p>
        </p:txBody>
      </p:sp>
      <p:sp>
        <p:nvSpPr>
          <p:cNvPr id="73" name="Text 14"/>
          <p:cNvSpPr/>
          <p:nvPr/>
        </p:nvSpPr>
        <p:spPr>
          <a:xfrm>
            <a:off x="5619155" y="3042007"/>
            <a:ext cx="3937040" cy="362903"/>
          </a:xfrm>
          <a:prstGeom prst="rect">
            <a:avLst/>
          </a:prstGeom>
          <a:noFill/>
        </p:spPr>
        <p:txBody>
          <a:bodyPr wrap="square" lIns="0" tIns="0" rIns="0" bIns="0" rtlCol="0" anchor="t"/>
          <a:lstStyle/>
          <a:p>
            <a:pPr marL="0" indent="0">
              <a:lnSpc>
                <a:spcPts val="1400"/>
              </a:lnSpc>
              <a:buNone/>
            </a:pPr>
            <a:r>
              <a:rPr lang="en-US" sz="1000" dirty="0">
                <a:solidFill>
                  <a:srgbClr val="2C3249"/>
                </a:solidFill>
                <a:latin typeface="Martel Sans" panose="00000800000000000000" pitchFamily="34" charset="0"/>
                <a:ea typeface="Martel Sans" panose="00000800000000000000" pitchFamily="34" charset="-122"/>
                <a:cs typeface="Martel Sans" panose="00000800000000000000" pitchFamily="34" charset="-120"/>
              </a:rPr>
              <a:t>ROUGE measures the overlap of n-grams, word sequences, and word pairs between machine and human translations.</a:t>
            </a:r>
            <a:endParaRPr lang="en-US" sz="1000" dirty="0"/>
          </a:p>
        </p:txBody>
      </p:sp>
      <p:sp>
        <p:nvSpPr>
          <p:cNvPr id="74" name="Shape 15"/>
          <p:cNvSpPr/>
          <p:nvPr/>
        </p:nvSpPr>
        <p:spPr>
          <a:xfrm>
            <a:off x="1334452" y="3480514"/>
            <a:ext cx="8335089" cy="514112"/>
          </a:xfrm>
          <a:prstGeom prst="rect">
            <a:avLst/>
          </a:prstGeom>
          <a:solidFill>
            <a:srgbClr val="FFFFFF">
              <a:alpha val="4000"/>
            </a:srgbClr>
          </a:solidFill>
        </p:spPr>
      </p:sp>
      <p:sp>
        <p:nvSpPr>
          <p:cNvPr id="75" name="Text 16"/>
          <p:cNvSpPr/>
          <p:nvPr/>
        </p:nvSpPr>
        <p:spPr>
          <a:xfrm>
            <a:off x="1447800" y="3556119"/>
            <a:ext cx="3937040" cy="181451"/>
          </a:xfrm>
          <a:prstGeom prst="rect">
            <a:avLst/>
          </a:prstGeom>
          <a:noFill/>
        </p:spPr>
        <p:txBody>
          <a:bodyPr wrap="none" lIns="0" tIns="0" rIns="0" bIns="0" rtlCol="0" anchor="t"/>
          <a:lstStyle/>
          <a:p>
            <a:pPr marL="0" indent="0">
              <a:lnSpc>
                <a:spcPts val="1400"/>
              </a:lnSpc>
              <a:buNone/>
            </a:pPr>
            <a:r>
              <a:rPr lang="en-US" sz="1000" dirty="0">
                <a:solidFill>
                  <a:srgbClr val="2C3249"/>
                </a:solidFill>
                <a:latin typeface="Martel Sans" panose="00000800000000000000" pitchFamily="34" charset="0"/>
                <a:ea typeface="Martel Sans" panose="00000800000000000000" pitchFamily="34" charset="-122"/>
                <a:cs typeface="Martel Sans" panose="00000800000000000000" pitchFamily="34" charset="-120"/>
              </a:rPr>
              <a:t>Levenshtein</a:t>
            </a:r>
            <a:endParaRPr lang="en-US" sz="1000" dirty="0"/>
          </a:p>
        </p:txBody>
      </p:sp>
      <p:sp>
        <p:nvSpPr>
          <p:cNvPr id="76" name="Text 17"/>
          <p:cNvSpPr/>
          <p:nvPr/>
        </p:nvSpPr>
        <p:spPr>
          <a:xfrm>
            <a:off x="5619155" y="3556119"/>
            <a:ext cx="3937040" cy="362903"/>
          </a:xfrm>
          <a:prstGeom prst="rect">
            <a:avLst/>
          </a:prstGeom>
          <a:noFill/>
        </p:spPr>
        <p:txBody>
          <a:bodyPr wrap="square" lIns="0" tIns="0" rIns="0" bIns="0" rtlCol="0" anchor="t"/>
          <a:lstStyle/>
          <a:p>
            <a:pPr marL="0" indent="0">
              <a:lnSpc>
                <a:spcPts val="1400"/>
              </a:lnSpc>
              <a:buNone/>
            </a:pPr>
            <a:r>
              <a:rPr lang="en-US" sz="1000" dirty="0">
                <a:solidFill>
                  <a:srgbClr val="2C3249"/>
                </a:solidFill>
                <a:latin typeface="Martel Sans" panose="00000800000000000000" pitchFamily="34" charset="0"/>
                <a:ea typeface="Martel Sans" panose="00000800000000000000" pitchFamily="34" charset="-122"/>
                <a:cs typeface="Martel Sans" panose="00000800000000000000" pitchFamily="34" charset="-120"/>
              </a:rPr>
              <a:t>This library calculates the Levenshtein distance, or edit distance, between two sequences.</a:t>
            </a:r>
            <a:endParaRPr lang="en-US" sz="1000" dirty="0"/>
          </a:p>
        </p:txBody>
      </p:sp>
      <p:sp>
        <p:nvSpPr>
          <p:cNvPr id="77" name="Shape 18"/>
          <p:cNvSpPr/>
          <p:nvPr/>
        </p:nvSpPr>
        <p:spPr>
          <a:xfrm>
            <a:off x="1334452" y="3994626"/>
            <a:ext cx="8335089" cy="877014"/>
          </a:xfrm>
          <a:prstGeom prst="rect">
            <a:avLst/>
          </a:prstGeom>
          <a:solidFill>
            <a:srgbClr val="000000">
              <a:alpha val="4000"/>
            </a:srgbClr>
          </a:solidFill>
        </p:spPr>
      </p:sp>
      <p:sp>
        <p:nvSpPr>
          <p:cNvPr id="78" name="Text 19"/>
          <p:cNvSpPr/>
          <p:nvPr/>
        </p:nvSpPr>
        <p:spPr>
          <a:xfrm>
            <a:off x="1447800" y="4070230"/>
            <a:ext cx="3937040" cy="181451"/>
          </a:xfrm>
          <a:prstGeom prst="rect">
            <a:avLst/>
          </a:prstGeom>
          <a:noFill/>
        </p:spPr>
        <p:txBody>
          <a:bodyPr wrap="none" lIns="0" tIns="0" rIns="0" bIns="0" rtlCol="0" anchor="t"/>
          <a:lstStyle/>
          <a:p>
            <a:pPr marL="0" indent="0">
              <a:lnSpc>
                <a:spcPts val="1400"/>
              </a:lnSpc>
              <a:buNone/>
            </a:pPr>
            <a:r>
              <a:rPr lang="en-US" sz="1000" dirty="0">
                <a:solidFill>
                  <a:srgbClr val="2C3249"/>
                </a:solidFill>
                <a:latin typeface="Martel Sans" panose="00000800000000000000" pitchFamily="34" charset="0"/>
                <a:ea typeface="Martel Sans" panose="00000800000000000000" pitchFamily="34" charset="-122"/>
                <a:cs typeface="Martel Sans" panose="00000800000000000000" pitchFamily="34" charset="-120"/>
              </a:rPr>
              <a:t>scikit-learn</a:t>
            </a:r>
            <a:endParaRPr lang="en-US" sz="1000" dirty="0"/>
          </a:p>
        </p:txBody>
      </p:sp>
      <p:sp>
        <p:nvSpPr>
          <p:cNvPr id="79" name="Text 20"/>
          <p:cNvSpPr/>
          <p:nvPr/>
        </p:nvSpPr>
        <p:spPr>
          <a:xfrm>
            <a:off x="5619155" y="4070230"/>
            <a:ext cx="3937040" cy="725805"/>
          </a:xfrm>
          <a:prstGeom prst="rect">
            <a:avLst/>
          </a:prstGeom>
          <a:noFill/>
        </p:spPr>
        <p:txBody>
          <a:bodyPr wrap="square" lIns="0" tIns="0" rIns="0" bIns="0" rtlCol="0" anchor="t"/>
          <a:lstStyle/>
          <a:p>
            <a:pPr marL="0" indent="0">
              <a:lnSpc>
                <a:spcPts val="1400"/>
              </a:lnSpc>
              <a:buNone/>
            </a:pPr>
            <a:r>
              <a:rPr lang="en-US" sz="1000" dirty="0">
                <a:solidFill>
                  <a:srgbClr val="2C3249"/>
                </a:solidFill>
                <a:latin typeface="Martel Sans" panose="00000800000000000000" pitchFamily="34" charset="0"/>
                <a:ea typeface="Martel Sans" panose="00000800000000000000" pitchFamily="34" charset="-122"/>
                <a:cs typeface="Martel Sans" panose="00000800000000000000" pitchFamily="34" charset="-120"/>
              </a:rPr>
              <a:t>The cosine similarity function calculates the cosine of the angle between two vectors, measuring the text similarity based on word importance vectors.</a:t>
            </a:r>
            <a:r>
              <a:rPr lang="en-US" sz="1000" b="1" dirty="0">
                <a:solidFill>
                  <a:srgbClr val="2C3249"/>
                </a:solidFill>
                <a:latin typeface="Martel Sans" panose="00000800000000000000" pitchFamily="34" charset="0"/>
                <a:ea typeface="Martel Sans" panose="00000800000000000000" pitchFamily="34" charset="-122"/>
                <a:cs typeface="Martel Sans" panose="00000800000000000000" pitchFamily="34" charset="-120"/>
              </a:rPr>
              <a:t>MinMaxScaler</a:t>
            </a:r>
            <a:r>
              <a:rPr lang="en-US" sz="1000" dirty="0">
                <a:solidFill>
                  <a:srgbClr val="2C3249"/>
                </a:solidFill>
                <a:latin typeface="Martel Sans" panose="00000800000000000000" pitchFamily="34" charset="0"/>
                <a:ea typeface="Martel Sans" panose="00000800000000000000" pitchFamily="34" charset="-122"/>
                <a:cs typeface="Martel Sans" panose="00000800000000000000" pitchFamily="34" charset="-120"/>
              </a:rPr>
              <a:t>: This function scales numerical data to a given range, often between 0 and 1</a:t>
            </a:r>
            <a:endParaRPr lang="en-US" sz="1000" dirty="0"/>
          </a:p>
        </p:txBody>
      </p:sp>
      <p:sp>
        <p:nvSpPr>
          <p:cNvPr id="80" name="Shape 21"/>
          <p:cNvSpPr/>
          <p:nvPr/>
        </p:nvSpPr>
        <p:spPr>
          <a:xfrm>
            <a:off x="1334452" y="4871640"/>
            <a:ext cx="8335089" cy="710803"/>
          </a:xfrm>
          <a:prstGeom prst="rect">
            <a:avLst/>
          </a:prstGeom>
          <a:solidFill>
            <a:srgbClr val="FFFFFF">
              <a:alpha val="4000"/>
            </a:srgbClr>
          </a:solidFill>
        </p:spPr>
      </p:sp>
      <p:sp>
        <p:nvSpPr>
          <p:cNvPr id="81" name="Text 22"/>
          <p:cNvSpPr/>
          <p:nvPr/>
        </p:nvSpPr>
        <p:spPr>
          <a:xfrm>
            <a:off x="1447800" y="4947245"/>
            <a:ext cx="3937040" cy="181451"/>
          </a:xfrm>
          <a:prstGeom prst="rect">
            <a:avLst/>
          </a:prstGeom>
          <a:noFill/>
        </p:spPr>
        <p:txBody>
          <a:bodyPr wrap="none" lIns="0" tIns="0" rIns="0" bIns="0" rtlCol="0" anchor="t"/>
          <a:lstStyle/>
          <a:p>
            <a:pPr marL="0" indent="0">
              <a:lnSpc>
                <a:spcPts val="1400"/>
              </a:lnSpc>
              <a:buNone/>
            </a:pPr>
            <a:r>
              <a:rPr lang="en-US" sz="1000" dirty="0">
                <a:solidFill>
                  <a:srgbClr val="2C3249"/>
                </a:solidFill>
                <a:latin typeface="Martel Sans" panose="00000800000000000000" pitchFamily="34" charset="0"/>
                <a:ea typeface="Martel Sans" panose="00000800000000000000" pitchFamily="34" charset="-122"/>
                <a:cs typeface="Martel Sans" panose="00000800000000000000" pitchFamily="34" charset="-120"/>
              </a:rPr>
              <a:t>Sentence Transformers</a:t>
            </a:r>
            <a:endParaRPr lang="en-US" sz="1000" dirty="0"/>
          </a:p>
        </p:txBody>
      </p:sp>
      <p:sp>
        <p:nvSpPr>
          <p:cNvPr id="82" name="Text 23"/>
          <p:cNvSpPr/>
          <p:nvPr/>
        </p:nvSpPr>
        <p:spPr>
          <a:xfrm>
            <a:off x="5619155" y="4947245"/>
            <a:ext cx="3937040" cy="559594"/>
          </a:xfrm>
          <a:prstGeom prst="rect">
            <a:avLst/>
          </a:prstGeom>
          <a:noFill/>
        </p:spPr>
        <p:txBody>
          <a:bodyPr wrap="square" lIns="0" tIns="0" rIns="0" bIns="0" rtlCol="0" anchor="t"/>
          <a:lstStyle/>
          <a:p>
            <a:pPr marL="0" indent="0">
              <a:lnSpc>
                <a:spcPts val="1400"/>
              </a:lnSpc>
              <a:buNone/>
            </a:pPr>
            <a:r>
              <a:rPr lang="en-US" sz="1000" dirty="0">
                <a:solidFill>
                  <a:srgbClr val="2C3249"/>
                </a:solidFill>
                <a:latin typeface="Martel Sans" panose="00000800000000000000" pitchFamily="34" charset="0"/>
                <a:ea typeface="Martel Sans" panose="00000800000000000000" pitchFamily="34" charset="-122"/>
                <a:cs typeface="Martel Sans" panose="00000800000000000000" pitchFamily="34" charset="-120"/>
              </a:rPr>
              <a:t>The Sentence Transformers library provides a way to generate sentence embeddings, which are dense vector representations of sentences using BERT-based models (like </a:t>
            </a:r>
            <a:r>
              <a:rPr lang="en-US" sz="1000" dirty="0">
                <a:solidFill>
                  <a:srgbClr val="2C3249"/>
                </a:solidFill>
                <a:highlight>
                  <a:srgbClr val="DFECE9"/>
                </a:highlight>
                <a:latin typeface="Consolas" panose="020B0609020204030204" pitchFamily="34" charset="0"/>
                <a:ea typeface="Consolas" panose="020B0609020204030204" pitchFamily="34" charset="-122"/>
                <a:cs typeface="Consolas" panose="020B0609020204030204" pitchFamily="34" charset="-120"/>
              </a:rPr>
              <a:t>all-mpnet-base-v2</a:t>
            </a:r>
            <a:r>
              <a:rPr lang="en-US" sz="1000" dirty="0">
                <a:solidFill>
                  <a:srgbClr val="2C3249"/>
                </a:solidFill>
                <a:latin typeface="Martel Sans" panose="00000800000000000000" pitchFamily="34" charset="0"/>
                <a:ea typeface="Martel Sans" panose="00000800000000000000" pitchFamily="34" charset="-122"/>
                <a:cs typeface="Martel Sans" panose="00000800000000000000" pitchFamily="34" charset="-120"/>
              </a:rPr>
              <a:t>).</a:t>
            </a:r>
            <a:endParaRPr lang="en-US" sz="1000" dirty="0"/>
          </a:p>
        </p:txBody>
      </p:sp>
      <p:sp>
        <p:nvSpPr>
          <p:cNvPr id="83" name="Shape 24"/>
          <p:cNvSpPr/>
          <p:nvPr/>
        </p:nvSpPr>
        <p:spPr>
          <a:xfrm>
            <a:off x="1334452" y="5582443"/>
            <a:ext cx="8335089" cy="710803"/>
          </a:xfrm>
          <a:prstGeom prst="rect">
            <a:avLst/>
          </a:prstGeom>
          <a:solidFill>
            <a:srgbClr val="000000">
              <a:alpha val="4000"/>
            </a:srgbClr>
          </a:solidFill>
        </p:spPr>
      </p:sp>
      <p:sp>
        <p:nvSpPr>
          <p:cNvPr id="84" name="Text 25"/>
          <p:cNvSpPr/>
          <p:nvPr/>
        </p:nvSpPr>
        <p:spPr>
          <a:xfrm>
            <a:off x="1447800" y="5658048"/>
            <a:ext cx="3937040" cy="181451"/>
          </a:xfrm>
          <a:prstGeom prst="rect">
            <a:avLst/>
          </a:prstGeom>
          <a:noFill/>
        </p:spPr>
        <p:txBody>
          <a:bodyPr wrap="none" lIns="0" tIns="0" rIns="0" bIns="0" rtlCol="0" anchor="t"/>
          <a:lstStyle/>
          <a:p>
            <a:pPr marL="0" indent="0">
              <a:lnSpc>
                <a:spcPts val="1400"/>
              </a:lnSpc>
              <a:buNone/>
            </a:pPr>
            <a:r>
              <a:rPr lang="en-US" sz="1000" dirty="0">
                <a:solidFill>
                  <a:srgbClr val="2C3249"/>
                </a:solidFill>
                <a:latin typeface="Martel Sans" panose="00000800000000000000" pitchFamily="34" charset="0"/>
                <a:ea typeface="Martel Sans" panose="00000800000000000000" pitchFamily="34" charset="-122"/>
                <a:cs typeface="Martel Sans" panose="00000800000000000000" pitchFamily="34" charset="-120"/>
              </a:rPr>
              <a:t>Torch</a:t>
            </a:r>
            <a:endParaRPr lang="en-US" sz="1000" dirty="0"/>
          </a:p>
        </p:txBody>
      </p:sp>
      <p:sp>
        <p:nvSpPr>
          <p:cNvPr id="85" name="Text 26"/>
          <p:cNvSpPr/>
          <p:nvPr/>
        </p:nvSpPr>
        <p:spPr>
          <a:xfrm>
            <a:off x="5619155" y="5658048"/>
            <a:ext cx="3937040" cy="559594"/>
          </a:xfrm>
          <a:prstGeom prst="rect">
            <a:avLst/>
          </a:prstGeom>
          <a:noFill/>
        </p:spPr>
        <p:txBody>
          <a:bodyPr wrap="square" lIns="0" tIns="0" rIns="0" bIns="0" rtlCol="0" anchor="t"/>
          <a:lstStyle/>
          <a:p>
            <a:pPr marL="0" indent="0">
              <a:lnSpc>
                <a:spcPts val="1400"/>
              </a:lnSpc>
              <a:buNone/>
            </a:pPr>
            <a:r>
              <a:rPr lang="en-US" sz="1000" dirty="0">
                <a:solidFill>
                  <a:srgbClr val="2C3249"/>
                </a:solidFill>
                <a:latin typeface="Martel Sans" panose="00000800000000000000" pitchFamily="34" charset="0"/>
                <a:ea typeface="Martel Sans" panose="00000800000000000000" pitchFamily="34" charset="-122"/>
                <a:cs typeface="Martel Sans" panose="00000800000000000000" pitchFamily="34" charset="-120"/>
              </a:rPr>
              <a:t>The PyTorch library (</a:t>
            </a:r>
            <a:r>
              <a:rPr lang="en-US" sz="1000" dirty="0">
                <a:solidFill>
                  <a:srgbClr val="2C3249"/>
                </a:solidFill>
                <a:highlight>
                  <a:srgbClr val="DFECE9"/>
                </a:highlight>
                <a:latin typeface="Consolas" panose="020B0609020204030204" pitchFamily="34" charset="0"/>
                <a:ea typeface="Consolas" panose="020B0609020204030204" pitchFamily="34" charset="-122"/>
                <a:cs typeface="Consolas" panose="020B0609020204030204" pitchFamily="34" charset="-120"/>
              </a:rPr>
              <a:t>torch</a:t>
            </a:r>
            <a:r>
              <a:rPr lang="en-US" sz="1000" dirty="0">
                <a:solidFill>
                  <a:srgbClr val="2C3249"/>
                </a:solidFill>
                <a:latin typeface="Martel Sans" panose="00000800000000000000" pitchFamily="34" charset="0"/>
                <a:ea typeface="Martel Sans" panose="00000800000000000000" pitchFamily="34" charset="-122"/>
                <a:cs typeface="Martel Sans" panose="00000800000000000000" pitchFamily="34" charset="-120"/>
              </a:rPr>
              <a:t>) provides the underlying framework for training, deploying, and utilizing deep learning models, especially for GPU acceleration</a:t>
            </a:r>
            <a:endParaRPr lang="en-US" sz="1000" dirty="0"/>
          </a:p>
        </p:txBody>
      </p:sp>
      <p:sp>
        <p:nvSpPr>
          <p:cNvPr id="86" name="Shape 27"/>
          <p:cNvSpPr/>
          <p:nvPr/>
        </p:nvSpPr>
        <p:spPr>
          <a:xfrm>
            <a:off x="1334452" y="6293246"/>
            <a:ext cx="8335089" cy="514112"/>
          </a:xfrm>
          <a:prstGeom prst="rect">
            <a:avLst/>
          </a:prstGeom>
          <a:solidFill>
            <a:srgbClr val="FFFFFF">
              <a:alpha val="4000"/>
            </a:srgbClr>
          </a:solidFill>
        </p:spPr>
      </p:sp>
      <p:sp>
        <p:nvSpPr>
          <p:cNvPr id="87" name="Text 28"/>
          <p:cNvSpPr/>
          <p:nvPr/>
        </p:nvSpPr>
        <p:spPr>
          <a:xfrm>
            <a:off x="1447800" y="6368851"/>
            <a:ext cx="3937040" cy="181451"/>
          </a:xfrm>
          <a:prstGeom prst="rect">
            <a:avLst/>
          </a:prstGeom>
          <a:noFill/>
        </p:spPr>
        <p:txBody>
          <a:bodyPr wrap="none" lIns="0" tIns="0" rIns="0" bIns="0" rtlCol="0" anchor="t"/>
          <a:lstStyle/>
          <a:p>
            <a:pPr marL="0" indent="0">
              <a:lnSpc>
                <a:spcPts val="1400"/>
              </a:lnSpc>
              <a:buNone/>
            </a:pPr>
            <a:r>
              <a:rPr lang="en-US" sz="1000" dirty="0">
                <a:solidFill>
                  <a:srgbClr val="2C3249"/>
                </a:solidFill>
                <a:latin typeface="Martel Sans" panose="00000800000000000000" pitchFamily="34" charset="0"/>
                <a:ea typeface="Martel Sans" panose="00000800000000000000" pitchFamily="34" charset="-122"/>
                <a:cs typeface="Martel Sans" panose="00000800000000000000" pitchFamily="34" charset="-120"/>
              </a:rPr>
              <a:t>Gradio</a:t>
            </a:r>
            <a:endParaRPr lang="en-US" sz="1000" dirty="0"/>
          </a:p>
        </p:txBody>
      </p:sp>
      <p:sp>
        <p:nvSpPr>
          <p:cNvPr id="88" name="Text 29"/>
          <p:cNvSpPr/>
          <p:nvPr/>
        </p:nvSpPr>
        <p:spPr>
          <a:xfrm>
            <a:off x="5619155" y="6368851"/>
            <a:ext cx="3937040" cy="362903"/>
          </a:xfrm>
          <a:prstGeom prst="rect">
            <a:avLst/>
          </a:prstGeom>
          <a:noFill/>
        </p:spPr>
        <p:txBody>
          <a:bodyPr wrap="square" lIns="0" tIns="0" rIns="0" bIns="0" rtlCol="0" anchor="t"/>
          <a:lstStyle/>
          <a:p>
            <a:pPr marL="0" indent="0">
              <a:lnSpc>
                <a:spcPts val="1400"/>
              </a:lnSpc>
              <a:buNone/>
            </a:pPr>
            <a:r>
              <a:rPr lang="en-US" sz="1000" dirty="0">
                <a:solidFill>
                  <a:srgbClr val="2C3249"/>
                </a:solidFill>
                <a:latin typeface="Martel Sans" panose="00000800000000000000" pitchFamily="34" charset="0"/>
                <a:ea typeface="Martel Sans" panose="00000800000000000000" pitchFamily="34" charset="-122"/>
                <a:cs typeface="Martel Sans" panose="00000800000000000000" pitchFamily="34" charset="-120"/>
              </a:rPr>
              <a:t>This is an interactive library for building user interfaces that allow users to input text and view translation quality results interactively.</a:t>
            </a:r>
            <a:endParaRPr lang="en-US" sz="1000" dirty="0"/>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4286250" cy="7969250"/>
          </a:xfrm>
          <a:prstGeom prst="rect">
            <a:avLst/>
          </a:prstGeom>
        </p:spPr>
      </p:pic>
      <p:sp>
        <p:nvSpPr>
          <p:cNvPr id="3" name="Text 0"/>
          <p:cNvSpPr/>
          <p:nvPr/>
        </p:nvSpPr>
        <p:spPr>
          <a:xfrm>
            <a:off x="4695155" y="414858"/>
            <a:ext cx="2921310" cy="365186"/>
          </a:xfrm>
          <a:prstGeom prst="rect">
            <a:avLst/>
          </a:prstGeom>
          <a:noFill/>
        </p:spPr>
        <p:txBody>
          <a:bodyPr wrap="none" lIns="0" tIns="0" rIns="0" bIns="0" rtlCol="0" anchor="t"/>
          <a:lstStyle/>
          <a:p>
            <a:pPr marL="0" indent="0">
              <a:lnSpc>
                <a:spcPts val="3650"/>
              </a:lnSpc>
              <a:buNone/>
            </a:pPr>
            <a:r>
              <a:rPr lang="en-US" sz="2400" dirty="0">
                <a:solidFill>
                  <a:srgbClr val="272D45"/>
                </a:solidFill>
                <a:ea typeface="Kanit Light" pitchFamily="34" charset="-122"/>
                <a:cs typeface="Kanit Light" pitchFamily="34" charset="-120"/>
              </a:rPr>
              <a:t>Functionalities Used</a:t>
            </a:r>
            <a:endParaRPr lang="en-US" sz="2400" dirty="0"/>
          </a:p>
        </p:txBody>
      </p:sp>
      <p:sp>
        <p:nvSpPr>
          <p:cNvPr id="4" name="Text 1"/>
          <p:cNvSpPr/>
          <p:nvPr/>
        </p:nvSpPr>
        <p:spPr>
          <a:xfrm>
            <a:off x="4695155" y="955290"/>
            <a:ext cx="6325939" cy="373744"/>
          </a:xfrm>
          <a:prstGeom prst="rect">
            <a:avLst/>
          </a:prstGeom>
          <a:noFill/>
        </p:spPr>
        <p:txBody>
          <a:bodyPr wrap="square" lIns="0" tIns="0" rIns="0" bIns="0" rtlCol="0" anchor="t"/>
          <a:lstStyle/>
          <a:p>
            <a:pPr marL="0" indent="0">
              <a:lnSpc>
                <a:spcPts val="1850"/>
              </a:lnSpc>
              <a:buNone/>
            </a:pPr>
            <a:r>
              <a:rPr lang="en-US" sz="1400" dirty="0">
                <a:solidFill>
                  <a:srgbClr val="2C3249"/>
                </a:solidFill>
                <a:latin typeface="+mj-lt"/>
                <a:ea typeface="Martel Sans" panose="00000800000000000000" pitchFamily="34" charset="-122"/>
                <a:cs typeface="Martel Sans" panose="00000800000000000000" pitchFamily="34" charset="-120"/>
              </a:rPr>
              <a:t>The system employs various NLP functionalities to analyze and compare translations, including tokenization, stemming, and word embedding.</a:t>
            </a:r>
            <a:endParaRPr lang="en-US" sz="1400" dirty="0">
              <a:latin typeface="+mj-lt"/>
            </a:endParaRPr>
          </a:p>
        </p:txBody>
      </p:sp>
      <p:pic>
        <p:nvPicPr>
          <p:cNvPr id="5" name="Image 1" descr="preencoded.png"/>
          <p:cNvPicPr>
            <a:picLocks noChangeAspect="1"/>
          </p:cNvPicPr>
          <p:nvPr/>
        </p:nvPicPr>
        <p:blipFill>
          <a:blip r:embed="rId2"/>
          <a:stretch>
            <a:fillRect/>
          </a:stretch>
        </p:blipFill>
        <p:spPr>
          <a:xfrm>
            <a:off x="4695155" y="1656636"/>
            <a:ext cx="292075" cy="292075"/>
          </a:xfrm>
          <a:prstGeom prst="rect">
            <a:avLst/>
          </a:prstGeom>
        </p:spPr>
      </p:pic>
      <p:sp>
        <p:nvSpPr>
          <p:cNvPr id="6" name="Text 2"/>
          <p:cNvSpPr/>
          <p:nvPr/>
        </p:nvSpPr>
        <p:spPr>
          <a:xfrm>
            <a:off x="4695155" y="2065542"/>
            <a:ext cx="1460654" cy="182500"/>
          </a:xfrm>
          <a:prstGeom prst="rect">
            <a:avLst/>
          </a:prstGeom>
          <a:noFill/>
        </p:spPr>
        <p:txBody>
          <a:bodyPr wrap="none" lIns="0" tIns="0" rIns="0" bIns="0" rtlCol="0" anchor="t"/>
          <a:lstStyle/>
          <a:p>
            <a:pPr marL="0" indent="0" algn="l">
              <a:lnSpc>
                <a:spcPts val="1800"/>
              </a:lnSpc>
              <a:buNone/>
            </a:pPr>
            <a:r>
              <a:rPr lang="en-US" sz="1400" b="1" dirty="0">
                <a:solidFill>
                  <a:srgbClr val="2C3249"/>
                </a:solidFill>
                <a:latin typeface="+mj-lt"/>
                <a:ea typeface="Kanit Light" pitchFamily="34" charset="-122"/>
                <a:cs typeface="Kanit Light" pitchFamily="34" charset="-120"/>
              </a:rPr>
              <a:t>Tokenization</a:t>
            </a:r>
            <a:endParaRPr lang="en-US" sz="1400" b="1" dirty="0">
              <a:latin typeface="+mj-lt"/>
            </a:endParaRPr>
          </a:p>
        </p:txBody>
      </p:sp>
      <p:sp>
        <p:nvSpPr>
          <p:cNvPr id="7" name="Text 3"/>
          <p:cNvSpPr/>
          <p:nvPr/>
        </p:nvSpPr>
        <p:spPr>
          <a:xfrm>
            <a:off x="4695155" y="2318085"/>
            <a:ext cx="6325939" cy="373744"/>
          </a:xfrm>
          <a:prstGeom prst="rect">
            <a:avLst/>
          </a:prstGeom>
          <a:noFill/>
        </p:spPr>
        <p:txBody>
          <a:bodyPr wrap="square" lIns="0" tIns="0" rIns="0" bIns="0" rtlCol="0" anchor="t"/>
          <a:lstStyle/>
          <a:p>
            <a:pPr marL="0" indent="0" algn="l">
              <a:lnSpc>
                <a:spcPts val="1850"/>
              </a:lnSpc>
              <a:buNone/>
            </a:pPr>
            <a:r>
              <a:rPr lang="en-US" sz="1400" dirty="0">
                <a:solidFill>
                  <a:srgbClr val="2C3249"/>
                </a:solidFill>
                <a:latin typeface="+mj-lt"/>
                <a:ea typeface="Martel Sans" panose="00000800000000000000" pitchFamily="34" charset="-122"/>
                <a:cs typeface="Martel Sans" panose="00000800000000000000" pitchFamily="34" charset="-120"/>
              </a:rPr>
              <a:t>Breaking down text into individual words or units. Tokenization is a preliminary step that enables further text processing, such as vectorization or embedding generation, by creating these standardized units.</a:t>
            </a:r>
            <a:endParaRPr lang="en-US" sz="1400" dirty="0">
              <a:latin typeface="+mj-lt"/>
            </a:endParaRPr>
          </a:p>
        </p:txBody>
      </p:sp>
      <p:pic>
        <p:nvPicPr>
          <p:cNvPr id="8" name="Image 2" descr="preencoded.png"/>
          <p:cNvPicPr>
            <a:picLocks noChangeAspect="1"/>
          </p:cNvPicPr>
          <p:nvPr/>
        </p:nvPicPr>
        <p:blipFill>
          <a:blip r:embed="rId3"/>
          <a:stretch>
            <a:fillRect/>
          </a:stretch>
        </p:blipFill>
        <p:spPr>
          <a:xfrm>
            <a:off x="4680977" y="3113942"/>
            <a:ext cx="292075" cy="292075"/>
          </a:xfrm>
          <a:prstGeom prst="rect">
            <a:avLst/>
          </a:prstGeom>
        </p:spPr>
      </p:pic>
      <p:sp>
        <p:nvSpPr>
          <p:cNvPr id="9" name="Text 4"/>
          <p:cNvSpPr/>
          <p:nvPr/>
        </p:nvSpPr>
        <p:spPr>
          <a:xfrm>
            <a:off x="4695155" y="3451225"/>
            <a:ext cx="3920970" cy="182500"/>
          </a:xfrm>
          <a:prstGeom prst="rect">
            <a:avLst/>
          </a:prstGeom>
          <a:noFill/>
        </p:spPr>
        <p:txBody>
          <a:bodyPr wrap="none" lIns="0" tIns="0" rIns="0" bIns="0" rtlCol="0" anchor="t"/>
          <a:lstStyle/>
          <a:p>
            <a:pPr marL="0" indent="0" algn="l">
              <a:lnSpc>
                <a:spcPts val="1800"/>
              </a:lnSpc>
              <a:buNone/>
            </a:pPr>
            <a:r>
              <a:rPr lang="en-US" sz="1400" b="1" dirty="0">
                <a:solidFill>
                  <a:srgbClr val="2C3249"/>
                </a:solidFill>
                <a:latin typeface="+mj-lt"/>
                <a:ea typeface="Kanit Light" pitchFamily="34" charset="-122"/>
                <a:cs typeface="Kanit Light" pitchFamily="34" charset="-120"/>
              </a:rPr>
              <a:t>Sentence Embedding Similarity with SBERT (Sentence-BERT</a:t>
            </a:r>
            <a:r>
              <a:rPr lang="en-US" sz="1400" dirty="0">
                <a:solidFill>
                  <a:srgbClr val="2C3249"/>
                </a:solidFill>
                <a:latin typeface="+mj-lt"/>
                <a:ea typeface="Kanit Light" pitchFamily="34" charset="-122"/>
                <a:cs typeface="Kanit Light" pitchFamily="34" charset="-120"/>
              </a:rPr>
              <a:t>)</a:t>
            </a:r>
            <a:endParaRPr lang="en-US" sz="1400" dirty="0">
              <a:latin typeface="+mj-lt"/>
            </a:endParaRPr>
          </a:p>
        </p:txBody>
      </p:sp>
      <p:sp>
        <p:nvSpPr>
          <p:cNvPr id="10" name="Text 5"/>
          <p:cNvSpPr/>
          <p:nvPr/>
        </p:nvSpPr>
        <p:spPr>
          <a:xfrm>
            <a:off x="4695155" y="3703768"/>
            <a:ext cx="6325939" cy="747489"/>
          </a:xfrm>
          <a:prstGeom prst="rect">
            <a:avLst/>
          </a:prstGeom>
          <a:noFill/>
        </p:spPr>
        <p:txBody>
          <a:bodyPr wrap="square" lIns="0" tIns="0" rIns="0" bIns="0" rtlCol="0" anchor="t"/>
          <a:lstStyle/>
          <a:p>
            <a:pPr marL="0" indent="0" algn="l">
              <a:lnSpc>
                <a:spcPts val="1850"/>
              </a:lnSpc>
              <a:buNone/>
            </a:pPr>
            <a:r>
              <a:rPr lang="en-US" sz="1400" dirty="0">
                <a:solidFill>
                  <a:srgbClr val="2C3249"/>
                </a:solidFill>
                <a:latin typeface="+mj-lt"/>
                <a:ea typeface="Martel Sans" panose="00000800000000000000" pitchFamily="34" charset="-122"/>
                <a:cs typeface="Martel Sans" panose="00000800000000000000" pitchFamily="34" charset="-120"/>
              </a:rPr>
              <a:t>Sentence-BERT, or SBERT, is an adaptation of the original BERT model optimized to generate dense embeddings for entire sentences rather than individual tokens. SBERT transforms sentences into high-dimensional vector embeddings that capture the sentence's contextual meaning. It does so by learning to produce embeddings that are close in vector space for semantically similar sentences and far apart for dissimilar ones.</a:t>
            </a:r>
            <a:endParaRPr lang="en-US" sz="1400" dirty="0">
              <a:latin typeface="+mj-lt"/>
            </a:endParaRPr>
          </a:p>
        </p:txBody>
      </p:sp>
      <p:pic>
        <p:nvPicPr>
          <p:cNvPr id="11" name="Image 3" descr="preencoded.png"/>
          <p:cNvPicPr>
            <a:picLocks noChangeAspect="1"/>
          </p:cNvPicPr>
          <p:nvPr/>
        </p:nvPicPr>
        <p:blipFill>
          <a:blip r:embed="rId4"/>
          <a:stretch>
            <a:fillRect/>
          </a:stretch>
        </p:blipFill>
        <p:spPr>
          <a:xfrm>
            <a:off x="4695154" y="4998200"/>
            <a:ext cx="292075" cy="292075"/>
          </a:xfrm>
          <a:prstGeom prst="rect">
            <a:avLst/>
          </a:prstGeom>
        </p:spPr>
      </p:pic>
      <p:sp>
        <p:nvSpPr>
          <p:cNvPr id="12" name="Text 6"/>
          <p:cNvSpPr/>
          <p:nvPr/>
        </p:nvSpPr>
        <p:spPr>
          <a:xfrm>
            <a:off x="4695154" y="5371946"/>
            <a:ext cx="4299923" cy="182500"/>
          </a:xfrm>
          <a:prstGeom prst="rect">
            <a:avLst/>
          </a:prstGeom>
          <a:noFill/>
        </p:spPr>
        <p:txBody>
          <a:bodyPr wrap="none" lIns="0" tIns="0" rIns="0" bIns="0" rtlCol="0" anchor="t"/>
          <a:lstStyle/>
          <a:p>
            <a:pPr marL="0" indent="0" algn="l">
              <a:lnSpc>
                <a:spcPts val="1800"/>
              </a:lnSpc>
              <a:buNone/>
            </a:pPr>
            <a:r>
              <a:rPr lang="en-US" sz="1400" b="1" dirty="0">
                <a:solidFill>
                  <a:srgbClr val="2C3249"/>
                </a:solidFill>
                <a:latin typeface="+mj-lt"/>
                <a:ea typeface="Kanit Light" pitchFamily="34" charset="-122"/>
                <a:cs typeface="Kanit Light" pitchFamily="34" charset="-120"/>
              </a:rPr>
              <a:t>Weight Adjustment and Averaging in Translation Quality Evaluation</a:t>
            </a:r>
            <a:endParaRPr lang="en-US" sz="1400" b="1" dirty="0">
              <a:latin typeface="+mj-lt"/>
            </a:endParaRPr>
          </a:p>
        </p:txBody>
      </p:sp>
      <p:sp>
        <p:nvSpPr>
          <p:cNvPr id="13" name="Text 7"/>
          <p:cNvSpPr/>
          <p:nvPr/>
        </p:nvSpPr>
        <p:spPr>
          <a:xfrm>
            <a:off x="4728824" y="5566352"/>
            <a:ext cx="6325939" cy="747489"/>
          </a:xfrm>
          <a:prstGeom prst="rect">
            <a:avLst/>
          </a:prstGeom>
          <a:noFill/>
        </p:spPr>
        <p:txBody>
          <a:bodyPr wrap="square" lIns="0" tIns="0" rIns="0" bIns="0" rtlCol="0" anchor="t"/>
          <a:lstStyle/>
          <a:p>
            <a:pPr marL="0" indent="0" algn="l">
              <a:lnSpc>
                <a:spcPts val="1850"/>
              </a:lnSpc>
              <a:buNone/>
            </a:pPr>
            <a:r>
              <a:rPr lang="en-US" sz="1400" dirty="0">
                <a:solidFill>
                  <a:srgbClr val="2C3249"/>
                </a:solidFill>
                <a:latin typeface="+mj-lt"/>
                <a:ea typeface="Martel Sans" panose="00000800000000000000" pitchFamily="34" charset="-122"/>
                <a:cs typeface="Martel Sans" panose="00000800000000000000" pitchFamily="34" charset="-120"/>
              </a:rPr>
              <a:t>In translation quality assessment, multiple metrics (like BLEU, ROUGE, Levenshtein Distance, and sentence embeddings) are often combined. Each metric captures a different aspect of similarity—some focus on exact word overlap, while others capture semantic meaning. A weighted average of the similarity scores provides a balanced, comprehensive quality assessment.</a:t>
            </a:r>
            <a:endParaRPr lang="en-US" sz="1400" dirty="0">
              <a:latin typeface="+mj-lt"/>
            </a:endParaRP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1430000" cy="5070140"/>
          </a:xfrm>
          <a:prstGeom prst="rect">
            <a:avLst/>
          </a:prstGeom>
        </p:spPr>
      </p:pic>
      <p:pic>
        <p:nvPicPr>
          <p:cNvPr id="3" name="Image 1" descr="preencoded.png"/>
          <p:cNvPicPr>
            <a:picLocks noChangeAspect="1"/>
          </p:cNvPicPr>
          <p:nvPr/>
        </p:nvPicPr>
        <p:blipFill>
          <a:blip r:embed="rId2"/>
          <a:stretch>
            <a:fillRect/>
          </a:stretch>
        </p:blipFill>
        <p:spPr>
          <a:xfrm>
            <a:off x="990600" y="221474"/>
            <a:ext cx="9448800" cy="4582913"/>
          </a:xfrm>
          <a:prstGeom prst="rect">
            <a:avLst/>
          </a:prstGeom>
        </p:spPr>
      </p:pic>
      <p:sp>
        <p:nvSpPr>
          <p:cNvPr id="4" name="Text 0"/>
          <p:cNvSpPr/>
          <p:nvPr/>
        </p:nvSpPr>
        <p:spPr>
          <a:xfrm>
            <a:off x="457200" y="5070140"/>
            <a:ext cx="4430148" cy="553733"/>
          </a:xfrm>
          <a:prstGeom prst="rect">
            <a:avLst/>
          </a:prstGeom>
          <a:noFill/>
        </p:spPr>
        <p:txBody>
          <a:bodyPr wrap="none" lIns="0" tIns="0" rIns="0" bIns="0" rtlCol="0" anchor="t"/>
          <a:lstStyle/>
          <a:p>
            <a:pPr marL="0" indent="0">
              <a:lnSpc>
                <a:spcPts val="5550"/>
              </a:lnSpc>
              <a:buNone/>
            </a:pPr>
            <a:r>
              <a:rPr lang="en-US" sz="3475" dirty="0">
                <a:solidFill>
                  <a:srgbClr val="272D45"/>
                </a:solidFill>
                <a:latin typeface="Kanit Light" pitchFamily="34" charset="0"/>
                <a:ea typeface="Kanit Light" pitchFamily="34" charset="-122"/>
                <a:cs typeface="Kanit Light" pitchFamily="34" charset="-120"/>
              </a:rPr>
              <a:t>Interface</a:t>
            </a:r>
            <a:endParaRPr lang="en-US" sz="3475" dirty="0"/>
          </a:p>
        </p:txBody>
      </p:sp>
      <p:sp>
        <p:nvSpPr>
          <p:cNvPr id="5" name="Text 1"/>
          <p:cNvSpPr/>
          <p:nvPr/>
        </p:nvSpPr>
        <p:spPr>
          <a:xfrm>
            <a:off x="457200" y="5889625"/>
            <a:ext cx="10189703" cy="567035"/>
          </a:xfrm>
          <a:prstGeom prst="rect">
            <a:avLst/>
          </a:prstGeom>
          <a:noFill/>
        </p:spPr>
        <p:txBody>
          <a:bodyPr wrap="square" lIns="0" tIns="0" rIns="0" bIns="0" rtlCol="0" anchor="t"/>
          <a:lstStyle/>
          <a:p>
            <a:pPr marL="0" indent="0">
              <a:lnSpc>
                <a:spcPts val="2850"/>
              </a:lnSpc>
              <a:buNone/>
            </a:pPr>
            <a:r>
              <a:rPr lang="en-US" sz="1365" dirty="0">
                <a:solidFill>
                  <a:srgbClr val="2C3249"/>
                </a:solidFill>
                <a:latin typeface="Martel Sans" panose="00000800000000000000" pitchFamily="34" charset="0"/>
                <a:ea typeface="Martel Sans" panose="00000800000000000000" pitchFamily="34" charset="-122"/>
                <a:cs typeface="Martel Sans" panose="00000800000000000000" pitchFamily="34" charset="-120"/>
              </a:rPr>
              <a:t>The interface is designed to be user-friendly and intuitive, allowing users to input the source text and human translation, then receive the quality assessment results.</a:t>
            </a:r>
            <a:endParaRPr lang="en-US" sz="1365" dirty="0"/>
          </a:p>
        </p:txBody>
      </p:sp>
      <p:sp>
        <p:nvSpPr>
          <p:cNvPr id="6" name="Text 2"/>
          <p:cNvSpPr/>
          <p:nvPr/>
        </p:nvSpPr>
        <p:spPr>
          <a:xfrm>
            <a:off x="457200" y="6655997"/>
            <a:ext cx="10189703" cy="283517"/>
          </a:xfrm>
          <a:prstGeom prst="rect">
            <a:avLst/>
          </a:prstGeom>
          <a:noFill/>
        </p:spPr>
        <p:txBody>
          <a:bodyPr wrap="none" lIns="0" tIns="0" rIns="0" bIns="0" rtlCol="0" anchor="t"/>
          <a:lstStyle/>
          <a:p>
            <a:pPr marL="0" indent="0">
              <a:lnSpc>
                <a:spcPts val="2850"/>
              </a:lnSpc>
              <a:buNone/>
            </a:pPr>
            <a:r>
              <a:rPr lang="en-US" sz="1365" dirty="0">
                <a:solidFill>
                  <a:srgbClr val="2C3249"/>
                </a:solidFill>
                <a:latin typeface="Martel Sans" panose="00000800000000000000" pitchFamily="34" charset="0"/>
                <a:ea typeface="Martel Sans" panose="00000800000000000000" pitchFamily="34" charset="-122"/>
                <a:cs typeface="Martel Sans" panose="00000800000000000000" pitchFamily="34" charset="-120"/>
              </a:rPr>
              <a:t>The interface provides clear visualizations of the similarity scores and insights into the quality of the human translation.</a:t>
            </a:r>
            <a:endParaRPr lang="en-US" sz="1365"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4-11-12 at 11.49.43_6b9a1207"/>
          <p:cNvPicPr>
            <a:picLocks noChangeAspect="1"/>
          </p:cNvPicPr>
          <p:nvPr/>
        </p:nvPicPr>
        <p:blipFill>
          <a:blip r:embed="rId1"/>
          <a:stretch>
            <a:fillRect/>
          </a:stretch>
        </p:blipFill>
        <p:spPr>
          <a:xfrm>
            <a:off x="0" y="0"/>
            <a:ext cx="11430000" cy="7969250"/>
          </a:xfrm>
          <a:prstGeom prst="rect">
            <a:avLst/>
          </a:prstGeom>
        </p:spPr>
      </p:pic>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7816</Words>
  <Application>WPS Presentation</Application>
  <PresentationFormat>Custom</PresentationFormat>
  <Paragraphs>176</Paragraphs>
  <Slides>14</Slides>
  <Notes>5</Notes>
  <HiddenSlides>0</HiddenSlides>
  <MMClips>0</MMClips>
  <ScaleCrop>false</ScaleCrop>
  <HeadingPairs>
    <vt:vector size="6" baseType="variant">
      <vt:variant>
        <vt:lpstr>已用的字体</vt:lpstr>
      </vt:variant>
      <vt:variant>
        <vt:i4>23</vt:i4>
      </vt:variant>
      <vt:variant>
        <vt:lpstr>主题</vt:lpstr>
      </vt:variant>
      <vt:variant>
        <vt:i4>2</vt:i4>
      </vt:variant>
      <vt:variant>
        <vt:lpstr>幻灯片标题</vt:lpstr>
      </vt:variant>
      <vt:variant>
        <vt:i4>14</vt:i4>
      </vt:variant>
    </vt:vector>
  </HeadingPairs>
  <TitlesOfParts>
    <vt:vector size="39" baseType="lpstr">
      <vt:lpstr>Arial</vt:lpstr>
      <vt:lpstr>SimSun</vt:lpstr>
      <vt:lpstr>Wingdings</vt:lpstr>
      <vt:lpstr>Trebuchet MS</vt:lpstr>
      <vt:lpstr>Roboto</vt:lpstr>
      <vt:lpstr>Kanit Light</vt:lpstr>
      <vt:lpstr>Segoe Print</vt:lpstr>
      <vt:lpstr>Kanit Light</vt:lpstr>
      <vt:lpstr>Kanit Light</vt:lpstr>
      <vt:lpstr>Martel Sans</vt:lpstr>
      <vt:lpstr>Roboto</vt:lpstr>
      <vt:lpstr>Martel Sans</vt:lpstr>
      <vt:lpstr>Times New Roman</vt:lpstr>
      <vt:lpstr>Martel Sans</vt:lpstr>
      <vt:lpstr>Martel Sans</vt:lpstr>
      <vt:lpstr>Consolas</vt:lpstr>
      <vt:lpstr>Consolas</vt:lpstr>
      <vt:lpstr>Consolas</vt:lpstr>
      <vt:lpstr>Calibri</vt:lpstr>
      <vt:lpstr>Microsoft YaHei</vt:lpstr>
      <vt:lpstr>Arial Unicode MS</vt:lpstr>
      <vt:lpstr>Calibri Light</vt:lpstr>
      <vt:lpstr>MingLiU-ExtB</vt:lpstr>
      <vt:lpstr>Office Theme</vt:lpstr>
      <vt:lpstr>Office Theme</vt:lpstr>
      <vt:lpstr>Evaluation using NLP Tools</vt:lpstr>
      <vt:lpstr>PowerPoint 演示文稿</vt:lpstr>
      <vt:lpstr>Project Objective: Develop a  robust translation quality  evaluation system</vt:lpstr>
      <vt:lpstr>Why Choose Helsinki-NLP Model?</vt:lpstr>
      <vt:lpstr>How Our Model Overcomes  Them</vt:lpstr>
      <vt:lpstr>PowerPoint 演示文稿</vt:lpstr>
      <vt:lpstr>PowerPoint 演示文稿</vt:lpstr>
      <vt:lpstr>PowerPoint 演示文稿</vt:lpstr>
      <vt:lpstr>PowerPoint 演示文稿</vt:lpstr>
      <vt:lpstr>PowerPoint 演示文稿</vt:lpstr>
      <vt:lpstr>Future Use Cases for Companies and Future  Directions</vt:lpstr>
      <vt:lpstr>and future work</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 MALLIKARJUN REDDY</dc:creator>
  <cp:lastModifiedBy>Mallikarjun</cp:lastModifiedBy>
  <cp:revision>3</cp:revision>
  <dcterms:created xsi:type="dcterms:W3CDTF">2024-11-12T06:44:00Z</dcterms:created>
  <dcterms:modified xsi:type="dcterms:W3CDTF">2024-11-14T15:35:56Z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05997286A2654FB0B2B5E49802CDB2F0_12</vt:lpwstr>
  </property>
  <property fmtid="{D5CDD505-2E9C-101B-9397-08002B2CF9AE}" pid="3" name="KSOProductBuildVer">
    <vt:lpwstr>1033-12.2.0.18607</vt:lpwstr>
  </property>
</Properties>
</file>