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</p:sldIdLst>
  <p:sldSz cx="14630400" cy="8229600"/>
  <p:notesSz cx="8229600" cy="14630400"/>
  <p:embeddedFontLst>
    <p:embeddedFont>
      <p:font typeface="Kanit" panose="020B0604020202020204" charset="-34"/>
      <p:regular r:id="rId11"/>
    </p:embeddedFont>
    <p:embeddedFont>
      <p:font typeface="Martel Sans Light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8849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.jp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3039785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Introduction to PHP Programming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6324124" y="4806791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Unlocking the power of server-side web development.</a:t>
            </a:r>
            <a:endParaRPr lang="en-US" sz="18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A9D5C7-4BCF-BC8B-6751-4D177043D957}"/>
              </a:ext>
            </a:extLst>
          </p:cNvPr>
          <p:cNvSpPr txBox="1"/>
          <p:nvPr/>
        </p:nvSpPr>
        <p:spPr>
          <a:xfrm>
            <a:off x="3657600" y="3930134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87B59A-B39A-6C6E-1D10-49A57DF05BBA}"/>
              </a:ext>
            </a:extLst>
          </p:cNvPr>
          <p:cNvSpPr txBox="1"/>
          <p:nvPr/>
        </p:nvSpPr>
        <p:spPr>
          <a:xfrm>
            <a:off x="3657600" y="3930134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94A4E4-8609-297B-2856-9DB3F90A4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1602" y="100361"/>
            <a:ext cx="1828798" cy="65548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677239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What is PHP?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97954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PHP = Power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570809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Hypertext Preprocessor, server-side scripting language.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7614761" y="397954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Why Choose PHP?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614761" y="4570809"/>
            <a:ext cx="61855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Free, open source, runs on all platforms, integrates with databases.</a:t>
            </a:r>
            <a:endParaRPr lang="en-US" sz="18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5B94F8-41D4-5EFF-B19A-68FB68372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602" y="100361"/>
            <a:ext cx="1828798" cy="65548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1668423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The Evolution of PHP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667857" y="2731413"/>
            <a:ext cx="30480" cy="3829645"/>
          </a:xfrm>
          <a:prstGeom prst="roundRect">
            <a:avLst>
              <a:gd name="adj" fmla="val 117806"/>
            </a:avLst>
          </a:prstGeom>
          <a:solidFill>
            <a:srgbClr val="48446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Shape 2"/>
          <p:cNvSpPr/>
          <p:nvPr/>
        </p:nvSpPr>
        <p:spPr>
          <a:xfrm>
            <a:off x="6921877" y="3254573"/>
            <a:ext cx="837724" cy="30480"/>
          </a:xfrm>
          <a:prstGeom prst="roundRect">
            <a:avLst>
              <a:gd name="adj" fmla="val 117806"/>
            </a:avLst>
          </a:prstGeom>
          <a:solidFill>
            <a:srgbClr val="48446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3"/>
          <p:cNvSpPr/>
          <p:nvPr/>
        </p:nvSpPr>
        <p:spPr>
          <a:xfrm>
            <a:off x="6413837" y="3000613"/>
            <a:ext cx="538520" cy="538520"/>
          </a:xfrm>
          <a:prstGeom prst="roundRect">
            <a:avLst>
              <a:gd name="adj" fmla="val 6668"/>
            </a:avLst>
          </a:prstGeom>
          <a:solidFill>
            <a:srgbClr val="2F2B5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Text 4"/>
          <p:cNvSpPr/>
          <p:nvPr/>
        </p:nvSpPr>
        <p:spPr>
          <a:xfrm>
            <a:off x="6629102" y="3100864"/>
            <a:ext cx="107871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7999690" y="2970728"/>
            <a:ext cx="57929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1993: Created by Rasmus Lerdorf as Personal Home Page.</a:t>
            </a:r>
            <a:endParaRPr lang="en-US" sz="1850" dirty="0"/>
          </a:p>
        </p:txBody>
      </p:sp>
      <p:sp>
        <p:nvSpPr>
          <p:cNvPr id="9" name="Shape 6"/>
          <p:cNvSpPr/>
          <p:nvPr/>
        </p:nvSpPr>
        <p:spPr>
          <a:xfrm>
            <a:off x="6921877" y="4738568"/>
            <a:ext cx="837724" cy="30480"/>
          </a:xfrm>
          <a:prstGeom prst="roundRect">
            <a:avLst>
              <a:gd name="adj" fmla="val 117806"/>
            </a:avLst>
          </a:prstGeom>
          <a:solidFill>
            <a:srgbClr val="48446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0" name="Shape 7"/>
          <p:cNvSpPr/>
          <p:nvPr/>
        </p:nvSpPr>
        <p:spPr>
          <a:xfrm>
            <a:off x="6413837" y="4484608"/>
            <a:ext cx="538520" cy="538520"/>
          </a:xfrm>
          <a:prstGeom prst="roundRect">
            <a:avLst>
              <a:gd name="adj" fmla="val 6668"/>
            </a:avLst>
          </a:prstGeom>
          <a:solidFill>
            <a:srgbClr val="2F2B5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1" name="Text 8"/>
          <p:cNvSpPr/>
          <p:nvPr/>
        </p:nvSpPr>
        <p:spPr>
          <a:xfrm>
            <a:off x="6597075" y="4584859"/>
            <a:ext cx="172045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650" dirty="0"/>
          </a:p>
        </p:txBody>
      </p:sp>
      <p:sp>
        <p:nvSpPr>
          <p:cNvPr id="12" name="Text 9"/>
          <p:cNvSpPr/>
          <p:nvPr/>
        </p:nvSpPr>
        <p:spPr>
          <a:xfrm>
            <a:off x="7999690" y="4454723"/>
            <a:ext cx="57929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1995: Released as PHP/FI (Forms Interpreter).</a:t>
            </a:r>
            <a:endParaRPr lang="en-US" sz="1850" dirty="0"/>
          </a:p>
        </p:txBody>
      </p:sp>
      <p:sp>
        <p:nvSpPr>
          <p:cNvPr id="13" name="Shape 10"/>
          <p:cNvSpPr/>
          <p:nvPr/>
        </p:nvSpPr>
        <p:spPr>
          <a:xfrm>
            <a:off x="6921877" y="5839539"/>
            <a:ext cx="837724" cy="30480"/>
          </a:xfrm>
          <a:prstGeom prst="roundRect">
            <a:avLst>
              <a:gd name="adj" fmla="val 117806"/>
            </a:avLst>
          </a:prstGeom>
          <a:solidFill>
            <a:srgbClr val="48446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4" name="Shape 11"/>
          <p:cNvSpPr/>
          <p:nvPr/>
        </p:nvSpPr>
        <p:spPr>
          <a:xfrm>
            <a:off x="6413837" y="5585579"/>
            <a:ext cx="538520" cy="538520"/>
          </a:xfrm>
          <a:prstGeom prst="roundRect">
            <a:avLst>
              <a:gd name="adj" fmla="val 6668"/>
            </a:avLst>
          </a:prstGeom>
          <a:solidFill>
            <a:srgbClr val="2F2B5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5" name="Text 12"/>
          <p:cNvSpPr/>
          <p:nvPr/>
        </p:nvSpPr>
        <p:spPr>
          <a:xfrm>
            <a:off x="6595408" y="5685830"/>
            <a:ext cx="175379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2650" dirty="0"/>
          </a:p>
        </p:txBody>
      </p:sp>
      <p:sp>
        <p:nvSpPr>
          <p:cNvPr id="16" name="Text 13"/>
          <p:cNvSpPr/>
          <p:nvPr/>
        </p:nvSpPr>
        <p:spPr>
          <a:xfrm>
            <a:off x="7999690" y="5555694"/>
            <a:ext cx="57929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2004: Introduced Object-Oriented Programming (OOP) and PHP 5.</a:t>
            </a:r>
            <a:endParaRPr lang="en-US" sz="185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7B64A52-BD24-6AE1-7D78-8ED53C0D4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8331" y="446050"/>
            <a:ext cx="809738" cy="62662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FE049E3-85E6-8C5F-8F21-D845C370C3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8069" y="488214"/>
            <a:ext cx="1457093" cy="62662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6A56EA8-DAC4-8AB8-B2B3-DABE46999C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01602" y="100361"/>
            <a:ext cx="1828798" cy="65548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1723430"/>
            <a:ext cx="5904309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Why PHP? Key Features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37724" y="2786420"/>
            <a:ext cx="3614618" cy="1740218"/>
          </a:xfrm>
          <a:prstGeom prst="roundRect">
            <a:avLst>
              <a:gd name="adj" fmla="val 2063"/>
            </a:avLst>
          </a:prstGeom>
          <a:solidFill>
            <a:srgbClr val="2F2B5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Text 2"/>
          <p:cNvSpPr/>
          <p:nvPr/>
        </p:nvSpPr>
        <p:spPr>
          <a:xfrm>
            <a:off x="1077039" y="302573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Open Source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77039" y="3521273"/>
            <a:ext cx="313598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No cost, wide community support.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4691658" y="2786420"/>
            <a:ext cx="3614618" cy="1740218"/>
          </a:xfrm>
          <a:prstGeom prst="roundRect">
            <a:avLst>
              <a:gd name="adj" fmla="val 2063"/>
            </a:avLst>
          </a:prstGeom>
          <a:solidFill>
            <a:srgbClr val="2F2B5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4930973" y="302573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Cross-Platform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30973" y="3521273"/>
            <a:ext cx="313598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Works across Windows, Linux, and macOS.</a:t>
            </a:r>
            <a:endParaRPr lang="en-US" sz="1850" dirty="0"/>
          </a:p>
        </p:txBody>
      </p:sp>
      <p:sp>
        <p:nvSpPr>
          <p:cNvPr id="10" name="Shape 7"/>
          <p:cNvSpPr/>
          <p:nvPr/>
        </p:nvSpPr>
        <p:spPr>
          <a:xfrm>
            <a:off x="837724" y="4765953"/>
            <a:ext cx="3614618" cy="1740218"/>
          </a:xfrm>
          <a:prstGeom prst="roundRect">
            <a:avLst>
              <a:gd name="adj" fmla="val 2063"/>
            </a:avLst>
          </a:prstGeom>
          <a:solidFill>
            <a:srgbClr val="2F2B5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1" name="Text 8"/>
          <p:cNvSpPr/>
          <p:nvPr/>
        </p:nvSpPr>
        <p:spPr>
          <a:xfrm>
            <a:off x="1077039" y="500526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Flexible Integration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77039" y="5500807"/>
            <a:ext cx="313598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Integrates with databases and services.</a:t>
            </a:r>
            <a:endParaRPr lang="en-US" sz="1850" dirty="0"/>
          </a:p>
        </p:txBody>
      </p:sp>
      <p:sp>
        <p:nvSpPr>
          <p:cNvPr id="13" name="Shape 10"/>
          <p:cNvSpPr/>
          <p:nvPr/>
        </p:nvSpPr>
        <p:spPr>
          <a:xfrm>
            <a:off x="4691658" y="4765953"/>
            <a:ext cx="3614618" cy="1740218"/>
          </a:xfrm>
          <a:prstGeom prst="roundRect">
            <a:avLst>
              <a:gd name="adj" fmla="val 2063"/>
            </a:avLst>
          </a:prstGeom>
          <a:solidFill>
            <a:srgbClr val="2F2B5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4" name="Text 11"/>
          <p:cNvSpPr/>
          <p:nvPr/>
        </p:nvSpPr>
        <p:spPr>
          <a:xfrm>
            <a:off x="4930973" y="500526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Dynamic Content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4930973" y="5500807"/>
            <a:ext cx="313598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Interactive sites (blogs, e-commerce, forums).</a:t>
            </a:r>
            <a:endParaRPr lang="en-US" sz="185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C37E238-EF39-EF12-258D-6C6589356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1602" y="100361"/>
            <a:ext cx="1828798" cy="65548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1668304"/>
            <a:ext cx="6353175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Control Structures in PHP</a:t>
            </a:r>
            <a:endParaRPr lang="en-US" sz="44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124" y="2731294"/>
            <a:ext cx="1196816" cy="191500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879913" y="2970609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If Statements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879913" y="3466148"/>
            <a:ext cx="591276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Execute code based on conditions.</a:t>
            </a:r>
            <a:endParaRPr lang="en-US" sz="18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124" y="4646295"/>
            <a:ext cx="1196816" cy="1915001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879913" y="488561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Loops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7879913" y="5381149"/>
            <a:ext cx="591276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Repeat actions with for, while, and foreach.</a:t>
            </a:r>
            <a:endParaRPr lang="en-US" sz="185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9B74F7-94E4-58CF-3DF3-6AD6827E81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01602" y="100361"/>
            <a:ext cx="1828798" cy="65548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427798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Functions in PHP</a:t>
            </a:r>
            <a:endParaRPr lang="en-US" sz="44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638" y="2610564"/>
            <a:ext cx="2137529" cy="1357193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028599" y="3217426"/>
            <a:ext cx="95488" cy="4786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750"/>
              </a:lnSpc>
              <a:buNone/>
            </a:pPr>
            <a:r>
              <a:rPr lang="en-US" sz="235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350" dirty="0"/>
          </a:p>
        </p:txBody>
      </p:sp>
      <p:sp>
        <p:nvSpPr>
          <p:cNvPr id="5" name="Text 2"/>
          <p:cNvSpPr/>
          <p:nvPr/>
        </p:nvSpPr>
        <p:spPr>
          <a:xfrm>
            <a:off x="5384482" y="2849880"/>
            <a:ext cx="2749748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Functions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5384482" y="3345418"/>
            <a:ext cx="2749748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Reusable blocks of code.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5204936" y="3982402"/>
            <a:ext cx="8527971" cy="15240"/>
          </a:xfrm>
          <a:prstGeom prst="roundRect">
            <a:avLst>
              <a:gd name="adj" fmla="val 235611"/>
            </a:avLst>
          </a:prstGeom>
          <a:solidFill>
            <a:srgbClr val="48446D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8814" y="4027527"/>
            <a:ext cx="4275058" cy="1357193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000143" y="4466749"/>
            <a:ext cx="152281" cy="4786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750"/>
              </a:lnSpc>
              <a:buNone/>
            </a:pPr>
            <a:r>
              <a:rPr lang="en-US" sz="235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350" dirty="0"/>
          </a:p>
        </p:txBody>
      </p:sp>
      <p:sp>
        <p:nvSpPr>
          <p:cNvPr id="10" name="Text 6"/>
          <p:cNvSpPr/>
          <p:nvPr/>
        </p:nvSpPr>
        <p:spPr>
          <a:xfrm>
            <a:off x="6453187" y="4266843"/>
            <a:ext cx="2355890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Built-in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6453187" y="4762381"/>
            <a:ext cx="2355890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strlen(), array_push().</a:t>
            </a:r>
            <a:endParaRPr lang="en-US" sz="1850" dirty="0"/>
          </a:p>
        </p:txBody>
      </p:sp>
      <p:sp>
        <p:nvSpPr>
          <p:cNvPr id="12" name="Shape 8"/>
          <p:cNvSpPr/>
          <p:nvPr/>
        </p:nvSpPr>
        <p:spPr>
          <a:xfrm>
            <a:off x="6273641" y="5399365"/>
            <a:ext cx="7459266" cy="15240"/>
          </a:xfrm>
          <a:prstGeom prst="roundRect">
            <a:avLst>
              <a:gd name="adj" fmla="val 235611"/>
            </a:avLst>
          </a:prstGeom>
          <a:solidFill>
            <a:srgbClr val="48446D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109" y="5444490"/>
            <a:ext cx="6412587" cy="1357193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98714" y="5883712"/>
            <a:ext cx="155258" cy="4786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750"/>
              </a:lnSpc>
              <a:buNone/>
            </a:pPr>
            <a:r>
              <a:rPr lang="en-US" sz="235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2350" dirty="0"/>
          </a:p>
        </p:txBody>
      </p:sp>
      <p:sp>
        <p:nvSpPr>
          <p:cNvPr id="15" name="Text 10"/>
          <p:cNvSpPr/>
          <p:nvPr/>
        </p:nvSpPr>
        <p:spPr>
          <a:xfrm>
            <a:off x="7522012" y="5683806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Custom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7522012" y="6179344"/>
            <a:ext cx="304585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Create your own functions.</a:t>
            </a:r>
            <a:endParaRPr lang="en-US" sz="185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4B9F3CF-6FBA-BCF8-FE75-B157C6F2D7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01602" y="100361"/>
            <a:ext cx="1828798" cy="65548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868811"/>
            <a:ext cx="8417123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PHP in Action: Forms &amp; User Input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417111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Working with Forms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762381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Handles form data submitted by the user.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7614761" y="4171117"/>
            <a:ext cx="3215997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PHP Handles the Backend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614761" y="4762381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Collects, validates, and processes user input.</a:t>
            </a:r>
            <a:endParaRPr lang="en-US" sz="18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E20670-9FE4-260A-5FCF-0E22AF0EB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602" y="100361"/>
            <a:ext cx="1828798" cy="65548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1773674"/>
            <a:ext cx="6096833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Conclusion &amp; Next Steps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6324124" y="2956322"/>
            <a:ext cx="3554730" cy="7898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200"/>
              </a:lnSpc>
              <a:buNone/>
            </a:pPr>
            <a:r>
              <a:rPr lang="en-US" sz="62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6200" dirty="0"/>
          </a:p>
        </p:txBody>
      </p:sp>
      <p:sp>
        <p:nvSpPr>
          <p:cNvPr id="5" name="Text 2"/>
          <p:cNvSpPr/>
          <p:nvPr/>
        </p:nvSpPr>
        <p:spPr>
          <a:xfrm>
            <a:off x="6693337" y="404526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PHP is Essential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324124" y="4540806"/>
            <a:ext cx="3554730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Versatile language powering millions of websites.</a:t>
            </a:r>
            <a:endParaRPr lang="en-US" sz="1850" dirty="0"/>
          </a:p>
        </p:txBody>
      </p:sp>
      <p:sp>
        <p:nvSpPr>
          <p:cNvPr id="7" name="Text 4"/>
          <p:cNvSpPr/>
          <p:nvPr/>
        </p:nvSpPr>
        <p:spPr>
          <a:xfrm>
            <a:off x="10237827" y="2956322"/>
            <a:ext cx="3554849" cy="7898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200"/>
              </a:lnSpc>
              <a:buNone/>
            </a:pPr>
            <a:r>
              <a:rPr lang="en-US" sz="62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6200" dirty="0"/>
          </a:p>
        </p:txBody>
      </p:sp>
      <p:sp>
        <p:nvSpPr>
          <p:cNvPr id="8" name="Text 5"/>
          <p:cNvSpPr/>
          <p:nvPr/>
        </p:nvSpPr>
        <p:spPr>
          <a:xfrm>
            <a:off x="10607159" y="404526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Next Steps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237827" y="4540806"/>
            <a:ext cx="3554849" cy="19151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Explore PHP frameworks, practice building dynamic websites, learn best practices for security and database integration.</a:t>
            </a:r>
            <a:endParaRPr lang="en-US" sz="185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028FA48-EA52-C72B-CB5F-15A3E16BF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1602" y="100361"/>
            <a:ext cx="1828798" cy="65548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252</Words>
  <Application>Microsoft Office PowerPoint</Application>
  <PresentationFormat>Custom</PresentationFormat>
  <Paragraphs>58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Kanit</vt:lpstr>
      <vt:lpstr>Martel Sans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dakshpatel002ckt@gmail.com</cp:lastModifiedBy>
  <cp:revision>4</cp:revision>
  <dcterms:created xsi:type="dcterms:W3CDTF">2025-01-27T07:50:34Z</dcterms:created>
  <dcterms:modified xsi:type="dcterms:W3CDTF">2025-01-27T08:15:27Z</dcterms:modified>
</cp:coreProperties>
</file>