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jpg"/><Relationship Id="rId9" Type="http://schemas.openxmlformats.org/officeDocument/2006/relationships/image" Target="../media/image3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000616"/>
            <a:ext cx="18288000" cy="1286510"/>
          </a:xfrm>
          <a:custGeom>
            <a:avLst/>
            <a:gdLst/>
            <a:ahLst/>
            <a:cxnLst/>
            <a:rect l="l" t="t" r="r" b="b"/>
            <a:pathLst>
              <a:path w="18288000" h="1286509">
                <a:moveTo>
                  <a:pt x="18021427" y="0"/>
                </a:moveTo>
                <a:lnTo>
                  <a:pt x="266560" y="0"/>
                </a:lnTo>
                <a:lnTo>
                  <a:pt x="218643" y="4190"/>
                </a:lnTo>
                <a:lnTo>
                  <a:pt x="173545" y="16624"/>
                </a:lnTo>
                <a:lnTo>
                  <a:pt x="132016" y="36347"/>
                </a:lnTo>
                <a:lnTo>
                  <a:pt x="94814" y="62649"/>
                </a:lnTo>
                <a:lnTo>
                  <a:pt x="62688" y="94767"/>
                </a:lnTo>
                <a:lnTo>
                  <a:pt x="36390" y="131978"/>
                </a:lnTo>
                <a:lnTo>
                  <a:pt x="16676" y="173494"/>
                </a:lnTo>
                <a:lnTo>
                  <a:pt x="4292" y="218592"/>
                </a:lnTo>
                <a:lnTo>
                  <a:pt x="0" y="266509"/>
                </a:lnTo>
                <a:lnTo>
                  <a:pt x="0" y="1286381"/>
                </a:lnTo>
                <a:lnTo>
                  <a:pt x="18288000" y="1286381"/>
                </a:lnTo>
                <a:lnTo>
                  <a:pt x="18288000" y="266509"/>
                </a:lnTo>
                <a:lnTo>
                  <a:pt x="18282793" y="214261"/>
                </a:lnTo>
                <a:lnTo>
                  <a:pt x="18267680" y="164503"/>
                </a:lnTo>
                <a:lnTo>
                  <a:pt x="18243169" y="118630"/>
                </a:lnTo>
                <a:lnTo>
                  <a:pt x="18209895" y="78028"/>
                </a:lnTo>
                <a:lnTo>
                  <a:pt x="18169382" y="44742"/>
                </a:lnTo>
                <a:lnTo>
                  <a:pt x="18123408" y="20243"/>
                </a:lnTo>
                <a:lnTo>
                  <a:pt x="18073751" y="5079"/>
                </a:lnTo>
                <a:lnTo>
                  <a:pt x="18021427" y="0"/>
                </a:lnTo>
                <a:close/>
              </a:path>
            </a:pathLst>
          </a:custGeom>
          <a:solidFill>
            <a:srgbClr val="77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9000616"/>
            <a:ext cx="18288000" cy="1286510"/>
          </a:xfrm>
          <a:custGeom>
            <a:avLst/>
            <a:gdLst/>
            <a:ahLst/>
            <a:cxnLst/>
            <a:rect l="l" t="t" r="r" b="b"/>
            <a:pathLst>
              <a:path w="18288000" h="1286509">
                <a:moveTo>
                  <a:pt x="0" y="266509"/>
                </a:moveTo>
                <a:lnTo>
                  <a:pt x="4292" y="218592"/>
                </a:lnTo>
                <a:lnTo>
                  <a:pt x="16676" y="173494"/>
                </a:lnTo>
                <a:lnTo>
                  <a:pt x="36390" y="131978"/>
                </a:lnTo>
                <a:lnTo>
                  <a:pt x="62688" y="94767"/>
                </a:lnTo>
                <a:lnTo>
                  <a:pt x="94814" y="62649"/>
                </a:lnTo>
                <a:lnTo>
                  <a:pt x="132016" y="36347"/>
                </a:lnTo>
                <a:lnTo>
                  <a:pt x="173545" y="16624"/>
                </a:lnTo>
                <a:lnTo>
                  <a:pt x="218643" y="4190"/>
                </a:lnTo>
                <a:lnTo>
                  <a:pt x="266560" y="0"/>
                </a:lnTo>
                <a:lnTo>
                  <a:pt x="18021427" y="0"/>
                </a:lnTo>
                <a:lnTo>
                  <a:pt x="18073751" y="5079"/>
                </a:lnTo>
                <a:lnTo>
                  <a:pt x="18123408" y="20243"/>
                </a:lnTo>
                <a:lnTo>
                  <a:pt x="18169382" y="44742"/>
                </a:lnTo>
                <a:lnTo>
                  <a:pt x="18209895" y="78028"/>
                </a:lnTo>
                <a:lnTo>
                  <a:pt x="18243169" y="118630"/>
                </a:lnTo>
                <a:lnTo>
                  <a:pt x="18267680" y="164503"/>
                </a:lnTo>
                <a:lnTo>
                  <a:pt x="18282793" y="214261"/>
                </a:lnTo>
                <a:lnTo>
                  <a:pt x="18288000" y="266509"/>
                </a:lnTo>
                <a:lnTo>
                  <a:pt x="18288000" y="1286381"/>
                </a:lnTo>
              </a:path>
              <a:path w="18288000" h="1286509">
                <a:moveTo>
                  <a:pt x="0" y="1286381"/>
                </a:moveTo>
                <a:lnTo>
                  <a:pt x="0" y="266509"/>
                </a:lnTo>
              </a:path>
            </a:pathLst>
          </a:custGeom>
          <a:ln w="25397">
            <a:solidFill>
              <a:srgbClr val="779999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369818" y="9066706"/>
            <a:ext cx="2645791" cy="110648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440029" y="408012"/>
            <a:ext cx="3159632" cy="59135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3292836" y="1275461"/>
            <a:ext cx="4284599" cy="19420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757504"/>
            <a:ext cx="6466840" cy="4832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435" y="1957831"/>
            <a:ext cx="10989945" cy="6025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848360" y="9098185"/>
            <a:ext cx="2343150" cy="422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1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5.jp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0029" y="408012"/>
            <a:ext cx="3159632" cy="5913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92836" y="1275461"/>
            <a:ext cx="4284599" cy="194208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38296" y="3342335"/>
            <a:ext cx="2083053" cy="38054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6185895" y="2905124"/>
            <a:ext cx="15049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Powered</a:t>
            </a:r>
            <a:r>
              <a:rPr dirty="0" sz="2000" spc="-1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-12698" y="8987918"/>
            <a:ext cx="18313400" cy="1311910"/>
            <a:chOff x="-12698" y="8987918"/>
            <a:chExt cx="18313400" cy="1311910"/>
          </a:xfrm>
        </p:grpSpPr>
        <p:sp>
          <p:nvSpPr>
            <p:cNvPr id="7" name="object 7" descr=""/>
            <p:cNvSpPr/>
            <p:nvPr/>
          </p:nvSpPr>
          <p:spPr>
            <a:xfrm>
              <a:off x="0" y="9000616"/>
              <a:ext cx="18288000" cy="1286510"/>
            </a:xfrm>
            <a:custGeom>
              <a:avLst/>
              <a:gdLst/>
              <a:ahLst/>
              <a:cxnLst/>
              <a:rect l="l" t="t" r="r" b="b"/>
              <a:pathLst>
                <a:path w="18288000" h="1286509">
                  <a:moveTo>
                    <a:pt x="18021427" y="0"/>
                  </a:moveTo>
                  <a:lnTo>
                    <a:pt x="266560" y="0"/>
                  </a:lnTo>
                  <a:lnTo>
                    <a:pt x="218643" y="4190"/>
                  </a:lnTo>
                  <a:lnTo>
                    <a:pt x="173545" y="16624"/>
                  </a:lnTo>
                  <a:lnTo>
                    <a:pt x="132016" y="36347"/>
                  </a:lnTo>
                  <a:lnTo>
                    <a:pt x="94814" y="62649"/>
                  </a:lnTo>
                  <a:lnTo>
                    <a:pt x="62688" y="94767"/>
                  </a:lnTo>
                  <a:lnTo>
                    <a:pt x="36390" y="131978"/>
                  </a:lnTo>
                  <a:lnTo>
                    <a:pt x="16676" y="173494"/>
                  </a:lnTo>
                  <a:lnTo>
                    <a:pt x="4292" y="218592"/>
                  </a:lnTo>
                  <a:lnTo>
                    <a:pt x="0" y="266509"/>
                  </a:lnTo>
                  <a:lnTo>
                    <a:pt x="0" y="1286381"/>
                  </a:lnTo>
                  <a:lnTo>
                    <a:pt x="18288000" y="1286381"/>
                  </a:lnTo>
                  <a:lnTo>
                    <a:pt x="18288000" y="266509"/>
                  </a:lnTo>
                  <a:lnTo>
                    <a:pt x="18282793" y="214261"/>
                  </a:lnTo>
                  <a:lnTo>
                    <a:pt x="18267680" y="164503"/>
                  </a:lnTo>
                  <a:lnTo>
                    <a:pt x="18243169" y="118630"/>
                  </a:lnTo>
                  <a:lnTo>
                    <a:pt x="18209895" y="78028"/>
                  </a:lnTo>
                  <a:lnTo>
                    <a:pt x="18169382" y="44742"/>
                  </a:lnTo>
                  <a:lnTo>
                    <a:pt x="18123408" y="20243"/>
                  </a:lnTo>
                  <a:lnTo>
                    <a:pt x="18073751" y="5079"/>
                  </a:lnTo>
                  <a:lnTo>
                    <a:pt x="18021427" y="0"/>
                  </a:lnTo>
                  <a:close/>
                </a:path>
              </a:pathLst>
            </a:custGeom>
            <a:solidFill>
              <a:srgbClr val="77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9000616"/>
              <a:ext cx="18288000" cy="1286510"/>
            </a:xfrm>
            <a:custGeom>
              <a:avLst/>
              <a:gdLst/>
              <a:ahLst/>
              <a:cxnLst/>
              <a:rect l="l" t="t" r="r" b="b"/>
              <a:pathLst>
                <a:path w="18288000" h="1286509">
                  <a:moveTo>
                    <a:pt x="0" y="266509"/>
                  </a:moveTo>
                  <a:lnTo>
                    <a:pt x="4292" y="218592"/>
                  </a:lnTo>
                  <a:lnTo>
                    <a:pt x="16676" y="173494"/>
                  </a:lnTo>
                  <a:lnTo>
                    <a:pt x="36390" y="131978"/>
                  </a:lnTo>
                  <a:lnTo>
                    <a:pt x="62688" y="94767"/>
                  </a:lnTo>
                  <a:lnTo>
                    <a:pt x="94814" y="62649"/>
                  </a:lnTo>
                  <a:lnTo>
                    <a:pt x="132016" y="36347"/>
                  </a:lnTo>
                  <a:lnTo>
                    <a:pt x="173545" y="16624"/>
                  </a:lnTo>
                  <a:lnTo>
                    <a:pt x="218643" y="4190"/>
                  </a:lnTo>
                  <a:lnTo>
                    <a:pt x="266560" y="0"/>
                  </a:lnTo>
                  <a:lnTo>
                    <a:pt x="18021427" y="0"/>
                  </a:lnTo>
                  <a:lnTo>
                    <a:pt x="18073751" y="5079"/>
                  </a:lnTo>
                  <a:lnTo>
                    <a:pt x="18123408" y="20243"/>
                  </a:lnTo>
                  <a:lnTo>
                    <a:pt x="18169382" y="44742"/>
                  </a:lnTo>
                  <a:lnTo>
                    <a:pt x="18209895" y="78028"/>
                  </a:lnTo>
                  <a:lnTo>
                    <a:pt x="18243169" y="118630"/>
                  </a:lnTo>
                  <a:lnTo>
                    <a:pt x="18267680" y="164503"/>
                  </a:lnTo>
                  <a:lnTo>
                    <a:pt x="18282793" y="214261"/>
                  </a:lnTo>
                  <a:lnTo>
                    <a:pt x="18288000" y="266509"/>
                  </a:lnTo>
                  <a:lnTo>
                    <a:pt x="18288000" y="1286381"/>
                  </a:lnTo>
                </a:path>
                <a:path w="18288000" h="1286509">
                  <a:moveTo>
                    <a:pt x="0" y="1286381"/>
                  </a:moveTo>
                  <a:lnTo>
                    <a:pt x="0" y="266509"/>
                  </a:lnTo>
                </a:path>
              </a:pathLst>
            </a:custGeom>
            <a:ln w="25397">
              <a:solidFill>
                <a:srgbClr val="77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9818" y="9066706"/>
              <a:ext cx="2645791" cy="1106486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4560">
              <a:lnSpc>
                <a:spcPct val="100000"/>
              </a:lnSpc>
              <a:spcBef>
                <a:spcPts val="100"/>
              </a:spcBef>
            </a:pP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PS</a:t>
            </a:r>
            <a:r>
              <a:rPr dirty="0" spc="3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b="1">
                <a:solidFill>
                  <a:srgbClr val="000000"/>
                </a:solidFill>
                <a:latin typeface="Arial"/>
                <a:cs typeface="Arial"/>
              </a:rPr>
              <a:t>ID:</a:t>
            </a:r>
            <a:r>
              <a:rPr dirty="0" spc="-65" b="1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dirty="0" spc="-80" b="1">
                <a:solidFill>
                  <a:srgbClr val="000000"/>
                </a:solidFill>
                <a:latin typeface="Arial"/>
                <a:cs typeface="Arial"/>
              </a:rPr>
              <a:t>OI-</a:t>
            </a:r>
            <a:r>
              <a:rPr dirty="0" spc="-25" b="1">
                <a:solidFill>
                  <a:srgbClr val="000000"/>
                </a:solidFill>
                <a:latin typeface="Arial"/>
                <a:cs typeface="Arial"/>
              </a:rPr>
              <a:t>10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911148" y="2236470"/>
            <a:ext cx="10949940" cy="5137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Arial"/>
                <a:cs typeface="Arial"/>
              </a:rPr>
              <a:t>PS</a:t>
            </a:r>
            <a:r>
              <a:rPr dirty="0" sz="3000" spc="1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Title:</a:t>
            </a:r>
            <a:r>
              <a:rPr dirty="0" sz="3000" spc="20" b="1">
                <a:latin typeface="Arial"/>
                <a:cs typeface="Arial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Custom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Collaboration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Platform</a:t>
            </a:r>
            <a:r>
              <a:rPr dirty="0" sz="3200" spc="-6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for</a:t>
            </a:r>
            <a:r>
              <a:rPr dirty="0" sz="3200" spc="-6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Students</a:t>
            </a:r>
            <a:r>
              <a:rPr dirty="0" sz="3200" spc="-75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and</a:t>
            </a:r>
            <a:r>
              <a:rPr dirty="0" sz="3200" spc="-45">
                <a:latin typeface="Times New Roman"/>
                <a:cs typeface="Times New Roman"/>
              </a:rPr>
              <a:t> </a:t>
            </a:r>
            <a:r>
              <a:rPr dirty="0" sz="3200" spc="-10">
                <a:latin typeface="Times New Roman"/>
                <a:cs typeface="Times New Roman"/>
              </a:rPr>
              <a:t>Startups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11148" y="3684523"/>
            <a:ext cx="7565390" cy="48469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b="1">
                <a:latin typeface="Arial"/>
                <a:cs typeface="Arial"/>
              </a:rPr>
              <a:t>Team</a:t>
            </a:r>
            <a:r>
              <a:rPr dirty="0" sz="3000" spc="-7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Name:</a:t>
            </a:r>
            <a:r>
              <a:rPr dirty="0" sz="3000" spc="-140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HyperScript</a:t>
            </a:r>
            <a:r>
              <a:rPr dirty="0" sz="3000" spc="-114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Surge</a:t>
            </a:r>
            <a:endParaRPr sz="3000">
              <a:latin typeface="Arial"/>
              <a:cs typeface="Arial"/>
            </a:endParaRPr>
          </a:p>
          <a:p>
            <a:pPr marL="12700" marR="5080">
              <a:lnSpc>
                <a:spcPts val="11700"/>
              </a:lnSpc>
              <a:spcBef>
                <a:spcPts val="994"/>
              </a:spcBef>
            </a:pPr>
            <a:r>
              <a:rPr dirty="0" sz="3000" b="1">
                <a:latin typeface="Arial"/>
                <a:cs typeface="Arial"/>
              </a:rPr>
              <a:t>Team</a:t>
            </a:r>
            <a:r>
              <a:rPr dirty="0" sz="3000" spc="3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Leader</a:t>
            </a:r>
            <a:r>
              <a:rPr dirty="0" sz="3000" spc="155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Name:</a:t>
            </a:r>
            <a:r>
              <a:rPr dirty="0" sz="3000" spc="-6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Arjun</a:t>
            </a:r>
            <a:r>
              <a:rPr dirty="0" sz="3000" spc="-5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Singh </a:t>
            </a:r>
            <a:r>
              <a:rPr dirty="0" sz="3000" b="1">
                <a:latin typeface="Arial"/>
                <a:cs typeface="Arial"/>
              </a:rPr>
              <a:t>Institution</a:t>
            </a:r>
            <a:r>
              <a:rPr dirty="0" sz="3000" spc="-114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Name:</a:t>
            </a:r>
            <a:r>
              <a:rPr dirty="0" sz="3000" spc="-21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Vidyalankar</a:t>
            </a:r>
            <a:r>
              <a:rPr dirty="0" sz="3000" spc="-204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Polytechnic</a:t>
            </a:r>
            <a:endParaRPr sz="3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915"/>
              </a:spcBef>
            </a:pPr>
            <a:endParaRPr sz="3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3000" b="1">
                <a:latin typeface="Arial"/>
                <a:cs typeface="Arial"/>
              </a:rPr>
              <a:t>Segment:</a:t>
            </a:r>
            <a:r>
              <a:rPr dirty="0" sz="3000" spc="10" b="1">
                <a:latin typeface="Arial"/>
                <a:cs typeface="Arial"/>
              </a:rPr>
              <a:t> </a:t>
            </a:r>
            <a:r>
              <a:rPr dirty="0" sz="3000" b="1">
                <a:latin typeface="Arial"/>
                <a:cs typeface="Arial"/>
              </a:rPr>
              <a:t>Open</a:t>
            </a:r>
            <a:r>
              <a:rPr dirty="0" sz="3000" spc="45" b="1">
                <a:latin typeface="Arial"/>
                <a:cs typeface="Arial"/>
              </a:rPr>
              <a:t> </a:t>
            </a:r>
            <a:r>
              <a:rPr dirty="0" sz="3000" spc="-10" b="1">
                <a:latin typeface="Arial"/>
                <a:cs typeface="Arial"/>
              </a:rPr>
              <a:t>Innovation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40029" y="408012"/>
            <a:ext cx="3159632" cy="59135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92836" y="1275461"/>
            <a:ext cx="4284599" cy="1942083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838296" y="3342335"/>
            <a:ext cx="2083053" cy="380542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6185895" y="2905124"/>
            <a:ext cx="150495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 b="1">
                <a:latin typeface="Arial"/>
                <a:cs typeface="Arial"/>
              </a:rPr>
              <a:t>Powered</a:t>
            </a:r>
            <a:r>
              <a:rPr dirty="0" sz="2000" spc="-155" b="1">
                <a:latin typeface="Arial"/>
                <a:cs typeface="Arial"/>
              </a:rPr>
              <a:t> </a:t>
            </a:r>
            <a:r>
              <a:rPr dirty="0" sz="2000" spc="-25" b="1">
                <a:latin typeface="Arial"/>
                <a:cs typeface="Arial"/>
              </a:rPr>
              <a:t>by: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-12698" y="8987918"/>
            <a:ext cx="18313400" cy="1311910"/>
            <a:chOff x="-12698" y="8987918"/>
            <a:chExt cx="18313400" cy="1311910"/>
          </a:xfrm>
        </p:grpSpPr>
        <p:sp>
          <p:nvSpPr>
            <p:cNvPr id="7" name="object 7" descr=""/>
            <p:cNvSpPr/>
            <p:nvPr/>
          </p:nvSpPr>
          <p:spPr>
            <a:xfrm>
              <a:off x="0" y="9000616"/>
              <a:ext cx="18288000" cy="1286510"/>
            </a:xfrm>
            <a:custGeom>
              <a:avLst/>
              <a:gdLst/>
              <a:ahLst/>
              <a:cxnLst/>
              <a:rect l="l" t="t" r="r" b="b"/>
              <a:pathLst>
                <a:path w="18288000" h="1286509">
                  <a:moveTo>
                    <a:pt x="18021427" y="0"/>
                  </a:moveTo>
                  <a:lnTo>
                    <a:pt x="266560" y="0"/>
                  </a:lnTo>
                  <a:lnTo>
                    <a:pt x="218643" y="4190"/>
                  </a:lnTo>
                  <a:lnTo>
                    <a:pt x="173545" y="16624"/>
                  </a:lnTo>
                  <a:lnTo>
                    <a:pt x="132016" y="36347"/>
                  </a:lnTo>
                  <a:lnTo>
                    <a:pt x="94814" y="62649"/>
                  </a:lnTo>
                  <a:lnTo>
                    <a:pt x="62688" y="94767"/>
                  </a:lnTo>
                  <a:lnTo>
                    <a:pt x="36390" y="131978"/>
                  </a:lnTo>
                  <a:lnTo>
                    <a:pt x="16676" y="173494"/>
                  </a:lnTo>
                  <a:lnTo>
                    <a:pt x="4292" y="218592"/>
                  </a:lnTo>
                  <a:lnTo>
                    <a:pt x="0" y="266509"/>
                  </a:lnTo>
                  <a:lnTo>
                    <a:pt x="0" y="1286381"/>
                  </a:lnTo>
                  <a:lnTo>
                    <a:pt x="18288000" y="1286381"/>
                  </a:lnTo>
                  <a:lnTo>
                    <a:pt x="18288000" y="266509"/>
                  </a:lnTo>
                  <a:lnTo>
                    <a:pt x="18282793" y="214261"/>
                  </a:lnTo>
                  <a:lnTo>
                    <a:pt x="18267680" y="164503"/>
                  </a:lnTo>
                  <a:lnTo>
                    <a:pt x="18243169" y="118630"/>
                  </a:lnTo>
                  <a:lnTo>
                    <a:pt x="18209895" y="78028"/>
                  </a:lnTo>
                  <a:lnTo>
                    <a:pt x="18169382" y="44742"/>
                  </a:lnTo>
                  <a:lnTo>
                    <a:pt x="18123408" y="20243"/>
                  </a:lnTo>
                  <a:lnTo>
                    <a:pt x="18073751" y="5079"/>
                  </a:lnTo>
                  <a:lnTo>
                    <a:pt x="18021427" y="0"/>
                  </a:lnTo>
                  <a:close/>
                </a:path>
              </a:pathLst>
            </a:custGeom>
            <a:solidFill>
              <a:srgbClr val="77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9000616"/>
              <a:ext cx="18288000" cy="1286510"/>
            </a:xfrm>
            <a:custGeom>
              <a:avLst/>
              <a:gdLst/>
              <a:ahLst/>
              <a:cxnLst/>
              <a:rect l="l" t="t" r="r" b="b"/>
              <a:pathLst>
                <a:path w="18288000" h="1286509">
                  <a:moveTo>
                    <a:pt x="0" y="266509"/>
                  </a:moveTo>
                  <a:lnTo>
                    <a:pt x="4292" y="218592"/>
                  </a:lnTo>
                  <a:lnTo>
                    <a:pt x="16676" y="173494"/>
                  </a:lnTo>
                  <a:lnTo>
                    <a:pt x="36390" y="131978"/>
                  </a:lnTo>
                  <a:lnTo>
                    <a:pt x="62688" y="94767"/>
                  </a:lnTo>
                  <a:lnTo>
                    <a:pt x="94814" y="62649"/>
                  </a:lnTo>
                  <a:lnTo>
                    <a:pt x="132016" y="36347"/>
                  </a:lnTo>
                  <a:lnTo>
                    <a:pt x="173545" y="16624"/>
                  </a:lnTo>
                  <a:lnTo>
                    <a:pt x="218643" y="4190"/>
                  </a:lnTo>
                  <a:lnTo>
                    <a:pt x="266560" y="0"/>
                  </a:lnTo>
                  <a:lnTo>
                    <a:pt x="18021427" y="0"/>
                  </a:lnTo>
                  <a:lnTo>
                    <a:pt x="18073751" y="5079"/>
                  </a:lnTo>
                  <a:lnTo>
                    <a:pt x="18123408" y="20243"/>
                  </a:lnTo>
                  <a:lnTo>
                    <a:pt x="18169382" y="44742"/>
                  </a:lnTo>
                  <a:lnTo>
                    <a:pt x="18209895" y="78028"/>
                  </a:lnTo>
                  <a:lnTo>
                    <a:pt x="18243169" y="118630"/>
                  </a:lnTo>
                  <a:lnTo>
                    <a:pt x="18267680" y="164503"/>
                  </a:lnTo>
                  <a:lnTo>
                    <a:pt x="18282793" y="214261"/>
                  </a:lnTo>
                  <a:lnTo>
                    <a:pt x="18288000" y="266509"/>
                  </a:lnTo>
                  <a:lnTo>
                    <a:pt x="18288000" y="1286381"/>
                  </a:lnTo>
                </a:path>
                <a:path w="18288000" h="1286509">
                  <a:moveTo>
                    <a:pt x="0" y="1286381"/>
                  </a:moveTo>
                  <a:lnTo>
                    <a:pt x="0" y="266509"/>
                  </a:lnTo>
                </a:path>
              </a:pathLst>
            </a:custGeom>
            <a:ln w="25397">
              <a:solidFill>
                <a:srgbClr val="77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369818" y="9066706"/>
              <a:ext cx="2645791" cy="1106486"/>
            </a:xfrm>
            <a:prstGeom prst="rect">
              <a:avLst/>
            </a:prstGeom>
          </p:spPr>
        </p:pic>
      </p:grpSp>
      <p:graphicFrame>
        <p:nvGraphicFramePr>
          <p:cNvPr id="10" name="object 10" descr=""/>
          <p:cNvGraphicFramePr>
            <a:graphicFrameLocks noGrp="1"/>
          </p:cNvGraphicFramePr>
          <p:nvPr/>
        </p:nvGraphicFramePr>
        <p:xfrm>
          <a:off x="817295" y="3897629"/>
          <a:ext cx="16703675" cy="4535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57600"/>
                <a:gridCol w="9567544"/>
                <a:gridCol w="3389630"/>
              </a:tblGrid>
              <a:tr h="688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9999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2400" spc="-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Name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9999"/>
                    </a:solidFill>
                  </a:tcPr>
                </a:tc>
                <a:tc>
                  <a:txBody>
                    <a:bodyPr/>
                    <a:lstStyle/>
                    <a:p>
                      <a:pPr marL="116840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Gender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135255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779999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dirty="0" sz="2400" spc="-65">
                          <a:latin typeface="Arial MT"/>
                          <a:cs typeface="Arial MT"/>
                        </a:rPr>
                        <a:t>Team</a:t>
                      </a:r>
                      <a:r>
                        <a:rPr dirty="0" sz="2400" spc="-15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10">
                          <a:latin typeface="Arial MT"/>
                          <a:cs typeface="Arial MT"/>
                        </a:rPr>
                        <a:t>Leader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71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124835">
                        <a:lnSpc>
                          <a:spcPts val="272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Arjun</a:t>
                      </a:r>
                      <a:r>
                        <a:rPr dirty="0" sz="2400" spc="-12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Singh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147955">
                        <a:lnSpc>
                          <a:spcPts val="2720"/>
                        </a:lnSpc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Male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dirty="0" sz="2400" spc="-55">
                          <a:latin typeface="Arial MT"/>
                          <a:cs typeface="Arial MT"/>
                        </a:rPr>
                        <a:t>Team</a:t>
                      </a:r>
                      <a:r>
                        <a:rPr dirty="0" sz="2400" spc="-2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20">
                          <a:latin typeface="Arial MT"/>
                          <a:cs typeface="Arial MT"/>
                        </a:rPr>
                        <a:t>Member</a:t>
                      </a:r>
                      <a:r>
                        <a:rPr dirty="0" sz="2400" spc="-100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0">
                          <a:latin typeface="Arial MT"/>
                          <a:cs typeface="Arial MT"/>
                        </a:rPr>
                        <a:t>1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71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0">
                        <a:lnSpc>
                          <a:spcPts val="272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Priya</a:t>
                      </a:r>
                      <a:r>
                        <a:rPr dirty="0" sz="2400" spc="-1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Tiwari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3020">
                        <a:lnSpc>
                          <a:spcPts val="2720"/>
                        </a:lnSpc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Female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960755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140"/>
                        </a:spcBef>
                      </a:pPr>
                      <a:r>
                        <a:rPr dirty="0" sz="2400" spc="-70">
                          <a:latin typeface="Arial MT"/>
                          <a:cs typeface="Arial MT"/>
                        </a:rPr>
                        <a:t>Team</a:t>
                      </a:r>
                      <a:r>
                        <a:rPr dirty="0" sz="2400" spc="-20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25">
                          <a:latin typeface="Arial MT"/>
                          <a:cs typeface="Arial MT"/>
                        </a:rPr>
                        <a:t>Member</a:t>
                      </a:r>
                      <a:r>
                        <a:rPr dirty="0" sz="2400" spc="-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0">
                          <a:latin typeface="Arial MT"/>
                          <a:cs typeface="Arial MT"/>
                        </a:rPr>
                        <a:t>2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7178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048000">
                        <a:lnSpc>
                          <a:spcPts val="272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Daksh</a:t>
                      </a:r>
                      <a:r>
                        <a:rPr dirty="0" sz="2400" spc="-7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Patel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1221740">
                        <a:lnSpc>
                          <a:spcPts val="2720"/>
                        </a:lnSpc>
                      </a:pPr>
                      <a:r>
                        <a:rPr dirty="0" sz="2400" spc="-20">
                          <a:latin typeface="Times New Roman"/>
                          <a:cs typeface="Times New Roman"/>
                        </a:rPr>
                        <a:t>Male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</a:tr>
              <a:tr h="962025">
                <a:tc>
                  <a:txBody>
                    <a:bodyPr/>
                    <a:lstStyle/>
                    <a:p>
                      <a:pPr algn="ctr" marL="9525">
                        <a:lnSpc>
                          <a:spcPct val="100000"/>
                        </a:lnSpc>
                        <a:spcBef>
                          <a:spcPts val="2150"/>
                        </a:spcBef>
                      </a:pPr>
                      <a:r>
                        <a:rPr dirty="0" sz="2400" spc="-70">
                          <a:latin typeface="Arial MT"/>
                          <a:cs typeface="Arial MT"/>
                        </a:rPr>
                        <a:t>Team</a:t>
                      </a:r>
                      <a:r>
                        <a:rPr dirty="0" sz="2400" spc="-204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25">
                          <a:latin typeface="Arial MT"/>
                          <a:cs typeface="Arial MT"/>
                        </a:rPr>
                        <a:t>Member</a:t>
                      </a:r>
                      <a:r>
                        <a:rPr dirty="0" sz="2400" spc="-95">
                          <a:latin typeface="Arial MT"/>
                          <a:cs typeface="Arial MT"/>
                        </a:rPr>
                        <a:t> </a:t>
                      </a:r>
                      <a:r>
                        <a:rPr dirty="0" sz="2400" spc="-50">
                          <a:latin typeface="Arial MT"/>
                          <a:cs typeface="Arial MT"/>
                        </a:rPr>
                        <a:t>3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B="0" marT="27305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048000">
                        <a:lnSpc>
                          <a:spcPts val="2720"/>
                        </a:lnSpc>
                      </a:pPr>
                      <a:r>
                        <a:rPr dirty="0" sz="2400">
                          <a:latin typeface="Times New Roman"/>
                          <a:cs typeface="Times New Roman"/>
                        </a:rPr>
                        <a:t>Vaishnavi</a:t>
                      </a:r>
                      <a:r>
                        <a:rPr dirty="0" sz="2400" spc="-6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Javir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3020">
                        <a:lnSpc>
                          <a:spcPts val="2720"/>
                        </a:lnSpc>
                      </a:pPr>
                      <a:r>
                        <a:rPr dirty="0" sz="2400" spc="-10">
                          <a:latin typeface="Times New Roman"/>
                          <a:cs typeface="Times New Roman"/>
                        </a:rPr>
                        <a:t>Female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1" name="object 11" descr=""/>
          <p:cNvSpPr/>
          <p:nvPr/>
        </p:nvSpPr>
        <p:spPr>
          <a:xfrm>
            <a:off x="0" y="1505606"/>
            <a:ext cx="7751445" cy="67310"/>
          </a:xfrm>
          <a:custGeom>
            <a:avLst/>
            <a:gdLst/>
            <a:ahLst/>
            <a:cxnLst/>
            <a:rect l="l" t="t" r="r" b="b"/>
            <a:pathLst>
              <a:path w="7751445" h="67309">
                <a:moveTo>
                  <a:pt x="7751064" y="0"/>
                </a:moveTo>
                <a:lnTo>
                  <a:pt x="0" y="0"/>
                </a:lnTo>
                <a:lnTo>
                  <a:pt x="0" y="66907"/>
                </a:lnTo>
                <a:lnTo>
                  <a:pt x="7751064" y="66907"/>
                </a:lnTo>
                <a:lnTo>
                  <a:pt x="7751064" y="0"/>
                </a:lnTo>
                <a:close/>
              </a:path>
            </a:pathLst>
          </a:custGeom>
          <a:solidFill>
            <a:srgbClr val="362E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0" y="620013"/>
            <a:ext cx="7806055" cy="885825"/>
          </a:xfrm>
          <a:prstGeom prst="rect"/>
          <a:solidFill>
            <a:srgbClr val="779999"/>
          </a:solidFill>
        </p:spPr>
        <p:txBody>
          <a:bodyPr wrap="square" lIns="0" tIns="150495" rIns="0" bIns="0" rtlCol="0" vert="horz">
            <a:spAutoFit/>
          </a:bodyPr>
          <a:lstStyle/>
          <a:p>
            <a:pPr algn="ctr" marL="3175">
              <a:lnSpc>
                <a:spcPct val="100000"/>
              </a:lnSpc>
              <a:spcBef>
                <a:spcPts val="1185"/>
              </a:spcBef>
            </a:pPr>
            <a:r>
              <a:rPr dirty="0" spc="-70"/>
              <a:t>Team</a:t>
            </a:r>
            <a:r>
              <a:rPr dirty="0" spc="-480"/>
              <a:t> </a:t>
            </a:r>
            <a:r>
              <a:rPr dirty="0" spc="-10"/>
              <a:t>Members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3789913" y="6927850"/>
            <a:ext cx="2793365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25" b="1">
                <a:latin typeface="Calibri"/>
                <a:cs typeface="Calibri"/>
              </a:rPr>
              <a:t>Institute</a:t>
            </a:r>
            <a:r>
              <a:rPr dirty="0" sz="3200" spc="-110" b="1">
                <a:latin typeface="Calibri"/>
                <a:cs typeface="Calibri"/>
              </a:rPr>
              <a:t> </a:t>
            </a:r>
            <a:r>
              <a:rPr dirty="0" sz="3200" spc="-10" b="1">
                <a:latin typeface="Calibri"/>
                <a:cs typeface="Calibri"/>
              </a:rPr>
              <a:t>Mentor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169009" y="6965442"/>
            <a:ext cx="18719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75" b="1">
                <a:latin typeface="Calibri"/>
                <a:cs typeface="Calibri"/>
              </a:rPr>
              <a:t>Team</a:t>
            </a:r>
            <a:r>
              <a:rPr dirty="0" sz="2800" spc="-125" b="1">
                <a:latin typeface="Calibri"/>
                <a:cs typeface="Calibri"/>
              </a:rPr>
              <a:t> </a:t>
            </a:r>
            <a:r>
              <a:rPr dirty="0" sz="2800" spc="-10" b="1">
                <a:latin typeface="Calibri"/>
                <a:cs typeface="Calibri"/>
              </a:rPr>
              <a:t>Leader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65270" y="6965442"/>
            <a:ext cx="238633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0" b="1">
                <a:latin typeface="Calibri"/>
                <a:cs typeface="Calibri"/>
              </a:rPr>
              <a:t>Team</a:t>
            </a:r>
            <a:r>
              <a:rPr dirty="0" sz="2800" spc="-175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Member</a:t>
            </a:r>
            <a:r>
              <a:rPr dirty="0" sz="2800" spc="-105" b="1">
                <a:latin typeface="Calibri"/>
                <a:cs typeface="Calibri"/>
              </a:rPr>
              <a:t> </a:t>
            </a:r>
            <a:r>
              <a:rPr dirty="0" sz="2800" spc="-50" b="1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197597" y="6965442"/>
            <a:ext cx="2386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0" b="1">
                <a:latin typeface="Calibri"/>
                <a:cs typeface="Calibri"/>
              </a:rPr>
              <a:t>Team</a:t>
            </a:r>
            <a:r>
              <a:rPr dirty="0" sz="2800" spc="-160" b="1">
                <a:latin typeface="Calibri"/>
                <a:cs typeface="Calibri"/>
              </a:rPr>
              <a:t> </a:t>
            </a:r>
            <a:r>
              <a:rPr dirty="0" sz="2800" spc="-30" b="1">
                <a:latin typeface="Calibri"/>
                <a:cs typeface="Calibri"/>
              </a:rPr>
              <a:t>Member</a:t>
            </a:r>
            <a:r>
              <a:rPr dirty="0" sz="2800" spc="-105" b="1">
                <a:latin typeface="Calibri"/>
                <a:cs typeface="Calibri"/>
              </a:rPr>
              <a:t> </a:t>
            </a:r>
            <a:r>
              <a:rPr dirty="0" sz="2800" spc="-50" b="1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0428478" y="6965442"/>
            <a:ext cx="238696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80" b="1">
                <a:latin typeface="Calibri"/>
                <a:cs typeface="Calibri"/>
              </a:rPr>
              <a:t>Team</a:t>
            </a:r>
            <a:r>
              <a:rPr dirty="0" sz="2800" spc="-170" b="1">
                <a:latin typeface="Calibri"/>
                <a:cs typeface="Calibri"/>
              </a:rPr>
              <a:t> </a:t>
            </a:r>
            <a:r>
              <a:rPr dirty="0" sz="2800" spc="-25" b="1">
                <a:latin typeface="Calibri"/>
                <a:cs typeface="Calibri"/>
              </a:rPr>
              <a:t>Member</a:t>
            </a:r>
            <a:r>
              <a:rPr dirty="0" sz="2800" spc="-105" b="1">
                <a:latin typeface="Calibri"/>
                <a:cs typeface="Calibri"/>
              </a:rPr>
              <a:t> </a:t>
            </a:r>
            <a:r>
              <a:rPr dirty="0" sz="2800" spc="-50" b="1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-12698" y="8987918"/>
            <a:ext cx="18313400" cy="1311910"/>
            <a:chOff x="-12698" y="8987918"/>
            <a:chExt cx="18313400" cy="1311910"/>
          </a:xfrm>
        </p:grpSpPr>
        <p:sp>
          <p:nvSpPr>
            <p:cNvPr id="8" name="object 8" descr=""/>
            <p:cNvSpPr/>
            <p:nvPr/>
          </p:nvSpPr>
          <p:spPr>
            <a:xfrm>
              <a:off x="0" y="9000616"/>
              <a:ext cx="18288000" cy="1286510"/>
            </a:xfrm>
            <a:custGeom>
              <a:avLst/>
              <a:gdLst/>
              <a:ahLst/>
              <a:cxnLst/>
              <a:rect l="l" t="t" r="r" b="b"/>
              <a:pathLst>
                <a:path w="18288000" h="1286509">
                  <a:moveTo>
                    <a:pt x="18021427" y="0"/>
                  </a:moveTo>
                  <a:lnTo>
                    <a:pt x="266560" y="0"/>
                  </a:lnTo>
                  <a:lnTo>
                    <a:pt x="218643" y="4190"/>
                  </a:lnTo>
                  <a:lnTo>
                    <a:pt x="173545" y="16624"/>
                  </a:lnTo>
                  <a:lnTo>
                    <a:pt x="132016" y="36347"/>
                  </a:lnTo>
                  <a:lnTo>
                    <a:pt x="94814" y="62649"/>
                  </a:lnTo>
                  <a:lnTo>
                    <a:pt x="62688" y="94767"/>
                  </a:lnTo>
                  <a:lnTo>
                    <a:pt x="36390" y="131978"/>
                  </a:lnTo>
                  <a:lnTo>
                    <a:pt x="16676" y="173494"/>
                  </a:lnTo>
                  <a:lnTo>
                    <a:pt x="4292" y="218592"/>
                  </a:lnTo>
                  <a:lnTo>
                    <a:pt x="0" y="266509"/>
                  </a:lnTo>
                  <a:lnTo>
                    <a:pt x="0" y="1286381"/>
                  </a:lnTo>
                  <a:lnTo>
                    <a:pt x="18288000" y="1286381"/>
                  </a:lnTo>
                  <a:lnTo>
                    <a:pt x="18288000" y="266509"/>
                  </a:lnTo>
                  <a:lnTo>
                    <a:pt x="18282793" y="214261"/>
                  </a:lnTo>
                  <a:lnTo>
                    <a:pt x="18267680" y="164503"/>
                  </a:lnTo>
                  <a:lnTo>
                    <a:pt x="18243169" y="118630"/>
                  </a:lnTo>
                  <a:lnTo>
                    <a:pt x="18209895" y="78028"/>
                  </a:lnTo>
                  <a:lnTo>
                    <a:pt x="18169382" y="44742"/>
                  </a:lnTo>
                  <a:lnTo>
                    <a:pt x="18123408" y="20243"/>
                  </a:lnTo>
                  <a:lnTo>
                    <a:pt x="18073751" y="5079"/>
                  </a:lnTo>
                  <a:lnTo>
                    <a:pt x="18021427" y="0"/>
                  </a:lnTo>
                  <a:close/>
                </a:path>
              </a:pathLst>
            </a:custGeom>
            <a:solidFill>
              <a:srgbClr val="7799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9000616"/>
              <a:ext cx="18288000" cy="1286510"/>
            </a:xfrm>
            <a:custGeom>
              <a:avLst/>
              <a:gdLst/>
              <a:ahLst/>
              <a:cxnLst/>
              <a:rect l="l" t="t" r="r" b="b"/>
              <a:pathLst>
                <a:path w="18288000" h="1286509">
                  <a:moveTo>
                    <a:pt x="0" y="266509"/>
                  </a:moveTo>
                  <a:lnTo>
                    <a:pt x="4292" y="218592"/>
                  </a:lnTo>
                  <a:lnTo>
                    <a:pt x="16676" y="173494"/>
                  </a:lnTo>
                  <a:lnTo>
                    <a:pt x="36390" y="131978"/>
                  </a:lnTo>
                  <a:lnTo>
                    <a:pt x="62688" y="94767"/>
                  </a:lnTo>
                  <a:lnTo>
                    <a:pt x="94814" y="62649"/>
                  </a:lnTo>
                  <a:lnTo>
                    <a:pt x="132016" y="36347"/>
                  </a:lnTo>
                  <a:lnTo>
                    <a:pt x="173545" y="16624"/>
                  </a:lnTo>
                  <a:lnTo>
                    <a:pt x="218643" y="4190"/>
                  </a:lnTo>
                  <a:lnTo>
                    <a:pt x="266560" y="0"/>
                  </a:lnTo>
                  <a:lnTo>
                    <a:pt x="18021427" y="0"/>
                  </a:lnTo>
                  <a:lnTo>
                    <a:pt x="18073751" y="5079"/>
                  </a:lnTo>
                  <a:lnTo>
                    <a:pt x="18123408" y="20243"/>
                  </a:lnTo>
                  <a:lnTo>
                    <a:pt x="18169382" y="44742"/>
                  </a:lnTo>
                  <a:lnTo>
                    <a:pt x="18209895" y="78028"/>
                  </a:lnTo>
                  <a:lnTo>
                    <a:pt x="18243169" y="118630"/>
                  </a:lnTo>
                  <a:lnTo>
                    <a:pt x="18267680" y="164503"/>
                  </a:lnTo>
                  <a:lnTo>
                    <a:pt x="18282793" y="214261"/>
                  </a:lnTo>
                  <a:lnTo>
                    <a:pt x="18288000" y="266509"/>
                  </a:lnTo>
                  <a:lnTo>
                    <a:pt x="18288000" y="1286381"/>
                  </a:lnTo>
                </a:path>
                <a:path w="18288000" h="1286509">
                  <a:moveTo>
                    <a:pt x="0" y="1286381"/>
                  </a:moveTo>
                  <a:lnTo>
                    <a:pt x="0" y="266509"/>
                  </a:lnTo>
                </a:path>
              </a:pathLst>
            </a:custGeom>
            <a:ln w="25397">
              <a:solidFill>
                <a:srgbClr val="77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9818" y="9066706"/>
              <a:ext cx="2645791" cy="1106486"/>
            </a:xfrm>
            <a:prstGeom prst="rect">
              <a:avLst/>
            </a:prstGeom>
          </p:spPr>
        </p:pic>
      </p:grp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40029" y="408012"/>
            <a:ext cx="3159632" cy="59135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292836" y="1275461"/>
            <a:ext cx="4284599" cy="1942083"/>
          </a:xfrm>
          <a:prstGeom prst="rect">
            <a:avLst/>
          </a:prstGeom>
        </p:spPr>
      </p:pic>
      <p:grpSp>
        <p:nvGrpSpPr>
          <p:cNvPr id="13" name="object 13" descr=""/>
          <p:cNvGrpSpPr/>
          <p:nvPr/>
        </p:nvGrpSpPr>
        <p:grpSpPr>
          <a:xfrm>
            <a:off x="7047612" y="3381503"/>
            <a:ext cx="2705100" cy="3524250"/>
            <a:chOff x="7047612" y="3381503"/>
            <a:chExt cx="2705100" cy="3524250"/>
          </a:xfrm>
        </p:grpSpPr>
        <p:sp>
          <p:nvSpPr>
            <p:cNvPr id="14" name="object 14" descr=""/>
            <p:cNvSpPr/>
            <p:nvPr/>
          </p:nvSpPr>
          <p:spPr>
            <a:xfrm>
              <a:off x="7076186" y="3410077"/>
              <a:ext cx="2647950" cy="3467100"/>
            </a:xfrm>
            <a:custGeom>
              <a:avLst/>
              <a:gdLst/>
              <a:ahLst/>
              <a:cxnLst/>
              <a:rect l="l" t="t" r="r" b="b"/>
              <a:pathLst>
                <a:path w="2647950" h="3467100">
                  <a:moveTo>
                    <a:pt x="0" y="3466846"/>
                  </a:moveTo>
                  <a:lnTo>
                    <a:pt x="2647950" y="3466846"/>
                  </a:lnTo>
                  <a:lnTo>
                    <a:pt x="2647950" y="0"/>
                  </a:lnTo>
                  <a:lnTo>
                    <a:pt x="0" y="0"/>
                  </a:lnTo>
                  <a:lnTo>
                    <a:pt x="0" y="3466846"/>
                  </a:lnTo>
                  <a:close/>
                </a:path>
              </a:pathLst>
            </a:custGeom>
            <a:ln w="57147">
              <a:solidFill>
                <a:srgbClr val="77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76186" y="3453257"/>
              <a:ext cx="2647950" cy="3423792"/>
            </a:xfrm>
            <a:prstGeom prst="rect">
              <a:avLst/>
            </a:prstGeom>
          </p:spPr>
        </p:pic>
      </p:grpSp>
      <p:grpSp>
        <p:nvGrpSpPr>
          <p:cNvPr id="16" name="object 16" descr=""/>
          <p:cNvGrpSpPr/>
          <p:nvPr/>
        </p:nvGrpSpPr>
        <p:grpSpPr>
          <a:xfrm>
            <a:off x="0" y="620115"/>
            <a:ext cx="6466840" cy="952500"/>
            <a:chOff x="0" y="620115"/>
            <a:chExt cx="6466840" cy="952500"/>
          </a:xfrm>
        </p:grpSpPr>
        <p:sp>
          <p:nvSpPr>
            <p:cNvPr id="17" name="object 17" descr=""/>
            <p:cNvSpPr/>
            <p:nvPr/>
          </p:nvSpPr>
          <p:spPr>
            <a:xfrm>
              <a:off x="0" y="1505606"/>
              <a:ext cx="6466840" cy="67310"/>
            </a:xfrm>
            <a:custGeom>
              <a:avLst/>
              <a:gdLst/>
              <a:ahLst/>
              <a:cxnLst/>
              <a:rect l="l" t="t" r="r" b="b"/>
              <a:pathLst>
                <a:path w="6466840" h="67309">
                  <a:moveTo>
                    <a:pt x="6466586" y="0"/>
                  </a:moveTo>
                  <a:lnTo>
                    <a:pt x="0" y="0"/>
                  </a:lnTo>
                  <a:lnTo>
                    <a:pt x="0" y="66907"/>
                  </a:lnTo>
                  <a:lnTo>
                    <a:pt x="6466586" y="66907"/>
                  </a:lnTo>
                  <a:lnTo>
                    <a:pt x="6466586" y="0"/>
                  </a:lnTo>
                  <a:close/>
                </a:path>
              </a:pathLst>
            </a:custGeom>
            <a:solidFill>
              <a:srgbClr val="36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0" y="620115"/>
              <a:ext cx="6466840" cy="885825"/>
            </a:xfrm>
            <a:custGeom>
              <a:avLst/>
              <a:gdLst/>
              <a:ahLst/>
              <a:cxnLst/>
              <a:rect l="l" t="t" r="r" b="b"/>
              <a:pathLst>
                <a:path w="6466840" h="885825">
                  <a:moveTo>
                    <a:pt x="6466586" y="0"/>
                  </a:moveTo>
                  <a:lnTo>
                    <a:pt x="0" y="0"/>
                  </a:lnTo>
                  <a:lnTo>
                    <a:pt x="0" y="885596"/>
                  </a:lnTo>
                  <a:lnTo>
                    <a:pt x="6466586" y="885596"/>
                  </a:lnTo>
                  <a:lnTo>
                    <a:pt x="6466586" y="0"/>
                  </a:lnTo>
                  <a:close/>
                </a:path>
              </a:pathLst>
            </a:custGeom>
            <a:solidFill>
              <a:srgbClr val="77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8255">
              <a:lnSpc>
                <a:spcPct val="100000"/>
              </a:lnSpc>
              <a:spcBef>
                <a:spcPts val="100"/>
              </a:spcBef>
            </a:pPr>
            <a:r>
              <a:rPr dirty="0" spc="-114"/>
              <a:t>Meet</a:t>
            </a:r>
            <a:r>
              <a:rPr dirty="0" spc="-580"/>
              <a:t> </a:t>
            </a:r>
            <a:r>
              <a:rPr dirty="0" spc="-60"/>
              <a:t>the</a:t>
            </a:r>
            <a:r>
              <a:rPr dirty="0" spc="-475"/>
              <a:t> </a:t>
            </a:r>
            <a:r>
              <a:rPr dirty="0" spc="-20"/>
              <a:t>Team</a:t>
            </a:r>
          </a:p>
        </p:txBody>
      </p:sp>
      <p:pic>
        <p:nvPicPr>
          <p:cNvPr id="20" name="object 2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15409" y="3381502"/>
            <a:ext cx="2705099" cy="3523996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1906" y="3381502"/>
            <a:ext cx="2705100" cy="3523996"/>
          </a:xfrm>
          <a:prstGeom prst="rect">
            <a:avLst/>
          </a:prstGeom>
        </p:spPr>
      </p:pic>
      <p:pic>
        <p:nvPicPr>
          <p:cNvPr id="22" name="object 2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830554" y="3381375"/>
            <a:ext cx="2769234" cy="3523996"/>
          </a:xfrm>
          <a:prstGeom prst="rect">
            <a:avLst/>
          </a:prstGeom>
        </p:spPr>
      </p:pic>
      <p:pic>
        <p:nvPicPr>
          <p:cNvPr id="23" name="object 2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82935" y="3381502"/>
            <a:ext cx="2705100" cy="3595370"/>
          </a:xfrm>
          <a:prstGeom prst="rect">
            <a:avLst/>
          </a:prstGeom>
        </p:spPr>
      </p:pic>
      <p:sp>
        <p:nvSpPr>
          <p:cNvPr id="24" name="object 2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20115"/>
            <a:ext cx="6466840" cy="952500"/>
            <a:chOff x="0" y="620115"/>
            <a:chExt cx="6466840" cy="952500"/>
          </a:xfrm>
        </p:grpSpPr>
        <p:sp>
          <p:nvSpPr>
            <p:cNvPr id="3" name="object 3" descr=""/>
            <p:cNvSpPr/>
            <p:nvPr/>
          </p:nvSpPr>
          <p:spPr>
            <a:xfrm>
              <a:off x="0" y="1505606"/>
              <a:ext cx="6466840" cy="67310"/>
            </a:xfrm>
            <a:custGeom>
              <a:avLst/>
              <a:gdLst/>
              <a:ahLst/>
              <a:cxnLst/>
              <a:rect l="l" t="t" r="r" b="b"/>
              <a:pathLst>
                <a:path w="6466840" h="67309">
                  <a:moveTo>
                    <a:pt x="6466586" y="0"/>
                  </a:moveTo>
                  <a:lnTo>
                    <a:pt x="0" y="0"/>
                  </a:lnTo>
                  <a:lnTo>
                    <a:pt x="0" y="66907"/>
                  </a:lnTo>
                  <a:lnTo>
                    <a:pt x="6466586" y="66907"/>
                  </a:lnTo>
                  <a:lnTo>
                    <a:pt x="6466586" y="0"/>
                  </a:lnTo>
                  <a:close/>
                </a:path>
              </a:pathLst>
            </a:custGeom>
            <a:solidFill>
              <a:srgbClr val="36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20115"/>
              <a:ext cx="6466840" cy="885825"/>
            </a:xfrm>
            <a:custGeom>
              <a:avLst/>
              <a:gdLst/>
              <a:ahLst/>
              <a:cxnLst/>
              <a:rect l="l" t="t" r="r" b="b"/>
              <a:pathLst>
                <a:path w="6466840" h="885825">
                  <a:moveTo>
                    <a:pt x="6466586" y="0"/>
                  </a:moveTo>
                  <a:lnTo>
                    <a:pt x="0" y="0"/>
                  </a:lnTo>
                  <a:lnTo>
                    <a:pt x="0" y="885596"/>
                  </a:lnTo>
                  <a:lnTo>
                    <a:pt x="6466586" y="885596"/>
                  </a:lnTo>
                  <a:lnTo>
                    <a:pt x="6466586" y="0"/>
                  </a:lnTo>
                  <a:close/>
                </a:path>
              </a:pathLst>
            </a:custGeom>
            <a:solidFill>
              <a:srgbClr val="77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88900">
              <a:lnSpc>
                <a:spcPct val="100000"/>
              </a:lnSpc>
              <a:spcBef>
                <a:spcPts val="100"/>
              </a:spcBef>
            </a:pPr>
            <a:r>
              <a:rPr dirty="0" spc="-45"/>
              <a:t>IDEA/</a:t>
            </a:r>
            <a:r>
              <a:rPr dirty="0" spc="-180"/>
              <a:t> </a:t>
            </a:r>
            <a:r>
              <a:rPr dirty="0" spc="-190"/>
              <a:t>A</a:t>
            </a:r>
            <a:r>
              <a:rPr dirty="0" spc="-175"/>
              <a:t>PP</a:t>
            </a:r>
            <a:r>
              <a:rPr dirty="0" spc="-190"/>
              <a:t>R</a:t>
            </a:r>
            <a:r>
              <a:rPr dirty="0" spc="-185"/>
              <a:t>O</a:t>
            </a:r>
            <a:r>
              <a:rPr dirty="0" spc="-190"/>
              <a:t>AC</a:t>
            </a:r>
            <a:r>
              <a:rPr dirty="0" spc="320"/>
              <a:t>H</a:t>
            </a:r>
            <a:r>
              <a:rPr dirty="0" spc="-285"/>
              <a:t>D</a:t>
            </a:r>
            <a:r>
              <a:rPr dirty="0" spc="-270"/>
              <a:t>ET</a:t>
            </a:r>
            <a:r>
              <a:rPr dirty="0" spc="-285"/>
              <a:t>A</a:t>
            </a:r>
            <a:r>
              <a:rPr dirty="0" spc="-275"/>
              <a:t>I</a:t>
            </a:r>
            <a:r>
              <a:rPr dirty="0" spc="-270"/>
              <a:t>L</a:t>
            </a:r>
            <a:r>
              <a:rPr dirty="0" spc="65"/>
              <a:t>S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34569" rIns="0" bIns="0" rtlCol="0" vert="horz">
            <a:spAutoFit/>
          </a:bodyPr>
          <a:lstStyle/>
          <a:p>
            <a:pPr marL="241300" marR="188595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Times New Roman"/>
                <a:cs typeface="Times New Roman"/>
              </a:rPr>
              <a:t>Students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struggle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find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relevant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engaging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project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ideas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their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final year.</a:t>
            </a:r>
          </a:p>
          <a:p>
            <a:pPr marL="241300" marR="508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Startups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face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challenges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finding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talented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students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help</a:t>
            </a:r>
            <a:r>
              <a:rPr dirty="0" spc="-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solve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their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real- </a:t>
            </a:r>
            <a:r>
              <a:rPr dirty="0">
                <a:latin typeface="Times New Roman"/>
                <a:cs typeface="Times New Roman"/>
              </a:rPr>
              <a:t>world</a:t>
            </a:r>
            <a:r>
              <a:rPr dirty="0" spc="-13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problems.</a:t>
            </a:r>
          </a:p>
          <a:p>
            <a:pPr marL="24130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Innovative</a:t>
            </a:r>
            <a:r>
              <a:rPr dirty="0" spc="-13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Solutions</a:t>
            </a:r>
            <a:r>
              <a:rPr dirty="0" spc="-114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we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provide:</a:t>
            </a:r>
          </a:p>
          <a:p>
            <a:pPr marL="241300" marR="339090">
              <a:lnSpc>
                <a:spcPct val="100000"/>
              </a:lnSpc>
            </a:pPr>
            <a:r>
              <a:rPr dirty="0">
                <a:latin typeface="Times New Roman"/>
                <a:cs typeface="Times New Roman"/>
              </a:rPr>
              <a:t>-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web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application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where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startups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post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their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problem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statements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in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 spc="-50">
                <a:latin typeface="Times New Roman"/>
                <a:cs typeface="Times New Roman"/>
              </a:rPr>
              <a:t>a </a:t>
            </a:r>
            <a:r>
              <a:rPr dirty="0">
                <a:latin typeface="Times New Roman"/>
                <a:cs typeface="Times New Roman"/>
              </a:rPr>
              <a:t>standardized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format.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Students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can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browse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understand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these</a:t>
            </a:r>
            <a:r>
              <a:rPr dirty="0" spc="-10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problem </a:t>
            </a:r>
            <a:r>
              <a:rPr dirty="0">
                <a:latin typeface="Times New Roman"/>
                <a:cs typeface="Times New Roman"/>
              </a:rPr>
              <a:t>statements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and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propose</a:t>
            </a:r>
            <a:r>
              <a:rPr dirty="0" spc="-7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solutions</a:t>
            </a:r>
            <a:r>
              <a:rPr dirty="0" spc="-10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by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sending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-4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"pull</a:t>
            </a:r>
            <a:r>
              <a:rPr dirty="0" spc="-9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request"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to</a:t>
            </a:r>
            <a:r>
              <a:rPr dirty="0" spc="-50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the </a:t>
            </a:r>
            <a:r>
              <a:rPr dirty="0" spc="-10">
                <a:latin typeface="Times New Roman"/>
                <a:cs typeface="Times New Roman"/>
              </a:rPr>
              <a:t>company.</a:t>
            </a:r>
          </a:p>
          <a:p>
            <a:pPr marL="241300" marR="369570">
              <a:lnSpc>
                <a:spcPct val="100000"/>
              </a:lnSpc>
              <a:spcBef>
                <a:spcPts val="5"/>
              </a:spcBef>
            </a:pPr>
            <a:r>
              <a:rPr dirty="0">
                <a:latin typeface="Times New Roman"/>
                <a:cs typeface="Times New Roman"/>
              </a:rPr>
              <a:t>The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collaboration</a:t>
            </a:r>
            <a:r>
              <a:rPr dirty="0" spc="-11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is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based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on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a</a:t>
            </a:r>
            <a:r>
              <a:rPr dirty="0" spc="-6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letter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of</a:t>
            </a:r>
            <a:r>
              <a:rPr dirty="0" spc="-55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recommendation</a:t>
            </a:r>
            <a:r>
              <a:rPr dirty="0" spc="-40">
                <a:latin typeface="Times New Roman"/>
                <a:cs typeface="Times New Roman"/>
              </a:rPr>
              <a:t> </a:t>
            </a:r>
            <a:r>
              <a:rPr dirty="0" spc="-25">
                <a:latin typeface="Times New Roman"/>
                <a:cs typeface="Times New Roman"/>
              </a:rPr>
              <a:t>or </a:t>
            </a:r>
            <a:r>
              <a:rPr dirty="0" spc="-10">
                <a:latin typeface="Times New Roman"/>
                <a:cs typeface="Times New Roman"/>
              </a:rPr>
              <a:t>acknowledgment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from</a:t>
            </a:r>
            <a:r>
              <a:rPr dirty="0" spc="-6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the</a:t>
            </a:r>
            <a:r>
              <a:rPr dirty="0" spc="-12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company,</a:t>
            </a:r>
            <a:r>
              <a:rPr dirty="0" spc="-7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rather</a:t>
            </a:r>
            <a:r>
              <a:rPr dirty="0" spc="-8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than</a:t>
            </a:r>
            <a:r>
              <a:rPr dirty="0" spc="-9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monetary</a:t>
            </a:r>
            <a:r>
              <a:rPr dirty="0" spc="-85">
                <a:latin typeface="Times New Roman"/>
                <a:cs typeface="Times New Roman"/>
              </a:rPr>
              <a:t> </a:t>
            </a:r>
            <a:r>
              <a:rPr dirty="0" spc="-10">
                <a:latin typeface="Times New Roman"/>
                <a:cs typeface="Times New Roman"/>
              </a:rPr>
              <a:t>compensation.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20115"/>
            <a:ext cx="6466840" cy="952500"/>
            <a:chOff x="0" y="620115"/>
            <a:chExt cx="6466840" cy="952500"/>
          </a:xfrm>
        </p:grpSpPr>
        <p:sp>
          <p:nvSpPr>
            <p:cNvPr id="3" name="object 3" descr=""/>
            <p:cNvSpPr/>
            <p:nvPr/>
          </p:nvSpPr>
          <p:spPr>
            <a:xfrm>
              <a:off x="0" y="1505606"/>
              <a:ext cx="6466840" cy="67310"/>
            </a:xfrm>
            <a:custGeom>
              <a:avLst/>
              <a:gdLst/>
              <a:ahLst/>
              <a:cxnLst/>
              <a:rect l="l" t="t" r="r" b="b"/>
              <a:pathLst>
                <a:path w="6466840" h="67309">
                  <a:moveTo>
                    <a:pt x="6466586" y="0"/>
                  </a:moveTo>
                  <a:lnTo>
                    <a:pt x="0" y="0"/>
                  </a:lnTo>
                  <a:lnTo>
                    <a:pt x="0" y="66907"/>
                  </a:lnTo>
                  <a:lnTo>
                    <a:pt x="6466586" y="66907"/>
                  </a:lnTo>
                  <a:lnTo>
                    <a:pt x="6466586" y="0"/>
                  </a:lnTo>
                  <a:close/>
                </a:path>
              </a:pathLst>
            </a:custGeom>
            <a:solidFill>
              <a:srgbClr val="36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20115"/>
              <a:ext cx="6466840" cy="885825"/>
            </a:xfrm>
            <a:custGeom>
              <a:avLst/>
              <a:gdLst/>
              <a:ahLst/>
              <a:cxnLst/>
              <a:rect l="l" t="t" r="r" b="b"/>
              <a:pathLst>
                <a:path w="6466840" h="885825">
                  <a:moveTo>
                    <a:pt x="6466586" y="0"/>
                  </a:moveTo>
                  <a:lnTo>
                    <a:pt x="0" y="0"/>
                  </a:lnTo>
                  <a:lnTo>
                    <a:pt x="0" y="885596"/>
                  </a:lnTo>
                  <a:lnTo>
                    <a:pt x="6466586" y="885596"/>
                  </a:lnTo>
                  <a:lnTo>
                    <a:pt x="6466586" y="0"/>
                  </a:lnTo>
                  <a:close/>
                </a:path>
              </a:pathLst>
            </a:custGeom>
            <a:solidFill>
              <a:srgbClr val="77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38100">
              <a:lnSpc>
                <a:spcPct val="100000"/>
              </a:lnSpc>
              <a:spcBef>
                <a:spcPts val="100"/>
              </a:spcBef>
            </a:pPr>
            <a:r>
              <a:rPr dirty="0" spc="-125"/>
              <a:t>TECHNOLOGYSTACK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11835" y="2034031"/>
            <a:ext cx="12625070" cy="4293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 MT"/>
                <a:cs typeface="Arial MT"/>
              </a:rPr>
              <a:t>Technologies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be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used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Arial MT"/>
                <a:cs typeface="Arial MT"/>
              </a:rPr>
              <a:t>Frontend-</a:t>
            </a:r>
            <a:endParaRPr sz="2800">
              <a:latin typeface="Arial MT"/>
              <a:cs typeface="Arial MT"/>
            </a:endParaRPr>
          </a:p>
          <a:p>
            <a:pPr marL="12700" marR="7601584">
              <a:lnSpc>
                <a:spcPct val="100000"/>
              </a:lnSpc>
              <a:tabLst>
                <a:tab pos="612775" algn="l"/>
              </a:tabLst>
            </a:pPr>
            <a:r>
              <a:rPr dirty="0" sz="2800">
                <a:latin typeface="Arial MT"/>
                <a:cs typeface="Arial MT"/>
              </a:rPr>
              <a:t>Web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70">
                <a:latin typeface="Arial MT"/>
                <a:cs typeface="Arial MT"/>
              </a:rPr>
              <a:t> Nextjs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45">
                <a:latin typeface="Arial MT"/>
                <a:cs typeface="Arial MT"/>
              </a:rPr>
              <a:t>and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70">
                <a:latin typeface="Arial MT"/>
                <a:cs typeface="Arial MT"/>
              </a:rPr>
              <a:t>certain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40">
                <a:latin typeface="Arial MT"/>
                <a:cs typeface="Arial MT"/>
              </a:rPr>
              <a:t>libraries </a:t>
            </a:r>
            <a:r>
              <a:rPr dirty="0" sz="2800" spc="-25">
                <a:latin typeface="Arial MT"/>
                <a:cs typeface="Arial MT"/>
              </a:rPr>
              <a:t>for</a:t>
            </a:r>
            <a:r>
              <a:rPr dirty="0" sz="2800">
                <a:latin typeface="Arial MT"/>
                <a:cs typeface="Arial MT"/>
              </a:rPr>
              <a:t>	building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UI.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Arial MT"/>
                <a:cs typeface="Arial MT"/>
              </a:rPr>
              <a:t>Backend-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2800">
                <a:latin typeface="Arial MT"/>
                <a:cs typeface="Arial MT"/>
              </a:rPr>
              <a:t>Node.js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Express.js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handling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form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submissions,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managing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review process.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 spc="-10">
                <a:latin typeface="Arial MT"/>
                <a:cs typeface="Arial MT"/>
              </a:rPr>
              <a:t>Database-</a:t>
            </a:r>
            <a:endParaRPr sz="2800">
              <a:latin typeface="Arial MT"/>
              <a:cs typeface="Arial MT"/>
            </a:endParaRPr>
          </a:p>
          <a:p>
            <a:pPr marL="12700" marR="2204085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Arial MT"/>
                <a:cs typeface="Arial MT"/>
              </a:rPr>
              <a:t>MongoDB: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store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all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data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related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proposals,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user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profiles,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and </a:t>
            </a:r>
            <a:r>
              <a:rPr dirty="0" sz="2800" spc="-10">
                <a:latin typeface="Arial MT"/>
                <a:cs typeface="Arial MT"/>
              </a:rPr>
              <a:t>agreement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documents.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20115"/>
            <a:ext cx="6466840" cy="952500"/>
            <a:chOff x="0" y="620115"/>
            <a:chExt cx="6466840" cy="952500"/>
          </a:xfrm>
        </p:grpSpPr>
        <p:sp>
          <p:nvSpPr>
            <p:cNvPr id="3" name="object 3" descr=""/>
            <p:cNvSpPr/>
            <p:nvPr/>
          </p:nvSpPr>
          <p:spPr>
            <a:xfrm>
              <a:off x="0" y="1505606"/>
              <a:ext cx="6466840" cy="67310"/>
            </a:xfrm>
            <a:custGeom>
              <a:avLst/>
              <a:gdLst/>
              <a:ahLst/>
              <a:cxnLst/>
              <a:rect l="l" t="t" r="r" b="b"/>
              <a:pathLst>
                <a:path w="6466840" h="67309">
                  <a:moveTo>
                    <a:pt x="6466586" y="0"/>
                  </a:moveTo>
                  <a:lnTo>
                    <a:pt x="0" y="0"/>
                  </a:lnTo>
                  <a:lnTo>
                    <a:pt x="0" y="66907"/>
                  </a:lnTo>
                  <a:lnTo>
                    <a:pt x="6466586" y="66907"/>
                  </a:lnTo>
                  <a:lnTo>
                    <a:pt x="6466586" y="0"/>
                  </a:lnTo>
                  <a:close/>
                </a:path>
              </a:pathLst>
            </a:custGeom>
            <a:solidFill>
              <a:srgbClr val="36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20115"/>
              <a:ext cx="6466840" cy="885825"/>
            </a:xfrm>
            <a:custGeom>
              <a:avLst/>
              <a:gdLst/>
              <a:ahLst/>
              <a:cxnLst/>
              <a:rect l="l" t="t" r="r" b="b"/>
              <a:pathLst>
                <a:path w="6466840" h="885825">
                  <a:moveTo>
                    <a:pt x="6466586" y="0"/>
                  </a:moveTo>
                  <a:lnTo>
                    <a:pt x="0" y="0"/>
                  </a:lnTo>
                  <a:lnTo>
                    <a:pt x="0" y="885596"/>
                  </a:lnTo>
                  <a:lnTo>
                    <a:pt x="6466586" y="885596"/>
                  </a:lnTo>
                  <a:lnTo>
                    <a:pt x="6466586" y="0"/>
                  </a:lnTo>
                  <a:close/>
                </a:path>
              </a:pathLst>
            </a:custGeom>
            <a:solidFill>
              <a:srgbClr val="77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42545">
              <a:lnSpc>
                <a:spcPct val="100000"/>
              </a:lnSpc>
              <a:spcBef>
                <a:spcPts val="100"/>
              </a:spcBef>
            </a:pPr>
            <a:r>
              <a:rPr dirty="0" spc="-145"/>
              <a:t>USPsOF</a:t>
            </a:r>
            <a:r>
              <a:rPr dirty="0" spc="-725"/>
              <a:t> </a:t>
            </a:r>
            <a:r>
              <a:rPr dirty="0" spc="-10"/>
              <a:t>YOURIDEA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304800">
              <a:lnSpc>
                <a:spcPct val="100000"/>
              </a:lnSpc>
              <a:spcBef>
                <a:spcPts val="95"/>
              </a:spcBef>
            </a:pPr>
            <a:r>
              <a:rPr dirty="0"/>
              <a:t>Bridging</a:t>
            </a:r>
            <a:r>
              <a:rPr dirty="0" spc="-135"/>
              <a:t> </a:t>
            </a:r>
            <a:r>
              <a:rPr dirty="0"/>
              <a:t>the</a:t>
            </a:r>
            <a:r>
              <a:rPr dirty="0" spc="-150"/>
              <a:t> </a:t>
            </a:r>
            <a:r>
              <a:rPr dirty="0"/>
              <a:t>Gap</a:t>
            </a:r>
            <a:r>
              <a:rPr dirty="0" spc="-155"/>
              <a:t> </a:t>
            </a:r>
            <a:r>
              <a:rPr dirty="0"/>
              <a:t>Between</a:t>
            </a:r>
            <a:r>
              <a:rPr dirty="0" spc="-130"/>
              <a:t> </a:t>
            </a:r>
            <a:r>
              <a:rPr dirty="0"/>
              <a:t>Startups</a:t>
            </a:r>
            <a:r>
              <a:rPr dirty="0" spc="-160"/>
              <a:t> </a:t>
            </a:r>
            <a:r>
              <a:rPr dirty="0"/>
              <a:t>and</a:t>
            </a:r>
            <a:r>
              <a:rPr dirty="0" spc="-155"/>
              <a:t> </a:t>
            </a:r>
            <a:r>
              <a:rPr dirty="0" spc="-10"/>
              <a:t>Students:</a:t>
            </a:r>
            <a:r>
              <a:rPr dirty="0" spc="-170"/>
              <a:t> </a:t>
            </a:r>
            <a:r>
              <a:rPr dirty="0"/>
              <a:t>Startups</a:t>
            </a:r>
            <a:r>
              <a:rPr dirty="0" spc="-165"/>
              <a:t> </a:t>
            </a:r>
            <a:r>
              <a:rPr dirty="0" spc="-20"/>
              <a:t>face </a:t>
            </a:r>
            <a:r>
              <a:rPr dirty="0" spc="-10"/>
              <a:t>difficulties</a:t>
            </a:r>
            <a:r>
              <a:rPr dirty="0" spc="-130"/>
              <a:t> </a:t>
            </a:r>
            <a:r>
              <a:rPr dirty="0"/>
              <a:t>finding</a:t>
            </a:r>
            <a:r>
              <a:rPr dirty="0" spc="-125"/>
              <a:t> </a:t>
            </a:r>
            <a:r>
              <a:rPr dirty="0"/>
              <a:t>fresh</a:t>
            </a:r>
            <a:r>
              <a:rPr dirty="0" spc="-140"/>
              <a:t> </a:t>
            </a:r>
            <a:r>
              <a:rPr dirty="0"/>
              <a:t>talent,</a:t>
            </a:r>
            <a:r>
              <a:rPr dirty="0" spc="-130"/>
              <a:t>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/>
              <a:t>students</a:t>
            </a:r>
            <a:r>
              <a:rPr dirty="0" spc="-150"/>
              <a:t> </a:t>
            </a:r>
            <a:r>
              <a:rPr dirty="0"/>
              <a:t>struggle</a:t>
            </a:r>
            <a:r>
              <a:rPr dirty="0" spc="-114"/>
              <a:t> </a:t>
            </a:r>
            <a:r>
              <a:rPr dirty="0"/>
              <a:t>to</a:t>
            </a:r>
            <a:r>
              <a:rPr dirty="0" spc="-140"/>
              <a:t> </a:t>
            </a:r>
            <a:r>
              <a:rPr dirty="0" spc="-25"/>
              <a:t>get </a:t>
            </a:r>
            <a:r>
              <a:rPr dirty="0" spc="-10"/>
              <a:t>meaningful,</a:t>
            </a:r>
            <a:r>
              <a:rPr dirty="0" spc="-114"/>
              <a:t> </a:t>
            </a:r>
            <a:r>
              <a:rPr dirty="0" spc="-30"/>
              <a:t>real-</a:t>
            </a:r>
            <a:r>
              <a:rPr dirty="0"/>
              <a:t>world</a:t>
            </a:r>
            <a:r>
              <a:rPr dirty="0" spc="-90"/>
              <a:t> </a:t>
            </a:r>
            <a:r>
              <a:rPr dirty="0"/>
              <a:t>projects.</a:t>
            </a:r>
            <a:r>
              <a:rPr dirty="0" spc="-140"/>
              <a:t> </a:t>
            </a:r>
            <a:r>
              <a:rPr dirty="0"/>
              <a:t>Our</a:t>
            </a:r>
            <a:r>
              <a:rPr dirty="0" spc="-135"/>
              <a:t> </a:t>
            </a:r>
            <a:r>
              <a:rPr dirty="0"/>
              <a:t>platform</a:t>
            </a:r>
            <a:r>
              <a:rPr dirty="0" spc="-135"/>
              <a:t> </a:t>
            </a:r>
            <a:r>
              <a:rPr dirty="0"/>
              <a:t>directly</a:t>
            </a:r>
            <a:r>
              <a:rPr dirty="0" spc="-135"/>
              <a:t> </a:t>
            </a:r>
            <a:r>
              <a:rPr dirty="0" spc="-10"/>
              <a:t>connects</a:t>
            </a:r>
            <a:r>
              <a:rPr dirty="0" spc="-170"/>
              <a:t> </a:t>
            </a:r>
            <a:r>
              <a:rPr dirty="0" spc="-10"/>
              <a:t>these </a:t>
            </a:r>
            <a:r>
              <a:rPr dirty="0"/>
              <a:t>two</a:t>
            </a:r>
            <a:r>
              <a:rPr dirty="0" spc="-145"/>
              <a:t> </a:t>
            </a:r>
            <a:r>
              <a:rPr dirty="0"/>
              <a:t>groups,</a:t>
            </a:r>
            <a:r>
              <a:rPr dirty="0" spc="-130"/>
              <a:t> </a:t>
            </a:r>
            <a:r>
              <a:rPr dirty="0"/>
              <a:t>creating</a:t>
            </a:r>
            <a:r>
              <a:rPr dirty="0" spc="-135"/>
              <a:t> </a:t>
            </a:r>
            <a:r>
              <a:rPr dirty="0"/>
              <a:t>a</a:t>
            </a:r>
            <a:r>
              <a:rPr dirty="0" spc="-125"/>
              <a:t> </a:t>
            </a:r>
            <a:r>
              <a:rPr dirty="0"/>
              <a:t>mutual</a:t>
            </a:r>
            <a:r>
              <a:rPr dirty="0" spc="-130"/>
              <a:t> </a:t>
            </a:r>
            <a:r>
              <a:rPr dirty="0" spc="-10"/>
              <a:t>benefit.</a:t>
            </a:r>
          </a:p>
          <a:p>
            <a:pPr>
              <a:lnSpc>
                <a:spcPct val="100000"/>
              </a:lnSpc>
              <a:spcBef>
                <a:spcPts val="235"/>
              </a:spcBef>
            </a:pPr>
          </a:p>
          <a:p>
            <a:pPr marL="12700" marR="292735">
              <a:lnSpc>
                <a:spcPct val="100000"/>
              </a:lnSpc>
              <a:spcBef>
                <a:spcPts val="5"/>
              </a:spcBef>
            </a:pPr>
            <a:r>
              <a:rPr dirty="0" spc="-45"/>
              <a:t>Non-</a:t>
            </a:r>
            <a:r>
              <a:rPr dirty="0"/>
              <a:t>Monetary</a:t>
            </a:r>
            <a:r>
              <a:rPr dirty="0" spc="-70"/>
              <a:t> </a:t>
            </a:r>
            <a:r>
              <a:rPr dirty="0" spc="-10"/>
              <a:t>Collaboration:</a:t>
            </a:r>
            <a:r>
              <a:rPr dirty="0" spc="-90"/>
              <a:t> </a:t>
            </a:r>
            <a:r>
              <a:rPr dirty="0"/>
              <a:t>The</a:t>
            </a:r>
            <a:r>
              <a:rPr dirty="0" spc="-100"/>
              <a:t> </a:t>
            </a:r>
            <a:r>
              <a:rPr dirty="0"/>
              <a:t>focus</a:t>
            </a:r>
            <a:r>
              <a:rPr dirty="0" spc="-130"/>
              <a:t> </a:t>
            </a:r>
            <a:r>
              <a:rPr dirty="0"/>
              <a:t>on</a:t>
            </a:r>
            <a:r>
              <a:rPr dirty="0" spc="-110"/>
              <a:t> </a:t>
            </a:r>
            <a:r>
              <a:rPr dirty="0" spc="-20"/>
              <a:t>recommendations</a:t>
            </a:r>
            <a:r>
              <a:rPr dirty="0" spc="-105"/>
              <a:t> </a:t>
            </a:r>
            <a:r>
              <a:rPr dirty="0" spc="-25"/>
              <a:t>or </a:t>
            </a:r>
            <a:r>
              <a:rPr dirty="0" spc="-20"/>
              <a:t>acknowledgment</a:t>
            </a:r>
            <a:r>
              <a:rPr dirty="0" spc="-95"/>
              <a:t> </a:t>
            </a:r>
            <a:r>
              <a:rPr dirty="0"/>
              <a:t>from</a:t>
            </a:r>
            <a:r>
              <a:rPr dirty="0" spc="-145"/>
              <a:t> </a:t>
            </a:r>
            <a:r>
              <a:rPr dirty="0"/>
              <a:t>startups,</a:t>
            </a:r>
            <a:r>
              <a:rPr dirty="0" spc="-150"/>
              <a:t> </a:t>
            </a:r>
            <a:r>
              <a:rPr dirty="0"/>
              <a:t>rather</a:t>
            </a:r>
            <a:r>
              <a:rPr dirty="0" spc="-140"/>
              <a:t> </a:t>
            </a:r>
            <a:r>
              <a:rPr dirty="0"/>
              <a:t>than</a:t>
            </a:r>
            <a:r>
              <a:rPr dirty="0" spc="-155"/>
              <a:t> </a:t>
            </a:r>
            <a:r>
              <a:rPr dirty="0"/>
              <a:t>monetary</a:t>
            </a:r>
            <a:r>
              <a:rPr dirty="0" spc="-120"/>
              <a:t> </a:t>
            </a:r>
            <a:r>
              <a:rPr dirty="0" spc="-10"/>
              <a:t>compensation, </a:t>
            </a:r>
            <a:r>
              <a:rPr dirty="0"/>
              <a:t>allows</a:t>
            </a:r>
            <a:r>
              <a:rPr dirty="0" spc="-105"/>
              <a:t> </a:t>
            </a:r>
            <a:r>
              <a:rPr dirty="0"/>
              <a:t>for</a:t>
            </a:r>
            <a:r>
              <a:rPr dirty="0" spc="-114"/>
              <a:t> </a:t>
            </a:r>
            <a:r>
              <a:rPr dirty="0"/>
              <a:t>a</a:t>
            </a:r>
            <a:r>
              <a:rPr dirty="0" spc="-125"/>
              <a:t> </a:t>
            </a:r>
            <a:r>
              <a:rPr dirty="0"/>
              <a:t>unique,</a:t>
            </a:r>
            <a:r>
              <a:rPr dirty="0" spc="-100"/>
              <a:t> </a:t>
            </a:r>
            <a:r>
              <a:rPr dirty="0" spc="-30"/>
              <a:t>non-</a:t>
            </a:r>
            <a:r>
              <a:rPr dirty="0"/>
              <a:t>financial</a:t>
            </a:r>
            <a:r>
              <a:rPr dirty="0" spc="-85"/>
              <a:t> </a:t>
            </a:r>
            <a:r>
              <a:rPr dirty="0"/>
              <a:t>relationship</a:t>
            </a:r>
            <a:r>
              <a:rPr dirty="0" spc="-100"/>
              <a:t> </a:t>
            </a:r>
            <a:r>
              <a:rPr dirty="0"/>
              <a:t>that</a:t>
            </a:r>
            <a:r>
              <a:rPr dirty="0" spc="-135"/>
              <a:t> </a:t>
            </a:r>
            <a:r>
              <a:rPr dirty="0"/>
              <a:t>can</a:t>
            </a:r>
            <a:r>
              <a:rPr dirty="0" spc="-114"/>
              <a:t> </a:t>
            </a:r>
            <a:r>
              <a:rPr dirty="0"/>
              <a:t>be</a:t>
            </a:r>
            <a:r>
              <a:rPr dirty="0" spc="-105"/>
              <a:t> </a:t>
            </a:r>
            <a:r>
              <a:rPr dirty="0" spc="-20"/>
              <a:t>more </a:t>
            </a:r>
            <a:r>
              <a:rPr dirty="0"/>
              <a:t>appealing</a:t>
            </a:r>
            <a:r>
              <a:rPr dirty="0" spc="-100"/>
              <a:t> </a:t>
            </a:r>
            <a:r>
              <a:rPr dirty="0"/>
              <a:t>to</a:t>
            </a:r>
            <a:r>
              <a:rPr dirty="0" spc="-145"/>
              <a:t> </a:t>
            </a:r>
            <a:r>
              <a:rPr dirty="0"/>
              <a:t>startups</a:t>
            </a:r>
            <a:r>
              <a:rPr dirty="0" spc="-145"/>
              <a:t> </a:t>
            </a:r>
            <a:r>
              <a:rPr dirty="0"/>
              <a:t>and</a:t>
            </a:r>
            <a:r>
              <a:rPr dirty="0" spc="-130"/>
              <a:t> </a:t>
            </a:r>
            <a:r>
              <a:rPr dirty="0" spc="-10"/>
              <a:t>educational</a:t>
            </a:r>
            <a:r>
              <a:rPr dirty="0" spc="-105"/>
              <a:t> </a:t>
            </a:r>
            <a:r>
              <a:rPr dirty="0"/>
              <a:t>for</a:t>
            </a:r>
            <a:r>
              <a:rPr dirty="0" spc="-150"/>
              <a:t> </a:t>
            </a:r>
            <a:r>
              <a:rPr dirty="0" spc="-10"/>
              <a:t>students.</a:t>
            </a:r>
          </a:p>
          <a:p>
            <a:pPr>
              <a:lnSpc>
                <a:spcPct val="100000"/>
              </a:lnSpc>
              <a:spcBef>
                <a:spcPts val="250"/>
              </a:spcBef>
            </a:pPr>
          </a:p>
          <a:p>
            <a:pPr marL="12700" marR="5080">
              <a:lnSpc>
                <a:spcPct val="100000"/>
              </a:lnSpc>
            </a:pPr>
            <a:r>
              <a:rPr dirty="0" spc="-10"/>
              <a:t>Streamlined</a:t>
            </a:r>
            <a:r>
              <a:rPr dirty="0" spc="-105"/>
              <a:t> </a:t>
            </a:r>
            <a:r>
              <a:rPr dirty="0" spc="-10"/>
              <a:t>Solution</a:t>
            </a:r>
            <a:r>
              <a:rPr dirty="0" spc="-135"/>
              <a:t> </a:t>
            </a:r>
            <a:r>
              <a:rPr dirty="0" spc="-10"/>
              <a:t>Submission</a:t>
            </a:r>
            <a:r>
              <a:rPr dirty="0" spc="-130"/>
              <a:t> </a:t>
            </a:r>
            <a:r>
              <a:rPr dirty="0"/>
              <a:t>via</a:t>
            </a:r>
            <a:r>
              <a:rPr dirty="0" spc="-150"/>
              <a:t> </a:t>
            </a:r>
            <a:r>
              <a:rPr dirty="0"/>
              <a:t>Pull</a:t>
            </a:r>
            <a:r>
              <a:rPr dirty="0" spc="-140"/>
              <a:t> </a:t>
            </a:r>
            <a:r>
              <a:rPr dirty="0"/>
              <a:t>Request</a:t>
            </a:r>
            <a:r>
              <a:rPr dirty="0" spc="-140"/>
              <a:t> </a:t>
            </a:r>
            <a:r>
              <a:rPr dirty="0"/>
              <a:t>System:</a:t>
            </a:r>
            <a:r>
              <a:rPr dirty="0" spc="-150"/>
              <a:t> </a:t>
            </a:r>
            <a:r>
              <a:rPr dirty="0" spc="-20"/>
              <a:t>This </a:t>
            </a:r>
            <a:r>
              <a:rPr dirty="0"/>
              <a:t>system</a:t>
            </a:r>
            <a:r>
              <a:rPr dirty="0" spc="-145"/>
              <a:t> </a:t>
            </a:r>
            <a:r>
              <a:rPr dirty="0"/>
              <a:t>allows</a:t>
            </a:r>
            <a:r>
              <a:rPr dirty="0" spc="-100"/>
              <a:t> </a:t>
            </a:r>
            <a:r>
              <a:rPr dirty="0"/>
              <a:t>students</a:t>
            </a:r>
            <a:r>
              <a:rPr dirty="0" spc="-135"/>
              <a:t> </a:t>
            </a:r>
            <a:r>
              <a:rPr dirty="0"/>
              <a:t>to</a:t>
            </a:r>
            <a:r>
              <a:rPr dirty="0" spc="-125"/>
              <a:t> </a:t>
            </a:r>
            <a:r>
              <a:rPr dirty="0"/>
              <a:t>propose</a:t>
            </a:r>
            <a:r>
              <a:rPr dirty="0" spc="-120"/>
              <a:t> </a:t>
            </a:r>
            <a:r>
              <a:rPr dirty="0"/>
              <a:t>solutions</a:t>
            </a:r>
            <a:r>
              <a:rPr dirty="0" spc="-114"/>
              <a:t> </a:t>
            </a:r>
            <a:r>
              <a:rPr dirty="0"/>
              <a:t>in</a:t>
            </a:r>
            <a:r>
              <a:rPr dirty="0" spc="-114"/>
              <a:t> </a:t>
            </a:r>
            <a:r>
              <a:rPr dirty="0"/>
              <a:t>a</a:t>
            </a:r>
            <a:r>
              <a:rPr dirty="0" spc="-135"/>
              <a:t> </a:t>
            </a:r>
            <a:r>
              <a:rPr dirty="0"/>
              <a:t>way</a:t>
            </a:r>
            <a:r>
              <a:rPr dirty="0" spc="-100"/>
              <a:t> </a:t>
            </a:r>
            <a:r>
              <a:rPr dirty="0"/>
              <a:t>that</a:t>
            </a:r>
            <a:r>
              <a:rPr dirty="0" spc="-140"/>
              <a:t> </a:t>
            </a:r>
            <a:r>
              <a:rPr dirty="0"/>
              <a:t>mimics</a:t>
            </a:r>
            <a:r>
              <a:rPr dirty="0" spc="-100"/>
              <a:t> </a:t>
            </a:r>
            <a:r>
              <a:rPr dirty="0" spc="-10"/>
              <a:t>real- </a:t>
            </a:r>
            <a:r>
              <a:rPr dirty="0"/>
              <a:t>world</a:t>
            </a:r>
            <a:r>
              <a:rPr dirty="0" spc="-125"/>
              <a:t> </a:t>
            </a:r>
            <a:r>
              <a:rPr dirty="0"/>
              <a:t>software</a:t>
            </a:r>
            <a:r>
              <a:rPr dirty="0" spc="-145"/>
              <a:t> </a:t>
            </a:r>
            <a:r>
              <a:rPr dirty="0" spc="-10"/>
              <a:t>development</a:t>
            </a:r>
            <a:r>
              <a:rPr dirty="0" spc="-110"/>
              <a:t> </a:t>
            </a:r>
            <a:r>
              <a:rPr dirty="0"/>
              <a:t>practices,</a:t>
            </a:r>
            <a:r>
              <a:rPr dirty="0" spc="-150"/>
              <a:t> </a:t>
            </a:r>
            <a:r>
              <a:rPr dirty="0"/>
              <a:t>helping</a:t>
            </a:r>
            <a:r>
              <a:rPr dirty="0" spc="-130"/>
              <a:t> </a:t>
            </a:r>
            <a:r>
              <a:rPr dirty="0"/>
              <a:t>them</a:t>
            </a:r>
            <a:r>
              <a:rPr dirty="0" spc="-140"/>
              <a:t> </a:t>
            </a:r>
            <a:r>
              <a:rPr dirty="0"/>
              <a:t>gain</a:t>
            </a:r>
            <a:r>
              <a:rPr dirty="0" spc="-130"/>
              <a:t> </a:t>
            </a:r>
            <a:r>
              <a:rPr dirty="0" spc="-30"/>
              <a:t>hands-</a:t>
            </a:r>
            <a:r>
              <a:rPr dirty="0" spc="-25"/>
              <a:t>on </a:t>
            </a:r>
            <a:r>
              <a:rPr dirty="0" spc="-10"/>
              <a:t>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20115"/>
            <a:ext cx="6466840" cy="952500"/>
            <a:chOff x="0" y="620115"/>
            <a:chExt cx="6466840" cy="952500"/>
          </a:xfrm>
        </p:grpSpPr>
        <p:sp>
          <p:nvSpPr>
            <p:cNvPr id="3" name="object 3" descr=""/>
            <p:cNvSpPr/>
            <p:nvPr/>
          </p:nvSpPr>
          <p:spPr>
            <a:xfrm>
              <a:off x="0" y="1505606"/>
              <a:ext cx="6466840" cy="67310"/>
            </a:xfrm>
            <a:custGeom>
              <a:avLst/>
              <a:gdLst/>
              <a:ahLst/>
              <a:cxnLst/>
              <a:rect l="l" t="t" r="r" b="b"/>
              <a:pathLst>
                <a:path w="6466840" h="67309">
                  <a:moveTo>
                    <a:pt x="6466586" y="0"/>
                  </a:moveTo>
                  <a:lnTo>
                    <a:pt x="0" y="0"/>
                  </a:lnTo>
                  <a:lnTo>
                    <a:pt x="0" y="66907"/>
                  </a:lnTo>
                  <a:lnTo>
                    <a:pt x="6466586" y="66907"/>
                  </a:lnTo>
                  <a:lnTo>
                    <a:pt x="6466586" y="0"/>
                  </a:lnTo>
                  <a:close/>
                </a:path>
              </a:pathLst>
            </a:custGeom>
            <a:solidFill>
              <a:srgbClr val="36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20115"/>
              <a:ext cx="6466840" cy="885825"/>
            </a:xfrm>
            <a:custGeom>
              <a:avLst/>
              <a:gdLst/>
              <a:ahLst/>
              <a:cxnLst/>
              <a:rect l="l" t="t" r="r" b="b"/>
              <a:pathLst>
                <a:path w="6466840" h="885825">
                  <a:moveTo>
                    <a:pt x="6466586" y="0"/>
                  </a:moveTo>
                  <a:lnTo>
                    <a:pt x="0" y="0"/>
                  </a:lnTo>
                  <a:lnTo>
                    <a:pt x="0" y="885596"/>
                  </a:lnTo>
                  <a:lnTo>
                    <a:pt x="6466586" y="885596"/>
                  </a:lnTo>
                  <a:lnTo>
                    <a:pt x="6466586" y="0"/>
                  </a:lnTo>
                  <a:close/>
                </a:path>
              </a:pathLst>
            </a:custGeom>
            <a:solidFill>
              <a:srgbClr val="77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L="36830">
              <a:lnSpc>
                <a:spcPct val="100000"/>
              </a:lnSpc>
              <a:spcBef>
                <a:spcPts val="100"/>
              </a:spcBef>
            </a:pPr>
            <a:r>
              <a:rPr dirty="0" spc="-434"/>
              <a:t>F</a:t>
            </a:r>
            <a:r>
              <a:rPr dirty="0" spc="-455"/>
              <a:t>U</a:t>
            </a:r>
            <a:r>
              <a:rPr dirty="0" spc="-434"/>
              <a:t>T</a:t>
            </a:r>
            <a:r>
              <a:rPr dirty="0" spc="-455"/>
              <a:t>U</a:t>
            </a:r>
            <a:r>
              <a:rPr dirty="0" spc="-459"/>
              <a:t>R</a:t>
            </a:r>
            <a:r>
              <a:rPr dirty="0" spc="190"/>
              <a:t>E</a:t>
            </a:r>
            <a:r>
              <a:rPr dirty="0" spc="-315"/>
              <a:t>S</a:t>
            </a:r>
            <a:r>
              <a:rPr dirty="0" spc="-340"/>
              <a:t>C</a:t>
            </a:r>
            <a:r>
              <a:rPr dirty="0" spc="-335"/>
              <a:t>O</a:t>
            </a:r>
            <a:r>
              <a:rPr dirty="0" spc="-315"/>
              <a:t>P</a:t>
            </a:r>
            <a:r>
              <a:rPr dirty="0" spc="-15"/>
              <a:t>E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82930" y="1957831"/>
            <a:ext cx="12101830" cy="474535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38505">
              <a:lnSpc>
                <a:spcPct val="100000"/>
              </a:lnSpc>
              <a:spcBef>
                <a:spcPts val="95"/>
              </a:spcBef>
            </a:pPr>
            <a:r>
              <a:rPr dirty="0" sz="2800" spc="-10">
                <a:latin typeface="Arial MT"/>
                <a:cs typeface="Arial MT"/>
              </a:rPr>
              <a:t>Enhanced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Collaboration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Tools: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Integrate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collaboration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tools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such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as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chat </a:t>
            </a:r>
            <a:r>
              <a:rPr dirty="0" sz="2800" spc="-10">
                <a:latin typeface="Arial MT"/>
                <a:cs typeface="Arial MT"/>
              </a:rPr>
              <a:t>systems,</a:t>
            </a:r>
            <a:r>
              <a:rPr dirty="0" sz="2800" spc="-1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video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conferencing,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shared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workspaces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better communication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between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students</a:t>
            </a:r>
            <a:r>
              <a:rPr dirty="0" sz="2800" spc="-1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startups.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2800">
              <a:latin typeface="Arial MT"/>
              <a:cs typeface="Arial MT"/>
            </a:endParaRPr>
          </a:p>
          <a:p>
            <a:pPr marL="12700" marR="225425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Arial MT"/>
                <a:cs typeface="Arial MT"/>
              </a:rPr>
              <a:t>Project</a:t>
            </a:r>
            <a:r>
              <a:rPr dirty="0" sz="2800" spc="-1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Showcasing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15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Students: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Allow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students</a:t>
            </a:r>
            <a:r>
              <a:rPr dirty="0" sz="2800" spc="-1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showcase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completed </a:t>
            </a:r>
            <a:r>
              <a:rPr dirty="0" sz="2800">
                <a:latin typeface="Arial MT"/>
                <a:cs typeface="Arial MT"/>
              </a:rPr>
              <a:t>projects</a:t>
            </a:r>
            <a:r>
              <a:rPr dirty="0" sz="2800" spc="-1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their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profiles,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which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they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can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share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future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employers,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acting </a:t>
            </a:r>
            <a:r>
              <a:rPr dirty="0" sz="2800">
                <a:latin typeface="Arial MT"/>
                <a:cs typeface="Arial MT"/>
              </a:rPr>
              <a:t>as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portfolio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their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work.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10">
                <a:latin typeface="Arial MT"/>
                <a:cs typeface="Arial MT"/>
              </a:rPr>
              <a:t>Gamification:</a:t>
            </a:r>
            <a:r>
              <a:rPr dirty="0" sz="2800" spc="-16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Introduce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gamification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elements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such</a:t>
            </a:r>
            <a:r>
              <a:rPr dirty="0" sz="2800" spc="-1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as</a:t>
            </a:r>
            <a:r>
              <a:rPr dirty="0" sz="2800" spc="-16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leaderboards, challenges,</a:t>
            </a:r>
            <a:r>
              <a:rPr dirty="0" sz="2800" spc="-1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rewards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1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students,</a:t>
            </a:r>
            <a:r>
              <a:rPr dirty="0" sz="2800" spc="-1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which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would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increase</a:t>
            </a:r>
            <a:r>
              <a:rPr dirty="0" sz="2800" spc="-1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engagement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and </a:t>
            </a:r>
            <a:r>
              <a:rPr dirty="0" sz="2800">
                <a:latin typeface="Arial MT"/>
                <a:cs typeface="Arial MT"/>
              </a:rPr>
              <a:t>motivate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them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participate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more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actively.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20115"/>
            <a:ext cx="7806055" cy="952500"/>
            <a:chOff x="0" y="620115"/>
            <a:chExt cx="7806055" cy="952500"/>
          </a:xfrm>
        </p:grpSpPr>
        <p:sp>
          <p:nvSpPr>
            <p:cNvPr id="3" name="object 3" descr=""/>
            <p:cNvSpPr/>
            <p:nvPr/>
          </p:nvSpPr>
          <p:spPr>
            <a:xfrm>
              <a:off x="0" y="1505606"/>
              <a:ext cx="7751445" cy="67310"/>
            </a:xfrm>
            <a:custGeom>
              <a:avLst/>
              <a:gdLst/>
              <a:ahLst/>
              <a:cxnLst/>
              <a:rect l="l" t="t" r="r" b="b"/>
              <a:pathLst>
                <a:path w="7751445" h="67309">
                  <a:moveTo>
                    <a:pt x="7751064" y="0"/>
                  </a:moveTo>
                  <a:lnTo>
                    <a:pt x="0" y="0"/>
                  </a:lnTo>
                  <a:lnTo>
                    <a:pt x="0" y="66907"/>
                  </a:lnTo>
                  <a:lnTo>
                    <a:pt x="7751064" y="66907"/>
                  </a:lnTo>
                  <a:lnTo>
                    <a:pt x="7751064" y="0"/>
                  </a:lnTo>
                  <a:close/>
                </a:path>
              </a:pathLst>
            </a:custGeom>
            <a:solidFill>
              <a:srgbClr val="36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20115"/>
              <a:ext cx="7806055" cy="885825"/>
            </a:xfrm>
            <a:custGeom>
              <a:avLst/>
              <a:gdLst/>
              <a:ahLst/>
              <a:cxnLst/>
              <a:rect l="l" t="t" r="r" b="b"/>
              <a:pathLst>
                <a:path w="7806055" h="885825">
                  <a:moveTo>
                    <a:pt x="7805801" y="0"/>
                  </a:moveTo>
                  <a:lnTo>
                    <a:pt x="0" y="0"/>
                  </a:lnTo>
                  <a:lnTo>
                    <a:pt x="0" y="885596"/>
                  </a:lnTo>
                  <a:lnTo>
                    <a:pt x="7805801" y="885596"/>
                  </a:lnTo>
                  <a:lnTo>
                    <a:pt x="7805801" y="0"/>
                  </a:lnTo>
                  <a:close/>
                </a:path>
              </a:pathLst>
            </a:custGeom>
            <a:solidFill>
              <a:srgbClr val="77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757504"/>
            <a:ext cx="780605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30580">
              <a:lnSpc>
                <a:spcPct val="100000"/>
              </a:lnSpc>
              <a:spcBef>
                <a:spcPts val="100"/>
              </a:spcBef>
            </a:pPr>
            <a:r>
              <a:rPr dirty="0" spc="-285"/>
              <a:t>DEPENDENCIES/</a:t>
            </a:r>
            <a:r>
              <a:rPr dirty="0" spc="275"/>
              <a:t> </a:t>
            </a:r>
            <a:r>
              <a:rPr dirty="0" spc="-130"/>
              <a:t>SHOW</a:t>
            </a:r>
            <a:r>
              <a:rPr dirty="0" spc="-645"/>
              <a:t> </a:t>
            </a:r>
            <a:r>
              <a:rPr dirty="0" spc="-305"/>
              <a:t>STOPPER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06730" y="1805431"/>
            <a:ext cx="11633200" cy="6025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Arial MT"/>
                <a:cs typeface="Arial MT"/>
              </a:rPr>
              <a:t>Low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User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Engagement:</a:t>
            </a:r>
            <a:endParaRPr sz="2800">
              <a:latin typeface="Arial MT"/>
              <a:cs typeface="Arial MT"/>
            </a:endParaRPr>
          </a:p>
          <a:p>
            <a:pPr marL="12700" marR="228600">
              <a:lnSpc>
                <a:spcPct val="100000"/>
              </a:lnSpc>
            </a:pPr>
            <a:r>
              <a:rPr dirty="0" sz="2800">
                <a:latin typeface="Arial MT"/>
                <a:cs typeface="Arial MT"/>
              </a:rPr>
              <a:t>Without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sufficient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number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startups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posting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problems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or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students </a:t>
            </a:r>
            <a:r>
              <a:rPr dirty="0" sz="2800">
                <a:latin typeface="Arial MT"/>
                <a:cs typeface="Arial MT"/>
              </a:rPr>
              <a:t>submitting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solutions,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platform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may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fail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serve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its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purpose,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becoming inactive.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800" spc="-10">
                <a:latin typeface="Arial MT"/>
                <a:cs typeface="Arial MT"/>
              </a:rPr>
              <a:t>Technological</a:t>
            </a:r>
            <a:r>
              <a:rPr dirty="0" sz="2800" spc="-1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Failures: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2800">
                <a:latin typeface="Arial MT"/>
                <a:cs typeface="Arial MT"/>
              </a:rPr>
              <a:t>Bugs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or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failures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frontend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(React.js)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or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backend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(Node.js)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code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could </a:t>
            </a:r>
            <a:r>
              <a:rPr dirty="0" sz="2800">
                <a:latin typeface="Arial MT"/>
                <a:cs typeface="Arial MT"/>
              </a:rPr>
              <a:t>block</a:t>
            </a:r>
            <a:r>
              <a:rPr dirty="0" sz="2800" spc="-1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users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from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using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platform’s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core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features,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such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as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submitting </a:t>
            </a:r>
            <a:r>
              <a:rPr dirty="0" sz="2800">
                <a:latin typeface="Arial MT"/>
                <a:cs typeface="Arial MT"/>
              </a:rPr>
              <a:t>problem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statements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or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proposals.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Arial MT"/>
                <a:cs typeface="Arial MT"/>
              </a:rPr>
              <a:t>User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Base:</a:t>
            </a:r>
            <a:endParaRPr sz="2800">
              <a:latin typeface="Arial MT"/>
              <a:cs typeface="Arial MT"/>
            </a:endParaRPr>
          </a:p>
          <a:p>
            <a:pPr marL="12700" marR="64769">
              <a:lnSpc>
                <a:spcPct val="100000"/>
              </a:lnSpc>
            </a:pPr>
            <a:r>
              <a:rPr dirty="0" sz="2800">
                <a:latin typeface="Arial MT"/>
                <a:cs typeface="Arial MT"/>
              </a:rPr>
              <a:t>You’ll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rely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active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participation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from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both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startups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students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the </a:t>
            </a:r>
            <a:r>
              <a:rPr dirty="0" sz="2800">
                <a:latin typeface="Arial MT"/>
                <a:cs typeface="Arial MT"/>
              </a:rPr>
              <a:t>platform</a:t>
            </a:r>
            <a:r>
              <a:rPr dirty="0" sz="2800" spc="-1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be</a:t>
            </a:r>
            <a:r>
              <a:rPr dirty="0" sz="2800" spc="-14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successful.</a:t>
            </a:r>
            <a:r>
              <a:rPr dirty="0" sz="2800" spc="-1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Getting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both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parties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engaged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ensuring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they </a:t>
            </a:r>
            <a:r>
              <a:rPr dirty="0" sz="2800">
                <a:latin typeface="Arial MT"/>
                <a:cs typeface="Arial MT"/>
              </a:rPr>
              <a:t>use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platform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effectively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crucial.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20115"/>
            <a:ext cx="7806055" cy="952500"/>
            <a:chOff x="0" y="620115"/>
            <a:chExt cx="7806055" cy="952500"/>
          </a:xfrm>
        </p:grpSpPr>
        <p:sp>
          <p:nvSpPr>
            <p:cNvPr id="3" name="object 3" descr=""/>
            <p:cNvSpPr/>
            <p:nvPr/>
          </p:nvSpPr>
          <p:spPr>
            <a:xfrm>
              <a:off x="0" y="1505606"/>
              <a:ext cx="7751445" cy="67310"/>
            </a:xfrm>
            <a:custGeom>
              <a:avLst/>
              <a:gdLst/>
              <a:ahLst/>
              <a:cxnLst/>
              <a:rect l="l" t="t" r="r" b="b"/>
              <a:pathLst>
                <a:path w="7751445" h="67309">
                  <a:moveTo>
                    <a:pt x="7751064" y="0"/>
                  </a:moveTo>
                  <a:lnTo>
                    <a:pt x="0" y="0"/>
                  </a:lnTo>
                  <a:lnTo>
                    <a:pt x="0" y="66907"/>
                  </a:lnTo>
                  <a:lnTo>
                    <a:pt x="7751064" y="66907"/>
                  </a:lnTo>
                  <a:lnTo>
                    <a:pt x="7751064" y="0"/>
                  </a:lnTo>
                  <a:close/>
                </a:path>
              </a:pathLst>
            </a:custGeom>
            <a:solidFill>
              <a:srgbClr val="36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20115"/>
              <a:ext cx="7806055" cy="885825"/>
            </a:xfrm>
            <a:custGeom>
              <a:avLst/>
              <a:gdLst/>
              <a:ahLst/>
              <a:cxnLst/>
              <a:rect l="l" t="t" r="r" b="b"/>
              <a:pathLst>
                <a:path w="7806055" h="885825">
                  <a:moveTo>
                    <a:pt x="7805801" y="0"/>
                  </a:moveTo>
                  <a:lnTo>
                    <a:pt x="0" y="0"/>
                  </a:lnTo>
                  <a:lnTo>
                    <a:pt x="0" y="885596"/>
                  </a:lnTo>
                  <a:lnTo>
                    <a:pt x="7805801" y="885596"/>
                  </a:lnTo>
                  <a:lnTo>
                    <a:pt x="7805801" y="0"/>
                  </a:lnTo>
                  <a:close/>
                </a:path>
              </a:pathLst>
            </a:custGeom>
            <a:solidFill>
              <a:srgbClr val="77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757504"/>
            <a:ext cx="780605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30580">
              <a:lnSpc>
                <a:spcPct val="100000"/>
              </a:lnSpc>
              <a:spcBef>
                <a:spcPts val="100"/>
              </a:spcBef>
            </a:pPr>
            <a:r>
              <a:rPr dirty="0" spc="-300"/>
              <a:t>Features</a:t>
            </a:r>
            <a:r>
              <a:rPr dirty="0" spc="-620"/>
              <a:t> </a:t>
            </a:r>
            <a:r>
              <a:rPr dirty="0" spc="-170"/>
              <a:t>of</a:t>
            </a:r>
            <a:r>
              <a:rPr dirty="0" spc="-615"/>
              <a:t> </a:t>
            </a:r>
            <a:r>
              <a:rPr dirty="0" spc="-300"/>
              <a:t>Solution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06730" y="1805431"/>
            <a:ext cx="11669395" cy="61017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Arial MT"/>
                <a:cs typeface="Arial MT"/>
              </a:rPr>
              <a:t>Simplified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Collaboration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platform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that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bridges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gap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between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startups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3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students,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facilitating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mutual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benefits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through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meaningful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projects.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800">
              <a:latin typeface="Arial MT"/>
              <a:cs typeface="Arial MT"/>
            </a:endParaRPr>
          </a:p>
          <a:p>
            <a:pPr marL="12700" marR="1278890">
              <a:lnSpc>
                <a:spcPct val="100000"/>
              </a:lnSpc>
            </a:pPr>
            <a:r>
              <a:rPr dirty="0" sz="2800">
                <a:latin typeface="Arial MT"/>
                <a:cs typeface="Arial MT"/>
              </a:rPr>
              <a:t>Problem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Statement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Posting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Startups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can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post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40">
                <a:latin typeface="Arial MT"/>
                <a:cs typeface="Arial MT"/>
              </a:rPr>
              <a:t>real-</a:t>
            </a:r>
            <a:r>
              <a:rPr dirty="0" sz="2800">
                <a:latin typeface="Arial MT"/>
                <a:cs typeface="Arial MT"/>
              </a:rPr>
              <a:t>world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problem statements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structured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format,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accessible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students.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0"/>
              </a:spcBef>
            </a:pPr>
            <a:endParaRPr sz="2800">
              <a:latin typeface="Arial MT"/>
              <a:cs typeface="Arial MT"/>
            </a:endParaRPr>
          </a:p>
          <a:p>
            <a:pPr marL="12700" marR="649605">
              <a:lnSpc>
                <a:spcPct val="100000"/>
              </a:lnSpc>
              <a:spcBef>
                <a:spcPts val="5"/>
              </a:spcBef>
            </a:pPr>
            <a:r>
              <a:rPr dirty="0" sz="2800">
                <a:latin typeface="Arial MT"/>
                <a:cs typeface="Arial MT"/>
              </a:rPr>
              <a:t>Proposal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Submission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Feedback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1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Students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can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submit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tailored </a:t>
            </a:r>
            <a:r>
              <a:rPr dirty="0" sz="2800">
                <a:latin typeface="Arial MT"/>
                <a:cs typeface="Arial MT"/>
              </a:rPr>
              <a:t>proposals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problem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statements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refine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them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based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feedback.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800">
              <a:latin typeface="Arial MT"/>
              <a:cs typeface="Arial MT"/>
            </a:endParaRPr>
          </a:p>
          <a:p>
            <a:pPr marL="12700" marR="1141095">
              <a:lnSpc>
                <a:spcPct val="100000"/>
              </a:lnSpc>
            </a:pPr>
            <a:r>
              <a:rPr dirty="0" sz="2800" spc="-35">
                <a:latin typeface="Arial MT"/>
                <a:cs typeface="Arial MT"/>
              </a:rPr>
              <a:t>Non-</a:t>
            </a:r>
            <a:r>
              <a:rPr dirty="0" sz="2800">
                <a:latin typeface="Arial MT"/>
                <a:cs typeface="Arial MT"/>
              </a:rPr>
              <a:t>Monetary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Rewards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12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Focus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on</a:t>
            </a:r>
            <a:r>
              <a:rPr dirty="0" sz="2800" spc="-10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certificates,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LORs,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portfolio </a:t>
            </a:r>
            <a:r>
              <a:rPr dirty="0" sz="2800">
                <a:latin typeface="Arial MT"/>
                <a:cs typeface="Arial MT"/>
              </a:rPr>
              <a:t>building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opportunities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students.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800">
              <a:latin typeface="Arial MT"/>
              <a:cs typeface="Arial MT"/>
            </a:endParaRPr>
          </a:p>
          <a:p>
            <a:pPr marL="12700" marR="134620">
              <a:lnSpc>
                <a:spcPct val="100000"/>
              </a:lnSpc>
            </a:pPr>
            <a:r>
              <a:rPr dirty="0" sz="2800">
                <a:latin typeface="Arial MT"/>
                <a:cs typeface="Arial MT"/>
              </a:rPr>
              <a:t>Role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based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dashboards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Separate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dashboards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students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startups, </a:t>
            </a:r>
            <a:r>
              <a:rPr dirty="0" sz="2800">
                <a:latin typeface="Arial MT"/>
                <a:cs typeface="Arial MT"/>
              </a:rPr>
              <a:t>ensuring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streamlined</a:t>
            </a:r>
            <a:r>
              <a:rPr dirty="0" sz="2800" spc="-114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1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efficient</a:t>
            </a:r>
            <a:r>
              <a:rPr dirty="0" sz="2800" spc="-15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interaction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620115"/>
            <a:ext cx="7806055" cy="952500"/>
            <a:chOff x="0" y="620115"/>
            <a:chExt cx="7806055" cy="952500"/>
          </a:xfrm>
        </p:grpSpPr>
        <p:sp>
          <p:nvSpPr>
            <p:cNvPr id="3" name="object 3" descr=""/>
            <p:cNvSpPr/>
            <p:nvPr/>
          </p:nvSpPr>
          <p:spPr>
            <a:xfrm>
              <a:off x="0" y="1505606"/>
              <a:ext cx="7751445" cy="67310"/>
            </a:xfrm>
            <a:custGeom>
              <a:avLst/>
              <a:gdLst/>
              <a:ahLst/>
              <a:cxnLst/>
              <a:rect l="l" t="t" r="r" b="b"/>
              <a:pathLst>
                <a:path w="7751445" h="67309">
                  <a:moveTo>
                    <a:pt x="7751064" y="0"/>
                  </a:moveTo>
                  <a:lnTo>
                    <a:pt x="0" y="0"/>
                  </a:lnTo>
                  <a:lnTo>
                    <a:pt x="0" y="66907"/>
                  </a:lnTo>
                  <a:lnTo>
                    <a:pt x="7751064" y="66907"/>
                  </a:lnTo>
                  <a:lnTo>
                    <a:pt x="7751064" y="0"/>
                  </a:lnTo>
                  <a:close/>
                </a:path>
              </a:pathLst>
            </a:custGeom>
            <a:solidFill>
              <a:srgbClr val="362E6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620115"/>
              <a:ext cx="7806055" cy="885825"/>
            </a:xfrm>
            <a:custGeom>
              <a:avLst/>
              <a:gdLst/>
              <a:ahLst/>
              <a:cxnLst/>
              <a:rect l="l" t="t" r="r" b="b"/>
              <a:pathLst>
                <a:path w="7806055" h="885825">
                  <a:moveTo>
                    <a:pt x="7805801" y="0"/>
                  </a:moveTo>
                  <a:lnTo>
                    <a:pt x="0" y="0"/>
                  </a:lnTo>
                  <a:lnTo>
                    <a:pt x="0" y="885596"/>
                  </a:lnTo>
                  <a:lnTo>
                    <a:pt x="7805801" y="885596"/>
                  </a:lnTo>
                  <a:lnTo>
                    <a:pt x="7805801" y="0"/>
                  </a:lnTo>
                  <a:close/>
                </a:path>
              </a:pathLst>
            </a:custGeom>
            <a:solidFill>
              <a:srgbClr val="77999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757504"/>
            <a:ext cx="780605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830580">
              <a:lnSpc>
                <a:spcPct val="100000"/>
              </a:lnSpc>
              <a:spcBef>
                <a:spcPts val="100"/>
              </a:spcBef>
            </a:pPr>
            <a:r>
              <a:rPr dirty="0" spc="-254"/>
              <a:t>Plan</a:t>
            </a:r>
            <a:r>
              <a:rPr dirty="0" spc="-665"/>
              <a:t> </a:t>
            </a:r>
            <a:r>
              <a:rPr dirty="0" spc="-170"/>
              <a:t>of</a:t>
            </a:r>
            <a:r>
              <a:rPr dirty="0" spc="-665"/>
              <a:t> </a:t>
            </a:r>
            <a:r>
              <a:rPr dirty="0" spc="-280"/>
              <a:t>action</a:t>
            </a:r>
            <a:r>
              <a:rPr dirty="0" spc="30"/>
              <a:t> </a:t>
            </a:r>
            <a:r>
              <a:rPr dirty="0" spc="-195"/>
              <a:t>and</a:t>
            </a:r>
            <a:r>
              <a:rPr dirty="0" spc="20"/>
              <a:t> </a:t>
            </a:r>
            <a:r>
              <a:rPr dirty="0" spc="-270"/>
              <a:t>Tasks</a:t>
            </a:r>
            <a:r>
              <a:rPr dirty="0" spc="-665"/>
              <a:t> </a:t>
            </a:r>
            <a:r>
              <a:rPr dirty="0" spc="-310"/>
              <a:t>Completed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3190"/>
              </a:lnSpc>
            </a:pPr>
            <a:r>
              <a:rPr dirty="0" spc="-35"/>
              <a:t>Organized</a:t>
            </a:r>
            <a:r>
              <a:rPr dirty="0" spc="-114"/>
              <a:t> </a:t>
            </a:r>
            <a:r>
              <a:rPr dirty="0" spc="-25"/>
              <a:t>by: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228091" y="1529841"/>
            <a:ext cx="11704320" cy="6979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Arial MT"/>
                <a:cs typeface="Arial MT"/>
              </a:rPr>
              <a:t>Implement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features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posting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managing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problem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statements.</a:t>
            </a:r>
            <a:endParaRPr sz="2800">
              <a:latin typeface="Arial MT"/>
              <a:cs typeface="Arial MT"/>
            </a:endParaRPr>
          </a:p>
          <a:p>
            <a:pPr marL="527685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Arial MT"/>
                <a:cs typeface="Arial MT"/>
              </a:rPr>
              <a:t>Develop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proposal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submissions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review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models</a:t>
            </a:r>
            <a:endParaRPr sz="2800">
              <a:latin typeface="Arial MT"/>
              <a:cs typeface="Arial MT"/>
            </a:endParaRPr>
          </a:p>
          <a:p>
            <a:pPr marL="527685" indent="-514984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Arial MT"/>
                <a:cs typeface="Arial MT"/>
              </a:rPr>
              <a:t>Set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up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progress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tracking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features.</a:t>
            </a:r>
            <a:endParaRPr sz="2800">
              <a:latin typeface="Arial MT"/>
              <a:cs typeface="Arial MT"/>
            </a:endParaRPr>
          </a:p>
          <a:p>
            <a:pPr marL="527685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Arial MT"/>
                <a:cs typeface="Arial MT"/>
              </a:rPr>
              <a:t>Create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intuitive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interfaces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project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tracking,</a:t>
            </a:r>
            <a:r>
              <a:rPr dirty="0" sz="2800" spc="-10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dashboards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20">
                <a:latin typeface="Arial MT"/>
                <a:cs typeface="Arial MT"/>
              </a:rPr>
              <a:t>etc.</a:t>
            </a:r>
            <a:endParaRPr sz="2800">
              <a:latin typeface="Arial MT"/>
              <a:cs typeface="Arial MT"/>
            </a:endParaRPr>
          </a:p>
          <a:p>
            <a:pPr marL="527685" indent="-514984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Arial MT"/>
                <a:cs typeface="Arial MT"/>
              </a:rPr>
              <a:t>Build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interactive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dashboards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students</a:t>
            </a:r>
            <a:r>
              <a:rPr dirty="0" sz="2800" spc="-9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startups</a:t>
            </a:r>
            <a:endParaRPr sz="2800">
              <a:latin typeface="Arial MT"/>
              <a:cs typeface="Arial MT"/>
            </a:endParaRPr>
          </a:p>
          <a:p>
            <a:pPr marL="527685" indent="-514984">
              <a:lnSpc>
                <a:spcPct val="100000"/>
              </a:lnSpc>
              <a:spcBef>
                <a:spcPts val="110"/>
              </a:spcBef>
              <a:buAutoNum type="arabicPeriod"/>
              <a:tabLst>
                <a:tab pos="527685" algn="l"/>
              </a:tabLst>
            </a:pPr>
            <a:r>
              <a:rPr dirty="0" sz="2800">
                <a:latin typeface="Arial MT"/>
                <a:cs typeface="Arial MT"/>
              </a:rPr>
              <a:t>Conduct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testing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deployment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platform.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Arial MT"/>
                <a:cs typeface="Arial MT"/>
              </a:rPr>
              <a:t>Tasks</a:t>
            </a:r>
            <a:r>
              <a:rPr dirty="0" sz="2800" spc="-12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Completed</a:t>
            </a:r>
            <a:r>
              <a:rPr dirty="0" sz="2800" spc="-85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2800">
                <a:latin typeface="Arial MT"/>
                <a:cs typeface="Arial MT"/>
              </a:rPr>
              <a:t>Backend</a:t>
            </a:r>
            <a:r>
              <a:rPr dirty="0" sz="2800" spc="-110">
                <a:latin typeface="Arial MT"/>
                <a:cs typeface="Arial MT"/>
              </a:rPr>
              <a:t> </a:t>
            </a:r>
            <a:r>
              <a:rPr dirty="0" sz="2800" spc="-50">
                <a:latin typeface="Arial MT"/>
                <a:cs typeface="Arial MT"/>
              </a:rPr>
              <a:t>:</a:t>
            </a:r>
            <a:endParaRPr sz="2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dirty="0" sz="2800" spc="-10">
                <a:latin typeface="Arial MT"/>
                <a:cs typeface="Arial MT"/>
              </a:rPr>
              <a:t>Authentication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Module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Role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based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registration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9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login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implemented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for </a:t>
            </a:r>
            <a:r>
              <a:rPr dirty="0" sz="2800">
                <a:latin typeface="Arial MT"/>
                <a:cs typeface="Arial MT"/>
              </a:rPr>
              <a:t>both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startups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students.</a:t>
            </a:r>
            <a:endParaRPr sz="2800">
              <a:latin typeface="Arial MT"/>
              <a:cs typeface="Arial MT"/>
            </a:endParaRPr>
          </a:p>
          <a:p>
            <a:pPr marL="12700" marR="376555">
              <a:lnSpc>
                <a:spcPct val="100000"/>
              </a:lnSpc>
              <a:spcBef>
                <a:spcPts val="110"/>
              </a:spcBef>
            </a:pPr>
            <a:r>
              <a:rPr dirty="0" sz="2800">
                <a:latin typeface="Arial MT"/>
                <a:cs typeface="Arial MT"/>
              </a:rPr>
              <a:t>Problem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Statements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Module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startups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to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post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manage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problem </a:t>
            </a:r>
            <a:r>
              <a:rPr dirty="0" sz="2800">
                <a:latin typeface="Arial MT"/>
                <a:cs typeface="Arial MT"/>
              </a:rPr>
              <a:t>statement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is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functional.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Also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added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startup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email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validation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using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</a:t>
            </a:r>
            <a:r>
              <a:rPr dirty="0" sz="2800" spc="1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npm </a:t>
            </a:r>
            <a:r>
              <a:rPr dirty="0" sz="2800">
                <a:latin typeface="Arial MT"/>
                <a:cs typeface="Arial MT"/>
              </a:rPr>
              <a:t>package</a:t>
            </a:r>
            <a:r>
              <a:rPr dirty="0" sz="2800" spc="-5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legitimacy</a:t>
            </a:r>
            <a:r>
              <a:rPr dirty="0" sz="2800" spc="-4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of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startups</a:t>
            </a:r>
            <a:endParaRPr sz="2800">
              <a:latin typeface="Arial MT"/>
              <a:cs typeface="Arial MT"/>
            </a:endParaRPr>
          </a:p>
          <a:p>
            <a:pPr marL="12700" marR="879475">
              <a:lnSpc>
                <a:spcPts val="3460"/>
              </a:lnSpc>
              <a:spcBef>
                <a:spcPts val="95"/>
              </a:spcBef>
            </a:pPr>
            <a:r>
              <a:rPr dirty="0" sz="2800">
                <a:latin typeface="Arial MT"/>
                <a:cs typeface="Arial MT"/>
              </a:rPr>
              <a:t>Frontend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Landing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Home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page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designed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with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the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best</a:t>
            </a:r>
            <a:r>
              <a:rPr dirty="0" sz="2800" spc="-7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possible</a:t>
            </a:r>
            <a:r>
              <a:rPr dirty="0" sz="2800" spc="-80">
                <a:latin typeface="Arial MT"/>
                <a:cs typeface="Arial MT"/>
              </a:rPr>
              <a:t> </a:t>
            </a:r>
            <a:r>
              <a:rPr dirty="0" sz="2800" spc="-25">
                <a:latin typeface="Arial MT"/>
                <a:cs typeface="Arial MT"/>
              </a:rPr>
              <a:t>UI. </a:t>
            </a:r>
            <a:r>
              <a:rPr dirty="0" sz="2800">
                <a:latin typeface="Arial MT"/>
                <a:cs typeface="Arial MT"/>
              </a:rPr>
              <a:t>Signup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Login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Pages</a:t>
            </a:r>
            <a:r>
              <a:rPr dirty="0" sz="2800" spc="-5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: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Completed</a:t>
            </a:r>
            <a:r>
              <a:rPr dirty="0" sz="2800" spc="-3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for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both</a:t>
            </a:r>
            <a:r>
              <a:rPr dirty="0" sz="2800" spc="-65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startups</a:t>
            </a:r>
            <a:r>
              <a:rPr dirty="0" sz="2800" spc="-70">
                <a:latin typeface="Arial MT"/>
                <a:cs typeface="Arial MT"/>
              </a:rPr>
              <a:t> </a:t>
            </a:r>
            <a:r>
              <a:rPr dirty="0" sz="2800">
                <a:latin typeface="Arial MT"/>
                <a:cs typeface="Arial MT"/>
              </a:rPr>
              <a:t>and</a:t>
            </a:r>
            <a:r>
              <a:rPr dirty="0" sz="2800" spc="-60">
                <a:latin typeface="Arial MT"/>
                <a:cs typeface="Arial MT"/>
              </a:rPr>
              <a:t> </a:t>
            </a:r>
            <a:r>
              <a:rPr dirty="0" sz="2800" spc="-10">
                <a:latin typeface="Arial MT"/>
                <a:cs typeface="Arial MT"/>
              </a:rPr>
              <a:t>students.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Arjun Singh</dc:creator>
  <dc:title>PPT Template for T25.pptx</dc:title>
  <dcterms:created xsi:type="dcterms:W3CDTF">2025-03-02T05:19:40Z</dcterms:created>
  <dcterms:modified xsi:type="dcterms:W3CDTF">2025-03-02T05:19:40Z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2025-01-26T00:00:00Z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2025-03-02T00:00:00Z</vt:filetime>
  </property>
  <property fmtid="{D5CDD505-2E9C-101B-9397-08002B2CF9AE}" pid="5" name="Producer">
    <vt:lpwstr>Microsoft® PowerPoint® 2021</vt:lpwstr>
  </property>
</Properties>
</file>