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1" autoAdjust="0"/>
    <p:restoredTop sz="91595" autoAdjust="0"/>
  </p:normalViewPr>
  <p:slideViewPr>
    <p:cSldViewPr snapToGrid="0">
      <p:cViewPr varScale="1">
        <p:scale>
          <a:sx n="58" d="100"/>
          <a:sy n="58" d="100"/>
        </p:scale>
        <p:origin x="98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jun Singh" userId="6c66a645-45ea-43af-92de-a89b7b574e52" providerId="ADAL" clId="{A885E464-49B4-42BF-8446-E3BABC7245A8}"/>
    <pc:docChg chg="undo custSel modSld">
      <pc:chgData name="Arjun Singh" userId="6c66a645-45ea-43af-92de-a89b7b574e52" providerId="ADAL" clId="{A885E464-49B4-42BF-8446-E3BABC7245A8}" dt="2024-09-21T08:11:04.803" v="11" actId="20577"/>
      <pc:docMkLst>
        <pc:docMk/>
      </pc:docMkLst>
      <pc:sldChg chg="modSp mod">
        <pc:chgData name="Arjun Singh" userId="6c66a645-45ea-43af-92de-a89b7b574e52" providerId="ADAL" clId="{A885E464-49B4-42BF-8446-E3BABC7245A8}" dt="2024-09-21T08:11:04.803" v="11" actId="20577"/>
        <pc:sldMkLst>
          <pc:docMk/>
          <pc:sldMk cId="1058757263" sldId="257"/>
        </pc:sldMkLst>
        <pc:spChg chg="mod">
          <ac:chgData name="Arjun Singh" userId="6c66a645-45ea-43af-92de-a89b7b574e52" providerId="ADAL" clId="{A885E464-49B4-42BF-8446-E3BABC7245A8}" dt="2024-09-21T08:11:04.803" v="11" actId="20577"/>
          <ac:spMkLst>
            <pc:docMk/>
            <pc:sldMk cId="1058757263" sldId="257"/>
            <ac:spMk id="6" creationId="{50146611-BF21-2613-817A-36E7B91A721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34F345-6511-4CB8-BF96-96996AA4935E}" type="datetimeFigureOut">
              <a:rPr lang="en-IN" smtClean="0"/>
              <a:t>21-09-2024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BCBC67-4933-4D7B-904F-7695F8BF3D34}" type="slidenum">
              <a:rPr lang="en-IN" smtClean="0"/>
              <a:t>‹#›</a:t>
            </a:fld>
            <a:endParaRPr lang="en-IN"/>
          </a:p>
        </p:txBody>
      </p:sp>
    </p:spTree>
    <p:extLst>
      <p:ext uri="{BB962C8B-B14F-4D97-AF65-F5344CB8AC3E}">
        <p14:creationId xmlns:p14="http://schemas.microsoft.com/office/powerpoint/2010/main" val="32117088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0BCBC67-4933-4D7B-904F-7695F8BF3D34}" type="slidenum">
              <a:rPr lang="en-IN" smtClean="0"/>
              <a:t>2</a:t>
            </a:fld>
            <a:endParaRPr lang="en-IN"/>
          </a:p>
        </p:txBody>
      </p:sp>
    </p:spTree>
    <p:extLst>
      <p:ext uri="{BB962C8B-B14F-4D97-AF65-F5344CB8AC3E}">
        <p14:creationId xmlns:p14="http://schemas.microsoft.com/office/powerpoint/2010/main" val="1380873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0BCBC67-4933-4D7B-904F-7695F8BF3D34}" type="slidenum">
              <a:rPr lang="en-IN" smtClean="0"/>
              <a:t>3</a:t>
            </a:fld>
            <a:endParaRPr lang="en-IN"/>
          </a:p>
        </p:txBody>
      </p:sp>
    </p:spTree>
    <p:extLst>
      <p:ext uri="{BB962C8B-B14F-4D97-AF65-F5344CB8AC3E}">
        <p14:creationId xmlns:p14="http://schemas.microsoft.com/office/powerpoint/2010/main" val="2144137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21818-E75A-458F-AC5B-0E9A2C76B835}"/>
              </a:ext>
            </a:extLst>
          </p:cNvPr>
          <p:cNvSpPr>
            <a:spLocks noGrp="1"/>
          </p:cNvSpPr>
          <p:nvPr>
            <p:ph type="ctrTitle"/>
          </p:nvPr>
        </p:nvSpPr>
        <p:spPr>
          <a:xfrm>
            <a:off x="448056" y="448056"/>
            <a:ext cx="11292840" cy="3401568"/>
          </a:xfrm>
        </p:spPr>
        <p:txBody>
          <a:bodyPr anchor="b">
            <a:normAutofit/>
          </a:bodyPr>
          <a:lstStyle>
            <a:lvl1pPr algn="l">
              <a:defRPr sz="6400">
                <a:solidFill>
                  <a:schemeClr val="tx2"/>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6EE64DE-978B-4F95-BB3C-D027D8008748}"/>
              </a:ext>
            </a:extLst>
          </p:cNvPr>
          <p:cNvSpPr>
            <a:spLocks noGrp="1"/>
          </p:cNvSpPr>
          <p:nvPr>
            <p:ph type="subTitle" idx="1"/>
          </p:nvPr>
        </p:nvSpPr>
        <p:spPr>
          <a:xfrm>
            <a:off x="448056" y="4471416"/>
            <a:ext cx="11292840" cy="1481328"/>
          </a:xfrm>
        </p:spPr>
        <p:txBody>
          <a:bodyPr/>
          <a:lstStyle>
            <a:lvl1pPr marL="0" indent="0" algn="l">
              <a:lnSpc>
                <a:spcPct val="120000"/>
              </a:lnSpc>
              <a:buNone/>
              <a:defRPr sz="2400">
                <a:solidFill>
                  <a:schemeClr val="tx2">
                    <a:alpha val="5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a:extLst>
              <a:ext uri="{FF2B5EF4-FFF2-40B4-BE49-F238E27FC236}">
                <a16:creationId xmlns:a16="http://schemas.microsoft.com/office/drawing/2014/main" id="{C66CC717-08C5-4F3E-B8AA-BA93C8755982}"/>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Footer Placeholder 4">
            <a:extLst>
              <a:ext uri="{FF2B5EF4-FFF2-40B4-BE49-F238E27FC236}">
                <a16:creationId xmlns:a16="http://schemas.microsoft.com/office/drawing/2014/main" id="{896B5700-AA45-4E20-8BE5-27620411303F}"/>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10" name="Slide Number Placeholder 5">
            <a:extLst>
              <a:ext uri="{FF2B5EF4-FFF2-40B4-BE49-F238E27FC236}">
                <a16:creationId xmlns:a16="http://schemas.microsoft.com/office/drawing/2014/main" id="{7C5B7199-CC00-4D38-8B48-F8A539112985}"/>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11" name="Date Placeholder 3">
            <a:extLst>
              <a:ext uri="{FF2B5EF4-FFF2-40B4-BE49-F238E27FC236}">
                <a16:creationId xmlns:a16="http://schemas.microsoft.com/office/drawing/2014/main" id="{16BC76EC-3453-4CE0-A71D-BD21940757B4}"/>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Saturday, September 21, 2024</a:t>
            </a:fld>
            <a:endParaRPr lang="en-US" dirty="0"/>
          </a:p>
        </p:txBody>
      </p:sp>
    </p:spTree>
    <p:extLst>
      <p:ext uri="{BB962C8B-B14F-4D97-AF65-F5344CB8AC3E}">
        <p14:creationId xmlns:p14="http://schemas.microsoft.com/office/powerpoint/2010/main" val="2741503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733FC-38A1-463C-BF3D-0D99784E02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AFD076A-A004-4560-A43B-028624E20D17}"/>
              </a:ext>
            </a:extLst>
          </p:cNvPr>
          <p:cNvSpPr>
            <a:spLocks noGrp="1"/>
          </p:cNvSpPr>
          <p:nvPr>
            <p:ph type="body" orient="vert" idx="1"/>
          </p:nvPr>
        </p:nvSpPr>
        <p:spPr>
          <a:xfrm>
            <a:off x="448056" y="1956816"/>
            <a:ext cx="11301984" cy="3995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FCFBA60-9309-4F2A-9FA9-305C4AFBECAF}"/>
              </a:ext>
            </a:extLst>
          </p:cNvPr>
          <p:cNvSpPr>
            <a:spLocks noGrp="1"/>
          </p:cNvSpPr>
          <p:nvPr>
            <p:ph type="dt" sz="half" idx="10"/>
          </p:nvPr>
        </p:nvSpPr>
        <p:spPr>
          <a:xfrm>
            <a:off x="438912" y="6153912"/>
            <a:ext cx="3456432" cy="502920"/>
          </a:xfrm>
          <a:prstGeom prst="rect">
            <a:avLst/>
          </a:prstGeom>
        </p:spPr>
        <p:txBody>
          <a:bodyPr/>
          <a:lstStyle/>
          <a:p>
            <a:fld id="{53CF612A-4CB0-4F57-9A87-F049CECB184D}" type="datetime2">
              <a:rPr lang="en-US" smtClean="0"/>
              <a:t>Saturday, September 21, 2024</a:t>
            </a:fld>
            <a:endParaRPr lang="en-US"/>
          </a:p>
        </p:txBody>
      </p:sp>
      <p:sp>
        <p:nvSpPr>
          <p:cNvPr id="5" name="Footer Placeholder 4">
            <a:extLst>
              <a:ext uri="{FF2B5EF4-FFF2-40B4-BE49-F238E27FC236}">
                <a16:creationId xmlns:a16="http://schemas.microsoft.com/office/drawing/2014/main" id="{491BF451-928F-4E55-8A76-111D0E21121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B5EC161-BA80-4E93-AEB1-B61E38C098BB}"/>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4280882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44E3E-5EFE-4FCB-86A2-5E20CC6525EC}"/>
              </a:ext>
            </a:extLst>
          </p:cNvPr>
          <p:cNvSpPr>
            <a:spLocks noGrp="1"/>
          </p:cNvSpPr>
          <p:nvPr>
            <p:ph type="title" orient="vert"/>
          </p:nvPr>
        </p:nvSpPr>
        <p:spPr>
          <a:xfrm>
            <a:off x="10232136" y="448056"/>
            <a:ext cx="1581912" cy="550468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95005E-2E0C-4200-BF29-1135A35EE9B9}"/>
              </a:ext>
            </a:extLst>
          </p:cNvPr>
          <p:cNvSpPr>
            <a:spLocks noGrp="1"/>
          </p:cNvSpPr>
          <p:nvPr>
            <p:ph type="body" orient="vert" idx="1"/>
          </p:nvPr>
        </p:nvSpPr>
        <p:spPr>
          <a:xfrm>
            <a:off x="438912" y="438912"/>
            <a:ext cx="9436608" cy="55046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12BBBED-3B21-4271-BC0F-BBA258B59D48}"/>
              </a:ext>
            </a:extLst>
          </p:cNvPr>
          <p:cNvSpPr>
            <a:spLocks noGrp="1"/>
          </p:cNvSpPr>
          <p:nvPr>
            <p:ph type="dt" sz="half" idx="10"/>
          </p:nvPr>
        </p:nvSpPr>
        <p:spPr>
          <a:xfrm>
            <a:off x="438912" y="6153912"/>
            <a:ext cx="3456432" cy="502920"/>
          </a:xfrm>
          <a:prstGeom prst="rect">
            <a:avLst/>
          </a:prstGeom>
        </p:spPr>
        <p:txBody>
          <a:bodyPr/>
          <a:lstStyle/>
          <a:p>
            <a:fld id="{8F397F40-C8F7-4897-A6B8-241042F913A9}" type="datetime2">
              <a:rPr lang="en-US" smtClean="0"/>
              <a:t>Saturday, September 21, 2024</a:t>
            </a:fld>
            <a:endParaRPr lang="en-US"/>
          </a:p>
        </p:txBody>
      </p:sp>
      <p:sp>
        <p:nvSpPr>
          <p:cNvPr id="5" name="Footer Placeholder 4">
            <a:extLst>
              <a:ext uri="{FF2B5EF4-FFF2-40B4-BE49-F238E27FC236}">
                <a16:creationId xmlns:a16="http://schemas.microsoft.com/office/drawing/2014/main" id="{2D89CED5-56F3-4943-8143-918F7A860CD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9C87180-7248-4741-8E3B-9AAFB414DD95}"/>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616156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7685-BDD9-488F-B082-33592E0F1364}"/>
              </a:ext>
            </a:extLst>
          </p:cNvPr>
          <p:cNvSpPr>
            <a:spLocks noGrp="1"/>
          </p:cNvSpPr>
          <p:nvPr>
            <p:ph type="title"/>
          </p:nvPr>
        </p:nvSpPr>
        <p:spPr/>
        <p:txBody>
          <a:bodyPr wrap="square"/>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CB5FF-7FB5-4B8A-BF1C-48765D40B4C0}"/>
              </a:ext>
            </a:extLst>
          </p:cNvPr>
          <p:cNvSpPr>
            <a:spLocks noGrp="1"/>
          </p:cNvSpPr>
          <p:nvPr>
            <p:ph idx="1"/>
          </p:nvPr>
        </p:nvSpPr>
        <p:spPr>
          <a:xfrm>
            <a:off x="448056" y="1735200"/>
            <a:ext cx="11293200" cy="3783013"/>
          </a:xfrm>
        </p:spPr>
        <p:txBody>
          <a:bodyPr wrap="square"/>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a:extLst>
              <a:ext uri="{FF2B5EF4-FFF2-40B4-BE49-F238E27FC236}">
                <a16:creationId xmlns:a16="http://schemas.microsoft.com/office/drawing/2014/main" id="{BDA03860-F8F0-4186-B5D0-72C935B2C2A9}"/>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8" name="Slide Number Placeholder 5">
            <a:extLst>
              <a:ext uri="{FF2B5EF4-FFF2-40B4-BE49-F238E27FC236}">
                <a16:creationId xmlns:a16="http://schemas.microsoft.com/office/drawing/2014/main" id="{60B9D802-9E36-42DA-B6CA-6C937CBE8A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9" name="Date Placeholder 3">
            <a:extLst>
              <a:ext uri="{FF2B5EF4-FFF2-40B4-BE49-F238E27FC236}">
                <a16:creationId xmlns:a16="http://schemas.microsoft.com/office/drawing/2014/main" id="{C227B5A7-BF66-4C50-9DAD-A24070310B83}"/>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Saturday, September 21, 2024</a:t>
            </a:fld>
            <a:endParaRPr lang="en-US" dirty="0"/>
          </a:p>
        </p:txBody>
      </p:sp>
    </p:spTree>
    <p:extLst>
      <p:ext uri="{BB962C8B-B14F-4D97-AF65-F5344CB8AC3E}">
        <p14:creationId xmlns:p14="http://schemas.microsoft.com/office/powerpoint/2010/main" val="2078387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E2B8D-DB20-44D1-84BC-F76685913380}"/>
              </a:ext>
            </a:extLst>
          </p:cNvPr>
          <p:cNvSpPr>
            <a:spLocks noGrp="1"/>
          </p:cNvSpPr>
          <p:nvPr>
            <p:ph type="title"/>
          </p:nvPr>
        </p:nvSpPr>
        <p:spPr>
          <a:xfrm>
            <a:off x="448056" y="448056"/>
            <a:ext cx="11311128" cy="3401568"/>
          </a:xfrm>
        </p:spPr>
        <p:txBody>
          <a:bodyPr anchor="b">
            <a:normAutofit/>
          </a:bodyPr>
          <a:lstStyle>
            <a:lvl1pPr>
              <a:defRPr sz="6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594C298-618E-4642-8F2B-8DD253ED5C06}"/>
              </a:ext>
            </a:extLst>
          </p:cNvPr>
          <p:cNvSpPr>
            <a:spLocks noGrp="1"/>
          </p:cNvSpPr>
          <p:nvPr>
            <p:ph type="body" idx="1"/>
          </p:nvPr>
        </p:nvSpPr>
        <p:spPr>
          <a:xfrm>
            <a:off x="448056" y="4471416"/>
            <a:ext cx="11292840" cy="1481328"/>
          </a:xfrm>
        </p:spPr>
        <p:txBody>
          <a:bodyPr/>
          <a:lstStyle>
            <a:lvl1pPr marL="0" indent="0">
              <a:lnSpc>
                <a:spcPct val="120000"/>
              </a:lnSpc>
              <a:buNone/>
              <a:defRPr sz="2400">
                <a:solidFill>
                  <a:schemeClr val="tx2">
                    <a:alpha val="5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B3ECD5-2EEA-457B-9C93-36F8AF368EC7}"/>
              </a:ext>
            </a:extLst>
          </p:cNvPr>
          <p:cNvSpPr>
            <a:spLocks noGrp="1"/>
          </p:cNvSpPr>
          <p:nvPr>
            <p:ph type="dt" sz="half" idx="10"/>
          </p:nvPr>
        </p:nvSpPr>
        <p:spPr>
          <a:xfrm>
            <a:off x="438912" y="6153912"/>
            <a:ext cx="3456432" cy="502920"/>
          </a:xfrm>
          <a:prstGeom prst="rect">
            <a:avLst/>
          </a:prstGeom>
        </p:spPr>
        <p:txBody>
          <a:bodyPr/>
          <a:lstStyle/>
          <a:p>
            <a:fld id="{10EDCA73-0A86-4195-A787-75037827079D}" type="datetime2">
              <a:rPr lang="en-US" smtClean="0"/>
              <a:t>Saturday, September 21, 2024</a:t>
            </a:fld>
            <a:endParaRPr lang="en-US"/>
          </a:p>
        </p:txBody>
      </p:sp>
      <p:sp>
        <p:nvSpPr>
          <p:cNvPr id="5" name="Footer Placeholder 4">
            <a:extLst>
              <a:ext uri="{FF2B5EF4-FFF2-40B4-BE49-F238E27FC236}">
                <a16:creationId xmlns:a16="http://schemas.microsoft.com/office/drawing/2014/main" id="{D79A15D4-F172-4025-9290-C8F5D419720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3926CD73-9984-4E1D-BD74-37115C1F4C57}"/>
              </a:ext>
            </a:extLst>
          </p:cNvPr>
          <p:cNvSpPr>
            <a:spLocks noGrp="1"/>
          </p:cNvSpPr>
          <p:nvPr>
            <p:ph type="sldNum" sz="quarter" idx="12"/>
          </p:nvPr>
        </p:nvSpPr>
        <p:spPr/>
        <p:txBody>
          <a:bodyPr rIns="219456"/>
          <a:lstStyle/>
          <a:p>
            <a:fld id="{0D309695-DEC3-40DA-9DF5-330280C9D0E8}" type="slidenum">
              <a:rPr lang="en-US" smtClean="0"/>
              <a:t>‹#›</a:t>
            </a:fld>
            <a:endParaRPr lang="en-US"/>
          </a:p>
        </p:txBody>
      </p:sp>
      <p:cxnSp>
        <p:nvCxnSpPr>
          <p:cNvPr id="8" name="Straight Connector 7">
            <a:extLst>
              <a:ext uri="{FF2B5EF4-FFF2-40B4-BE49-F238E27FC236}">
                <a16:creationId xmlns:a16="http://schemas.microsoft.com/office/drawing/2014/main" id="{E99FAD47-5E44-4EE5-A422-A77593F8F3A3}"/>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9902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74E41-AB27-418C-AA9E-8F863DDE362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8B9E10A-E18D-4122-A71B-0A22F695E076}"/>
              </a:ext>
            </a:extLst>
          </p:cNvPr>
          <p:cNvSpPr>
            <a:spLocks noGrp="1"/>
          </p:cNvSpPr>
          <p:nvPr>
            <p:ph sz="half" idx="1"/>
          </p:nvPr>
        </p:nvSpPr>
        <p:spPr>
          <a:xfrm>
            <a:off x="448056" y="1735200"/>
            <a:ext cx="5431536" cy="4214750"/>
          </a:xfrm>
        </p:spPr>
        <p:txBody>
          <a:bodyPr/>
          <a:lstStyle>
            <a:lvl1pPr marL="450000">
              <a:defRPr/>
            </a:lvl1pPr>
            <a:lvl2pPr marL="900000">
              <a:defRPr/>
            </a:lvl2pPr>
            <a:lvl3pPr marL="1350000">
              <a:defRPr/>
            </a:lvl3pPr>
            <a:lvl4pPr marL="1800000">
              <a:defRPr/>
            </a:lvl4pPr>
            <a:lvl5pPr marL="225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90CB980D-2720-431B-88C8-4D837023BBFF}"/>
              </a:ext>
            </a:extLst>
          </p:cNvPr>
          <p:cNvSpPr>
            <a:spLocks noGrp="1"/>
          </p:cNvSpPr>
          <p:nvPr>
            <p:ph sz="half" idx="2"/>
          </p:nvPr>
        </p:nvSpPr>
        <p:spPr>
          <a:xfrm>
            <a:off x="6309360" y="1735200"/>
            <a:ext cx="5431536" cy="4214750"/>
          </a:xfrm>
        </p:spPr>
        <p:txBody>
          <a:bodyPr/>
          <a:lstStyle>
            <a:lvl2pPr marL="900000">
              <a:defRPr/>
            </a:lvl2pPr>
            <a:lvl3pPr marL="1350000">
              <a:defRPr/>
            </a:lvl3pPr>
            <a:lvl4pPr marL="1800000">
              <a:defRPr/>
            </a:lvl4pPr>
            <a:lvl5pPr marL="243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E8EB211-F6F7-4C53-B25F-F1EBF7A8BF4E}"/>
              </a:ext>
            </a:extLst>
          </p:cNvPr>
          <p:cNvSpPr>
            <a:spLocks noGrp="1"/>
          </p:cNvSpPr>
          <p:nvPr>
            <p:ph type="dt" sz="half" idx="10"/>
          </p:nvPr>
        </p:nvSpPr>
        <p:spPr>
          <a:xfrm>
            <a:off x="438912" y="6153912"/>
            <a:ext cx="3456432" cy="502920"/>
          </a:xfrm>
          <a:prstGeom prst="rect">
            <a:avLst/>
          </a:prstGeom>
        </p:spPr>
        <p:txBody>
          <a:bodyPr/>
          <a:lstStyle/>
          <a:p>
            <a:fld id="{83C75374-B296-498E-A935-80631EA9020D}" type="datetime2">
              <a:rPr lang="en-US" smtClean="0"/>
              <a:t>Saturday, September 21, 2024</a:t>
            </a:fld>
            <a:endParaRPr lang="en-US"/>
          </a:p>
        </p:txBody>
      </p:sp>
      <p:sp>
        <p:nvSpPr>
          <p:cNvPr id="6" name="Footer Placeholder 5">
            <a:extLst>
              <a:ext uri="{FF2B5EF4-FFF2-40B4-BE49-F238E27FC236}">
                <a16:creationId xmlns:a16="http://schemas.microsoft.com/office/drawing/2014/main" id="{D0AA830D-482E-415E-B855-D561B94BDC2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D7FB2AC-9F49-4D35-8C5E-ECECC6B13134}"/>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2365521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5D59-DC0A-4295-8714-902B54B983AF}"/>
              </a:ext>
            </a:extLst>
          </p:cNvPr>
          <p:cNvSpPr>
            <a:spLocks noGrp="1"/>
          </p:cNvSpPr>
          <p:nvPr>
            <p:ph type="title"/>
          </p:nvPr>
        </p:nvSpPr>
        <p:spPr>
          <a:xfrm>
            <a:off x="448056" y="388800"/>
            <a:ext cx="11311128" cy="114120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67A33E2-E7AE-4E37-9DF1-69697E45D2A7}"/>
              </a:ext>
            </a:extLst>
          </p:cNvPr>
          <p:cNvSpPr>
            <a:spLocks noGrp="1"/>
          </p:cNvSpPr>
          <p:nvPr>
            <p:ph type="body" idx="1"/>
          </p:nvPr>
        </p:nvSpPr>
        <p:spPr>
          <a:xfrm>
            <a:off x="448056"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2E79D5-E651-4B82-AFAA-DE6E16AC3EB8}"/>
              </a:ext>
            </a:extLst>
          </p:cNvPr>
          <p:cNvSpPr>
            <a:spLocks noGrp="1"/>
          </p:cNvSpPr>
          <p:nvPr>
            <p:ph sz="half" idx="2"/>
          </p:nvPr>
        </p:nvSpPr>
        <p:spPr>
          <a:xfrm>
            <a:off x="448056"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1A91196-F771-42C3-A726-A4ECF561FFF3}"/>
              </a:ext>
            </a:extLst>
          </p:cNvPr>
          <p:cNvSpPr>
            <a:spLocks noGrp="1"/>
          </p:cNvSpPr>
          <p:nvPr>
            <p:ph type="body" sz="quarter" idx="3"/>
          </p:nvPr>
        </p:nvSpPr>
        <p:spPr>
          <a:xfrm>
            <a:off x="6309360"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76BA18-D373-4B5F-B812-5D5E4C2378E7}"/>
              </a:ext>
            </a:extLst>
          </p:cNvPr>
          <p:cNvSpPr>
            <a:spLocks noGrp="1"/>
          </p:cNvSpPr>
          <p:nvPr>
            <p:ph sz="quarter" idx="4"/>
          </p:nvPr>
        </p:nvSpPr>
        <p:spPr>
          <a:xfrm>
            <a:off x="6309360"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F395D0EB-9F99-4C95-ADA6-AC6B493CCA9D}"/>
              </a:ext>
            </a:extLst>
          </p:cNvPr>
          <p:cNvSpPr>
            <a:spLocks noGrp="1"/>
          </p:cNvSpPr>
          <p:nvPr>
            <p:ph type="dt" sz="half" idx="10"/>
          </p:nvPr>
        </p:nvSpPr>
        <p:spPr>
          <a:xfrm>
            <a:off x="438912" y="6153912"/>
            <a:ext cx="3456432" cy="502920"/>
          </a:xfrm>
          <a:prstGeom prst="rect">
            <a:avLst/>
          </a:prstGeom>
        </p:spPr>
        <p:txBody>
          <a:bodyPr/>
          <a:lstStyle/>
          <a:p>
            <a:fld id="{B098B728-214A-4ABC-8432-5B3A5A66A987}" type="datetime2">
              <a:rPr lang="en-US" smtClean="0"/>
              <a:t>Saturday, September 21, 2024</a:t>
            </a:fld>
            <a:endParaRPr lang="en-US" dirty="0"/>
          </a:p>
        </p:txBody>
      </p:sp>
      <p:sp>
        <p:nvSpPr>
          <p:cNvPr id="8" name="Footer Placeholder 7">
            <a:extLst>
              <a:ext uri="{FF2B5EF4-FFF2-40B4-BE49-F238E27FC236}">
                <a16:creationId xmlns:a16="http://schemas.microsoft.com/office/drawing/2014/main" id="{27EB69A9-1E48-4683-8873-D888C39E6EE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57E419C-3010-4562-BA4B-ECBC2DBE629E}"/>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3865930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58066-A255-4886-A4B0-2AC829A768F3}"/>
              </a:ext>
            </a:extLst>
          </p:cNvPr>
          <p:cNvSpPr>
            <a:spLocks noGrp="1"/>
          </p:cNvSpPr>
          <p:nvPr>
            <p:ph type="title"/>
          </p:nvPr>
        </p:nvSpPr>
        <p:spPr>
          <a:xfrm>
            <a:off x="448056" y="388800"/>
            <a:ext cx="11311128" cy="5559552"/>
          </a:xfrm>
        </p:spPr>
        <p:txBody>
          <a:bodyPr wrap="square"/>
          <a:lstStyle/>
          <a:p>
            <a:r>
              <a:rPr lang="en-US"/>
              <a:t>Click to edit Master title style</a:t>
            </a:r>
            <a:endParaRPr lang="en-US" dirty="0"/>
          </a:p>
        </p:txBody>
      </p:sp>
      <p:sp>
        <p:nvSpPr>
          <p:cNvPr id="3" name="Date Placeholder 2">
            <a:extLst>
              <a:ext uri="{FF2B5EF4-FFF2-40B4-BE49-F238E27FC236}">
                <a16:creationId xmlns:a16="http://schemas.microsoft.com/office/drawing/2014/main" id="{2068D80A-6560-46E3-AF30-9CEC54EA747C}"/>
              </a:ext>
            </a:extLst>
          </p:cNvPr>
          <p:cNvSpPr>
            <a:spLocks noGrp="1"/>
          </p:cNvSpPr>
          <p:nvPr>
            <p:ph type="dt" sz="half" idx="10"/>
          </p:nvPr>
        </p:nvSpPr>
        <p:spPr>
          <a:xfrm>
            <a:off x="438912" y="6153912"/>
            <a:ext cx="3456432" cy="502920"/>
          </a:xfrm>
          <a:prstGeom prst="rect">
            <a:avLst/>
          </a:prstGeom>
        </p:spPr>
        <p:txBody>
          <a:bodyPr/>
          <a:lstStyle/>
          <a:p>
            <a:fld id="{015F02D0-6806-43AF-9888-2359BF40C204}" type="datetime2">
              <a:rPr lang="en-US" smtClean="0"/>
              <a:t>Saturday, September 21, 2024</a:t>
            </a:fld>
            <a:endParaRPr lang="en-US"/>
          </a:p>
        </p:txBody>
      </p:sp>
      <p:sp>
        <p:nvSpPr>
          <p:cNvPr id="4" name="Footer Placeholder 3">
            <a:extLst>
              <a:ext uri="{FF2B5EF4-FFF2-40B4-BE49-F238E27FC236}">
                <a16:creationId xmlns:a16="http://schemas.microsoft.com/office/drawing/2014/main" id="{4AB673C2-FB1E-46F5-8CFB-93B9DB807075}"/>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91E2120-410F-4382-81AB-37F161F72150}"/>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2855429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802222-E41B-48E7-BF06-5C5509D621C0}"/>
              </a:ext>
            </a:extLst>
          </p:cNvPr>
          <p:cNvSpPr>
            <a:spLocks noGrp="1"/>
          </p:cNvSpPr>
          <p:nvPr>
            <p:ph type="dt" sz="half" idx="10"/>
          </p:nvPr>
        </p:nvSpPr>
        <p:spPr>
          <a:xfrm>
            <a:off x="438912" y="6153912"/>
            <a:ext cx="3456432" cy="502920"/>
          </a:xfrm>
          <a:prstGeom prst="rect">
            <a:avLst/>
          </a:prstGeom>
        </p:spPr>
        <p:txBody>
          <a:bodyPr/>
          <a:lstStyle/>
          <a:p>
            <a:fld id="{8EE14D2D-B1AF-4197-82D6-FC1F8BD05681}" type="datetime2">
              <a:rPr lang="en-US" smtClean="0"/>
              <a:t>Saturday, September 21, 2024</a:t>
            </a:fld>
            <a:endParaRPr lang="en-US"/>
          </a:p>
        </p:txBody>
      </p:sp>
      <p:sp>
        <p:nvSpPr>
          <p:cNvPr id="3" name="Footer Placeholder 2">
            <a:extLst>
              <a:ext uri="{FF2B5EF4-FFF2-40B4-BE49-F238E27FC236}">
                <a16:creationId xmlns:a16="http://schemas.microsoft.com/office/drawing/2014/main" id="{17A636E3-B721-46E8-882F-C123530F0FEF}"/>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C4FC1178-3E0E-449A-B799-009C04C069AF}"/>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927701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23392-4FF4-4922-A14E-8AA23A9BDD7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4FB38E-5055-4C9B-9A3B-A7B3A4887944}"/>
              </a:ext>
            </a:extLst>
          </p:cNvPr>
          <p:cNvSpPr>
            <a:spLocks noGrp="1"/>
          </p:cNvSpPr>
          <p:nvPr>
            <p:ph idx="1"/>
          </p:nvPr>
        </p:nvSpPr>
        <p:spPr>
          <a:xfrm>
            <a:off x="4370832" y="393192"/>
            <a:ext cx="7379208" cy="5559552"/>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E2EC2DB-2ED3-408C-BFF2-F413C9D8F91E}"/>
              </a:ext>
            </a:extLst>
          </p:cNvPr>
          <p:cNvSpPr>
            <a:spLocks noGrp="1"/>
          </p:cNvSpPr>
          <p:nvPr>
            <p:ph type="body" sz="half" idx="2"/>
          </p:nvPr>
        </p:nvSpPr>
        <p:spPr>
          <a:xfrm>
            <a:off x="448056" y="1733550"/>
            <a:ext cx="3447288" cy="421919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374FDF-3000-4B2C-AC88-8CE34D680596}"/>
              </a:ext>
            </a:extLst>
          </p:cNvPr>
          <p:cNvSpPr>
            <a:spLocks noGrp="1"/>
          </p:cNvSpPr>
          <p:nvPr>
            <p:ph type="dt" sz="half" idx="10"/>
          </p:nvPr>
        </p:nvSpPr>
        <p:spPr>
          <a:xfrm>
            <a:off x="438912" y="6153912"/>
            <a:ext cx="3456432" cy="502920"/>
          </a:xfrm>
          <a:prstGeom prst="rect">
            <a:avLst/>
          </a:prstGeom>
        </p:spPr>
        <p:txBody>
          <a:bodyPr/>
          <a:lstStyle/>
          <a:p>
            <a:fld id="{98771CEB-9838-4245-91B8-EFBAFE2D8B44}" type="datetime2">
              <a:rPr lang="en-US" smtClean="0"/>
              <a:t>Saturday, September 21, 2024</a:t>
            </a:fld>
            <a:endParaRPr lang="en-US"/>
          </a:p>
        </p:txBody>
      </p:sp>
      <p:sp>
        <p:nvSpPr>
          <p:cNvPr id="6" name="Footer Placeholder 5">
            <a:extLst>
              <a:ext uri="{FF2B5EF4-FFF2-40B4-BE49-F238E27FC236}">
                <a16:creationId xmlns:a16="http://schemas.microsoft.com/office/drawing/2014/main" id="{0DA0B7F4-5B8C-49BD-9BDA-FCBD13E2422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3502BC00-0803-4A53-8657-91CE0DB80E54}"/>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705924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C2A98-C272-40D9-B75A-77A3D58678E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AD50DAC-9AC3-4A9A-91B7-6C95E4362561}"/>
              </a:ext>
            </a:extLst>
          </p:cNvPr>
          <p:cNvSpPr>
            <a:spLocks noGrp="1"/>
          </p:cNvSpPr>
          <p:nvPr>
            <p:ph type="pic" idx="1"/>
          </p:nvPr>
        </p:nvSpPr>
        <p:spPr>
          <a:xfrm>
            <a:off x="4370832" y="441324"/>
            <a:ext cx="7373112" cy="55114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3721B04-C243-49A9-B5D3-483379290943}"/>
              </a:ext>
            </a:extLst>
          </p:cNvPr>
          <p:cNvSpPr>
            <a:spLocks noGrp="1"/>
          </p:cNvSpPr>
          <p:nvPr>
            <p:ph type="body" sz="half" idx="2"/>
          </p:nvPr>
        </p:nvSpPr>
        <p:spPr>
          <a:xfrm>
            <a:off x="448056" y="1735200"/>
            <a:ext cx="3447288" cy="421475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8E949C-DD35-44F6-B45A-35134D7E1299}"/>
              </a:ext>
            </a:extLst>
          </p:cNvPr>
          <p:cNvSpPr>
            <a:spLocks noGrp="1"/>
          </p:cNvSpPr>
          <p:nvPr>
            <p:ph type="dt" sz="half" idx="10"/>
          </p:nvPr>
        </p:nvSpPr>
        <p:spPr>
          <a:xfrm>
            <a:off x="438912" y="6153912"/>
            <a:ext cx="3456432" cy="502920"/>
          </a:xfrm>
          <a:prstGeom prst="rect">
            <a:avLst/>
          </a:prstGeom>
        </p:spPr>
        <p:txBody>
          <a:bodyPr/>
          <a:lstStyle/>
          <a:p>
            <a:fld id="{51D3F6BF-A585-41F8-88DF-7E5D069F892A}" type="datetime2">
              <a:rPr lang="en-US" smtClean="0"/>
              <a:t>Saturday, September 21, 2024</a:t>
            </a:fld>
            <a:endParaRPr lang="en-US"/>
          </a:p>
        </p:txBody>
      </p:sp>
      <p:sp>
        <p:nvSpPr>
          <p:cNvPr id="6" name="Footer Placeholder 5">
            <a:extLst>
              <a:ext uri="{FF2B5EF4-FFF2-40B4-BE49-F238E27FC236}">
                <a16:creationId xmlns:a16="http://schemas.microsoft.com/office/drawing/2014/main" id="{6BC70102-4B8E-4FEC-9BB7-97FDC1EABF8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6693AF-08A9-4388-A9B8-174D53955998}"/>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932189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DDBCE8-F60C-4E3A-83C0-BDE8DD2DE1FD}"/>
              </a:ext>
            </a:extLst>
          </p:cNvPr>
          <p:cNvSpPr>
            <a:spLocks noGrp="1"/>
          </p:cNvSpPr>
          <p:nvPr>
            <p:ph type="title"/>
          </p:nvPr>
        </p:nvSpPr>
        <p:spPr>
          <a:xfrm>
            <a:off x="448056" y="388800"/>
            <a:ext cx="11301984" cy="1141200"/>
          </a:xfrm>
          <a:prstGeom prst="rect">
            <a:avLst/>
          </a:prstGeom>
        </p:spPr>
        <p:txBody>
          <a:bodyPr vert="horz" lIns="0" tIns="0" rIns="0" bIns="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BC57F-72F2-48BC-B1EE-1F2C6155D72E}"/>
              </a:ext>
            </a:extLst>
          </p:cNvPr>
          <p:cNvSpPr>
            <a:spLocks noGrp="1"/>
          </p:cNvSpPr>
          <p:nvPr>
            <p:ph type="body" idx="1"/>
          </p:nvPr>
        </p:nvSpPr>
        <p:spPr>
          <a:xfrm>
            <a:off x="448056" y="1733550"/>
            <a:ext cx="11293200" cy="3783013"/>
          </a:xfrm>
          <a:prstGeom prst="rect">
            <a:avLst/>
          </a:prstGeom>
        </p:spPr>
        <p:txBody>
          <a:bodyPr vert="horz" lIns="0" tIns="0" rIns="9144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930FBC45-A4BC-4EE5-82B1-8BC79122559A}"/>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6" name="Slide Number Placeholder 5">
            <a:extLst>
              <a:ext uri="{FF2B5EF4-FFF2-40B4-BE49-F238E27FC236}">
                <a16:creationId xmlns:a16="http://schemas.microsoft.com/office/drawing/2014/main" id="{725E1300-1995-409E-B058-59180872B6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10" name="Date Placeholder 3">
            <a:extLst>
              <a:ext uri="{FF2B5EF4-FFF2-40B4-BE49-F238E27FC236}">
                <a16:creationId xmlns:a16="http://schemas.microsoft.com/office/drawing/2014/main" id="{639030E9-7F3B-403F-96B2-7C2C627C30A0}"/>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Saturday, September 21, 2024</a:t>
            </a:fld>
            <a:endParaRPr lang="en-US" dirty="0"/>
          </a:p>
        </p:txBody>
      </p:sp>
    </p:spTree>
    <p:extLst>
      <p:ext uri="{BB962C8B-B14F-4D97-AF65-F5344CB8AC3E}">
        <p14:creationId xmlns:p14="http://schemas.microsoft.com/office/powerpoint/2010/main" val="2374182528"/>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sldNum="0" hdr="0" ftr="0" dt="0"/>
  <p:txStyles>
    <p:titleStyle>
      <a:lvl1pPr algn="l" defTabSz="914400" rtl="0" eaLnBrk="1" latinLnBrk="0" hangingPunct="1">
        <a:lnSpc>
          <a:spcPct val="90000"/>
        </a:lnSpc>
        <a:spcBef>
          <a:spcPct val="0"/>
        </a:spcBef>
        <a:buNone/>
        <a:defRPr sz="3200" i="1" kern="1200">
          <a:solidFill>
            <a:schemeClr val="tx2"/>
          </a:solidFill>
          <a:latin typeface="+mj-lt"/>
          <a:ea typeface="+mj-ea"/>
          <a:cs typeface="+mj-cs"/>
        </a:defRPr>
      </a:lvl1pPr>
    </p:titleStyle>
    <p:bodyStyle>
      <a:lvl1pPr marL="450000" indent="-448056" algn="l" defTabSz="914400" rtl="0" eaLnBrk="1" latinLnBrk="0" hangingPunct="1">
        <a:lnSpc>
          <a:spcPct val="140000"/>
        </a:lnSpc>
        <a:spcBef>
          <a:spcPts val="1000"/>
        </a:spcBef>
        <a:buFont typeface="Calibri Light" panose="020F0302020204030204" pitchFamily="34" charset="0"/>
        <a:buChar char="→"/>
        <a:defRPr sz="1800" kern="1200">
          <a:solidFill>
            <a:schemeClr val="tx2">
              <a:alpha val="55000"/>
            </a:schemeClr>
          </a:solidFill>
          <a:latin typeface="+mn-lt"/>
          <a:ea typeface="+mn-ea"/>
          <a:cs typeface="+mn-cs"/>
        </a:defRPr>
      </a:lvl1pPr>
      <a:lvl2pPr marL="9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2pPr>
      <a:lvl3pPr marL="13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3pPr>
      <a:lvl4pPr marL="18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4pPr>
      <a:lvl5pPr marL="22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8C448D53-ACA1-4CA4-B08A-09FB0780C7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1763B5-1520-264E-E55F-31002B927F7C}"/>
              </a:ext>
            </a:extLst>
          </p:cNvPr>
          <p:cNvSpPr>
            <a:spLocks noGrp="1"/>
          </p:cNvSpPr>
          <p:nvPr>
            <p:ph type="ctrTitle"/>
          </p:nvPr>
        </p:nvSpPr>
        <p:spPr>
          <a:xfrm>
            <a:off x="4385412" y="448056"/>
            <a:ext cx="7355484" cy="3401568"/>
          </a:xfrm>
        </p:spPr>
        <p:txBody>
          <a:bodyPr>
            <a:normAutofit/>
          </a:bodyPr>
          <a:lstStyle/>
          <a:p>
            <a:r>
              <a:rPr lang="en-IN" sz="6000" i="0" dirty="0"/>
              <a:t>CAPSTONE PROJECT PLANNING</a:t>
            </a:r>
          </a:p>
        </p:txBody>
      </p:sp>
      <p:sp>
        <p:nvSpPr>
          <p:cNvPr id="3" name="Subtitle 2">
            <a:extLst>
              <a:ext uri="{FF2B5EF4-FFF2-40B4-BE49-F238E27FC236}">
                <a16:creationId xmlns:a16="http://schemas.microsoft.com/office/drawing/2014/main" id="{F9B163EC-BE2D-52FD-3940-83CBE27A481A}"/>
              </a:ext>
            </a:extLst>
          </p:cNvPr>
          <p:cNvSpPr>
            <a:spLocks noGrp="1"/>
          </p:cNvSpPr>
          <p:nvPr>
            <p:ph type="subTitle" idx="1"/>
          </p:nvPr>
        </p:nvSpPr>
        <p:spPr>
          <a:xfrm>
            <a:off x="4385412" y="4297681"/>
            <a:ext cx="7355484" cy="2191250"/>
          </a:xfrm>
        </p:spPr>
        <p:txBody>
          <a:bodyPr>
            <a:normAutofit/>
          </a:bodyPr>
          <a:lstStyle/>
          <a:p>
            <a:r>
              <a:rPr lang="en-IN" dirty="0"/>
              <a:t>Arjun Singh 22202A0039</a:t>
            </a:r>
          </a:p>
          <a:p>
            <a:r>
              <a:rPr lang="en-IN" dirty="0"/>
              <a:t>Parth Borle  22202A0053</a:t>
            </a:r>
          </a:p>
          <a:p>
            <a:r>
              <a:rPr lang="en-IN" dirty="0"/>
              <a:t>Moulik Johari 22202A0045</a:t>
            </a:r>
          </a:p>
          <a:p>
            <a:r>
              <a:rPr lang="en-IN" dirty="0"/>
              <a:t>Manav Gaikwad 22202A0037</a:t>
            </a:r>
          </a:p>
        </p:txBody>
      </p:sp>
      <p:pic>
        <p:nvPicPr>
          <p:cNvPr id="4" name="Picture 3" descr="Hexagonal background with blue neon lights">
            <a:extLst>
              <a:ext uri="{FF2B5EF4-FFF2-40B4-BE49-F238E27FC236}">
                <a16:creationId xmlns:a16="http://schemas.microsoft.com/office/drawing/2014/main" id="{DFCDE74B-F399-1103-4B4E-5AE602E8A067}"/>
              </a:ext>
            </a:extLst>
          </p:cNvPr>
          <p:cNvPicPr>
            <a:picLocks noChangeAspect="1"/>
          </p:cNvPicPr>
          <p:nvPr/>
        </p:nvPicPr>
        <p:blipFill>
          <a:blip r:embed="rId2"/>
          <a:srcRect l="32351" r="32651"/>
          <a:stretch/>
        </p:blipFill>
        <p:spPr>
          <a:xfrm>
            <a:off x="451104" y="450000"/>
            <a:ext cx="3449384" cy="5544000"/>
          </a:xfrm>
          <a:prstGeom prst="rect">
            <a:avLst/>
          </a:prstGeom>
        </p:spPr>
      </p:pic>
      <p:cxnSp>
        <p:nvCxnSpPr>
          <p:cNvPr id="18" name="Straight Connector 17">
            <a:extLst>
              <a:ext uri="{FF2B5EF4-FFF2-40B4-BE49-F238E27FC236}">
                <a16:creationId xmlns:a16="http://schemas.microsoft.com/office/drawing/2014/main" id="{3B5719CE-F76F-4313-9A48-ADF79E67BB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85412" y="4122000"/>
            <a:ext cx="73800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7557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C66CC717-08C5-4F3E-B8AA-BA93C87559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8C448D53-ACA1-4CA4-B08A-09FB0780C7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F6B6EF-557D-D329-9657-284AD80E1A3F}"/>
              </a:ext>
            </a:extLst>
          </p:cNvPr>
          <p:cNvSpPr>
            <a:spLocks noGrp="1"/>
          </p:cNvSpPr>
          <p:nvPr>
            <p:ph type="title"/>
          </p:nvPr>
        </p:nvSpPr>
        <p:spPr>
          <a:xfrm>
            <a:off x="147691" y="59352"/>
            <a:ext cx="8658852" cy="1703348"/>
          </a:xfrm>
        </p:spPr>
        <p:txBody>
          <a:bodyPr vert="horz" lIns="0" tIns="0" rIns="0" bIns="0" rtlCol="0" anchor="b">
            <a:noAutofit/>
          </a:bodyPr>
          <a:lstStyle/>
          <a:p>
            <a:r>
              <a:rPr lang="en-US" sz="2100" i="0" dirty="0">
                <a:latin typeface="Times New Roman" panose="02020603050405020304" pitchFamily="18" charset="0"/>
                <a:cs typeface="Times New Roman" panose="02020603050405020304" pitchFamily="18" charset="0"/>
              </a:rPr>
              <a:t>Problem Statement 1 -  Custom Collaboration Platform for Students and Startups</a:t>
            </a:r>
            <a:br>
              <a:rPr lang="en-US" sz="2100" i="0" dirty="0">
                <a:latin typeface="Times New Roman" panose="02020603050405020304" pitchFamily="18" charset="0"/>
                <a:cs typeface="Times New Roman" panose="02020603050405020304" pitchFamily="18" charset="0"/>
              </a:rPr>
            </a:br>
            <a:br>
              <a:rPr lang="en-US" sz="2100" i="0" dirty="0">
                <a:latin typeface="Times New Roman" panose="02020603050405020304" pitchFamily="18" charset="0"/>
                <a:cs typeface="Times New Roman" panose="02020603050405020304" pitchFamily="18" charset="0"/>
              </a:rPr>
            </a:br>
            <a:r>
              <a:rPr lang="en-US" sz="2100" i="0" dirty="0">
                <a:latin typeface="Times New Roman" panose="02020603050405020304" pitchFamily="18" charset="0"/>
                <a:cs typeface="Times New Roman" panose="02020603050405020304" pitchFamily="18" charset="0"/>
              </a:rPr>
              <a:t>Students struggle to find relevant and engaging project ideas for their final year.</a:t>
            </a:r>
            <a:br>
              <a:rPr lang="en-US" sz="2100" i="0" dirty="0">
                <a:latin typeface="Times New Roman" panose="02020603050405020304" pitchFamily="18" charset="0"/>
                <a:cs typeface="Times New Roman" panose="02020603050405020304" pitchFamily="18" charset="0"/>
              </a:rPr>
            </a:br>
            <a:r>
              <a:rPr lang="en-US" sz="2100" i="0" dirty="0">
                <a:latin typeface="Times New Roman" panose="02020603050405020304" pitchFamily="18" charset="0"/>
                <a:cs typeface="Times New Roman" panose="02020603050405020304" pitchFamily="18" charset="0"/>
              </a:rPr>
              <a:t>Startups face challenges in finding talented students to help solve their real-world problems.</a:t>
            </a:r>
          </a:p>
        </p:txBody>
      </p:sp>
      <p:pic>
        <p:nvPicPr>
          <p:cNvPr id="7" name="Graphic 6" descr="Laptop Secure">
            <a:extLst>
              <a:ext uri="{FF2B5EF4-FFF2-40B4-BE49-F238E27FC236}">
                <a16:creationId xmlns:a16="http://schemas.microsoft.com/office/drawing/2014/main" id="{42865373-6723-C045-116E-00D688EEF0B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70680" y="-70980"/>
            <a:ext cx="1421320" cy="1421320"/>
          </a:xfrm>
          <a:prstGeom prst="rect">
            <a:avLst/>
          </a:prstGeom>
        </p:spPr>
      </p:pic>
      <p:cxnSp>
        <p:nvCxnSpPr>
          <p:cNvPr id="14" name="Straight Connector 13">
            <a:extLst>
              <a:ext uri="{FF2B5EF4-FFF2-40B4-BE49-F238E27FC236}">
                <a16:creationId xmlns:a16="http://schemas.microsoft.com/office/drawing/2014/main" id="{3B5719CE-F76F-4313-9A48-ADF79E67BB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85412" y="4122000"/>
            <a:ext cx="73800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0D613E4-EB5C-4599-2CD4-FEF27789A7C8}"/>
              </a:ext>
            </a:extLst>
          </p:cNvPr>
          <p:cNvSpPr txBox="1"/>
          <p:nvPr/>
        </p:nvSpPr>
        <p:spPr>
          <a:xfrm>
            <a:off x="147690" y="2055185"/>
            <a:ext cx="12044310" cy="2031325"/>
          </a:xfrm>
          <a:prstGeom prst="rect">
            <a:avLst/>
          </a:prstGeom>
          <a:noFill/>
        </p:spPr>
        <p:txBody>
          <a:bodyPr wrap="square" rtlCol="0">
            <a:spAutoFit/>
          </a:bodyPr>
          <a:lstStyle/>
          <a:p>
            <a:r>
              <a:rPr lang="en-IN" sz="2100" dirty="0">
                <a:latin typeface="Times New Roman" panose="02020603050405020304" pitchFamily="18" charset="0"/>
                <a:cs typeface="Times New Roman" panose="02020603050405020304" pitchFamily="18" charset="0"/>
              </a:rPr>
              <a:t>Innovative Solution we can provide:</a:t>
            </a:r>
            <a:br>
              <a:rPr lang="en-IN" sz="2100" dirty="0">
                <a:latin typeface="Times New Roman" panose="02020603050405020304" pitchFamily="18" charset="0"/>
                <a:cs typeface="Times New Roman" panose="02020603050405020304" pitchFamily="18" charset="0"/>
              </a:rPr>
            </a:br>
            <a:r>
              <a:rPr lang="en-US" sz="2100" dirty="0">
                <a:latin typeface="Times New Roman" panose="02020603050405020304" pitchFamily="18" charset="0"/>
                <a:cs typeface="Times New Roman" panose="02020603050405020304" pitchFamily="18" charset="0"/>
              </a:rPr>
              <a:t>- A web application where startups can post their problem statements in a standardized format. Students can browse and understand these problem statements and propose solutions by sending a "pull request" to the company.		</a:t>
            </a:r>
            <a:br>
              <a:rPr lang="en-US" sz="2100" dirty="0">
                <a:latin typeface="Times New Roman" panose="02020603050405020304" pitchFamily="18" charset="0"/>
                <a:cs typeface="Times New Roman" panose="02020603050405020304" pitchFamily="18" charset="0"/>
              </a:rPr>
            </a:br>
            <a:r>
              <a:rPr lang="en-US" sz="2100" dirty="0">
                <a:latin typeface="Times New Roman" panose="02020603050405020304" pitchFamily="18" charset="0"/>
                <a:cs typeface="Times New Roman" panose="02020603050405020304" pitchFamily="18" charset="0"/>
              </a:rPr>
              <a:t>The collaboration is based on a letter of recommendation or acknowledgment from the company, rather than monetary compensation.</a:t>
            </a:r>
            <a:endParaRPr lang="en-IN" sz="21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B86F78A-766F-09E9-A8D6-64F2B8C18161}"/>
              </a:ext>
            </a:extLst>
          </p:cNvPr>
          <p:cNvSpPr txBox="1"/>
          <p:nvPr/>
        </p:nvSpPr>
        <p:spPr>
          <a:xfrm>
            <a:off x="293914" y="4517571"/>
            <a:ext cx="3733800" cy="1477328"/>
          </a:xfrm>
          <a:prstGeom prst="rect">
            <a:avLst/>
          </a:prstGeom>
          <a:noFill/>
        </p:spPr>
        <p:txBody>
          <a:bodyPr wrap="square" rtlCol="0">
            <a:spAutoFit/>
          </a:bodyPr>
          <a:lstStyle/>
          <a:p>
            <a:r>
              <a:rPr lang="en-IN" dirty="0"/>
              <a:t>Key Components:</a:t>
            </a:r>
            <a:br>
              <a:rPr lang="en-IN" dirty="0"/>
            </a:br>
            <a:r>
              <a:rPr lang="en-IN" dirty="0"/>
              <a:t>1. Problem Statement Portal</a:t>
            </a:r>
            <a:br>
              <a:rPr lang="en-IN" dirty="0"/>
            </a:br>
            <a:r>
              <a:rPr lang="en-IN" dirty="0"/>
              <a:t>2. </a:t>
            </a:r>
            <a:r>
              <a:rPr lang="en-US" dirty="0"/>
              <a:t>Student Portal</a:t>
            </a:r>
            <a:br>
              <a:rPr lang="en-US" dirty="0"/>
            </a:br>
            <a:r>
              <a:rPr lang="en-US" dirty="0"/>
              <a:t>3. Form based Pull Request System</a:t>
            </a:r>
            <a:br>
              <a:rPr lang="en-US" dirty="0"/>
            </a:br>
            <a:r>
              <a:rPr lang="en-US" dirty="0"/>
              <a:t>4. Letterhead Agreement</a:t>
            </a:r>
            <a:endParaRPr lang="en-IN" dirty="0"/>
          </a:p>
        </p:txBody>
      </p:sp>
      <p:sp>
        <p:nvSpPr>
          <p:cNvPr id="6" name="TextBox 5">
            <a:extLst>
              <a:ext uri="{FF2B5EF4-FFF2-40B4-BE49-F238E27FC236}">
                <a16:creationId xmlns:a16="http://schemas.microsoft.com/office/drawing/2014/main" id="{50146611-BF21-2613-817A-36E7B91A7210}"/>
              </a:ext>
            </a:extLst>
          </p:cNvPr>
          <p:cNvSpPr txBox="1"/>
          <p:nvPr/>
        </p:nvSpPr>
        <p:spPr>
          <a:xfrm>
            <a:off x="4572001" y="4122000"/>
            <a:ext cx="7472308" cy="3416320"/>
          </a:xfrm>
          <a:prstGeom prst="rect">
            <a:avLst/>
          </a:prstGeom>
          <a:noFill/>
        </p:spPr>
        <p:txBody>
          <a:bodyPr wrap="square" rtlCol="0">
            <a:spAutoFit/>
          </a:bodyPr>
          <a:lstStyle/>
          <a:p>
            <a:r>
              <a:rPr lang="en-US" dirty="0"/>
              <a:t>Technologies to be used :</a:t>
            </a:r>
            <a:br>
              <a:rPr lang="en-US" dirty="0"/>
            </a:br>
            <a:r>
              <a:rPr lang="en-US" dirty="0"/>
              <a:t>Frontend- </a:t>
            </a:r>
            <a:br>
              <a:rPr lang="en-US" dirty="0"/>
            </a:br>
            <a:r>
              <a:rPr lang="en-US" dirty="0"/>
              <a:t>Web : React.js for building UI.</a:t>
            </a:r>
            <a:br>
              <a:rPr lang="en-US" dirty="0"/>
            </a:br>
            <a:r>
              <a:rPr lang="en-US" dirty="0"/>
              <a:t>Backend – </a:t>
            </a:r>
            <a:br>
              <a:rPr lang="en-US" dirty="0"/>
            </a:br>
            <a:r>
              <a:rPr lang="en-US" dirty="0"/>
              <a:t>Node.js with Express.js for handling form submissions, storing data, and managing the review process.</a:t>
            </a:r>
            <a:br>
              <a:rPr lang="en-US" dirty="0"/>
            </a:br>
            <a:r>
              <a:rPr lang="en-US" dirty="0"/>
              <a:t>MongoDB/ Postgres : To store all data related to proposals, user profiles, and agreement documents.</a:t>
            </a:r>
            <a:br>
              <a:rPr lang="en-US" sz="2400" dirty="0"/>
            </a:br>
            <a:br>
              <a:rPr lang="en-US" dirty="0"/>
            </a:br>
            <a:br>
              <a:rPr lang="en-US" dirty="0"/>
            </a:br>
            <a:endParaRPr lang="en-US" dirty="0"/>
          </a:p>
          <a:p>
            <a:endParaRPr lang="en-IN" dirty="0"/>
          </a:p>
        </p:txBody>
      </p:sp>
    </p:spTree>
    <p:extLst>
      <p:ext uri="{BB962C8B-B14F-4D97-AF65-F5344CB8AC3E}">
        <p14:creationId xmlns:p14="http://schemas.microsoft.com/office/powerpoint/2010/main" val="1058757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6B6EF-557D-D329-9657-284AD80E1A3F}"/>
              </a:ext>
            </a:extLst>
          </p:cNvPr>
          <p:cNvSpPr>
            <a:spLocks noGrp="1"/>
          </p:cNvSpPr>
          <p:nvPr>
            <p:ph type="title"/>
          </p:nvPr>
        </p:nvSpPr>
        <p:spPr>
          <a:xfrm>
            <a:off x="84862" y="292720"/>
            <a:ext cx="9293764" cy="2115239"/>
          </a:xfrm>
        </p:spPr>
        <p:txBody>
          <a:bodyPr vert="horz" lIns="0" tIns="0" rIns="0" bIns="0" rtlCol="0" anchor="b">
            <a:noAutofit/>
          </a:bodyPr>
          <a:lstStyle/>
          <a:p>
            <a:r>
              <a:rPr lang="en-US" sz="2100" i="0" dirty="0">
                <a:latin typeface="Times New Roman" panose="02020603050405020304" pitchFamily="18" charset="0"/>
                <a:cs typeface="Times New Roman" panose="02020603050405020304" pitchFamily="18" charset="0"/>
              </a:rPr>
              <a:t>Problem Statement 1 -  Responsive Web Application for Real Estate Business</a:t>
            </a:r>
            <a:br>
              <a:rPr lang="en-US" sz="2100" i="0" dirty="0">
                <a:latin typeface="Times New Roman" panose="02020603050405020304" pitchFamily="18" charset="0"/>
                <a:cs typeface="Times New Roman" panose="02020603050405020304" pitchFamily="18" charset="0"/>
              </a:rPr>
            </a:br>
            <a:r>
              <a:rPr lang="en-US" sz="2100" i="0" dirty="0">
                <a:latin typeface="Times New Roman" panose="02020603050405020304" pitchFamily="18" charset="0"/>
                <a:cs typeface="Times New Roman" panose="02020603050405020304" pitchFamily="18" charset="0"/>
              </a:rPr>
              <a:t>Client Requirements :</a:t>
            </a:r>
            <a:br>
              <a:rPr lang="en-US" sz="2100" i="0" dirty="0">
                <a:latin typeface="Times New Roman" panose="02020603050405020304" pitchFamily="18" charset="0"/>
                <a:cs typeface="Times New Roman" panose="02020603050405020304" pitchFamily="18" charset="0"/>
              </a:rPr>
            </a:br>
            <a:r>
              <a:rPr lang="en-US" sz="2100" i="0" dirty="0">
                <a:latin typeface="Times New Roman" panose="02020603050405020304" pitchFamily="18" charset="0"/>
                <a:cs typeface="Times New Roman" panose="02020603050405020304" pitchFamily="18" charset="0"/>
              </a:rPr>
              <a:t>Responsive and Cross Platform Web Application</a:t>
            </a:r>
            <a:br>
              <a:rPr lang="en-US" sz="2100" i="0" dirty="0">
                <a:latin typeface="Times New Roman" panose="02020603050405020304" pitchFamily="18" charset="0"/>
                <a:cs typeface="Times New Roman" panose="02020603050405020304" pitchFamily="18" charset="0"/>
              </a:rPr>
            </a:br>
            <a:r>
              <a:rPr lang="en-US" sz="2100" i="0" dirty="0">
                <a:latin typeface="Times New Roman" panose="02020603050405020304" pitchFamily="18" charset="0"/>
                <a:cs typeface="Times New Roman" panose="02020603050405020304" pitchFamily="18" charset="0"/>
              </a:rPr>
              <a:t>Navigation Menu</a:t>
            </a:r>
            <a:br>
              <a:rPr lang="en-US" sz="2100" i="0" dirty="0">
                <a:latin typeface="Times New Roman" panose="02020603050405020304" pitchFamily="18" charset="0"/>
                <a:cs typeface="Times New Roman" panose="02020603050405020304" pitchFamily="18" charset="0"/>
              </a:rPr>
            </a:br>
            <a:r>
              <a:rPr lang="en-US" sz="2100" i="0" dirty="0">
                <a:latin typeface="Times New Roman" panose="02020603050405020304" pitchFamily="18" charset="0"/>
                <a:cs typeface="Times New Roman" panose="02020603050405020304" pitchFamily="18" charset="0"/>
              </a:rPr>
              <a:t>Image Gallery Section</a:t>
            </a:r>
            <a:br>
              <a:rPr lang="en-US" sz="2100" i="0" dirty="0">
                <a:latin typeface="Times New Roman" panose="02020603050405020304" pitchFamily="18" charset="0"/>
                <a:cs typeface="Times New Roman" panose="02020603050405020304" pitchFamily="18" charset="0"/>
              </a:rPr>
            </a:br>
            <a:r>
              <a:rPr lang="en-US" sz="2100" i="0" dirty="0">
                <a:latin typeface="Times New Roman" panose="02020603050405020304" pitchFamily="18" charset="0"/>
                <a:cs typeface="Times New Roman" panose="02020603050405020304" pitchFamily="18" charset="0"/>
              </a:rPr>
              <a:t>Contact Form</a:t>
            </a:r>
            <a:br>
              <a:rPr lang="en-US" sz="2100" i="0" dirty="0">
                <a:latin typeface="Times New Roman" panose="02020603050405020304" pitchFamily="18" charset="0"/>
                <a:cs typeface="Times New Roman" panose="02020603050405020304" pitchFamily="18" charset="0"/>
              </a:rPr>
            </a:br>
            <a:r>
              <a:rPr lang="en-US" sz="2100" i="0" dirty="0">
                <a:latin typeface="Times New Roman" panose="02020603050405020304" pitchFamily="18" charset="0"/>
                <a:cs typeface="Times New Roman" panose="02020603050405020304" pitchFamily="18" charset="0"/>
              </a:rPr>
              <a:t>Footer Section with Social Media Links</a:t>
            </a:r>
            <a:br>
              <a:rPr lang="en-US" sz="2100" i="0" dirty="0">
                <a:latin typeface="Times New Roman" panose="02020603050405020304" pitchFamily="18" charset="0"/>
                <a:cs typeface="Times New Roman" panose="02020603050405020304" pitchFamily="18" charset="0"/>
              </a:rPr>
            </a:br>
            <a:r>
              <a:rPr lang="en-US" sz="2100" i="0" dirty="0">
                <a:latin typeface="Times New Roman" panose="02020603050405020304" pitchFamily="18" charset="0"/>
                <a:cs typeface="Times New Roman" panose="02020603050405020304" pitchFamily="18" charset="0"/>
              </a:rPr>
              <a:t>SEO and Optimization</a:t>
            </a:r>
          </a:p>
        </p:txBody>
      </p:sp>
      <p:pic>
        <p:nvPicPr>
          <p:cNvPr id="7" name="Graphic 6" descr="Laptop Secure">
            <a:extLst>
              <a:ext uri="{FF2B5EF4-FFF2-40B4-BE49-F238E27FC236}">
                <a16:creationId xmlns:a16="http://schemas.microsoft.com/office/drawing/2014/main" id="{42865373-6723-C045-116E-00D688EEF0B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70680" y="-70980"/>
            <a:ext cx="1421320" cy="1421320"/>
          </a:xfrm>
          <a:prstGeom prst="rect">
            <a:avLst/>
          </a:prstGeom>
        </p:spPr>
      </p:pic>
      <p:sp>
        <p:nvSpPr>
          <p:cNvPr id="4" name="TextBox 3">
            <a:extLst>
              <a:ext uri="{FF2B5EF4-FFF2-40B4-BE49-F238E27FC236}">
                <a16:creationId xmlns:a16="http://schemas.microsoft.com/office/drawing/2014/main" id="{C0D613E4-EB5C-4599-2CD4-FEF27789A7C8}"/>
              </a:ext>
            </a:extLst>
          </p:cNvPr>
          <p:cNvSpPr txBox="1"/>
          <p:nvPr/>
        </p:nvSpPr>
        <p:spPr>
          <a:xfrm>
            <a:off x="-53320" y="2540964"/>
            <a:ext cx="12044309" cy="2031325"/>
          </a:xfrm>
          <a:prstGeom prst="rect">
            <a:avLst/>
          </a:prstGeom>
          <a:noFill/>
        </p:spPr>
        <p:txBody>
          <a:bodyPr wrap="square" rtlCol="0">
            <a:spAutoFit/>
          </a:bodyPr>
          <a:lstStyle/>
          <a:p>
            <a:r>
              <a:rPr lang="en-IN" sz="2100" dirty="0">
                <a:latin typeface="Times New Roman" panose="02020603050405020304" pitchFamily="18" charset="0"/>
                <a:cs typeface="Times New Roman" panose="02020603050405020304" pitchFamily="18" charset="0"/>
              </a:rPr>
              <a:t>Considering the user requirements also beside of this, these are the Innovative Solutions we can provide:</a:t>
            </a:r>
            <a:br>
              <a:rPr lang="en-IN" sz="2100" dirty="0">
                <a:latin typeface="Times New Roman" panose="02020603050405020304" pitchFamily="18" charset="0"/>
                <a:cs typeface="Times New Roman" panose="02020603050405020304" pitchFamily="18" charset="0"/>
              </a:rPr>
            </a:br>
            <a:r>
              <a:rPr lang="en-IN" sz="2100" dirty="0">
                <a:latin typeface="Times New Roman" panose="02020603050405020304" pitchFamily="18" charset="0"/>
                <a:cs typeface="Times New Roman" panose="02020603050405020304" pitchFamily="18" charset="0"/>
              </a:rPr>
              <a:t> </a:t>
            </a:r>
            <a:r>
              <a:rPr lang="en-US" sz="2100" dirty="0">
                <a:latin typeface="Times New Roman" panose="02020603050405020304" pitchFamily="18" charset="0"/>
                <a:cs typeface="Times New Roman" panose="02020603050405020304" pitchFamily="18" charset="0"/>
              </a:rPr>
              <a:t>- Property Search Using Filtration</a:t>
            </a:r>
            <a:endParaRPr lang="en-IN" sz="2100" dirty="0">
              <a:latin typeface="Times New Roman" panose="02020603050405020304" pitchFamily="18" charset="0"/>
              <a:cs typeface="Times New Roman" panose="02020603050405020304" pitchFamily="18" charset="0"/>
            </a:endParaRPr>
          </a:p>
          <a:p>
            <a:r>
              <a:rPr lang="en-IN" sz="2100" dirty="0">
                <a:latin typeface="Times New Roman" panose="02020603050405020304" pitchFamily="18" charset="0"/>
                <a:cs typeface="Times New Roman" panose="02020603050405020304" pitchFamily="18" charset="0"/>
              </a:rPr>
              <a:t> - User (client) Friendly Content Management</a:t>
            </a:r>
            <a:br>
              <a:rPr lang="en-IN" sz="2100" dirty="0">
                <a:latin typeface="Times New Roman" panose="02020603050405020304" pitchFamily="18" charset="0"/>
                <a:cs typeface="Times New Roman" panose="02020603050405020304" pitchFamily="18" charset="0"/>
              </a:rPr>
            </a:br>
            <a:r>
              <a:rPr lang="en-IN" sz="2100" dirty="0">
                <a:latin typeface="Times New Roman" panose="02020603050405020304" pitchFamily="18" charset="0"/>
                <a:cs typeface="Times New Roman" panose="02020603050405020304" pitchFamily="18" charset="0"/>
              </a:rPr>
              <a:t> - Contact Form including Email notifications</a:t>
            </a:r>
            <a:br>
              <a:rPr lang="en-IN" sz="2100" dirty="0">
                <a:latin typeface="Times New Roman" panose="02020603050405020304" pitchFamily="18" charset="0"/>
                <a:cs typeface="Times New Roman" panose="02020603050405020304" pitchFamily="18" charset="0"/>
              </a:rPr>
            </a:br>
            <a:r>
              <a:rPr lang="en-IN" sz="2100" dirty="0">
                <a:latin typeface="Times New Roman" panose="02020603050405020304" pitchFamily="18" charset="0"/>
                <a:cs typeface="Times New Roman" panose="02020603050405020304" pitchFamily="18" charset="0"/>
              </a:rPr>
              <a:t> - Testimonials  Section</a:t>
            </a:r>
          </a:p>
          <a:p>
            <a:r>
              <a:rPr lang="en-IN" sz="2100" dirty="0">
                <a:latin typeface="Times New Roman" panose="02020603050405020304" pitchFamily="18" charset="0"/>
                <a:cs typeface="Times New Roman" panose="02020603050405020304" pitchFamily="18" charset="0"/>
              </a:rPr>
              <a:t> - Google Maps Integration</a:t>
            </a:r>
            <a:endParaRPr lang="en-US" sz="21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0146611-BF21-2613-817A-36E7B91A7210}"/>
              </a:ext>
            </a:extLst>
          </p:cNvPr>
          <p:cNvSpPr txBox="1"/>
          <p:nvPr/>
        </p:nvSpPr>
        <p:spPr>
          <a:xfrm>
            <a:off x="84862" y="4705294"/>
            <a:ext cx="11545677" cy="3139321"/>
          </a:xfrm>
          <a:prstGeom prst="rect">
            <a:avLst/>
          </a:prstGeom>
          <a:noFill/>
        </p:spPr>
        <p:txBody>
          <a:bodyPr wrap="square" rtlCol="0">
            <a:spAutoFit/>
          </a:bodyPr>
          <a:lstStyle/>
          <a:p>
            <a:r>
              <a:rPr lang="en-US" dirty="0"/>
              <a:t>Technologies to be used :</a:t>
            </a:r>
            <a:br>
              <a:rPr lang="en-US" dirty="0"/>
            </a:br>
            <a:r>
              <a:rPr lang="en-US" dirty="0"/>
              <a:t>Frontend- </a:t>
            </a:r>
            <a:br>
              <a:rPr lang="en-US" dirty="0"/>
            </a:br>
            <a:r>
              <a:rPr lang="en-US" dirty="0"/>
              <a:t>Web : React.js for building UI.	</a:t>
            </a:r>
            <a:br>
              <a:rPr lang="en-US" dirty="0"/>
            </a:br>
            <a:r>
              <a:rPr lang="en-US" dirty="0"/>
              <a:t>Mobile : React Native for consistent experience across platforms.</a:t>
            </a:r>
            <a:br>
              <a:rPr lang="en-US" dirty="0"/>
            </a:br>
            <a:r>
              <a:rPr lang="en-US" dirty="0"/>
              <a:t>Backend – </a:t>
            </a:r>
            <a:br>
              <a:rPr lang="en-US" dirty="0"/>
            </a:br>
            <a:r>
              <a:rPr lang="en-US" dirty="0"/>
              <a:t>Node.js with Express.js for handling form submissions, storing data, and managing the review process.</a:t>
            </a:r>
            <a:br>
              <a:rPr lang="en-US" dirty="0"/>
            </a:br>
            <a:r>
              <a:rPr lang="en-US" dirty="0"/>
              <a:t>MongoDB/ Postgres : To store all data related to properties listings, images etc.</a:t>
            </a:r>
            <a:br>
              <a:rPr lang="en-US" sz="2400" dirty="0"/>
            </a:br>
            <a:br>
              <a:rPr lang="en-US" dirty="0"/>
            </a:br>
            <a:br>
              <a:rPr lang="en-US" dirty="0"/>
            </a:br>
            <a:endParaRPr lang="en-US" dirty="0"/>
          </a:p>
          <a:p>
            <a:endParaRPr lang="en-IN" dirty="0"/>
          </a:p>
        </p:txBody>
      </p:sp>
    </p:spTree>
    <p:extLst>
      <p:ext uri="{BB962C8B-B14F-4D97-AF65-F5344CB8AC3E}">
        <p14:creationId xmlns:p14="http://schemas.microsoft.com/office/powerpoint/2010/main" val="3807664890"/>
      </p:ext>
    </p:extLst>
  </p:cSld>
  <p:clrMapOvr>
    <a:masterClrMapping/>
  </p:clrMapOvr>
</p:sld>
</file>

<file path=ppt/theme/theme1.xml><?xml version="1.0" encoding="utf-8"?>
<a:theme xmlns:a="http://schemas.openxmlformats.org/drawingml/2006/main" name="ThinLineVTI">
  <a:themeElements>
    <a:clrScheme name="ThinLines Color Scheme">
      <a:dk1>
        <a:sysClr val="windowText" lastClr="000000"/>
      </a:dk1>
      <a:lt1>
        <a:sysClr val="window" lastClr="FFFFFF"/>
      </a:lt1>
      <a:dk2>
        <a:srgbClr val="000000"/>
      </a:dk2>
      <a:lt2>
        <a:srgbClr val="FFFFFF"/>
      </a:lt2>
      <a:accent1>
        <a:srgbClr val="00BAC8"/>
      </a:accent1>
      <a:accent2>
        <a:srgbClr val="794DFF"/>
      </a:accent2>
      <a:accent3>
        <a:srgbClr val="00D17D"/>
      </a:accent3>
      <a:accent4>
        <a:srgbClr val="404040"/>
      </a:accent4>
      <a:accent5>
        <a:srgbClr val="FE5D21"/>
      </a:accent5>
      <a:accent6>
        <a:srgbClr val="B3B3B3"/>
      </a:accent6>
      <a:hlink>
        <a:srgbClr val="3E8FF1"/>
      </a:hlink>
      <a:folHlink>
        <a:srgbClr val="939393"/>
      </a:folHlink>
    </a:clrScheme>
    <a:fontScheme name="Custom 3">
      <a:majorFont>
        <a:latin typeface="Source Sans Pro Light"/>
        <a:ea typeface=""/>
        <a:cs typeface=""/>
      </a:majorFont>
      <a:minorFont>
        <a:latin typeface="Source Sans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inLineVTI" id="{DA2A884B-D36C-4F63-9FE8-3C89F2B99A40}" vid="{62C1F77B-42AE-47B9-869B-5CE48C8ED8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570</TotalTime>
  <Words>388</Words>
  <Application>Microsoft Office PowerPoint</Application>
  <PresentationFormat>Widescreen</PresentationFormat>
  <Paragraphs>16</Paragraphs>
  <Slides>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Aptos</vt:lpstr>
      <vt:lpstr>Arial</vt:lpstr>
      <vt:lpstr>Calibri Light</vt:lpstr>
      <vt:lpstr>Source Sans Pro</vt:lpstr>
      <vt:lpstr>Source Sans Pro Light</vt:lpstr>
      <vt:lpstr>Times New Roman</vt:lpstr>
      <vt:lpstr>ThinLineVTI</vt:lpstr>
      <vt:lpstr>CAPSTONE PROJECT PLANNING</vt:lpstr>
      <vt:lpstr>Problem Statement 1 -  Custom Collaboration Platform for Students and Startups  Students struggle to find relevant and engaging project ideas for their final year. Startups face challenges in finding talented students to help solve their real-world problems.</vt:lpstr>
      <vt:lpstr>Problem Statement 1 -  Responsive Web Application for Real Estate Business Client Requirements : Responsive and Cross Platform Web Application Navigation Menu Image Gallery Section Contact Form Footer Section with Social Media Links SEO and Optimization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Arjun Singh</dc:creator>
  <cp:lastModifiedBy>Arjun Singh</cp:lastModifiedBy>
  <cp:revision>1</cp:revision>
  <dcterms:created xsi:type="dcterms:W3CDTF">2024-09-01T05:52:53Z</dcterms:created>
  <dcterms:modified xsi:type="dcterms:W3CDTF">2024-09-21T08:11:13Z</dcterms:modified>
</cp:coreProperties>
</file>