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61" r:id="rId3"/>
    <p:sldId id="264" r:id="rId4"/>
    <p:sldId id="266" r:id="rId5"/>
    <p:sldId id="275" r:id="rId6"/>
    <p:sldId id="267" r:id="rId7"/>
    <p:sldId id="276" r:id="rId8"/>
    <p:sldId id="284" r:id="rId9"/>
    <p:sldId id="285" r:id="rId10"/>
    <p:sldId id="290" r:id="rId11"/>
    <p:sldId id="277" r:id="rId12"/>
    <p:sldId id="269" r:id="rId13"/>
    <p:sldId id="291" r:id="rId15"/>
    <p:sldId id="271" r:id="rId16"/>
    <p:sldId id="26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75" d="100"/>
          <a:sy n="75" d="100"/>
        </p:scale>
        <p:origin x="974" y="216"/>
      </p:cViewPr>
      <p:guideLst>
        <p:guide orient="horz" pos="217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3A6A79-D85F-4D25-B5FC-3B5D6704A7F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DA358-1224-4AAF-A557-330CB2F189CB}" type="slidenum">
              <a:rPr lang="en-IN" smtClean="0"/>
            </a:fld>
            <a:endParaRPr lang="en-IN"/>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13A6A79-D85F-4D25-B5FC-3B5D6704A7F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DA358-1224-4AAF-A557-330CB2F189CB}"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13A6A79-D85F-4D25-B5FC-3B5D6704A7F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DA358-1224-4AAF-A557-330CB2F189CB}"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13A6A79-D85F-4D25-B5FC-3B5D6704A7F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DA358-1224-4AAF-A557-330CB2F189CB}"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13A6A79-D85F-4D25-B5FC-3B5D6704A7F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DA358-1224-4AAF-A557-330CB2F189CB}" type="slidenum">
              <a:rPr lang="en-IN" smtClean="0"/>
            </a:fld>
            <a:endParaRPr lang="en-IN"/>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13A6A79-D85F-4D25-B5FC-3B5D6704A7F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3DA358-1224-4AAF-A557-330CB2F189CB}"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13A6A79-D85F-4D25-B5FC-3B5D6704A7FD}"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3DA358-1224-4AAF-A557-330CB2F189CB}" type="slidenum">
              <a:rPr lang="en-IN" smtClean="0"/>
            </a:fld>
            <a:endParaRPr lang="en-IN"/>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13A6A79-D85F-4D25-B5FC-3B5D6704A7FD}"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3DA358-1224-4AAF-A557-330CB2F189CB}"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3A6A79-D85F-4D25-B5FC-3B5D6704A7FD}"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3DA358-1224-4AAF-A557-330CB2F189CB}"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13A6A79-D85F-4D25-B5FC-3B5D6704A7F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3DA358-1224-4AAF-A557-330CB2F189CB}" type="slidenum">
              <a:rPr lang="en-IN" smtClean="0"/>
            </a:fld>
            <a:endParaRPr lang="en-IN"/>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13A6A79-D85F-4D25-B5FC-3B5D6704A7F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3DA358-1224-4AAF-A557-330CB2F189CB}"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413A6A79-D85F-4D25-B5FC-3B5D6704A7FD}" type="datetimeFigureOut">
              <a:rPr lang="en-IN" smtClean="0"/>
            </a:fld>
            <a:endParaRPr lang="en-IN"/>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9B3DA358-1224-4AAF-A557-330CB2F189CB}"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hyperlink" Target="http://www.mallareddyuniversity.ac.in/" TargetMode="Externa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78" y="0"/>
            <a:ext cx="12014522" cy="6661960"/>
          </a:xfrm>
        </p:spPr>
        <p:txBody>
          <a:bodyPr>
            <a:normAutofit/>
          </a:bodyPr>
          <a:lstStyle/>
          <a:p>
            <a:pPr marR="441960">
              <a:spcBef>
                <a:spcPts val="445"/>
              </a:spcBef>
              <a:spcAft>
                <a:spcPts val="0"/>
              </a:spcAft>
            </a:pPr>
            <a:r>
              <a:rPr lang="en-US" sz="1800" b="1" dirty="0">
                <a:solidFill>
                  <a:schemeClr val="tx1"/>
                </a:solidFill>
                <a:effectLst/>
                <a:latin typeface="Times New Roman" panose="02020603050405020304" pitchFamily="18" charset="0"/>
                <a:ea typeface="Times New Roman" panose="02020603050405020304" pitchFamily="18" charset="0"/>
              </a:rPr>
              <a:t>                                              			</a:t>
            </a:r>
            <a:br>
              <a:rPr lang="en-IN" sz="1800" dirty="0">
                <a:solidFill>
                  <a:schemeClr val="tx1"/>
                </a:solidFill>
                <a:effectLst/>
                <a:latin typeface="Times New Roman" panose="02020603050405020304" pitchFamily="18" charset="0"/>
                <a:ea typeface="Times New Roman" panose="02020603050405020304" pitchFamily="18" charset="0"/>
              </a:rPr>
            </a:br>
            <a:br>
              <a:rPr lang="en-IN" sz="1800" b="1" dirty="0">
                <a:solidFill>
                  <a:schemeClr val="tx1"/>
                </a:solidFill>
                <a:effectLst/>
                <a:latin typeface="Times New Roman" panose="02020603050405020304" pitchFamily="18" charset="0"/>
                <a:ea typeface="Times New Roman" panose="02020603050405020304" pitchFamily="18" charset="0"/>
              </a:rPr>
            </a:br>
            <a:r>
              <a:rPr lang="en-IN" sz="2000" b="1" cap="none" dirty="0">
                <a:solidFill>
                  <a:schemeClr val="tx1"/>
                </a:solidFill>
                <a:effectLst/>
                <a:latin typeface="Times New Roman" panose="02020603050405020304" pitchFamily="18" charset="0"/>
                <a:ea typeface="Times New Roman" panose="02020603050405020304" pitchFamily="18" charset="0"/>
              </a:rPr>
              <a:t>                                     		   </a:t>
            </a:r>
            <a:br>
              <a:rPr lang="en-IN" sz="2000" b="1" cap="none" dirty="0">
                <a:solidFill>
                  <a:schemeClr val="tx1"/>
                </a:solidFill>
                <a:effectLst/>
                <a:latin typeface="Times New Roman" panose="02020603050405020304" pitchFamily="18" charset="0"/>
                <a:ea typeface="Times New Roman" panose="02020603050405020304" pitchFamily="18" charset="0"/>
              </a:rPr>
            </a:br>
            <a:r>
              <a:rPr lang="en-IN" sz="2000" b="1" cap="none" dirty="0">
                <a:solidFill>
                  <a:schemeClr val="tx1"/>
                </a:solidFill>
                <a:effectLst/>
                <a:latin typeface="Times New Roman" panose="02020603050405020304" pitchFamily="18" charset="0"/>
                <a:ea typeface="Times New Roman" panose="02020603050405020304" pitchFamily="18" charset="0"/>
              </a:rPr>
              <a:t>                </a:t>
            </a:r>
            <a:r>
              <a:rPr lang="en-IN" sz="2000" b="1" dirty="0">
                <a:solidFill>
                  <a:schemeClr val="tx1"/>
                </a:solidFill>
                <a:latin typeface="Times New Roman" panose="02020603050405020304" pitchFamily="18" charset="0"/>
                <a:ea typeface="Times New Roman" panose="02020603050405020304" pitchFamily="18" charset="0"/>
              </a:rPr>
              <a:t>			          </a:t>
            </a:r>
            <a:r>
              <a:rPr lang="en-US" sz="2000" b="1" cap="none" dirty="0">
                <a:solidFill>
                  <a:schemeClr val="tx1"/>
                </a:solidFill>
                <a:effectLst/>
                <a:latin typeface="Times New Roman" panose="02020603050405020304" pitchFamily="18" charset="0"/>
                <a:ea typeface="Times New Roman" panose="02020603050405020304" pitchFamily="18" charset="0"/>
              </a:rPr>
              <a:t>Department of Computer Science </a:t>
            </a:r>
            <a:r>
              <a:rPr lang="en-US" sz="2000" b="1" dirty="0">
                <a:solidFill>
                  <a:schemeClr val="tx1"/>
                </a:solidFill>
                <a:latin typeface="Times New Roman" panose="02020603050405020304" pitchFamily="18" charset="0"/>
                <a:ea typeface="Times New Roman" panose="02020603050405020304" pitchFamily="18" charset="0"/>
              </a:rPr>
              <a:t>&amp;</a:t>
            </a:r>
            <a:r>
              <a:rPr lang="en-US" sz="2000" b="1" cap="none" dirty="0">
                <a:solidFill>
                  <a:schemeClr val="tx1"/>
                </a:solidFill>
                <a:effectLst/>
                <a:latin typeface="Times New Roman" panose="02020603050405020304" pitchFamily="18" charset="0"/>
                <a:ea typeface="Times New Roman" panose="02020603050405020304" pitchFamily="18" charset="0"/>
              </a:rPr>
              <a:t> Engineering</a:t>
            </a:r>
            <a:br>
              <a:rPr lang="en-US" sz="2000" b="1" cap="none" dirty="0">
                <a:solidFill>
                  <a:schemeClr val="tx1"/>
                </a:solidFill>
                <a:effectLst/>
                <a:latin typeface="Times New Roman" panose="02020603050405020304" pitchFamily="18" charset="0"/>
                <a:ea typeface="Times New Roman" panose="02020603050405020304" pitchFamily="18" charset="0"/>
              </a:rPr>
            </a:br>
            <a:br>
              <a:rPr lang="en-US" sz="1800" b="1" dirty="0">
                <a:solidFill>
                  <a:schemeClr val="tx1"/>
                </a:solidFill>
                <a:effectLst/>
                <a:latin typeface="Times New Roman" panose="02020603050405020304" pitchFamily="18" charset="0"/>
                <a:ea typeface="Times New Roman" panose="02020603050405020304" pitchFamily="18" charset="0"/>
              </a:rPr>
            </a:br>
            <a:r>
              <a:rPr lang="en-US" sz="1800" b="1" dirty="0">
                <a:solidFill>
                  <a:schemeClr val="tx1"/>
                </a:solidFill>
                <a:effectLst/>
                <a:latin typeface="Times New Roman" panose="02020603050405020304" pitchFamily="18" charset="0"/>
                <a:ea typeface="Times New Roman" panose="02020603050405020304" pitchFamily="18" charset="0"/>
              </a:rPr>
              <a:t> </a:t>
            </a:r>
            <a:br>
              <a:rPr lang="en-US" sz="1800" b="1" dirty="0">
                <a:solidFill>
                  <a:schemeClr val="tx1"/>
                </a:solidFill>
                <a:effectLst/>
                <a:latin typeface="Times New Roman" panose="02020603050405020304" pitchFamily="18" charset="0"/>
                <a:ea typeface="Times New Roman" panose="02020603050405020304" pitchFamily="18" charset="0"/>
              </a:rPr>
            </a:br>
            <a:r>
              <a:rPr lang="en-US" sz="1800" b="1" dirty="0">
                <a:solidFill>
                  <a:schemeClr val="tx1"/>
                </a:solidFill>
                <a:effectLst/>
                <a:latin typeface="Times New Roman" panose="02020603050405020304" pitchFamily="18" charset="0"/>
                <a:ea typeface="Times New Roman" panose="02020603050405020304" pitchFamily="18" charset="0"/>
              </a:rPr>
              <a:t>			     </a:t>
            </a:r>
            <a:r>
              <a:rPr lang="en-US" sz="2000" b="1" dirty="0">
                <a:solidFill>
                  <a:schemeClr val="tx1"/>
                </a:solidFill>
                <a:effectLst/>
                <a:latin typeface="Times New Roman" panose="02020603050405020304" pitchFamily="18" charset="0"/>
                <a:ea typeface="Times New Roman" panose="02020603050405020304" pitchFamily="18" charset="0"/>
              </a:rPr>
              <a:t>IOT based Sustainable Green house monitoring System</a:t>
            </a:r>
            <a:r>
              <a:rPr lang="en-IN" sz="2000" b="1" dirty="0">
                <a:solidFill>
                  <a:schemeClr val="tx1"/>
                </a:solidFill>
                <a:effectLst/>
                <a:latin typeface="Times New Roman" panose="02020603050405020304" pitchFamily="18" charset="0"/>
                <a:ea typeface="Times New Roman" panose="02020603050405020304" pitchFamily="18" charset="0"/>
              </a:rPr>
              <a:t>             </a:t>
            </a:r>
            <a:br>
              <a:rPr lang="en-IN" sz="2000" b="1" dirty="0">
                <a:solidFill>
                  <a:schemeClr val="tx1"/>
                </a:solidFill>
                <a:effectLst/>
                <a:latin typeface="Times New Roman" panose="02020603050405020304" pitchFamily="18" charset="0"/>
                <a:ea typeface="Times New Roman" panose="02020603050405020304" pitchFamily="18" charset="0"/>
              </a:rPr>
            </a:br>
            <a:r>
              <a:rPr lang="en-IN" sz="1600" b="1" cap="none" dirty="0">
                <a:solidFill>
                  <a:schemeClr val="tx1"/>
                </a:solidFill>
                <a:effectLst/>
                <a:latin typeface="Times New Roman" panose="02020603050405020304" pitchFamily="18" charset="0"/>
                <a:ea typeface="Times New Roman" panose="02020603050405020304" pitchFamily="18" charset="0"/>
              </a:rPr>
              <a:t>                                                                                                                                 			</a:t>
            </a:r>
            <a:br>
              <a:rPr lang="en-IN" sz="1600" b="1" cap="none" dirty="0">
                <a:solidFill>
                  <a:schemeClr val="tx1"/>
                </a:solidFill>
                <a:latin typeface="Times New Roman" panose="02020603050405020304" pitchFamily="18" charset="0"/>
                <a:ea typeface="Times New Roman" panose="02020603050405020304" pitchFamily="18" charset="0"/>
              </a:rPr>
            </a:br>
            <a:br>
              <a:rPr lang="en-IN" sz="1600" b="1" cap="none" dirty="0">
                <a:solidFill>
                  <a:schemeClr val="tx1"/>
                </a:solidFill>
                <a:latin typeface="Times New Roman" panose="02020603050405020304" pitchFamily="18" charset="0"/>
                <a:ea typeface="Times New Roman" panose="02020603050405020304" pitchFamily="18" charset="0"/>
              </a:rPr>
            </a:br>
            <a:br>
              <a:rPr lang="en-IN" sz="1600" b="1" cap="none" dirty="0">
                <a:solidFill>
                  <a:schemeClr val="tx1"/>
                </a:solidFill>
                <a:latin typeface="Times New Roman" panose="02020603050405020304" pitchFamily="18" charset="0"/>
                <a:ea typeface="Times New Roman" panose="02020603050405020304" pitchFamily="18" charset="0"/>
              </a:rPr>
            </a:br>
            <a:br>
              <a:rPr lang="en-IN" sz="1600" b="1" cap="none" dirty="0">
                <a:solidFill>
                  <a:schemeClr val="tx1"/>
                </a:solidFill>
                <a:latin typeface="Times New Roman" panose="02020603050405020304" pitchFamily="18" charset="0"/>
                <a:ea typeface="Times New Roman" panose="02020603050405020304" pitchFamily="18" charset="0"/>
              </a:rPr>
            </a:br>
            <a:br>
              <a:rPr lang="en-IN" sz="1600" b="1" cap="none" dirty="0">
                <a:solidFill>
                  <a:schemeClr val="tx1"/>
                </a:solidFill>
                <a:latin typeface="Times New Roman" panose="02020603050405020304" pitchFamily="18" charset="0"/>
                <a:ea typeface="Times New Roman" panose="02020603050405020304" pitchFamily="18" charset="0"/>
              </a:rPr>
            </a:br>
            <a:br>
              <a:rPr lang="en-IN" sz="2000" b="1" cap="none" dirty="0">
                <a:solidFill>
                  <a:schemeClr val="tx1"/>
                </a:solidFill>
                <a:latin typeface="Times New Roman" panose="02020603050405020304" pitchFamily="18" charset="0"/>
                <a:ea typeface="Times New Roman" panose="02020603050405020304" pitchFamily="18" charset="0"/>
              </a:rPr>
            </a:br>
            <a:endParaRPr lang="en-IN" sz="2000" dirty="0">
              <a:solidFill>
                <a:schemeClr val="tx1"/>
              </a:solidFill>
            </a:endParaRPr>
          </a:p>
        </p:txBody>
      </p:sp>
      <p:pic>
        <p:nvPicPr>
          <p:cNvPr id="4" name="image1.png"/>
          <p:cNvPicPr/>
          <p:nvPr/>
        </p:nvPicPr>
        <p:blipFill>
          <a:blip r:embed="rId1" cstate="print"/>
          <a:stretch>
            <a:fillRect/>
          </a:stretch>
        </p:blipFill>
        <p:spPr>
          <a:xfrm>
            <a:off x="2707005" y="570229"/>
            <a:ext cx="6777990" cy="1145540"/>
          </a:xfrm>
          <a:prstGeom prst="rect">
            <a:avLst/>
          </a:prstGeom>
        </p:spPr>
      </p:pic>
      <p:sp>
        <p:nvSpPr>
          <p:cNvPr id="6" name="Text Box 6"/>
          <p:cNvSpPr txBox="1">
            <a:spLocks noChangeArrowheads="1"/>
          </p:cNvSpPr>
          <p:nvPr/>
        </p:nvSpPr>
        <p:spPr bwMode="auto">
          <a:xfrm>
            <a:off x="3992880" y="1429198"/>
            <a:ext cx="3325137" cy="357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6350" marR="6350" algn="ctr">
              <a:lnSpc>
                <a:spcPct val="115000"/>
              </a:lnSpc>
              <a:spcAft>
                <a:spcPts val="0"/>
              </a:spcAft>
            </a:pPr>
            <a:r>
              <a:rPr lang="en-IN" sz="950" spc="-5" dirty="0">
                <a:effectLst/>
                <a:latin typeface="Times New Roman" panose="02020603050405020304" pitchFamily="18" charset="0"/>
                <a:ea typeface="Calibri" panose="020F0502020204030204"/>
                <a:cs typeface="Times New Roman" panose="02020603050405020304" pitchFamily="18" charset="0"/>
              </a:rPr>
              <a:t>(</a:t>
            </a:r>
            <a:r>
              <a:rPr lang="en-IN" sz="900" b="1" spc="-5" dirty="0">
                <a:effectLst/>
                <a:latin typeface="Times New Roman" panose="02020603050405020304" pitchFamily="18" charset="0"/>
                <a:ea typeface="Calibri" panose="020F0502020204030204"/>
                <a:cs typeface="Times New Roman" panose="02020603050405020304" pitchFamily="18" charset="0"/>
              </a:rPr>
              <a:t>Telangana</a:t>
            </a:r>
            <a:r>
              <a:rPr lang="en-IN" sz="900" b="1" spc="-10" dirty="0">
                <a:effectLst/>
                <a:latin typeface="Times New Roman" panose="02020603050405020304" pitchFamily="18" charset="0"/>
                <a:ea typeface="Calibri" panose="020F0502020204030204"/>
                <a:cs typeface="Times New Roman" panose="02020603050405020304" pitchFamily="18" charset="0"/>
              </a:rPr>
              <a:t> </a:t>
            </a:r>
            <a:r>
              <a:rPr lang="en-IN" sz="900" b="1" dirty="0">
                <a:effectLst/>
                <a:latin typeface="Times New Roman" panose="02020603050405020304" pitchFamily="18" charset="0"/>
                <a:ea typeface="Calibri" panose="020F0502020204030204"/>
                <a:cs typeface="Times New Roman" panose="02020603050405020304" pitchFamily="18" charset="0"/>
              </a:rPr>
              <a:t>State</a:t>
            </a:r>
            <a:r>
              <a:rPr lang="en-IN" sz="900" b="1" spc="-30" dirty="0">
                <a:effectLst/>
                <a:latin typeface="Times New Roman" panose="02020603050405020304" pitchFamily="18" charset="0"/>
                <a:ea typeface="Calibri" panose="020F0502020204030204"/>
                <a:cs typeface="Times New Roman" panose="02020603050405020304" pitchFamily="18" charset="0"/>
              </a:rPr>
              <a:t> </a:t>
            </a:r>
            <a:r>
              <a:rPr lang="en-IN" sz="900" b="1" dirty="0">
                <a:effectLst/>
                <a:latin typeface="Times New Roman" panose="02020603050405020304" pitchFamily="18" charset="0"/>
                <a:ea typeface="Calibri" panose="020F0502020204030204"/>
                <a:cs typeface="Times New Roman" panose="02020603050405020304" pitchFamily="18" charset="0"/>
              </a:rPr>
              <a:t>Private</a:t>
            </a:r>
            <a:r>
              <a:rPr lang="en-IN" sz="900" b="1" spc="-50" dirty="0">
                <a:effectLst/>
                <a:latin typeface="Times New Roman" panose="02020603050405020304" pitchFamily="18" charset="0"/>
                <a:ea typeface="Calibri" panose="020F0502020204030204"/>
                <a:cs typeface="Times New Roman" panose="02020603050405020304" pitchFamily="18" charset="0"/>
              </a:rPr>
              <a:t> </a:t>
            </a:r>
            <a:r>
              <a:rPr lang="en-IN" sz="900" b="1" dirty="0">
                <a:effectLst/>
                <a:latin typeface="Times New Roman" panose="02020603050405020304" pitchFamily="18" charset="0"/>
                <a:ea typeface="Calibri" panose="020F0502020204030204"/>
                <a:cs typeface="Times New Roman" panose="02020603050405020304" pitchFamily="18" charset="0"/>
              </a:rPr>
              <a:t>Universities</a:t>
            </a:r>
            <a:r>
              <a:rPr lang="en-IN" sz="900" b="1" spc="-5" dirty="0">
                <a:effectLst/>
                <a:latin typeface="Times New Roman" panose="02020603050405020304" pitchFamily="18" charset="0"/>
                <a:ea typeface="Calibri" panose="020F0502020204030204"/>
                <a:cs typeface="Times New Roman" panose="02020603050405020304" pitchFamily="18" charset="0"/>
              </a:rPr>
              <a:t> </a:t>
            </a:r>
            <a:r>
              <a:rPr lang="en-IN" sz="900" b="1" dirty="0">
                <a:effectLst/>
                <a:latin typeface="Times New Roman" panose="02020603050405020304" pitchFamily="18" charset="0"/>
                <a:ea typeface="Calibri" panose="020F0502020204030204"/>
                <a:cs typeface="Times New Roman" panose="02020603050405020304" pitchFamily="18" charset="0"/>
              </a:rPr>
              <a:t>Act</a:t>
            </a:r>
            <a:r>
              <a:rPr lang="en-IN" sz="900" b="1" spc="-45" dirty="0">
                <a:effectLst/>
                <a:latin typeface="Times New Roman" panose="02020603050405020304" pitchFamily="18" charset="0"/>
                <a:ea typeface="Calibri" panose="020F0502020204030204"/>
                <a:cs typeface="Times New Roman" panose="02020603050405020304" pitchFamily="18" charset="0"/>
              </a:rPr>
              <a:t> </a:t>
            </a:r>
            <a:r>
              <a:rPr lang="en-IN" sz="900" b="1" dirty="0">
                <a:effectLst/>
                <a:latin typeface="Times New Roman" panose="02020603050405020304" pitchFamily="18" charset="0"/>
                <a:ea typeface="Calibri" panose="020F0502020204030204"/>
                <a:cs typeface="Times New Roman" panose="02020603050405020304" pitchFamily="18" charset="0"/>
              </a:rPr>
              <a:t>No.</a:t>
            </a:r>
            <a:r>
              <a:rPr lang="en-IN" sz="900" b="1" spc="-10" dirty="0">
                <a:effectLst/>
                <a:latin typeface="Times New Roman" panose="02020603050405020304" pitchFamily="18" charset="0"/>
                <a:ea typeface="Calibri" panose="020F0502020204030204"/>
                <a:cs typeface="Times New Roman" panose="02020603050405020304" pitchFamily="18" charset="0"/>
              </a:rPr>
              <a:t> </a:t>
            </a:r>
            <a:r>
              <a:rPr lang="en-IN" sz="900" b="1" dirty="0">
                <a:effectLst/>
                <a:latin typeface="Times New Roman" panose="02020603050405020304" pitchFamily="18" charset="0"/>
                <a:ea typeface="Calibri" panose="020F0502020204030204"/>
                <a:cs typeface="Times New Roman" panose="02020603050405020304" pitchFamily="18" charset="0"/>
              </a:rPr>
              <a:t>13</a:t>
            </a:r>
            <a:r>
              <a:rPr lang="en-IN" sz="900" b="1" spc="-30" dirty="0">
                <a:effectLst/>
                <a:latin typeface="Times New Roman" panose="02020603050405020304" pitchFamily="18" charset="0"/>
                <a:ea typeface="Calibri" panose="020F0502020204030204"/>
                <a:cs typeface="Times New Roman" panose="02020603050405020304" pitchFamily="18" charset="0"/>
              </a:rPr>
              <a:t> </a:t>
            </a:r>
            <a:r>
              <a:rPr lang="en-IN" sz="900" b="1" dirty="0">
                <a:effectLst/>
                <a:latin typeface="Times New Roman" panose="02020603050405020304" pitchFamily="18" charset="0"/>
                <a:ea typeface="Calibri" panose="020F0502020204030204"/>
                <a:cs typeface="Times New Roman" panose="02020603050405020304" pitchFamily="18" charset="0"/>
              </a:rPr>
              <a:t>of</a:t>
            </a:r>
            <a:r>
              <a:rPr lang="en-IN" sz="900" b="1" spc="-40" dirty="0">
                <a:effectLst/>
                <a:latin typeface="Times New Roman" panose="02020603050405020304" pitchFamily="18" charset="0"/>
                <a:ea typeface="Calibri" panose="020F0502020204030204"/>
                <a:cs typeface="Times New Roman" panose="02020603050405020304" pitchFamily="18" charset="0"/>
              </a:rPr>
              <a:t> </a:t>
            </a:r>
            <a:r>
              <a:rPr lang="en-IN" sz="900" b="1" dirty="0">
                <a:effectLst/>
                <a:latin typeface="Times New Roman" panose="02020603050405020304" pitchFamily="18" charset="0"/>
                <a:ea typeface="Calibri" panose="020F0502020204030204"/>
                <a:cs typeface="Times New Roman" panose="02020603050405020304" pitchFamily="18" charset="0"/>
              </a:rPr>
              <a:t>2020</a:t>
            </a:r>
            <a:r>
              <a:rPr lang="en-IN" sz="900" b="1" spc="-20" dirty="0">
                <a:effectLst/>
                <a:latin typeface="Times New Roman" panose="02020603050405020304" pitchFamily="18" charset="0"/>
                <a:ea typeface="Calibri" panose="020F0502020204030204"/>
                <a:cs typeface="Times New Roman" panose="02020603050405020304" pitchFamily="18" charset="0"/>
              </a:rPr>
              <a:t> </a:t>
            </a:r>
            <a:r>
              <a:rPr lang="en-IN" sz="900" b="1" dirty="0">
                <a:effectLst/>
                <a:latin typeface="Times New Roman" panose="02020603050405020304" pitchFamily="18" charset="0"/>
                <a:ea typeface="Calibri" panose="020F0502020204030204"/>
                <a:cs typeface="Times New Roman" panose="02020603050405020304" pitchFamily="18" charset="0"/>
              </a:rPr>
              <a:t>&amp;</a:t>
            </a:r>
            <a:endParaRPr lang="en-IN" sz="1100" dirty="0">
              <a:effectLst/>
              <a:latin typeface="Times New Roman" panose="02020603050405020304" pitchFamily="18" charset="0"/>
              <a:ea typeface="Calibri" panose="020F0502020204030204"/>
              <a:cs typeface="Times New Roman" panose="02020603050405020304" pitchFamily="18" charset="0"/>
            </a:endParaRPr>
          </a:p>
          <a:p>
            <a:pPr marL="5715" marR="6350" algn="ctr">
              <a:lnSpc>
                <a:spcPct val="115000"/>
              </a:lnSpc>
              <a:spcBef>
                <a:spcPts val="5"/>
              </a:spcBef>
              <a:spcAft>
                <a:spcPts val="0"/>
              </a:spcAft>
            </a:pPr>
            <a:r>
              <a:rPr lang="en-IN" sz="900" b="1" dirty="0">
                <a:effectLst/>
                <a:latin typeface="Times New Roman" panose="02020603050405020304" pitchFamily="18" charset="0"/>
                <a:ea typeface="Calibri" panose="020F0502020204030204"/>
                <a:cs typeface="Times New Roman" panose="02020603050405020304" pitchFamily="18" charset="0"/>
              </a:rPr>
              <a:t>G.O.Ms.</a:t>
            </a:r>
            <a:r>
              <a:rPr lang="en-IN" sz="900" b="1" spc="-45" dirty="0">
                <a:effectLst/>
                <a:latin typeface="Times New Roman" panose="02020603050405020304" pitchFamily="18" charset="0"/>
                <a:ea typeface="Calibri" panose="020F0502020204030204"/>
                <a:cs typeface="Times New Roman" panose="02020603050405020304" pitchFamily="18" charset="0"/>
              </a:rPr>
              <a:t> </a:t>
            </a:r>
            <a:r>
              <a:rPr lang="en-IN" sz="900" b="1" dirty="0">
                <a:effectLst/>
                <a:latin typeface="Times New Roman" panose="02020603050405020304" pitchFamily="18" charset="0"/>
                <a:ea typeface="Calibri" panose="020F0502020204030204"/>
                <a:cs typeface="Times New Roman" panose="02020603050405020304" pitchFamily="18" charset="0"/>
              </a:rPr>
              <a:t>No.</a:t>
            </a:r>
            <a:r>
              <a:rPr lang="en-IN" sz="900" b="1" spc="-25" dirty="0">
                <a:effectLst/>
                <a:latin typeface="Times New Roman" panose="02020603050405020304" pitchFamily="18" charset="0"/>
                <a:ea typeface="Calibri" panose="020F0502020204030204"/>
                <a:cs typeface="Times New Roman" panose="02020603050405020304" pitchFamily="18" charset="0"/>
              </a:rPr>
              <a:t> </a:t>
            </a:r>
            <a:r>
              <a:rPr lang="en-IN" sz="900" b="1" dirty="0">
                <a:effectLst/>
                <a:latin typeface="Times New Roman" panose="02020603050405020304" pitchFamily="18" charset="0"/>
                <a:ea typeface="Calibri" panose="020F0502020204030204"/>
                <a:cs typeface="Times New Roman" panose="02020603050405020304" pitchFamily="18" charset="0"/>
              </a:rPr>
              <a:t>14,</a:t>
            </a:r>
            <a:r>
              <a:rPr lang="en-IN" sz="900" b="1" spc="-50" dirty="0">
                <a:effectLst/>
                <a:latin typeface="Times New Roman" panose="02020603050405020304" pitchFamily="18" charset="0"/>
                <a:ea typeface="Calibri" panose="020F0502020204030204"/>
                <a:cs typeface="Times New Roman" panose="02020603050405020304" pitchFamily="18" charset="0"/>
              </a:rPr>
              <a:t> </a:t>
            </a:r>
            <a:r>
              <a:rPr lang="en-IN" sz="900" b="1" dirty="0">
                <a:effectLst/>
                <a:latin typeface="Times New Roman" panose="02020603050405020304" pitchFamily="18" charset="0"/>
                <a:ea typeface="Calibri" panose="020F0502020204030204"/>
                <a:cs typeface="Times New Roman" panose="02020603050405020304" pitchFamily="18" charset="0"/>
              </a:rPr>
              <a:t>Higher</a:t>
            </a:r>
            <a:r>
              <a:rPr lang="en-IN" sz="900" b="1" spc="-40" dirty="0">
                <a:effectLst/>
                <a:latin typeface="Times New Roman" panose="02020603050405020304" pitchFamily="18" charset="0"/>
                <a:ea typeface="Calibri" panose="020F0502020204030204"/>
                <a:cs typeface="Times New Roman" panose="02020603050405020304" pitchFamily="18" charset="0"/>
              </a:rPr>
              <a:t> </a:t>
            </a:r>
            <a:r>
              <a:rPr lang="en-IN" sz="900" b="1" dirty="0">
                <a:effectLst/>
                <a:latin typeface="Times New Roman" panose="02020603050405020304" pitchFamily="18" charset="0"/>
                <a:ea typeface="Calibri" panose="020F0502020204030204"/>
                <a:cs typeface="Times New Roman" panose="02020603050405020304" pitchFamily="18" charset="0"/>
              </a:rPr>
              <a:t>Education</a:t>
            </a:r>
            <a:r>
              <a:rPr lang="en-IN" sz="900" b="1" spc="-10" dirty="0">
                <a:effectLst/>
                <a:latin typeface="Times New Roman" panose="02020603050405020304" pitchFamily="18" charset="0"/>
                <a:ea typeface="Calibri" panose="020F0502020204030204"/>
                <a:cs typeface="Times New Roman" panose="02020603050405020304" pitchFamily="18" charset="0"/>
              </a:rPr>
              <a:t> </a:t>
            </a:r>
            <a:r>
              <a:rPr lang="en-IN" sz="900" b="1" dirty="0">
                <a:effectLst/>
                <a:latin typeface="Times New Roman" panose="02020603050405020304" pitchFamily="18" charset="0"/>
                <a:ea typeface="Calibri" panose="020F0502020204030204"/>
                <a:cs typeface="Times New Roman" panose="02020603050405020304" pitchFamily="18" charset="0"/>
              </a:rPr>
              <a:t>(UE)</a:t>
            </a:r>
            <a:r>
              <a:rPr lang="en-IN" sz="900" b="1" spc="-45" dirty="0">
                <a:effectLst/>
                <a:latin typeface="Times New Roman" panose="02020603050405020304" pitchFamily="18" charset="0"/>
                <a:ea typeface="Calibri" panose="020F0502020204030204"/>
                <a:cs typeface="Times New Roman" panose="02020603050405020304" pitchFamily="18" charset="0"/>
              </a:rPr>
              <a:t> </a:t>
            </a:r>
            <a:r>
              <a:rPr lang="en-IN" sz="900" b="1" dirty="0">
                <a:effectLst/>
                <a:latin typeface="Times New Roman" panose="02020603050405020304" pitchFamily="18" charset="0"/>
                <a:ea typeface="Calibri" panose="020F0502020204030204"/>
                <a:cs typeface="Times New Roman" panose="02020603050405020304" pitchFamily="18" charset="0"/>
              </a:rPr>
              <a:t>Department</a:t>
            </a:r>
            <a:r>
              <a:rPr lang="en-IN" sz="950" dirty="0">
                <a:effectLst/>
                <a:latin typeface="Times New Roman" panose="02020603050405020304" pitchFamily="18" charset="0"/>
                <a:ea typeface="Calibri" panose="020F0502020204030204"/>
                <a:cs typeface="Times New Roman" panose="02020603050405020304" pitchFamily="18" charset="0"/>
              </a:rPr>
              <a:t>)</a:t>
            </a:r>
            <a:endParaRPr lang="en-IN" sz="1100" dirty="0">
              <a:effectLst/>
              <a:latin typeface="Times New Roman" panose="02020603050405020304" pitchFamily="18" charset="0"/>
              <a:ea typeface="Calibri" panose="020F0502020204030204"/>
              <a:cs typeface="Times New Roman" panose="02020603050405020304" pitchFamily="18" charset="0"/>
            </a:endParaRPr>
          </a:p>
        </p:txBody>
      </p:sp>
      <p:sp>
        <p:nvSpPr>
          <p:cNvPr id="7" name="Text Box 3"/>
          <p:cNvSpPr txBox="1">
            <a:spLocks noChangeArrowheads="1"/>
          </p:cNvSpPr>
          <p:nvPr/>
        </p:nvSpPr>
        <p:spPr bwMode="auto">
          <a:xfrm>
            <a:off x="7685158" y="906650"/>
            <a:ext cx="1969382" cy="753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12700" marR="5080"/>
            <a:r>
              <a:rPr lang="en-IN" sz="950" b="1" dirty="0" err="1">
                <a:effectLst/>
                <a:latin typeface="Times New Roman" panose="02020603050405020304" pitchFamily="18" charset="0"/>
                <a:ea typeface="Calibri" panose="020F0502020204030204"/>
                <a:cs typeface="Times New Roman" panose="02020603050405020304" pitchFamily="18" charset="0"/>
              </a:rPr>
              <a:t>Maisammaguda</a:t>
            </a:r>
            <a:r>
              <a:rPr lang="en-IN" sz="950" b="1" dirty="0">
                <a:effectLst/>
                <a:latin typeface="Times New Roman" panose="02020603050405020304" pitchFamily="18" charset="0"/>
                <a:ea typeface="Calibri" panose="020F0502020204030204"/>
                <a:cs typeface="Times New Roman" panose="02020603050405020304" pitchFamily="18" charset="0"/>
              </a:rPr>
              <a:t>, </a:t>
            </a:r>
            <a:r>
              <a:rPr lang="en-IN" sz="950" b="1" dirty="0" err="1">
                <a:effectLst/>
                <a:latin typeface="Times New Roman" panose="02020603050405020304" pitchFamily="18" charset="0"/>
                <a:ea typeface="Calibri" panose="020F0502020204030204"/>
                <a:cs typeface="Times New Roman" panose="02020603050405020304" pitchFamily="18" charset="0"/>
              </a:rPr>
              <a:t>Kompally</a:t>
            </a:r>
            <a:r>
              <a:rPr lang="en-IN" sz="950" b="1" dirty="0">
                <a:effectLst/>
                <a:latin typeface="Times New Roman" panose="02020603050405020304" pitchFamily="18" charset="0"/>
                <a:ea typeface="Calibri" panose="020F0502020204030204"/>
                <a:cs typeface="Times New Roman" panose="02020603050405020304" pitchFamily="18" charset="0"/>
              </a:rPr>
              <a:t>,</a:t>
            </a:r>
            <a:r>
              <a:rPr lang="en-IN" sz="950" b="1" spc="5" dirty="0">
                <a:effectLst/>
                <a:latin typeface="Times New Roman" panose="02020603050405020304" pitchFamily="18" charset="0"/>
                <a:ea typeface="Calibri" panose="020F0502020204030204"/>
                <a:cs typeface="Times New Roman" panose="02020603050405020304" pitchFamily="18" charset="0"/>
              </a:rPr>
              <a:t> </a:t>
            </a:r>
            <a:endParaRPr lang="en-IN" sz="950" b="1" spc="5" dirty="0">
              <a:effectLst/>
              <a:latin typeface="Times New Roman" panose="02020603050405020304" pitchFamily="18" charset="0"/>
              <a:ea typeface="Calibri" panose="020F0502020204030204"/>
              <a:cs typeface="Times New Roman" panose="02020603050405020304" pitchFamily="18" charset="0"/>
            </a:endParaRPr>
          </a:p>
          <a:p>
            <a:pPr marL="12700" marR="5080"/>
            <a:r>
              <a:rPr lang="en-IN" sz="950" b="1" dirty="0" err="1">
                <a:effectLst/>
                <a:latin typeface="Times New Roman" panose="02020603050405020304" pitchFamily="18" charset="0"/>
                <a:ea typeface="Calibri" panose="020F0502020204030204"/>
                <a:cs typeface="Times New Roman" panose="02020603050405020304" pitchFamily="18" charset="0"/>
              </a:rPr>
              <a:t>Medchal</a:t>
            </a:r>
            <a:r>
              <a:rPr lang="en-IN" sz="950" b="1" spc="-20" dirty="0">
                <a:effectLst/>
                <a:latin typeface="Times New Roman" panose="02020603050405020304" pitchFamily="18" charset="0"/>
                <a:ea typeface="Calibri" panose="020F0502020204030204"/>
                <a:cs typeface="Times New Roman" panose="02020603050405020304" pitchFamily="18" charset="0"/>
              </a:rPr>
              <a:t> </a:t>
            </a:r>
            <a:r>
              <a:rPr lang="en-IN" sz="950" b="1" dirty="0">
                <a:effectLst/>
                <a:latin typeface="Times New Roman" panose="02020603050405020304" pitchFamily="18" charset="0"/>
                <a:ea typeface="Calibri" panose="020F0502020204030204"/>
                <a:cs typeface="Times New Roman" panose="02020603050405020304" pitchFamily="18" charset="0"/>
              </a:rPr>
              <a:t>-</a:t>
            </a:r>
            <a:r>
              <a:rPr lang="en-IN" sz="950" b="1" spc="-5" dirty="0">
                <a:effectLst/>
                <a:latin typeface="Times New Roman" panose="02020603050405020304" pitchFamily="18" charset="0"/>
                <a:ea typeface="Calibri" panose="020F0502020204030204"/>
                <a:cs typeface="Times New Roman" panose="02020603050405020304" pitchFamily="18" charset="0"/>
              </a:rPr>
              <a:t> </a:t>
            </a:r>
            <a:r>
              <a:rPr lang="en-IN" sz="950" b="1" dirty="0" err="1">
                <a:effectLst/>
                <a:latin typeface="Times New Roman" panose="02020603050405020304" pitchFamily="18" charset="0"/>
                <a:ea typeface="Calibri" panose="020F0502020204030204"/>
                <a:cs typeface="Times New Roman" panose="02020603050405020304" pitchFamily="18" charset="0"/>
              </a:rPr>
              <a:t>Malkajgiri</a:t>
            </a:r>
            <a:r>
              <a:rPr lang="en-IN" sz="950" b="1" spc="-35" dirty="0">
                <a:effectLst/>
                <a:latin typeface="Times New Roman" panose="02020603050405020304" pitchFamily="18" charset="0"/>
                <a:ea typeface="Calibri" panose="020F0502020204030204"/>
                <a:cs typeface="Times New Roman" panose="02020603050405020304" pitchFamily="18" charset="0"/>
              </a:rPr>
              <a:t> </a:t>
            </a:r>
            <a:r>
              <a:rPr lang="en-IN" sz="950" b="1" dirty="0">
                <a:effectLst/>
                <a:latin typeface="Times New Roman" panose="02020603050405020304" pitchFamily="18" charset="0"/>
                <a:ea typeface="Calibri" panose="020F0502020204030204"/>
                <a:cs typeface="Times New Roman" panose="02020603050405020304" pitchFamily="18" charset="0"/>
              </a:rPr>
              <a:t>District</a:t>
            </a:r>
            <a:r>
              <a:rPr lang="en-IN" sz="950" b="1" spc="-200" dirty="0">
                <a:effectLst/>
                <a:latin typeface="Times New Roman" panose="02020603050405020304" pitchFamily="18" charset="0"/>
                <a:ea typeface="Calibri" panose="020F0502020204030204"/>
                <a:cs typeface="Times New Roman" panose="02020603050405020304" pitchFamily="18" charset="0"/>
              </a:rPr>
              <a:t> </a:t>
            </a:r>
            <a:r>
              <a:rPr lang="en-IN" sz="950" b="1" dirty="0">
                <a:effectLst/>
                <a:latin typeface="Times New Roman" panose="02020603050405020304" pitchFamily="18" charset="0"/>
                <a:ea typeface="Calibri" panose="020F0502020204030204"/>
                <a:cs typeface="Times New Roman" panose="02020603050405020304" pitchFamily="18" charset="0"/>
              </a:rPr>
              <a:t>Hyderabad - 500100,</a:t>
            </a:r>
            <a:r>
              <a:rPr lang="en-IN" sz="950" b="1" spc="5" dirty="0">
                <a:effectLst/>
                <a:latin typeface="Times New Roman" panose="02020603050405020304" pitchFamily="18" charset="0"/>
                <a:ea typeface="Calibri" panose="020F0502020204030204"/>
                <a:cs typeface="Times New Roman" panose="02020603050405020304" pitchFamily="18" charset="0"/>
              </a:rPr>
              <a:t> </a:t>
            </a:r>
            <a:r>
              <a:rPr lang="en-IN" sz="950" b="1" dirty="0">
                <a:effectLst/>
                <a:latin typeface="Times New Roman" panose="02020603050405020304" pitchFamily="18" charset="0"/>
                <a:ea typeface="Calibri" panose="020F0502020204030204"/>
                <a:cs typeface="Times New Roman" panose="02020603050405020304" pitchFamily="18" charset="0"/>
              </a:rPr>
              <a:t>Telangana</a:t>
            </a:r>
            <a:r>
              <a:rPr lang="en-IN" sz="950" b="1" spc="5" dirty="0">
                <a:effectLst/>
                <a:latin typeface="Times New Roman" panose="02020603050405020304" pitchFamily="18" charset="0"/>
                <a:ea typeface="Calibri" panose="020F0502020204030204"/>
                <a:cs typeface="Times New Roman" panose="02020603050405020304" pitchFamily="18" charset="0"/>
              </a:rPr>
              <a:t> </a:t>
            </a:r>
            <a:r>
              <a:rPr lang="en-IN" sz="950" b="1" dirty="0">
                <a:effectLst/>
                <a:latin typeface="Times New Roman" panose="02020603050405020304" pitchFamily="18" charset="0"/>
                <a:ea typeface="Calibri" panose="020F0502020204030204"/>
                <a:cs typeface="Times New Roman" panose="02020603050405020304" pitchFamily="18" charset="0"/>
              </a:rPr>
              <a:t>State</a:t>
            </a:r>
            <a:endParaRPr lang="en-IN" sz="950" b="1" dirty="0">
              <a:effectLst/>
              <a:latin typeface="Times New Roman" panose="02020603050405020304" pitchFamily="18" charset="0"/>
              <a:ea typeface="Calibri" panose="020F0502020204030204"/>
              <a:cs typeface="Times New Roman" panose="02020603050405020304" pitchFamily="18" charset="0"/>
            </a:endParaRPr>
          </a:p>
          <a:p>
            <a:pPr marL="12700" marR="5080"/>
            <a:r>
              <a:rPr lang="en-IN" sz="950" b="1" spc="5" dirty="0">
                <a:effectLst/>
                <a:latin typeface="Times New Roman" panose="02020603050405020304" pitchFamily="18" charset="0"/>
                <a:ea typeface="Calibri" panose="020F0502020204030204"/>
                <a:cs typeface="Times New Roman" panose="02020603050405020304" pitchFamily="18" charset="0"/>
              </a:rPr>
              <a:t> </a:t>
            </a:r>
            <a:r>
              <a:rPr lang="en-IN" sz="950" b="1" u="none" strike="noStrike" dirty="0">
                <a:effectLst/>
                <a:latin typeface="Times New Roman" panose="02020603050405020304" pitchFamily="18" charset="0"/>
                <a:ea typeface="Calibri" panose="020F0502020204030204"/>
                <a:cs typeface="Times New Roman" panose="02020603050405020304" pitchFamily="18" charset="0"/>
                <a:hlinkClick r:id="rId2"/>
              </a:rPr>
              <a:t>www.mallareddyuniversity.</a:t>
            </a:r>
            <a:endParaRPr lang="en-IN" sz="1100" dirty="0">
              <a:effectLst/>
              <a:latin typeface="Times New Roman" panose="02020603050405020304" pitchFamily="18" charset="0"/>
              <a:ea typeface="Calibri" panose="020F0502020204030204"/>
              <a:cs typeface="Times New Roman" panose="02020603050405020304" pitchFamily="18" charset="0"/>
            </a:endParaRPr>
          </a:p>
        </p:txBody>
      </p:sp>
      <p:sp>
        <p:nvSpPr>
          <p:cNvPr id="3" name="TextBox 2"/>
          <p:cNvSpPr txBox="1"/>
          <p:nvPr/>
        </p:nvSpPr>
        <p:spPr>
          <a:xfrm>
            <a:off x="3992880" y="3674476"/>
            <a:ext cx="3325137" cy="1753235"/>
          </a:xfrm>
          <a:prstGeom prst="rect">
            <a:avLst/>
          </a:prstGeom>
          <a:noFill/>
        </p:spPr>
        <p:txBody>
          <a:bodyPr wrap="square" rtlCol="0">
            <a:spAutoFit/>
          </a:bodyPr>
          <a:lstStyle/>
          <a:p>
            <a:r>
              <a:rPr lang="en-IN" b="1" cap="none" dirty="0">
                <a:solidFill>
                  <a:schemeClr val="tx1"/>
                </a:solidFill>
                <a:effectLst/>
                <a:latin typeface="Times New Roman" panose="02020603050405020304" pitchFamily="18" charset="0"/>
                <a:ea typeface="Times New Roman" panose="02020603050405020304" pitchFamily="18" charset="0"/>
              </a:rPr>
              <a:t>               </a:t>
            </a:r>
            <a:r>
              <a:rPr lang="en-IN" b="1" dirty="0">
                <a:solidFill>
                  <a:schemeClr val="tx1"/>
                </a:solidFill>
                <a:latin typeface="Times New Roman" panose="02020603050405020304" pitchFamily="18" charset="0"/>
                <a:ea typeface="Times New Roman" panose="02020603050405020304" pitchFamily="18" charset="0"/>
              </a:rPr>
              <a:t>Batch No.: </a:t>
            </a:r>
            <a:r>
              <a:rPr lang="en-US" altLang="en-IN" b="1" dirty="0">
                <a:solidFill>
                  <a:schemeClr val="tx1"/>
                </a:solidFill>
                <a:latin typeface="Times New Roman" panose="02020603050405020304" pitchFamily="18" charset="0"/>
                <a:ea typeface="Times New Roman" panose="02020603050405020304" pitchFamily="18" charset="0"/>
              </a:rPr>
              <a:t>13</a:t>
            </a:r>
            <a:br>
              <a:rPr lang="en-IN" b="1" dirty="0">
                <a:solidFill>
                  <a:schemeClr val="tx1"/>
                </a:solidFill>
                <a:latin typeface="Times New Roman" panose="02020603050405020304" pitchFamily="18" charset="0"/>
                <a:ea typeface="Times New Roman" panose="02020603050405020304" pitchFamily="18" charset="0"/>
              </a:rPr>
            </a:br>
            <a:r>
              <a:rPr lang="en-IN" b="1" dirty="0">
                <a:solidFill>
                  <a:schemeClr val="tx1"/>
                </a:solidFill>
                <a:latin typeface="Times New Roman" panose="02020603050405020304" pitchFamily="18" charset="0"/>
                <a:ea typeface="Times New Roman" panose="02020603050405020304" pitchFamily="18" charset="0"/>
              </a:rPr>
              <a:t>                                                                                                                                                 1. </a:t>
            </a:r>
            <a:r>
              <a:rPr lang="en-US" altLang="en-IN" b="1" dirty="0">
                <a:solidFill>
                  <a:schemeClr val="tx1"/>
                </a:solidFill>
                <a:latin typeface="Times New Roman" panose="02020603050405020304" pitchFamily="18" charset="0"/>
                <a:ea typeface="Times New Roman" panose="02020603050405020304" pitchFamily="18" charset="0"/>
              </a:rPr>
              <a:t>M . Anirudh</a:t>
            </a:r>
            <a:r>
              <a:rPr lang="en-IN" b="1" dirty="0">
                <a:solidFill>
                  <a:schemeClr val="tx1"/>
                </a:solidFill>
                <a:latin typeface="Times New Roman" panose="02020603050405020304" pitchFamily="18" charset="0"/>
                <a:ea typeface="Times New Roman" panose="02020603050405020304" pitchFamily="18" charset="0"/>
              </a:rPr>
              <a:t> – 2011CS010</a:t>
            </a:r>
            <a:r>
              <a:rPr lang="en-US" altLang="en-IN" b="1" dirty="0">
                <a:solidFill>
                  <a:schemeClr val="tx1"/>
                </a:solidFill>
                <a:latin typeface="Times New Roman" panose="02020603050405020304" pitchFamily="18" charset="0"/>
                <a:ea typeface="Times New Roman" panose="02020603050405020304" pitchFamily="18" charset="0"/>
              </a:rPr>
              <a:t>325</a:t>
            </a:r>
            <a:endParaRPr lang="en-IN" b="1" dirty="0">
              <a:solidFill>
                <a:schemeClr val="tx1"/>
              </a:solidFill>
              <a:latin typeface="Times New Roman" panose="02020603050405020304" pitchFamily="18" charset="0"/>
              <a:ea typeface="Times New Roman" panose="02020603050405020304" pitchFamily="18" charset="0"/>
            </a:endParaRPr>
          </a:p>
          <a:p>
            <a:r>
              <a:rPr lang="en-IN" b="1" dirty="0">
                <a:solidFill>
                  <a:schemeClr val="tx1"/>
                </a:solidFill>
                <a:latin typeface="Times New Roman" panose="02020603050405020304" pitchFamily="18" charset="0"/>
                <a:ea typeface="Times New Roman" panose="02020603050405020304" pitchFamily="18" charset="0"/>
              </a:rPr>
              <a:t>2. </a:t>
            </a:r>
            <a:r>
              <a:rPr lang="en-US" altLang="en-IN" b="1" dirty="0">
                <a:solidFill>
                  <a:schemeClr val="tx1"/>
                </a:solidFill>
                <a:latin typeface="Times New Roman" panose="02020603050405020304" pitchFamily="18" charset="0"/>
                <a:ea typeface="Times New Roman" panose="02020603050405020304" pitchFamily="18" charset="0"/>
              </a:rPr>
              <a:t>T . Arjun </a:t>
            </a:r>
            <a:r>
              <a:rPr lang="en-IN" b="1" dirty="0">
                <a:solidFill>
                  <a:schemeClr val="tx1"/>
                </a:solidFill>
                <a:latin typeface="Times New Roman" panose="02020603050405020304" pitchFamily="18" charset="0"/>
                <a:ea typeface="Times New Roman" panose="02020603050405020304" pitchFamily="18" charset="0"/>
              </a:rPr>
              <a:t> – 2011CS0102</a:t>
            </a:r>
            <a:r>
              <a:rPr lang="en-US" altLang="en-IN" b="1" dirty="0">
                <a:solidFill>
                  <a:schemeClr val="tx1"/>
                </a:solidFill>
                <a:latin typeface="Times New Roman" panose="02020603050405020304" pitchFamily="18" charset="0"/>
                <a:ea typeface="Times New Roman" panose="02020603050405020304" pitchFamily="18" charset="0"/>
              </a:rPr>
              <a:t>89</a:t>
            </a:r>
            <a:endParaRPr lang="en-IN" b="1" dirty="0">
              <a:solidFill>
                <a:schemeClr val="tx1"/>
              </a:solidFill>
              <a:latin typeface="Times New Roman" panose="02020603050405020304" pitchFamily="18" charset="0"/>
              <a:ea typeface="Times New Roman" panose="02020603050405020304" pitchFamily="18" charset="0"/>
            </a:endParaRPr>
          </a:p>
          <a:p>
            <a:r>
              <a:rPr lang="en-IN" b="1" dirty="0">
                <a:solidFill>
                  <a:schemeClr val="tx1"/>
                </a:solidFill>
                <a:latin typeface="Times New Roman" panose="02020603050405020304" pitchFamily="18" charset="0"/>
                <a:ea typeface="Times New Roman" panose="02020603050405020304" pitchFamily="18" charset="0"/>
              </a:rPr>
              <a:t>3. </a:t>
            </a:r>
            <a:r>
              <a:rPr lang="en-US" altLang="en-IN" b="1" dirty="0">
                <a:solidFill>
                  <a:schemeClr val="tx1"/>
                </a:solidFill>
                <a:latin typeface="Times New Roman" panose="02020603050405020304" pitchFamily="18" charset="0"/>
                <a:ea typeface="Times New Roman" panose="02020603050405020304" pitchFamily="18" charset="0"/>
              </a:rPr>
              <a:t>N . Tejas</a:t>
            </a:r>
            <a:r>
              <a:rPr lang="en-IN" b="1" dirty="0">
                <a:solidFill>
                  <a:schemeClr val="tx1"/>
                </a:solidFill>
                <a:latin typeface="Times New Roman" panose="02020603050405020304" pitchFamily="18" charset="0"/>
                <a:ea typeface="Times New Roman" panose="02020603050405020304" pitchFamily="18" charset="0"/>
              </a:rPr>
              <a:t> – 2011CS0102</a:t>
            </a:r>
            <a:r>
              <a:rPr lang="en-US" altLang="en-IN" b="1" dirty="0">
                <a:solidFill>
                  <a:schemeClr val="tx1"/>
                </a:solidFill>
                <a:latin typeface="Times New Roman" panose="02020603050405020304" pitchFamily="18" charset="0"/>
                <a:ea typeface="Times New Roman" panose="02020603050405020304" pitchFamily="18" charset="0"/>
              </a:rPr>
              <a:t>78</a:t>
            </a:r>
            <a:endParaRPr lang="en-IN" b="1" dirty="0">
              <a:solidFill>
                <a:schemeClr val="tx1"/>
              </a:solidFill>
              <a:latin typeface="Times New Roman" panose="02020603050405020304" pitchFamily="18" charset="0"/>
              <a:ea typeface="Times New Roman" panose="02020603050405020304" pitchFamily="18" charset="0"/>
            </a:endParaRPr>
          </a:p>
          <a:p>
            <a:r>
              <a:rPr lang="en-IN" b="1" dirty="0">
                <a:solidFill>
                  <a:schemeClr val="tx1"/>
                </a:solidFill>
                <a:latin typeface="Times New Roman" panose="02020603050405020304" pitchFamily="18" charset="0"/>
                <a:ea typeface="Times New Roman" panose="02020603050405020304" pitchFamily="18" charset="0"/>
              </a:rPr>
              <a:t>4. </a:t>
            </a:r>
            <a:r>
              <a:rPr lang="en-US" altLang="en-IN" b="1" dirty="0">
                <a:solidFill>
                  <a:schemeClr val="tx1"/>
                </a:solidFill>
                <a:latin typeface="Times New Roman" panose="02020603050405020304" pitchFamily="18" charset="0"/>
                <a:ea typeface="Times New Roman" panose="02020603050405020304" pitchFamily="18" charset="0"/>
              </a:rPr>
              <a:t>V . Jaswanth</a:t>
            </a:r>
            <a:r>
              <a:rPr lang="en-IN" b="1" dirty="0">
                <a:solidFill>
                  <a:schemeClr val="tx1"/>
                </a:solidFill>
                <a:latin typeface="Times New Roman" panose="02020603050405020304" pitchFamily="18" charset="0"/>
                <a:ea typeface="Times New Roman" panose="02020603050405020304" pitchFamily="18" charset="0"/>
              </a:rPr>
              <a:t> – 2011CS010</a:t>
            </a:r>
            <a:r>
              <a:rPr lang="en-US" altLang="en-IN" b="1" dirty="0">
                <a:solidFill>
                  <a:schemeClr val="tx1"/>
                </a:solidFill>
                <a:latin typeface="Times New Roman" panose="02020603050405020304" pitchFamily="18" charset="0"/>
                <a:ea typeface="Times New Roman" panose="02020603050405020304" pitchFamily="18" charset="0"/>
              </a:rPr>
              <a:t>308</a:t>
            </a:r>
            <a:endParaRPr lang="en-US" altLang="en-IN" b="1" dirty="0">
              <a:solidFill>
                <a:schemeClr val="tx1"/>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28059" y="394286"/>
            <a:ext cx="5135880" cy="1200329"/>
          </a:xfrm>
          <a:prstGeom prst="rect">
            <a:avLst/>
          </a:prstGeom>
          <a:noFill/>
        </p:spPr>
        <p:txBody>
          <a:bodyPr wrap="square">
            <a:spAutoFit/>
          </a:bodyPr>
          <a:lstStyle/>
          <a:p>
            <a:pPr algn="ctr"/>
            <a:r>
              <a:rPr lang="en-US" sz="3600" b="1" dirty="0">
                <a:latin typeface="Times New Roman" panose="02020603050405020304" pitchFamily="18" charset="0"/>
                <a:cs typeface="Times New Roman" panose="02020603050405020304" pitchFamily="18" charset="0"/>
              </a:rPr>
              <a:t>CIRCUIT</a:t>
            </a:r>
            <a:endParaRPr lang="en-US" sz="3600" b="1" dirty="0">
              <a:latin typeface="Times New Roman" panose="02020603050405020304" pitchFamily="18" charset="0"/>
              <a:cs typeface="Times New Roman" panose="02020603050405020304" pitchFamily="18" charset="0"/>
            </a:endParaRPr>
          </a:p>
          <a:p>
            <a:pPr algn="ctr"/>
            <a:endParaRPr lang="en-IN" sz="3600" dirty="0"/>
          </a:p>
        </p:txBody>
      </p:sp>
      <p:pic>
        <p:nvPicPr>
          <p:cNvPr id="5" name="Content Placeholder 4" descr="WhatsApp Image 2023-12-10 at 12.46.35 PM"/>
          <p:cNvPicPr>
            <a:picLocks noChangeAspect="1"/>
          </p:cNvPicPr>
          <p:nvPr>
            <p:ph idx="1"/>
          </p:nvPr>
        </p:nvPicPr>
        <p:blipFill>
          <a:blip r:embed="rId1"/>
          <a:stretch>
            <a:fillRect/>
          </a:stretch>
        </p:blipFill>
        <p:spPr>
          <a:xfrm>
            <a:off x="1386205" y="2334895"/>
            <a:ext cx="9418320" cy="34061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28060" y="424934"/>
            <a:ext cx="5135880" cy="646331"/>
          </a:xfrm>
          <a:prstGeom prst="rect">
            <a:avLst/>
          </a:prstGeom>
          <a:noFill/>
        </p:spPr>
        <p:txBody>
          <a:bodyPr wrap="square">
            <a:sp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OUTPUT</a:t>
            </a:r>
            <a:endParaRPr lang="en-IN" sz="3600" dirty="0"/>
          </a:p>
        </p:txBody>
      </p:sp>
      <p:pic>
        <p:nvPicPr>
          <p:cNvPr id="2" name="Picture 1" descr="Screenshot_20231120-121939"/>
          <p:cNvPicPr>
            <a:picLocks noChangeAspect="1"/>
          </p:cNvPicPr>
          <p:nvPr/>
        </p:nvPicPr>
        <p:blipFill>
          <a:blip r:embed="rId1"/>
          <a:srcRect l="24095" t="9424" r="7551" b="14707"/>
          <a:stretch>
            <a:fillRect/>
          </a:stretch>
        </p:blipFill>
        <p:spPr>
          <a:xfrm rot="16200000">
            <a:off x="3863975" y="-1164590"/>
            <a:ext cx="4552950" cy="96932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chemeClr val="tx1"/>
                </a:solidFill>
              </a:rPr>
              <a:t>Conclusion </a:t>
            </a:r>
            <a:endParaRPr lang="en-US" b="1">
              <a:solidFill>
                <a:schemeClr val="tx1"/>
              </a:solidFill>
            </a:endParaRPr>
          </a:p>
        </p:txBody>
      </p:sp>
      <p:sp>
        <p:nvSpPr>
          <p:cNvPr id="3" name="Text Box 2"/>
          <p:cNvSpPr txBox="1"/>
          <p:nvPr/>
        </p:nvSpPr>
        <p:spPr>
          <a:xfrm>
            <a:off x="1503045" y="1772920"/>
            <a:ext cx="9909810" cy="4522470"/>
          </a:xfrm>
          <a:prstGeom prst="rect">
            <a:avLst/>
          </a:prstGeom>
          <a:noFill/>
        </p:spPr>
        <p:txBody>
          <a:bodyPr wrap="square" rtlCol="0">
            <a:noAutofit/>
          </a:bodyPr>
          <a:p>
            <a:endParaRPr lang="en-US"/>
          </a:p>
          <a:p>
            <a:pPr marL="285750" indent="-285750">
              <a:buFont typeface="Arial" panose="020B0604020202020204" pitchFamily="34" charset="0"/>
              <a:buChar char="•"/>
            </a:pPr>
            <a:r>
              <a:rPr lang="en-US"/>
              <a:t>Through the integration of temperature and humidity sensors with the 12V DC fan, the system effectively regulated the greenhouse environment, maintaining optimal conditions for plant growth.</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The implementation of the moisture sensor and water pump automation demonstrated reliable and timely irrigation, responding dynamically to soil moisture variations</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The use of solar panels ensured the system's sustainability and energy efficiency, reducing dependence on conventional power sources.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28060" y="424934"/>
            <a:ext cx="5135880" cy="646331"/>
          </a:xfrm>
          <a:prstGeom prst="rect">
            <a:avLst/>
          </a:prstGeom>
          <a:noFill/>
        </p:spPr>
        <p:txBody>
          <a:bodyPr wrap="square">
            <a:sp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REFERENCES</a:t>
            </a:r>
            <a:endParaRPr lang="en-IN" sz="3600" dirty="0"/>
          </a:p>
        </p:txBody>
      </p:sp>
      <p:sp>
        <p:nvSpPr>
          <p:cNvPr id="5" name="TextBox 4"/>
          <p:cNvSpPr txBox="1"/>
          <p:nvPr/>
        </p:nvSpPr>
        <p:spPr>
          <a:xfrm>
            <a:off x="1472782" y="1172198"/>
            <a:ext cx="9246436" cy="5908040"/>
          </a:xfrm>
          <a:prstGeom prst="rect">
            <a:avLst/>
          </a:prstGeom>
          <a:noFill/>
        </p:spPr>
        <p:txBody>
          <a:bodyPr wrap="square" rtlCol="0">
            <a:spAutoFit/>
          </a:bodyPr>
          <a:lstStyle/>
          <a:p>
            <a:pPr algn="l"/>
            <a:r>
              <a:rPr lang="en-IN">
                <a:latin typeface="Times New Roman" panose="02020603050405020304" pitchFamily="18" charset="0"/>
                <a:cs typeface="Times New Roman" panose="02020603050405020304" pitchFamily="18" charset="0"/>
              </a:rPr>
              <a:t>[1] M. N. Hassan, A. S. Noor and S. I. Abdullah, “An automatic monitoring and control system inside greenhouse”, Green Energy and </a:t>
            </a:r>
            <a:endParaRPr lang="en-IN">
              <a:latin typeface="Times New Roman" panose="02020603050405020304" pitchFamily="18" charset="0"/>
              <a:cs typeface="Times New Roman" panose="02020603050405020304" pitchFamily="18" charset="0"/>
            </a:endParaRPr>
          </a:p>
          <a:p>
            <a:pPr algn="l"/>
            <a:r>
              <a:rPr lang="en-IN">
                <a:latin typeface="Times New Roman" panose="02020603050405020304" pitchFamily="18" charset="0"/>
                <a:cs typeface="Times New Roman" panose="02020603050405020304" pitchFamily="18" charset="0"/>
              </a:rPr>
              <a:t>Technology, 2015.</a:t>
            </a:r>
            <a:endParaRPr lang="en-IN">
              <a:latin typeface="Times New Roman" panose="02020603050405020304" pitchFamily="18" charset="0"/>
              <a:cs typeface="Times New Roman" panose="02020603050405020304" pitchFamily="18" charset="0"/>
            </a:endParaRPr>
          </a:p>
          <a:p>
            <a:pPr algn="l"/>
            <a:r>
              <a:rPr lang="en-IN">
                <a:latin typeface="Times New Roman" panose="02020603050405020304" pitchFamily="18" charset="0"/>
                <a:cs typeface="Times New Roman" panose="02020603050405020304" pitchFamily="18" charset="0"/>
              </a:rPr>
              <a:t>[2] J. Xiao, B. Jiang and K. J. Ming, “Design for wireless temperature and humidity monitoring system of the intelligent greenhouse”, </a:t>
            </a:r>
            <a:endParaRPr lang="en-IN">
              <a:latin typeface="Times New Roman" panose="02020603050405020304" pitchFamily="18" charset="0"/>
              <a:cs typeface="Times New Roman" panose="02020603050405020304" pitchFamily="18" charset="0"/>
            </a:endParaRPr>
          </a:p>
          <a:p>
            <a:pPr algn="l"/>
            <a:r>
              <a:rPr lang="en-IN">
                <a:latin typeface="Times New Roman" panose="02020603050405020304" pitchFamily="18" charset="0"/>
                <a:cs typeface="Times New Roman" panose="02020603050405020304" pitchFamily="18" charset="0"/>
              </a:rPr>
              <a:t>International Conference on Computer Engineering and Technology, Volume 3, pp. 59-63, 2010.</a:t>
            </a:r>
            <a:endParaRPr lang="en-IN">
              <a:latin typeface="Times New Roman" panose="02020603050405020304" pitchFamily="18" charset="0"/>
              <a:cs typeface="Times New Roman" panose="02020603050405020304" pitchFamily="18" charset="0"/>
            </a:endParaRPr>
          </a:p>
          <a:p>
            <a:pPr algn="l"/>
            <a:r>
              <a:rPr lang="en-IN">
                <a:latin typeface="Times New Roman" panose="02020603050405020304" pitchFamily="18" charset="0"/>
                <a:cs typeface="Times New Roman" panose="02020603050405020304" pitchFamily="18" charset="0"/>
              </a:rPr>
              <a:t>[3] Q. M. Vu, “Automated wireless greenhouse management system”, unpublished.</a:t>
            </a:r>
            <a:endParaRPr lang="en-IN">
              <a:latin typeface="Times New Roman" panose="02020603050405020304" pitchFamily="18" charset="0"/>
              <a:cs typeface="Times New Roman" panose="02020603050405020304" pitchFamily="18" charset="0"/>
            </a:endParaRPr>
          </a:p>
          <a:p>
            <a:pPr algn="l"/>
            <a:r>
              <a:rPr lang="en-IN">
                <a:latin typeface="Times New Roman" panose="02020603050405020304" pitchFamily="18" charset="0"/>
                <a:cs typeface="Times New Roman" panose="02020603050405020304" pitchFamily="18" charset="0"/>
              </a:rPr>
              <a:t>[4] M. H. Khan and M. M. Alom, “Greenhouse effect in Bangladesh-Environmental rules and regulations perspective”, Journal of </a:t>
            </a:r>
            <a:endParaRPr lang="en-IN">
              <a:latin typeface="Times New Roman" panose="02020603050405020304" pitchFamily="18" charset="0"/>
              <a:cs typeface="Times New Roman" panose="02020603050405020304" pitchFamily="18" charset="0"/>
            </a:endParaRPr>
          </a:p>
          <a:p>
            <a:pPr algn="l"/>
            <a:r>
              <a:rPr lang="en-IN">
                <a:latin typeface="Times New Roman" panose="02020603050405020304" pitchFamily="18" charset="0"/>
                <a:cs typeface="Times New Roman" panose="02020603050405020304" pitchFamily="18" charset="0"/>
              </a:rPr>
              <a:t>Multidisciplinary Engineering Science and Technology, Volume 2, Issue 1, pp. 283-285, January-2015.</a:t>
            </a:r>
            <a:endParaRPr lang="en-IN">
              <a:latin typeface="Times New Roman" panose="02020603050405020304" pitchFamily="18" charset="0"/>
              <a:cs typeface="Times New Roman" panose="02020603050405020304" pitchFamily="18" charset="0"/>
            </a:endParaRPr>
          </a:p>
          <a:p>
            <a:pPr algn="l"/>
            <a:r>
              <a:rPr lang="en-IN">
                <a:latin typeface="Times New Roman" panose="02020603050405020304" pitchFamily="18" charset="0"/>
                <a:cs typeface="Times New Roman" panose="02020603050405020304" pitchFamily="18" charset="0"/>
              </a:rPr>
              <a:t>[5] S. Athukorala, I. Weeraratne and R. Ragel, “Affordable real-time environment monitoring system for greenhouses”, Proceedings </a:t>
            </a:r>
            <a:endParaRPr lang="en-IN">
              <a:latin typeface="Times New Roman" panose="02020603050405020304" pitchFamily="18" charset="0"/>
              <a:cs typeface="Times New Roman" panose="02020603050405020304" pitchFamily="18" charset="0"/>
            </a:endParaRPr>
          </a:p>
          <a:p>
            <a:pPr algn="l"/>
            <a:r>
              <a:rPr lang="en-IN">
                <a:latin typeface="Times New Roman" panose="02020603050405020304" pitchFamily="18" charset="0"/>
                <a:cs typeface="Times New Roman" panose="02020603050405020304" pitchFamily="18" charset="0"/>
              </a:rPr>
              <a:t>of the 1st Manufacturing &amp; Industrial Engineering Symposium, October 2016. </a:t>
            </a:r>
            <a:endParaRPr lang="en-IN">
              <a:latin typeface="Times New Roman" panose="02020603050405020304" pitchFamily="18" charset="0"/>
              <a:cs typeface="Times New Roman" panose="02020603050405020304" pitchFamily="18" charset="0"/>
            </a:endParaRPr>
          </a:p>
          <a:p>
            <a:pPr algn="l"/>
            <a:r>
              <a:rPr lang="en-IN">
                <a:latin typeface="Times New Roman" panose="02020603050405020304" pitchFamily="18" charset="0"/>
                <a:cs typeface="Times New Roman" panose="02020603050405020304" pitchFamily="18" charset="0"/>
              </a:rPr>
              <a:t>[6] Data Acquisition Of Greenhouse Using Arduino - Journal Of Babylon University/Pure And Applied Sciences/ No.(7)/ Vol.(22): </a:t>
            </a:r>
            <a:endParaRPr lang="en-IN">
              <a:latin typeface="Times New Roman" panose="02020603050405020304" pitchFamily="18" charset="0"/>
              <a:cs typeface="Times New Roman" panose="02020603050405020304" pitchFamily="18" charset="0"/>
            </a:endParaRPr>
          </a:p>
          <a:p>
            <a:pPr algn="l"/>
            <a:r>
              <a:rPr lang="en-IN">
                <a:latin typeface="Times New Roman" panose="02020603050405020304" pitchFamily="18" charset="0"/>
                <a:cs typeface="Times New Roman" panose="02020603050405020304" pitchFamily="18" charset="0"/>
              </a:rPr>
              <a:t>2014. </a:t>
            </a:r>
            <a:endParaRPr lang="en-IN">
              <a:latin typeface="Times New Roman" panose="02020603050405020304" pitchFamily="18" charset="0"/>
              <a:cs typeface="Times New Roman" panose="02020603050405020304" pitchFamily="18" charset="0"/>
            </a:endParaRPr>
          </a:p>
          <a:p>
            <a:pPr algn="l"/>
            <a:r>
              <a:rPr lang="en-IN">
                <a:latin typeface="Times New Roman" panose="02020603050405020304" pitchFamily="18" charset="0"/>
                <a:cs typeface="Times New Roman" panose="02020603050405020304" pitchFamily="18" charset="0"/>
              </a:rPr>
              <a:t>[7] Greenhouse Automation System Using Psoc 3 - Journal Of Information, Knowledge And Research In Electronics And </a:t>
            </a:r>
            <a:endParaRPr lang="en-IN">
              <a:latin typeface="Times New Roman" panose="02020603050405020304" pitchFamily="18" charset="0"/>
              <a:cs typeface="Times New Roman" panose="02020603050405020304" pitchFamily="18" charset="0"/>
            </a:endParaRPr>
          </a:p>
          <a:p>
            <a:pPr algn="l"/>
            <a:r>
              <a:rPr lang="en-IN">
                <a:latin typeface="Times New Roman" panose="02020603050405020304" pitchFamily="18" charset="0"/>
                <a:cs typeface="Times New Roman" panose="02020603050405020304" pitchFamily="18" charset="0"/>
              </a:rPr>
              <a:t>Communication Engineering.</a:t>
            </a:r>
            <a:endParaRPr lang="en-IN">
              <a:latin typeface="Times New Roman" panose="02020603050405020304" pitchFamily="18" charset="0"/>
              <a:cs typeface="Times New Roman" panose="02020603050405020304" pitchFamily="18" charset="0"/>
            </a:endParaRPr>
          </a:p>
          <a:p>
            <a:pPr algn="l"/>
            <a:endParaRPr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75208"/>
            <a:ext cx="11140844" cy="6098959"/>
          </a:xfrm>
        </p:spPr>
        <p:txBody>
          <a:bodyPr>
            <a:normAutofit/>
          </a:bodyPr>
          <a:lstStyle/>
          <a:p>
            <a:pPr algn="ctr"/>
            <a:r>
              <a:rPr lang="en-US" sz="6600" dirty="0">
                <a:solidFill>
                  <a:schemeClr val="tx1"/>
                </a:solidFill>
                <a:latin typeface="Sitka Small" panose="02000505000000020004" pitchFamily="2" charset="0"/>
              </a:rPr>
              <a:t>THANK YOU</a:t>
            </a:r>
            <a:endParaRPr lang="en-IN" sz="6600" dirty="0">
              <a:solidFill>
                <a:schemeClr val="tx1"/>
              </a:solidFill>
              <a:latin typeface="Sitka Small" panose="02000505000000020004"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CONTENTS</a:t>
            </a:r>
            <a:endParaRPr lang="en-US" sz="36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914939" y="1802296"/>
            <a:ext cx="8362122" cy="3815080"/>
          </a:xfrm>
          <a:prstGeom prst="rect">
            <a:avLst/>
          </a:prstGeom>
          <a:noFill/>
        </p:spPr>
        <p:txBody>
          <a:bodyPr wrap="square" rtlCol="0">
            <a:spAutoFit/>
          </a:bodyPr>
          <a:lstStyle/>
          <a:p>
            <a:pPr indent="0">
              <a:buFont typeface="Arial" panose="020B0604020202020204" pitchFamily="34" charset="0"/>
              <a:buNone/>
            </a:pPr>
            <a:endParaRPr lang="en-US" sz="32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514350" indent="-514350">
              <a:buAutoNum type="arabicPeriod"/>
            </a:pPr>
            <a:r>
              <a:rPr lang="en-US" sz="3200" b="1" kern="100" dirty="0">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US" sz="32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514350" indent="-514350">
              <a:buAutoNum type="arabicPeriod"/>
            </a:pPr>
            <a:r>
              <a:rPr lang="en-US" sz="3200" b="1" kern="100" dirty="0">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US" sz="32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514350" indent="-514350">
              <a:buAutoNum type="arabicPeriod"/>
            </a:pPr>
            <a:r>
              <a:rPr lang="en-US" sz="3200" b="1" kern="100" dirty="0">
                <a:effectLst/>
                <a:latin typeface="Times New Roman" panose="02020603050405020304" pitchFamily="18" charset="0"/>
                <a:ea typeface="Calibri" panose="020F0502020204030204" pitchFamily="34" charset="0"/>
                <a:cs typeface="Times New Roman" panose="02020603050405020304" pitchFamily="18" charset="0"/>
              </a:rPr>
              <a:t>Proposed System</a:t>
            </a:r>
            <a:endParaRPr lang="en-US" sz="32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514350" indent="-514350">
              <a:buAutoNum type="arabicPeriod"/>
            </a:pPr>
            <a:r>
              <a:rPr lang="en-US" sz="3200" b="1" kern="100">
                <a:effectLst/>
                <a:latin typeface="Times New Roman" panose="02020603050405020304" pitchFamily="18" charset="0"/>
                <a:ea typeface="Calibri" panose="020F0502020204030204" pitchFamily="34" charset="0"/>
                <a:cs typeface="Times New Roman" panose="02020603050405020304" pitchFamily="18" charset="0"/>
              </a:rPr>
              <a:t>Components</a:t>
            </a:r>
            <a:endParaRPr lang="en-US" sz="32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514350" indent="-514350">
              <a:buAutoNum type="arabicPeriod"/>
            </a:pPr>
            <a:r>
              <a:rPr lang="en-US" sz="3200" b="1" kern="100" dirty="0">
                <a:latin typeface="Times New Roman" panose="02020603050405020304" pitchFamily="18" charset="0"/>
                <a:ea typeface="Calibri" panose="020F0502020204030204" pitchFamily="34" charset="0"/>
                <a:cs typeface="Times New Roman" panose="02020603050405020304" pitchFamily="18" charset="0"/>
              </a:rPr>
              <a:t>Circuit</a:t>
            </a:r>
            <a:endParaRPr lang="en-US" sz="32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514350" indent="-514350">
              <a:buAutoNum type="arabicPeriod"/>
            </a:pPr>
            <a:r>
              <a:rPr lang="en-US" sz="3200" b="1" kern="100" dirty="0">
                <a:latin typeface="Times New Roman" panose="02020603050405020304" pitchFamily="18" charset="0"/>
                <a:ea typeface="Calibri" panose="020F0502020204030204" pitchFamily="34" charset="0"/>
                <a:cs typeface="Times New Roman" panose="02020603050405020304" pitchFamily="18" charset="0"/>
              </a:rPr>
              <a:t>Output</a:t>
            </a:r>
            <a:endParaRPr lang="en-US" sz="32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28059" y="424934"/>
            <a:ext cx="5439477" cy="645160"/>
          </a:xfrm>
          <a:prstGeom prst="rect">
            <a:avLst/>
          </a:prstGeom>
          <a:noFill/>
        </p:spPr>
        <p:txBody>
          <a:bodyPr wrap="square">
            <a:sp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PROBLEM STATEMENT </a:t>
            </a:r>
            <a:endParaRPr lang="en-IN" sz="3600" dirty="0"/>
          </a:p>
        </p:txBody>
      </p:sp>
      <p:sp>
        <p:nvSpPr>
          <p:cNvPr id="5" name="TextBox 4"/>
          <p:cNvSpPr txBox="1"/>
          <p:nvPr/>
        </p:nvSpPr>
        <p:spPr>
          <a:xfrm>
            <a:off x="743576" y="1360825"/>
            <a:ext cx="10704848" cy="3322955"/>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Traditional greenhouse management faces challenges such as inefficient resource utilization, lack of real-time monitoring, and dependence on non-renewable energy sources.</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50000"/>
              </a:lnSpc>
              <a:buFont typeface="Arial" panose="020B0604020202020204" pitchFamily="34" charset="0"/>
              <a:buNone/>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This project addresses these issues by developing an IoT-based sustainable greenhouse monitoring system, aiming to improve overall efficiency, reduce environmental impact, and promote eco-friendly agricultural practices?</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28060" y="424934"/>
            <a:ext cx="5375308" cy="645160"/>
          </a:xfrm>
          <a:prstGeom prst="rect">
            <a:avLst/>
          </a:prstGeom>
          <a:noFill/>
        </p:spPr>
        <p:txBody>
          <a:bodyPr wrap="square">
            <a:spAutoFit/>
          </a:bodyPr>
          <a:lstStyle/>
          <a:p>
            <a:pPr algn="ctr"/>
            <a:r>
              <a:rPr lang="en-US" altLang="en-IN" sz="3600" b="1" dirty="0">
                <a:latin typeface="Times New Roman" panose="02020603050405020304" pitchFamily="18" charset="0"/>
                <a:cs typeface="Times New Roman" panose="02020603050405020304" pitchFamily="18" charset="0"/>
              </a:rPr>
              <a:t>PROPOSED SYSTEM</a:t>
            </a:r>
            <a:endParaRPr lang="en-US" altLang="en-IN"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11496" y="1317755"/>
            <a:ext cx="10704848" cy="4707890"/>
          </a:xfrm>
          <a:prstGeom prst="rect">
            <a:avLst/>
          </a:prstGeom>
          <a:noFill/>
        </p:spPr>
        <p:txBody>
          <a:bodyPr wrap="square" rtlCol="0">
            <a:spAutoFit/>
          </a:bodyPr>
          <a:lstStyle/>
          <a:p>
            <a:pPr algn="just">
              <a:lnSpc>
                <a:spcPct val="150000"/>
              </a:lnSpc>
            </a:pPr>
            <a:endParaRPr lang="en-US" sz="200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The proposed solution involves the integration of IoT devices to monitor key environmental factors in a greenhouse. </a:t>
            </a:r>
            <a:endParaRPr lang="en-US" sz="200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The Arduino Uno acts as the central controller, collecting data from the DHT11 sensor for temperature and humidity, the soil moisture sensor for soil condition, and controlling the 12V DC fan via the relay module for ventilation. </a:t>
            </a:r>
            <a:endParaRPr lang="en-US" sz="200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The buck converter manages power efficiency, while a solar panel and converter contribute to sustainability by harnessing solar energy.</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20390" y="455414"/>
            <a:ext cx="5951220" cy="646331"/>
          </a:xfrm>
          <a:prstGeom prst="rect">
            <a:avLst/>
          </a:prstGeom>
          <a:noFill/>
        </p:spPr>
        <p:txBody>
          <a:bodyPr wrap="square">
            <a:sp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COMPONENTS</a:t>
            </a:r>
            <a:endParaRPr lang="en-IN" sz="3600" dirty="0"/>
          </a:p>
        </p:txBody>
      </p:sp>
      <p:sp>
        <p:nvSpPr>
          <p:cNvPr id="5" name="TextBox 4"/>
          <p:cNvSpPr txBox="1"/>
          <p:nvPr/>
        </p:nvSpPr>
        <p:spPr>
          <a:xfrm>
            <a:off x="1244182" y="1101745"/>
            <a:ext cx="9246436" cy="5631180"/>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Arduino UNO </a:t>
            </a:r>
            <a:r>
              <a:rPr lang="en-US" sz="2000" dirty="0">
                <a:latin typeface="Times New Roman" panose="02020603050405020304" pitchFamily="18" charset="0"/>
                <a:cs typeface="Times New Roman" panose="02020603050405020304" pitchFamily="18" charset="0"/>
              </a:rPr>
              <a:t>is a micro-controller board based on the Atmega328P. It is used to integrate into a variety of electronic projects </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     Price : ₹450 </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DHT11</a:t>
            </a:r>
            <a:r>
              <a:rPr lang="en-US" sz="2000" dirty="0">
                <a:latin typeface="Times New Roman" panose="02020603050405020304" pitchFamily="18" charset="0"/>
                <a:cs typeface="Times New Roman" panose="02020603050405020304" pitchFamily="18" charset="0"/>
              </a:rPr>
              <a:t> is a commonly used Temperature and humidity sensor that comes with a dedicated NTC to measure temperature and an 8-bit microcontroller to output the values of temperature and humidity as serial data. </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     Price : ₹210</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ESP2866(</a:t>
            </a:r>
            <a:r>
              <a:rPr lang="en-US" sz="2000" b="1" dirty="0" err="1">
                <a:latin typeface="Times New Roman" panose="02020603050405020304" pitchFamily="18" charset="0"/>
                <a:cs typeface="Times New Roman" panose="02020603050405020304" pitchFamily="18" charset="0"/>
              </a:rPr>
              <a:t>Wifi</a:t>
            </a:r>
            <a:r>
              <a:rPr lang="en-US" sz="2000" b="1" dirty="0">
                <a:latin typeface="Times New Roman" panose="02020603050405020304" pitchFamily="18" charset="0"/>
                <a:cs typeface="Times New Roman" panose="02020603050405020304" pitchFamily="18" charset="0"/>
              </a:rPr>
              <a:t> Module) </a:t>
            </a:r>
            <a:r>
              <a:rPr lang="en-US" sz="2000" dirty="0">
                <a:latin typeface="Times New Roman" panose="02020603050405020304" pitchFamily="18" charset="0"/>
                <a:cs typeface="Times New Roman" panose="02020603050405020304" pitchFamily="18" charset="0"/>
              </a:rPr>
              <a:t>is a self contained SOC with integrated TCP/IP protocol stack that can give any microcontroller access to your </a:t>
            </a:r>
            <a:r>
              <a:rPr lang="en-US" sz="2000" dirty="0" err="1">
                <a:latin typeface="Times New Roman" panose="02020603050405020304" pitchFamily="18" charset="0"/>
                <a:cs typeface="Times New Roman" panose="02020603050405020304" pitchFamily="18" charset="0"/>
              </a:rPr>
              <a:t>WiFi</a:t>
            </a:r>
            <a:r>
              <a:rPr lang="en-US" sz="2000" dirty="0">
                <a:latin typeface="Times New Roman" panose="02020603050405020304" pitchFamily="18" charset="0"/>
                <a:cs typeface="Times New Roman" panose="02020603050405020304" pitchFamily="18" charset="0"/>
              </a:rPr>
              <a:t> network. The ESP8266 is capable of either hosting an application or offloading all networking functions from another application processor. </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     Price : ₹450</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20390" y="455414"/>
            <a:ext cx="5951220" cy="646331"/>
          </a:xfrm>
          <a:prstGeom prst="rect">
            <a:avLst/>
          </a:prstGeom>
          <a:noFill/>
        </p:spPr>
        <p:txBody>
          <a:bodyPr wrap="square">
            <a:sp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COMPONENTS</a:t>
            </a:r>
            <a:endParaRPr lang="en-IN" sz="3600" dirty="0"/>
          </a:p>
        </p:txBody>
      </p:sp>
      <p:sp>
        <p:nvSpPr>
          <p:cNvPr id="5" name="TextBox 4"/>
          <p:cNvSpPr txBox="1"/>
          <p:nvPr/>
        </p:nvSpPr>
        <p:spPr>
          <a:xfrm>
            <a:off x="1274662" y="1101745"/>
            <a:ext cx="9246436" cy="4707890"/>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Moisture Sensor </a:t>
            </a:r>
            <a:r>
              <a:rPr lang="en-US" sz="2000" dirty="0">
                <a:latin typeface="Times New Roman" panose="02020603050405020304" pitchFamily="18" charset="0"/>
                <a:cs typeface="Times New Roman" panose="02020603050405020304" pitchFamily="18" charset="0"/>
              </a:rPr>
              <a:t>Measures the moisture content in the soil for effective irrigation control,Analog output for indicating soil moisture levels,Enables efficient water usage in greenhouse operations . Price : ₹200 </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12V DC fan </a:t>
            </a:r>
            <a:r>
              <a:rPr lang="en-US" sz="2000" dirty="0">
                <a:latin typeface="Times New Roman" panose="02020603050405020304" pitchFamily="18" charset="0"/>
                <a:cs typeface="Times New Roman" panose="02020603050405020304" pitchFamily="18" charset="0"/>
              </a:rPr>
              <a:t>Provides ventilation and temperature regulation within the greenhouse,Essential for maintaining optimal environmental conditions for plant growth,Controlled and automated using the relay module. Price: ₹199 </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LCD Display(2.4 inch TFT) </a:t>
            </a:r>
            <a:r>
              <a:rPr lang="en-US" sz="2000" dirty="0">
                <a:latin typeface="Times New Roman" panose="02020603050405020304" pitchFamily="18" charset="0"/>
                <a:cs typeface="Times New Roman" panose="02020603050405020304" pitchFamily="18" charset="0"/>
              </a:rPr>
              <a:t>The 2.4-inch TFT display, communicating over I2C, provides a visual interface for real- time monitoring. It displays sensor data and system status, enhancing user interaction with the monitoring System.</a:t>
            </a:r>
            <a:endParaRPr lang="en-US" sz="2000" b="1"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     Price: ₹675 </a:t>
            </a:r>
            <a:endParaRPr lang="en-IN" sz="2000"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20390" y="455414"/>
            <a:ext cx="5951220" cy="646331"/>
          </a:xfrm>
          <a:prstGeom prst="rect">
            <a:avLst/>
          </a:prstGeom>
          <a:noFill/>
        </p:spPr>
        <p:txBody>
          <a:bodyPr wrap="square">
            <a:sp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COMPONENTS</a:t>
            </a:r>
            <a:endParaRPr lang="en-IN" sz="3600" dirty="0"/>
          </a:p>
        </p:txBody>
      </p:sp>
      <p:sp>
        <p:nvSpPr>
          <p:cNvPr id="5" name="TextBox 4"/>
          <p:cNvSpPr txBox="1"/>
          <p:nvPr/>
        </p:nvSpPr>
        <p:spPr>
          <a:xfrm>
            <a:off x="1274662" y="1101745"/>
            <a:ext cx="9246436" cy="5631180"/>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Solar panel and converter</a:t>
            </a:r>
            <a:r>
              <a:rPr lang="en-US" sz="2000" dirty="0">
                <a:latin typeface="Times New Roman" panose="02020603050405020304" pitchFamily="18" charset="0"/>
                <a:cs typeface="Times New Roman" panose="02020603050405020304" pitchFamily="18" charset="0"/>
              </a:rPr>
              <a:t>The solar panel and converter form the sustainable power supply for the greenhouse monitoring system. The solar panel harnesses solar energy, converting it into electrical power. The converter then adjusts this power to match the system's requirements. This integration reduces dependence on traditional power sources, making the system more environmentally friendly and cost-effective in the long run.</a:t>
            </a:r>
            <a:r>
              <a:rPr lang="en-US" sz="2000" dirty="0">
                <a:latin typeface="Times New Roman" panose="02020603050405020304" pitchFamily="18" charset="0"/>
                <a:cs typeface="Times New Roman" panose="02020603050405020304" pitchFamily="18" charset="0"/>
              </a:rPr>
              <a:t> Price : ₹1450 </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Water pump and pipes</a:t>
            </a:r>
            <a:r>
              <a:rPr lang="en-US" sz="2000" dirty="0">
                <a:latin typeface="Times New Roman" panose="02020603050405020304" pitchFamily="18" charset="0"/>
                <a:cs typeface="Times New Roman" panose="02020603050405020304" pitchFamily="18" charset="0"/>
              </a:rPr>
              <a:t> The water pump, a critical component in the system, is utilized for automated irrigation triggered by high humidity levels. Controlled by the Arduino Uno through the relay module, it ensures precise and timely sprinkling to maintain optimal soil moisture conditions,</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     Price: ₹550 </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IN" sz="2000"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olidFill>
                  <a:schemeClr val="tx1"/>
                </a:solidFill>
              </a:rPr>
              <a:t>FLOW CHART</a:t>
            </a:r>
            <a:endParaRPr lang="en-US" b="1">
              <a:solidFill>
                <a:schemeClr val="tx1"/>
              </a:solidFill>
            </a:endParaRPr>
          </a:p>
        </p:txBody>
      </p:sp>
      <p:pic>
        <p:nvPicPr>
          <p:cNvPr id="5" name="Content Placeholder 4" descr="WhatsApp Image 2023-12-10 at 12.14.35 PM"/>
          <p:cNvPicPr>
            <a:picLocks noChangeAspect="1"/>
          </p:cNvPicPr>
          <p:nvPr>
            <p:ph idx="1"/>
          </p:nvPr>
        </p:nvPicPr>
        <p:blipFill>
          <a:blip r:embed="rId1"/>
          <a:stretch>
            <a:fillRect/>
          </a:stretch>
        </p:blipFill>
        <p:spPr>
          <a:xfrm>
            <a:off x="1703705" y="1524000"/>
            <a:ext cx="8784590" cy="48539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solidFill>
                  <a:schemeClr val="tx1"/>
                </a:solidFill>
              </a:rPr>
              <a:t>Block Diagram</a:t>
            </a:r>
            <a:endParaRPr lang="en-US">
              <a:solidFill>
                <a:schemeClr val="tx1"/>
              </a:solidFill>
            </a:endParaRPr>
          </a:p>
        </p:txBody>
      </p:sp>
      <p:pic>
        <p:nvPicPr>
          <p:cNvPr id="4" name="Content Placeholder 3" descr="WhatsApp Image 2023-12-10 at 12.25.12 PM"/>
          <p:cNvPicPr>
            <a:picLocks noChangeAspect="1"/>
          </p:cNvPicPr>
          <p:nvPr>
            <p:ph idx="1"/>
          </p:nvPr>
        </p:nvPicPr>
        <p:blipFill>
          <a:blip r:embed="rId1"/>
          <a:stretch>
            <a:fillRect/>
          </a:stretch>
        </p:blipFill>
        <p:spPr>
          <a:xfrm>
            <a:off x="1927225" y="2129155"/>
            <a:ext cx="8996045" cy="381762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0</TotalTime>
  <Words>5690</Words>
  <Application>WPS Presentation</Application>
  <PresentationFormat>Widescreen</PresentationFormat>
  <Paragraphs>97</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SimSun</vt:lpstr>
      <vt:lpstr>Wingdings</vt:lpstr>
      <vt:lpstr>Times New Roman</vt:lpstr>
      <vt:lpstr>Calibri</vt:lpstr>
      <vt:lpstr>Calibri</vt:lpstr>
      <vt:lpstr>Sitka Small</vt:lpstr>
      <vt:lpstr>Microsoft YaHei</vt:lpstr>
      <vt:lpstr>Arial Unicode MS</vt:lpstr>
      <vt:lpstr>Clarity</vt:lpstr>
      <vt:lpstr>                                              			                                       		                    			          Department of Computer Science &amp; Engineering    			     ONION STORAGE METHODOLOGY USING IOT                                                                                                                                               			      </vt:lpstr>
      <vt:lpstr>CONTENTS</vt:lpstr>
      <vt:lpstr>PowerPoint 演示文稿</vt:lpstr>
      <vt:lpstr>PowerPoint 演示文稿</vt:lpstr>
      <vt:lpstr>PowerPoint 演示文稿</vt:lpstr>
      <vt:lpstr>PowerPoint 演示文稿</vt:lpstr>
      <vt:lpstr>PowerPoint 演示文稿</vt:lpstr>
      <vt:lpstr>FLOW CHART</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TALLA PADMAVATHI COLLEGE OF Engineering                       SOMIDI, KAZIPET, WARANGAL.       Department of electronics and communication engineering   Research area : VLSI                             Specific area of research: LOW POWER VLSIDESIGN     Proposed title name of the project:                    AN APC-COM BASED LUT OPTIMIZATION FOR DSP APPLICATIONS                                                                                                                                                           Batch no.1                                                                                                                                                                  1. 18UC1A0420 (N.Sravani)                                                                                                                                                                  2.18UC1A0401 (A.Swapna)                                                                                                                                3.18UC1A0428 (T.Satvika)                                                                                                                                                               4.17UC1A0405(E.Mahesh)</dc:title>
  <dc:creator>sravani neelam</dc:creator>
  <cp:lastModifiedBy>Anirudh Narasaraj</cp:lastModifiedBy>
  <cp:revision>36</cp:revision>
  <dcterms:created xsi:type="dcterms:W3CDTF">2021-11-21T08:56:00Z</dcterms:created>
  <dcterms:modified xsi:type="dcterms:W3CDTF">2023-12-10T18:16:57Z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A5D0F1D23E564F9190F629ED869B9126_13</vt:lpwstr>
  </property>
  <property fmtid="{D5CDD505-2E9C-101B-9397-08002B2CF9AE}" pid="3" name="KSOProductBuildVer">
    <vt:lpwstr>1033-12.2.0.13306</vt:lpwstr>
  </property>
</Properties>
</file>