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6" r:id="rId5"/>
    <p:sldId id="280" r:id="rId6"/>
    <p:sldId id="279" r:id="rId7"/>
    <p:sldId id="281" r:id="rId8"/>
    <p:sldId id="275" r:id="rId9"/>
    <p:sldId id="276" r:id="rId10"/>
    <p:sldId id="277" r:id="rId11"/>
    <p:sldId id="282" r:id="rId12"/>
    <p:sldId id="283" r:id="rId13"/>
    <p:sldId id="284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74" autoAdjust="0"/>
  </p:normalViewPr>
  <p:slideViewPr>
    <p:cSldViewPr snapToGrid="0" showGuides="1">
      <p:cViewPr varScale="1">
        <p:scale>
          <a:sx n="93" d="100"/>
          <a:sy n="93" d="100"/>
        </p:scale>
        <p:origin x="259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F46A3B-96D8-4661-A990-AF7F175FA645}" type="doc">
      <dgm:prSet loTypeId="urn:microsoft.com/office/officeart/2005/8/layout/chevron1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067C74B-DB81-49D7-9F83-126C12711E6B}">
      <dgm:prSet phldrT="[Text]"/>
      <dgm:spPr/>
      <dgm:t>
        <a:bodyPr/>
        <a:lstStyle/>
        <a:p>
          <a:r>
            <a:rPr lang="en-US" b="1" dirty="0" smtClean="0"/>
            <a:t>Step1: Creating multiple datasets</a:t>
          </a:r>
          <a:r>
            <a:rPr lang="en-US" dirty="0" smtClean="0"/>
            <a:t> </a:t>
          </a:r>
          <a:endParaRPr lang="en-US" dirty="0"/>
        </a:p>
      </dgm:t>
    </dgm:pt>
    <dgm:pt modelId="{7EF52F0D-44BD-4C11-B58D-396B6BEE272A}" type="parTrans" cxnId="{EB8E4809-0ABA-4B53-83DF-4EA9A31DF935}">
      <dgm:prSet/>
      <dgm:spPr/>
      <dgm:t>
        <a:bodyPr/>
        <a:lstStyle/>
        <a:p>
          <a:endParaRPr lang="en-US"/>
        </a:p>
      </dgm:t>
    </dgm:pt>
    <dgm:pt modelId="{B79C1025-8F21-4DDA-B1E6-6E65C07EA7F1}" type="sibTrans" cxnId="{EB8E4809-0ABA-4B53-83DF-4EA9A31DF935}">
      <dgm:prSet/>
      <dgm:spPr/>
      <dgm:t>
        <a:bodyPr/>
        <a:lstStyle/>
        <a:p>
          <a:endParaRPr lang="en-US"/>
        </a:p>
      </dgm:t>
    </dgm:pt>
    <dgm:pt modelId="{7D27F27D-E4D6-43A7-895F-1509CE268C1A}">
      <dgm:prSet/>
      <dgm:spPr/>
      <dgm:t>
        <a:bodyPr/>
        <a:lstStyle/>
        <a:p>
          <a:r>
            <a:rPr lang="en-US" b="1" dirty="0" smtClean="0"/>
            <a:t>Step2: Building multiple classifiers</a:t>
          </a:r>
        </a:p>
      </dgm:t>
    </dgm:pt>
    <dgm:pt modelId="{D715CB26-E48F-478E-9E69-CC373E05E361}" type="parTrans" cxnId="{A765EFAF-1BDA-4A54-AEC4-287BE0038D88}">
      <dgm:prSet/>
      <dgm:spPr/>
      <dgm:t>
        <a:bodyPr/>
        <a:lstStyle/>
        <a:p>
          <a:endParaRPr lang="en-US"/>
        </a:p>
      </dgm:t>
    </dgm:pt>
    <dgm:pt modelId="{996B03D1-6274-42BB-9A6C-53AE5798B407}" type="sibTrans" cxnId="{A765EFAF-1BDA-4A54-AEC4-287BE0038D88}">
      <dgm:prSet/>
      <dgm:spPr/>
      <dgm:t>
        <a:bodyPr/>
        <a:lstStyle/>
        <a:p>
          <a:endParaRPr lang="en-US"/>
        </a:p>
      </dgm:t>
    </dgm:pt>
    <dgm:pt modelId="{4EFB4AA8-86E6-4D09-A4A9-605A6B903F6F}">
      <dgm:prSet/>
      <dgm:spPr/>
      <dgm:t>
        <a:bodyPr/>
        <a:lstStyle/>
        <a:p>
          <a:r>
            <a:rPr lang="en-US" b="1" dirty="0" smtClean="0"/>
            <a:t>Step3: Combining Classifiers</a:t>
          </a:r>
          <a:endParaRPr lang="en-US" dirty="0"/>
        </a:p>
      </dgm:t>
    </dgm:pt>
    <dgm:pt modelId="{ED2E77B8-AE15-44FF-9275-92BBDE0E35F6}" type="parTrans" cxnId="{B314DA2E-61F8-438B-ABB7-798613525E07}">
      <dgm:prSet/>
      <dgm:spPr/>
      <dgm:t>
        <a:bodyPr/>
        <a:lstStyle/>
        <a:p>
          <a:endParaRPr lang="en-US"/>
        </a:p>
      </dgm:t>
    </dgm:pt>
    <dgm:pt modelId="{D13236D1-8317-4F32-A0DB-A8501799EF4A}" type="sibTrans" cxnId="{B314DA2E-61F8-438B-ABB7-798613525E07}">
      <dgm:prSet/>
      <dgm:spPr/>
      <dgm:t>
        <a:bodyPr/>
        <a:lstStyle/>
        <a:p>
          <a:endParaRPr lang="en-US"/>
        </a:p>
      </dgm:t>
    </dgm:pt>
    <dgm:pt modelId="{BDA57683-DBDD-4675-B34A-46C572625D9C}" type="pres">
      <dgm:prSet presAssocID="{ECF46A3B-96D8-4661-A990-AF7F175FA64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F8768C-D09E-4BCB-8E0C-FC6D7EBEE933}" type="pres">
      <dgm:prSet presAssocID="{5067C74B-DB81-49D7-9F83-126C12711E6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E88943-56F8-4EDD-98F5-C6BA0F146C5B}" type="pres">
      <dgm:prSet presAssocID="{B79C1025-8F21-4DDA-B1E6-6E65C07EA7F1}" presName="parTxOnlySpace" presStyleCnt="0"/>
      <dgm:spPr/>
    </dgm:pt>
    <dgm:pt modelId="{F16DC184-20E4-42E6-A6CB-54281189A894}" type="pres">
      <dgm:prSet presAssocID="{7D27F27D-E4D6-43A7-895F-1509CE268C1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C2484A-2441-4EA3-98E4-D51C5F2D0DBD}" type="pres">
      <dgm:prSet presAssocID="{996B03D1-6274-42BB-9A6C-53AE5798B407}" presName="parTxOnlySpace" presStyleCnt="0"/>
      <dgm:spPr/>
    </dgm:pt>
    <dgm:pt modelId="{1EC2E251-66FA-463E-A793-8D86C396146C}" type="pres">
      <dgm:prSet presAssocID="{4EFB4AA8-86E6-4D09-A4A9-605A6B903F6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65EFAF-1BDA-4A54-AEC4-287BE0038D88}" srcId="{ECF46A3B-96D8-4661-A990-AF7F175FA645}" destId="{7D27F27D-E4D6-43A7-895F-1509CE268C1A}" srcOrd="1" destOrd="0" parTransId="{D715CB26-E48F-478E-9E69-CC373E05E361}" sibTransId="{996B03D1-6274-42BB-9A6C-53AE5798B407}"/>
    <dgm:cxn modelId="{2649EBFA-9457-4E94-A9BA-04C48B932BA0}" type="presOf" srcId="{4EFB4AA8-86E6-4D09-A4A9-605A6B903F6F}" destId="{1EC2E251-66FA-463E-A793-8D86C396146C}" srcOrd="0" destOrd="0" presId="urn:microsoft.com/office/officeart/2005/8/layout/chevron1"/>
    <dgm:cxn modelId="{EB8E4809-0ABA-4B53-83DF-4EA9A31DF935}" srcId="{ECF46A3B-96D8-4661-A990-AF7F175FA645}" destId="{5067C74B-DB81-49D7-9F83-126C12711E6B}" srcOrd="0" destOrd="0" parTransId="{7EF52F0D-44BD-4C11-B58D-396B6BEE272A}" sibTransId="{B79C1025-8F21-4DDA-B1E6-6E65C07EA7F1}"/>
    <dgm:cxn modelId="{AD27E2F8-499B-480A-9698-5BB7F6D4C3AF}" type="presOf" srcId="{5067C74B-DB81-49D7-9F83-126C12711E6B}" destId="{89F8768C-D09E-4BCB-8E0C-FC6D7EBEE933}" srcOrd="0" destOrd="0" presId="urn:microsoft.com/office/officeart/2005/8/layout/chevron1"/>
    <dgm:cxn modelId="{B314DA2E-61F8-438B-ABB7-798613525E07}" srcId="{ECF46A3B-96D8-4661-A990-AF7F175FA645}" destId="{4EFB4AA8-86E6-4D09-A4A9-605A6B903F6F}" srcOrd="2" destOrd="0" parTransId="{ED2E77B8-AE15-44FF-9275-92BBDE0E35F6}" sibTransId="{D13236D1-8317-4F32-A0DB-A8501799EF4A}"/>
    <dgm:cxn modelId="{EBADB053-48D4-41B6-BADA-7CBCC36D6FDA}" type="presOf" srcId="{7D27F27D-E4D6-43A7-895F-1509CE268C1A}" destId="{F16DC184-20E4-42E6-A6CB-54281189A894}" srcOrd="0" destOrd="0" presId="urn:microsoft.com/office/officeart/2005/8/layout/chevron1"/>
    <dgm:cxn modelId="{36A195DB-E107-45FB-A03B-DA600AABDE2C}" type="presOf" srcId="{ECF46A3B-96D8-4661-A990-AF7F175FA645}" destId="{BDA57683-DBDD-4675-B34A-46C572625D9C}" srcOrd="0" destOrd="0" presId="urn:microsoft.com/office/officeart/2005/8/layout/chevron1"/>
    <dgm:cxn modelId="{C39207E3-2480-4889-AB65-D5D5772BD4C7}" type="presParOf" srcId="{BDA57683-DBDD-4675-B34A-46C572625D9C}" destId="{89F8768C-D09E-4BCB-8E0C-FC6D7EBEE933}" srcOrd="0" destOrd="0" presId="urn:microsoft.com/office/officeart/2005/8/layout/chevron1"/>
    <dgm:cxn modelId="{15A00405-C661-4B2A-A204-736A8F9AFD15}" type="presParOf" srcId="{BDA57683-DBDD-4675-B34A-46C572625D9C}" destId="{F1E88943-56F8-4EDD-98F5-C6BA0F146C5B}" srcOrd="1" destOrd="0" presId="urn:microsoft.com/office/officeart/2005/8/layout/chevron1"/>
    <dgm:cxn modelId="{339E1519-551B-4F58-872A-C4B048CFA37F}" type="presParOf" srcId="{BDA57683-DBDD-4675-B34A-46C572625D9C}" destId="{F16DC184-20E4-42E6-A6CB-54281189A894}" srcOrd="2" destOrd="0" presId="urn:microsoft.com/office/officeart/2005/8/layout/chevron1"/>
    <dgm:cxn modelId="{82EF37E8-ECA5-4E64-A57C-A44CF6ADBFDB}" type="presParOf" srcId="{BDA57683-DBDD-4675-B34A-46C572625D9C}" destId="{DDC2484A-2441-4EA3-98E4-D51C5F2D0DBD}" srcOrd="3" destOrd="0" presId="urn:microsoft.com/office/officeart/2005/8/layout/chevron1"/>
    <dgm:cxn modelId="{4756A4E2-A8BF-4E90-BA46-FFBE524E0B31}" type="presParOf" srcId="{BDA57683-DBDD-4675-B34A-46C572625D9C}" destId="{1EC2E251-66FA-463E-A793-8D86C396146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8768C-D09E-4BCB-8E0C-FC6D7EBEE933}">
      <dsp:nvSpPr>
        <dsp:cNvPr id="0" name=""/>
        <dsp:cNvSpPr/>
      </dsp:nvSpPr>
      <dsp:spPr>
        <a:xfrm>
          <a:off x="1352" y="832590"/>
          <a:ext cx="1647582" cy="65903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Step1: Creating multiple datasets</a:t>
          </a:r>
          <a:r>
            <a:rPr lang="en-US" sz="1100" kern="1200" dirty="0" smtClean="0"/>
            <a:t> </a:t>
          </a:r>
          <a:endParaRPr lang="en-US" sz="1100" kern="1200" dirty="0"/>
        </a:p>
      </dsp:txBody>
      <dsp:txXfrm>
        <a:off x="330868" y="832590"/>
        <a:ext cx="988550" cy="659032"/>
      </dsp:txXfrm>
    </dsp:sp>
    <dsp:sp modelId="{F16DC184-20E4-42E6-A6CB-54281189A894}">
      <dsp:nvSpPr>
        <dsp:cNvPr id="0" name=""/>
        <dsp:cNvSpPr/>
      </dsp:nvSpPr>
      <dsp:spPr>
        <a:xfrm>
          <a:off x="1484176" y="832590"/>
          <a:ext cx="1647582" cy="659032"/>
        </a:xfrm>
        <a:prstGeom prst="chevron">
          <a:avLst/>
        </a:prstGeom>
        <a:solidFill>
          <a:schemeClr val="accent3">
            <a:hueOff val="-3813448"/>
            <a:satOff val="6640"/>
            <a:lumOff val="-24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Step2: Building multiple classifiers</a:t>
          </a:r>
        </a:p>
      </dsp:txBody>
      <dsp:txXfrm>
        <a:off x="1813692" y="832590"/>
        <a:ext cx="988550" cy="659032"/>
      </dsp:txXfrm>
    </dsp:sp>
    <dsp:sp modelId="{1EC2E251-66FA-463E-A793-8D86C396146C}">
      <dsp:nvSpPr>
        <dsp:cNvPr id="0" name=""/>
        <dsp:cNvSpPr/>
      </dsp:nvSpPr>
      <dsp:spPr>
        <a:xfrm>
          <a:off x="2967000" y="832590"/>
          <a:ext cx="1647582" cy="659032"/>
        </a:xfrm>
        <a:prstGeom prst="chevron">
          <a:avLst/>
        </a:prstGeom>
        <a:solidFill>
          <a:schemeClr val="accent3">
            <a:hueOff val="-7626897"/>
            <a:satOff val="13281"/>
            <a:lumOff val="-49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Step3: Combining Classifiers</a:t>
          </a:r>
          <a:endParaRPr lang="en-US" sz="1100" kern="1200" dirty="0"/>
        </a:p>
      </dsp:txBody>
      <dsp:txXfrm>
        <a:off x="3296516" y="832590"/>
        <a:ext cx="988550" cy="659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17.01.2020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BAGGING</a:t>
            </a:r>
            <a:br>
              <a:rPr lang="en-US" dirty="0" smtClean="0"/>
            </a:br>
            <a:r>
              <a:rPr lang="en-US" dirty="0" smtClean="0"/>
              <a:t>~</a:t>
            </a:r>
            <a:r>
              <a:rPr lang="en-US" sz="4800" dirty="0" smtClean="0"/>
              <a:t>Random </a:t>
            </a:r>
            <a:r>
              <a:rPr lang="en-US" sz="4800" dirty="0" smtClean="0"/>
              <a:t>Forest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8588" y="3491865"/>
            <a:ext cx="3629300" cy="124639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sz="2200" dirty="0" smtClean="0"/>
              <a:t>Arjun Singh</a:t>
            </a:r>
          </a:p>
          <a:p>
            <a:r>
              <a:rPr lang="en-US" sz="2200" dirty="0" smtClean="0"/>
              <a:t>Murali Krishna Mopidevi</a:t>
            </a:r>
            <a:endParaRPr lang="ru-RU" sz="2200" dirty="0"/>
          </a:p>
        </p:txBody>
      </p:sp>
      <p:pic>
        <p:nvPicPr>
          <p:cNvPr id="12" name="Picture Placeholder 11" descr="Beautiful cliff sea town on sunset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14573" r="421"/>
          <a:stretch/>
        </p:blipFill>
        <p:spPr>
          <a:xfrm>
            <a:off x="4606076" y="-20510"/>
            <a:ext cx="7585924" cy="5949573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</a:t>
            </a:r>
            <a:r>
              <a:rPr lang="en-US" dirty="0" err="1" smtClean="0"/>
              <a:t>Comaprison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870955" y="1976479"/>
            <a:ext cx="2795883" cy="4337270"/>
          </a:xfrm>
        </p:spPr>
        <p:txBody>
          <a:bodyPr/>
          <a:lstStyle/>
          <a:p>
            <a:r>
              <a:rPr lang="en-US" dirty="0" smtClean="0"/>
              <a:t>OOB v/s Accuracy Test</a:t>
            </a:r>
          </a:p>
          <a:p>
            <a:r>
              <a:rPr lang="en-US" dirty="0" smtClean="0"/>
              <a:t>The OOB and test accuracy start to converge when have high no of trees</a:t>
            </a:r>
          </a:p>
          <a:p>
            <a:r>
              <a:rPr lang="en-US" dirty="0" smtClean="0"/>
              <a:t>Use of function </a:t>
            </a:r>
            <a:r>
              <a:rPr lang="en-US" dirty="0" err="1" smtClean="0"/>
              <a:t>tunerf</a:t>
            </a:r>
            <a:r>
              <a:rPr lang="en-US" dirty="0" smtClean="0"/>
              <a:t>() has revealed that for this algorithm we obtain best result for a particular tree size at 2 or 4 </a:t>
            </a:r>
            <a:r>
              <a:rPr lang="en-US" dirty="0" err="1" smtClean="0"/>
              <a:t>mtry</a:t>
            </a:r>
            <a:r>
              <a:rPr lang="en-US" dirty="0" smtClean="0"/>
              <a:t>(most of the time) </a:t>
            </a:r>
          </a:p>
          <a:p>
            <a:r>
              <a:rPr lang="en-US" dirty="0" smtClean="0"/>
              <a:t>We have a good accuracy measure for the census dataset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50" y="1807249"/>
            <a:ext cx="8058665" cy="4412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142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535432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16" name="Picture Placeholder 15" descr="Scenic View of Beach">
            <a:extLst>
              <a:ext uri="{FF2B5EF4-FFF2-40B4-BE49-F238E27FC236}">
                <a16:creationId xmlns:a16="http://schemas.microsoft.com/office/drawing/2014/main" id="{9AE9B74E-83A6-4E11-8B41-300A1531853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32866" r="20338"/>
          <a:stretch/>
        </p:blipFill>
        <p:spPr>
          <a:xfrm>
            <a:off x="5245189" y="1"/>
            <a:ext cx="6943003" cy="5934621"/>
          </a:xfrm>
        </p:spPr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</a:t>
            </a:fld>
            <a:endParaRPr lang="ru-RU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66" y="2331308"/>
            <a:ext cx="6269717" cy="2787371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Bagging = Bootstrapping + Aggregation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54097" y="2331308"/>
            <a:ext cx="41518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Bootstrapping is a sampling technique in which we create subsets of observations from the original dataset, </a:t>
            </a:r>
            <a:r>
              <a:rPr lang="en-US" b="1" dirty="0"/>
              <a:t>with replacement</a:t>
            </a:r>
            <a:r>
              <a:rPr lang="en-US" dirty="0"/>
              <a:t>. The size of the subsets is the same as the size of the original set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Bagging </a:t>
            </a:r>
            <a:r>
              <a:rPr lang="en-US" dirty="0"/>
              <a:t>is an ensemble technique mainly used to reduce the variance of our predictions by combining the result of multiple classifiers modelled on different sub-samples of the same data </a:t>
            </a:r>
            <a:r>
              <a:rPr lang="en-US" dirty="0" smtClean="0"/>
              <a:t>set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253879003"/>
              </p:ext>
            </p:extLst>
          </p:nvPr>
        </p:nvGraphicFramePr>
        <p:xfrm>
          <a:off x="1400431" y="4837274"/>
          <a:ext cx="4615935" cy="2324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39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432" y="1825625"/>
            <a:ext cx="6324386" cy="474719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</a:t>
            </a:fld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1811556"/>
            <a:ext cx="5707232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Random Forest is an </a:t>
            </a:r>
            <a:r>
              <a:rPr lang="en-US" dirty="0" err="1"/>
              <a:t>ensembling</a:t>
            </a:r>
            <a:r>
              <a:rPr lang="en-US" dirty="0"/>
              <a:t> method and one of the most popular and powerful algorithm in Machine Learning. </a:t>
            </a:r>
          </a:p>
          <a:p>
            <a:r>
              <a:rPr lang="en-US" dirty="0" smtClean="0"/>
              <a:t>The</a:t>
            </a:r>
            <a:r>
              <a:rPr lang="en-US" dirty="0"/>
              <a:t> random forest is a model made up of many decision trees. Rather than just simply averaging the prediction of trees (which we could call a “forest”), this model uses two key concepts that gives it the name </a:t>
            </a:r>
            <a:r>
              <a:rPr lang="en-US" i="1" dirty="0"/>
              <a:t>random</a:t>
            </a:r>
            <a:r>
              <a:rPr lang="en-US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Random sampling of training data points when building trees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Random subsets of features considered when splitting </a:t>
            </a:r>
            <a:r>
              <a:rPr lang="en-US" sz="1600" dirty="0" smtClean="0"/>
              <a:t>nodes</a:t>
            </a:r>
          </a:p>
          <a:p>
            <a:r>
              <a:rPr lang="en-US" dirty="0" smtClean="0"/>
              <a:t>Gini Index to select the node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3"/>
          <a:stretch/>
        </p:blipFill>
        <p:spPr>
          <a:xfrm>
            <a:off x="2166553" y="4747352"/>
            <a:ext cx="3097425" cy="193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1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4</a:t>
            </a:fld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Advantages of Random Forest</a:t>
            </a:r>
          </a:p>
          <a:p>
            <a:r>
              <a:rPr lang="en-US" dirty="0"/>
              <a:t>Random Forest algorithm avoids overfitting</a:t>
            </a:r>
          </a:p>
          <a:p>
            <a:r>
              <a:rPr lang="en-US" dirty="0"/>
              <a:t>For both classification and regression task, the same random forest algorithm can be used</a:t>
            </a:r>
          </a:p>
          <a:p>
            <a:r>
              <a:rPr lang="en-US" dirty="0"/>
              <a:t>The Random Forest algorithm can be used for identifying the most important features from the training dataset. It helps in feature </a:t>
            </a:r>
            <a:r>
              <a:rPr lang="en-US" dirty="0" smtClean="0"/>
              <a:t>engineering.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Project(Census Dataset)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073606" y="2005983"/>
            <a:ext cx="9730752" cy="460076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dirty="0" smtClean="0">
                <a:solidFill>
                  <a:schemeClr val="tx1"/>
                </a:solidFill>
              </a:rPr>
              <a:t>Description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48842 </a:t>
            </a:r>
            <a:r>
              <a:rPr lang="en-US" dirty="0">
                <a:solidFill>
                  <a:schemeClr val="tx1"/>
                </a:solidFill>
              </a:rPr>
              <a:t>instances, </a:t>
            </a:r>
            <a:r>
              <a:rPr lang="en-US" dirty="0" smtClean="0">
                <a:solidFill>
                  <a:schemeClr val="tx1"/>
                </a:solidFill>
              </a:rPr>
              <a:t>mix </a:t>
            </a:r>
            <a:r>
              <a:rPr lang="en-US" dirty="0">
                <a:solidFill>
                  <a:schemeClr val="tx1"/>
                </a:solidFill>
              </a:rPr>
              <a:t>of continuous and discrete  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45222 if instances with unknown values are removed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Duplicate </a:t>
            </a:r>
            <a:r>
              <a:rPr lang="en-US" dirty="0">
                <a:solidFill>
                  <a:schemeClr val="tx1"/>
                </a:solidFill>
              </a:rPr>
              <a:t>or conflicting instances : </a:t>
            </a:r>
            <a:r>
              <a:rPr lang="en-US" dirty="0" smtClean="0">
                <a:solidFill>
                  <a:schemeClr val="tx1"/>
                </a:solidFill>
              </a:rPr>
              <a:t>6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Class </a:t>
            </a:r>
            <a:r>
              <a:rPr lang="en-US" dirty="0">
                <a:solidFill>
                  <a:schemeClr val="tx1"/>
                </a:solidFill>
              </a:rPr>
              <a:t>probabilities for </a:t>
            </a:r>
            <a:r>
              <a:rPr lang="en-US" dirty="0" smtClean="0">
                <a:solidFill>
                  <a:schemeClr val="tx1"/>
                </a:solidFill>
              </a:rPr>
              <a:t>dataset. </a:t>
            </a:r>
          </a:p>
          <a:p>
            <a:pPr lvl="1" algn="just"/>
            <a:r>
              <a:rPr lang="en-US" sz="1200" dirty="0" smtClean="0">
                <a:solidFill>
                  <a:schemeClr val="tx1"/>
                </a:solidFill>
              </a:rPr>
              <a:t>Probability </a:t>
            </a:r>
            <a:r>
              <a:rPr lang="en-US" sz="1200" dirty="0">
                <a:solidFill>
                  <a:schemeClr val="tx1"/>
                </a:solidFill>
              </a:rPr>
              <a:t>for the label '&gt;50K'  : 23.93% / 24.78% (without unknowns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</a:p>
          <a:p>
            <a:pPr lvl="1" algn="just"/>
            <a:r>
              <a:rPr lang="en-US" sz="1200" dirty="0" smtClean="0">
                <a:solidFill>
                  <a:schemeClr val="tx1"/>
                </a:solidFill>
              </a:rPr>
              <a:t>Probability </a:t>
            </a:r>
            <a:r>
              <a:rPr lang="en-US" sz="1200" dirty="0">
                <a:solidFill>
                  <a:schemeClr val="tx1"/>
                </a:solidFill>
              </a:rPr>
              <a:t>for the label '&lt;=50K' : 76.07% / 75.22% </a:t>
            </a:r>
            <a:r>
              <a:rPr lang="en-US" sz="1200" dirty="0" smtClean="0">
                <a:solidFill>
                  <a:schemeClr val="tx1"/>
                </a:solidFill>
              </a:rPr>
              <a:t>(without </a:t>
            </a:r>
            <a:r>
              <a:rPr lang="en-US" sz="1200" dirty="0">
                <a:solidFill>
                  <a:schemeClr val="tx1"/>
                </a:solidFill>
              </a:rPr>
              <a:t>unknowns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</a:p>
          <a:p>
            <a:pPr marL="122850" indent="-171450" algn="just"/>
            <a:r>
              <a:rPr lang="en-US" sz="1200" dirty="0" smtClean="0">
                <a:solidFill>
                  <a:schemeClr val="tx1"/>
                </a:solidFill>
              </a:rPr>
              <a:t>Attributes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age: continuous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1200" dirty="0" err="1">
                <a:solidFill>
                  <a:schemeClr val="tx1"/>
                </a:solidFill>
              </a:rPr>
              <a:t>workclass</a:t>
            </a:r>
            <a:r>
              <a:rPr lang="en-US" sz="1200" dirty="0">
                <a:solidFill>
                  <a:schemeClr val="tx1"/>
                </a:solidFill>
              </a:rPr>
              <a:t>: Private, Self-</a:t>
            </a:r>
            <a:r>
              <a:rPr lang="en-US" sz="1200" dirty="0" err="1">
                <a:solidFill>
                  <a:schemeClr val="tx1"/>
                </a:solidFill>
              </a:rPr>
              <a:t>emp</a:t>
            </a:r>
            <a:r>
              <a:rPr lang="en-US" sz="1200" dirty="0">
                <a:solidFill>
                  <a:schemeClr val="tx1"/>
                </a:solidFill>
              </a:rPr>
              <a:t>-not-</a:t>
            </a:r>
            <a:r>
              <a:rPr lang="en-US" sz="1200" dirty="0" err="1">
                <a:solidFill>
                  <a:schemeClr val="tx1"/>
                </a:solidFill>
              </a:rPr>
              <a:t>inc</a:t>
            </a:r>
            <a:r>
              <a:rPr lang="en-US" sz="1200" dirty="0">
                <a:solidFill>
                  <a:schemeClr val="tx1"/>
                </a:solidFill>
              </a:rPr>
              <a:t>, Self-</a:t>
            </a:r>
            <a:r>
              <a:rPr lang="en-US" sz="1200" dirty="0" err="1">
                <a:solidFill>
                  <a:schemeClr val="tx1"/>
                </a:solidFill>
              </a:rPr>
              <a:t>emp</a:t>
            </a:r>
            <a:r>
              <a:rPr lang="en-US" sz="1200" dirty="0">
                <a:solidFill>
                  <a:schemeClr val="tx1"/>
                </a:solidFill>
              </a:rPr>
              <a:t>-</a:t>
            </a:r>
            <a:r>
              <a:rPr lang="en-US" sz="1200" dirty="0" err="1">
                <a:solidFill>
                  <a:schemeClr val="tx1"/>
                </a:solidFill>
              </a:rPr>
              <a:t>inc</a:t>
            </a:r>
            <a:r>
              <a:rPr lang="en-US" sz="1200" dirty="0">
                <a:solidFill>
                  <a:schemeClr val="tx1"/>
                </a:solidFill>
              </a:rPr>
              <a:t>, Federal-</a:t>
            </a:r>
            <a:r>
              <a:rPr lang="en-US" sz="1200" dirty="0" err="1">
                <a:solidFill>
                  <a:schemeClr val="tx1"/>
                </a:solidFill>
              </a:rPr>
              <a:t>gov</a:t>
            </a:r>
            <a:r>
              <a:rPr lang="en-US" sz="1200" dirty="0">
                <a:solidFill>
                  <a:schemeClr val="tx1"/>
                </a:solidFill>
              </a:rPr>
              <a:t>, Local-</a:t>
            </a:r>
            <a:r>
              <a:rPr lang="en-US" sz="1200" dirty="0" err="1">
                <a:solidFill>
                  <a:schemeClr val="tx1"/>
                </a:solidFill>
              </a:rPr>
              <a:t>gov</a:t>
            </a:r>
            <a:r>
              <a:rPr lang="en-US" sz="1200" dirty="0">
                <a:solidFill>
                  <a:schemeClr val="tx1"/>
                </a:solidFill>
              </a:rPr>
              <a:t>, State-</a:t>
            </a:r>
            <a:r>
              <a:rPr lang="en-US" sz="1200" dirty="0" err="1">
                <a:solidFill>
                  <a:schemeClr val="tx1"/>
                </a:solidFill>
              </a:rPr>
              <a:t>gov</a:t>
            </a:r>
            <a:r>
              <a:rPr lang="en-US" sz="1200" dirty="0">
                <a:solidFill>
                  <a:schemeClr val="tx1"/>
                </a:solidFill>
              </a:rPr>
              <a:t>, Without-pay, Never-worked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education: Bachelors, Some-college, 11th, HS-grad, Prof-school, </a:t>
            </a:r>
            <a:r>
              <a:rPr lang="en-US" sz="1200" dirty="0" err="1">
                <a:solidFill>
                  <a:schemeClr val="tx1"/>
                </a:solidFill>
              </a:rPr>
              <a:t>Assoc-acdm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Assoc-voc</a:t>
            </a:r>
            <a:r>
              <a:rPr lang="en-US" sz="1200" dirty="0">
                <a:solidFill>
                  <a:schemeClr val="tx1"/>
                </a:solidFill>
              </a:rPr>
              <a:t>, 9th, 7th-8th, 12th, Masters, 1st-4th, 10th, Doctorate, 5th-6th, Preschool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marital-status: Married-civ-spouse, Divorced, Never-married, Separated, Widowed, Married-spouse-absent, Married-AF-spouse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occupation: Tech-support, Craft-repair, Other-service, Sales, Exec-managerial, Prof-specialty, Handlers-cleaners, Machine-op-</a:t>
            </a:r>
            <a:r>
              <a:rPr lang="en-US" sz="1200" dirty="0" err="1">
                <a:solidFill>
                  <a:schemeClr val="tx1"/>
                </a:solidFill>
              </a:rPr>
              <a:t>inspct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Adm</a:t>
            </a:r>
            <a:r>
              <a:rPr lang="en-US" sz="1200" dirty="0">
                <a:solidFill>
                  <a:schemeClr val="tx1"/>
                </a:solidFill>
              </a:rPr>
              <a:t>-clerical, Farming-fishing, Transport-moving, </a:t>
            </a:r>
            <a:r>
              <a:rPr lang="en-US" sz="1200" dirty="0" err="1">
                <a:solidFill>
                  <a:schemeClr val="tx1"/>
                </a:solidFill>
              </a:rPr>
              <a:t>Priv</a:t>
            </a:r>
            <a:r>
              <a:rPr lang="en-US" sz="1200" dirty="0">
                <a:solidFill>
                  <a:schemeClr val="tx1"/>
                </a:solidFill>
              </a:rPr>
              <a:t>-house-</a:t>
            </a:r>
            <a:r>
              <a:rPr lang="en-US" sz="1200" dirty="0" err="1">
                <a:solidFill>
                  <a:schemeClr val="tx1"/>
                </a:solidFill>
              </a:rPr>
              <a:t>serv</a:t>
            </a:r>
            <a:r>
              <a:rPr lang="en-US" sz="1200" dirty="0">
                <a:solidFill>
                  <a:schemeClr val="tx1"/>
                </a:solidFill>
              </a:rPr>
              <a:t>, Protective-</a:t>
            </a:r>
            <a:r>
              <a:rPr lang="en-US" sz="1200" dirty="0" err="1">
                <a:solidFill>
                  <a:schemeClr val="tx1"/>
                </a:solidFill>
              </a:rPr>
              <a:t>serv</a:t>
            </a:r>
            <a:r>
              <a:rPr lang="en-US" sz="1200" dirty="0">
                <a:solidFill>
                  <a:schemeClr val="tx1"/>
                </a:solidFill>
              </a:rPr>
              <a:t>, Armed-Forces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relationship: Wife, Own-child, Husband, Not-in-family, Other-relative, Unmarried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race: White, Asian-Pac-Islander, </a:t>
            </a:r>
            <a:r>
              <a:rPr lang="en-US" sz="1200" dirty="0" err="1">
                <a:solidFill>
                  <a:schemeClr val="tx1"/>
                </a:solidFill>
              </a:rPr>
              <a:t>Amer</a:t>
            </a:r>
            <a:r>
              <a:rPr lang="en-US" sz="1200" dirty="0">
                <a:solidFill>
                  <a:schemeClr val="tx1"/>
                </a:solidFill>
              </a:rPr>
              <a:t>-Indian-Eskimo, Other, Black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sex: Female, Male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capital-gain: continuous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1200" dirty="0" smtClean="0">
                <a:solidFill>
                  <a:schemeClr val="tx1"/>
                </a:solidFill>
              </a:rPr>
              <a:t>capital-loss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chemeClr val="tx1"/>
                </a:solidFill>
              </a:rPr>
              <a:t>continuous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1200" dirty="0" smtClean="0">
                <a:solidFill>
                  <a:schemeClr val="tx1"/>
                </a:solidFill>
              </a:rPr>
              <a:t>hours-per-week</a:t>
            </a:r>
            <a:r>
              <a:rPr lang="en-US" sz="1200" dirty="0">
                <a:solidFill>
                  <a:schemeClr val="tx1"/>
                </a:solidFill>
              </a:rPr>
              <a:t>: continuous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native-country: United-States, Cambodia, England, Puerto-Rico, Canada, Germany, Outlying-US(Guam-USVI-</a:t>
            </a:r>
            <a:r>
              <a:rPr lang="en-US" sz="1200" dirty="0" err="1">
                <a:solidFill>
                  <a:schemeClr val="tx1"/>
                </a:solidFill>
              </a:rPr>
              <a:t>etc</a:t>
            </a:r>
            <a:r>
              <a:rPr lang="en-US" sz="1200" dirty="0">
                <a:solidFill>
                  <a:schemeClr val="tx1"/>
                </a:solidFill>
              </a:rPr>
              <a:t>), India, Japan, Greece, South, China, Cuba, Iran, Honduras, Philippines, Italy, Poland, Jamaica, Vietnam, Mexico, Portugal, Ireland, France, Dominican-Republic, Laos, Ecuador, Taiwan, Haiti, Columbia, Hungary, Guatemala, Nicaragua, Scotland, Thailand, Yugoslavia, El-Salvador, </a:t>
            </a:r>
            <a:r>
              <a:rPr lang="en-US" sz="1200" dirty="0" err="1">
                <a:solidFill>
                  <a:schemeClr val="tx1"/>
                </a:solidFill>
              </a:rPr>
              <a:t>Trinadad&amp;Tobago</a:t>
            </a:r>
            <a:r>
              <a:rPr lang="en-US" sz="1200" dirty="0">
                <a:solidFill>
                  <a:schemeClr val="tx1"/>
                </a:solidFill>
              </a:rPr>
              <a:t>, Peru, Hong, </a:t>
            </a:r>
            <a:r>
              <a:rPr lang="en-US" sz="1200" dirty="0" err="1">
                <a:solidFill>
                  <a:schemeClr val="tx1"/>
                </a:solidFill>
              </a:rPr>
              <a:t>Holand</a:t>
            </a:r>
            <a:r>
              <a:rPr lang="en-US" sz="1200" dirty="0">
                <a:solidFill>
                  <a:schemeClr val="tx1"/>
                </a:solidFill>
              </a:rPr>
              <a:t>-Netherlands.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073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1"/>
            <a:ext cx="10515599" cy="435686"/>
          </a:xfrm>
        </p:spPr>
        <p:txBody>
          <a:bodyPr/>
          <a:lstStyle/>
          <a:p>
            <a:r>
              <a:rPr lang="en-US" sz="1600" dirty="0" smtClean="0"/>
              <a:t>Cleaning the missing, NA values and changing the variable names for readability .</a:t>
            </a:r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91" y="2298126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Before Cleaning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5429" y="2298125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After Cleaning</a:t>
            </a:r>
            <a:endParaRPr lang="ru-R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66" y="2642432"/>
            <a:ext cx="4560723" cy="32928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865" y="2642432"/>
            <a:ext cx="4610218" cy="332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3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 </a:t>
            </a:r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0066" y="5847345"/>
            <a:ext cx="4114800" cy="365125"/>
          </a:xfrm>
        </p:spPr>
        <p:txBody>
          <a:bodyPr/>
          <a:lstStyle/>
          <a:p>
            <a:r>
              <a:rPr lang="en-US" dirty="0" smtClean="0"/>
              <a:t>For more univariate and bivariate analysis, refer to source code folder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833" y="2094192"/>
            <a:ext cx="3417597" cy="34175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60" y="2193945"/>
            <a:ext cx="3317844" cy="331784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52" y="2150061"/>
            <a:ext cx="3423723" cy="342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5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8</a:t>
            </a:fld>
            <a:endParaRPr lang="ru-RU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statistics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29" y="2041388"/>
            <a:ext cx="3649363" cy="3775431"/>
          </a:xfrm>
          <a:prstGeom prst="rect">
            <a:avLst/>
          </a:prstGeom>
        </p:spPr>
      </p:pic>
      <p:pic>
        <p:nvPicPr>
          <p:cNvPr id="20" name="Content Placeholder 1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674" y="1829180"/>
            <a:ext cx="7208126" cy="3946449"/>
          </a:xfrm>
        </p:spPr>
      </p:pic>
      <p:sp>
        <p:nvSpPr>
          <p:cNvPr id="21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81235" y="5842440"/>
            <a:ext cx="10623124" cy="846386"/>
          </a:xfrm>
          <a:prstGeom prst="rect">
            <a:avLst/>
          </a:prstGeom>
          <a:solidFill>
            <a:srgbClr val="0F0F0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1 : education %in% c(' 10th',' 11th',' 12th',' 1st-4th',' 5th-6th',' 7th-8th',' 9th','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Assoc-acdm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','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Assoc-voc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',' Bachelors',' HS-grad',' Masters',' Preschool',' Some-college') &amp;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martialstatus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 %in% c('Never-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married','Not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-Married') &amp; Occupation %in% c('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Adm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-clerical',' Handlers-cleaners',' Other-service',' Sales',' Transport-moving',' Farming-fishing',' Machine-op-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inspct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',' Tech-support',' Craft-repair',' Armed-Forces','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Priv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-house-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serv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') &amp; relationship %in% c(' Not-in-family',' Other-relative',' Own-child',' Unmarried') &amp; gender %in% c(' Female') &amp;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WorkHour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 %in% c('Full-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time','Part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-time') --&gt; &lt;=50K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42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statistics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4931" y="2123500"/>
            <a:ext cx="61866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ntrees</a:t>
            </a:r>
            <a:r>
              <a:rPr lang="en-US" dirty="0" smtClean="0"/>
              <a:t> 10,200 by of 10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for </a:t>
            </a:r>
            <a:r>
              <a:rPr lang="en-US" dirty="0" err="1" smtClean="0"/>
              <a:t>mtrys</a:t>
            </a:r>
            <a:r>
              <a:rPr lang="en-US" dirty="0" smtClean="0"/>
              <a:t> 1:7</a:t>
            </a:r>
          </a:p>
          <a:p>
            <a:r>
              <a:rPr lang="en-US" dirty="0"/>
              <a:t>	</a:t>
            </a:r>
            <a:r>
              <a:rPr lang="en-US" dirty="0" smtClean="0"/>
              <a:t>	{</a:t>
            </a:r>
          </a:p>
          <a:p>
            <a:r>
              <a:rPr lang="en-US" dirty="0"/>
              <a:t>	</a:t>
            </a:r>
            <a:r>
              <a:rPr lang="en-US" dirty="0" smtClean="0"/>
              <a:t>	for </a:t>
            </a:r>
            <a:r>
              <a:rPr lang="en-US" dirty="0" err="1" smtClean="0"/>
              <a:t>num</a:t>
            </a:r>
            <a:r>
              <a:rPr lang="en-US" dirty="0" smtClean="0"/>
              <a:t> in 1:20</a:t>
            </a:r>
          </a:p>
          <a:p>
            <a:r>
              <a:rPr lang="en-US" dirty="0"/>
              <a:t>	</a:t>
            </a:r>
            <a:r>
              <a:rPr lang="en-US" dirty="0" smtClean="0"/>
              <a:t>		{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setseed</a:t>
            </a:r>
            <a:r>
              <a:rPr lang="en-US" dirty="0" smtClean="0"/>
              <a:t>(</a:t>
            </a:r>
            <a:r>
              <a:rPr lang="en-US" dirty="0" err="1" smtClean="0"/>
              <a:t>num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		}</a:t>
            </a:r>
          </a:p>
          <a:p>
            <a:r>
              <a:rPr lang="en-US" dirty="0" smtClean="0"/>
              <a:t>		mean(accuracies of different </a:t>
            </a:r>
            <a:r>
              <a:rPr lang="en-US" dirty="0" err="1" smtClean="0"/>
              <a:t>setseed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r>
              <a:rPr lang="en-US" dirty="0" smtClean="0"/>
              <a:t>	max(between all the 7 try’s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r>
              <a:rPr lang="en-US" dirty="0" smtClean="0"/>
              <a:t>result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Random Forest Algorithm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492" y="2448474"/>
            <a:ext cx="5657909" cy="2961907"/>
          </a:xfrm>
        </p:spPr>
      </p:pic>
    </p:spTree>
    <p:extLst>
      <p:ext uri="{BB962C8B-B14F-4D97-AF65-F5344CB8AC3E}">
        <p14:creationId xmlns:p14="http://schemas.microsoft.com/office/powerpoint/2010/main" val="30470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819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Lucida Console</vt:lpstr>
      <vt:lpstr>Office Theme</vt:lpstr>
      <vt:lpstr>BAGGING ~Random Forest </vt:lpstr>
      <vt:lpstr>Bagging = Bootstrapping + Aggregation</vt:lpstr>
      <vt:lpstr>Random forest</vt:lpstr>
      <vt:lpstr>PowerPoint Presentation</vt:lpstr>
      <vt:lpstr>Project(Census Dataset)</vt:lpstr>
      <vt:lpstr>Data Cleaning</vt:lpstr>
      <vt:lpstr>Data  Visualization</vt:lpstr>
      <vt:lpstr>Model statistics</vt:lpstr>
      <vt:lpstr>Model statistics</vt:lpstr>
      <vt:lpstr>Accuracy Comaprison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2020-01-10T13:00:13Z</dcterms:created>
  <dcterms:modified xsi:type="dcterms:W3CDTF">2020-01-17T10:17:54Z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