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70" r:id="rId6"/>
    <p:sldId id="274" r:id="rId7"/>
    <p:sldId id="273" r:id="rId8"/>
    <p:sldId id="275" r:id="rId9"/>
    <p:sldId id="276" r:id="rId10"/>
    <p:sldId id="282" r:id="rId11"/>
    <p:sldId id="283" r:id="rId12"/>
    <p:sldId id="280" r:id="rId13"/>
    <p:sldId id="281" r:id="rId14"/>
    <p:sldId id="278" r:id="rId15"/>
    <p:sldId id="279" r:id="rId16"/>
    <p:sldId id="27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6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2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4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27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8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2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1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2EF0-BD16-453D-94EF-D08855F81878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6B6BEF-4F55-4C53-A6AF-7B1402AC37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5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Optical Character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272" y="4645746"/>
            <a:ext cx="9144000" cy="1655762"/>
          </a:xfrm>
        </p:spPr>
        <p:txBody>
          <a:bodyPr/>
          <a:lstStyle/>
          <a:p>
            <a:pPr algn="r"/>
            <a:r>
              <a:rPr lang="en-US" sz="2000" dirty="0" smtClean="0"/>
              <a:t>By: </a:t>
            </a:r>
            <a:r>
              <a:rPr lang="en-US" sz="2000" dirty="0" err="1" smtClean="0"/>
              <a:t>Sudhanshu</a:t>
            </a:r>
            <a:r>
              <a:rPr lang="en-US" sz="2000" dirty="0" smtClean="0"/>
              <a:t> S.</a:t>
            </a:r>
          </a:p>
          <a:p>
            <a:pPr algn="r"/>
            <a:r>
              <a:rPr lang="en-US" sz="2000" dirty="0" smtClean="0"/>
              <a:t>Arjun S.</a:t>
            </a:r>
          </a:p>
          <a:p>
            <a:pPr algn="r"/>
            <a:r>
              <a:rPr lang="en-US" sz="2000" dirty="0" err="1" smtClean="0"/>
              <a:t>Tejas</a:t>
            </a:r>
            <a:r>
              <a:rPr lang="en-US" sz="2000" dirty="0" smtClean="0"/>
              <a:t>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3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271" y="828840"/>
            <a:ext cx="5206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 smtClean="0">
                <a:latin typeface="+mj-lt"/>
                <a:ea typeface="+mj-ea"/>
                <a:cs typeface="+mj-cs"/>
              </a:rPr>
              <a:t>4. Major Axis Length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66057" y="1622362"/>
            <a:ext cx="52904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Length (in pixels)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of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major 	axis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ellipse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that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has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the 	same normalized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second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central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moments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as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the region,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returned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as a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scalar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86405"/>
            <a:ext cx="6686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271" y="828840"/>
            <a:ext cx="5206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>
                <a:latin typeface="+mj-lt"/>
                <a:ea typeface="+mj-ea"/>
                <a:cs typeface="+mj-cs"/>
              </a:rPr>
              <a:t>5</a:t>
            </a:r>
            <a:r>
              <a:rPr lang="en-US" sz="3200" cap="all" dirty="0" smtClean="0">
                <a:latin typeface="+mj-lt"/>
                <a:ea typeface="+mj-ea"/>
                <a:cs typeface="+mj-cs"/>
              </a:rPr>
              <a:t>. Minor Axis Length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66057" y="1622362"/>
            <a:ext cx="52904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Length (in pixels)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of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minor 	axis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ellipse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that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has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the 	same normalized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second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central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moments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as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the region,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returned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as a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scalar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97" y="105455"/>
            <a:ext cx="66865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0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272" y="828840"/>
            <a:ext cx="421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>
                <a:latin typeface="+mj-lt"/>
                <a:ea typeface="+mj-ea"/>
                <a:cs typeface="+mj-cs"/>
              </a:rPr>
              <a:t>6</a:t>
            </a:r>
            <a:r>
              <a:rPr lang="en-US" sz="3200" cap="all" dirty="0" smtClean="0">
                <a:latin typeface="+mj-lt"/>
                <a:ea typeface="+mj-ea"/>
                <a:cs typeface="+mj-cs"/>
              </a:rPr>
              <a:t>. Filled Area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55172" y="1346773"/>
            <a:ext cx="4125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 smtClean="0">
                <a:effectLst/>
              </a:rPr>
              <a:t>	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Number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of on pixels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in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Filled Image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returned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as a scalar.</a:t>
            </a:r>
            <a:endParaRPr lang="en-US" sz="2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88" y="86405"/>
            <a:ext cx="6686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272" y="828840"/>
            <a:ext cx="421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>
                <a:latin typeface="+mj-lt"/>
                <a:ea typeface="+mj-ea"/>
                <a:cs typeface="+mj-cs"/>
              </a:rPr>
              <a:t>6</a:t>
            </a:r>
            <a:r>
              <a:rPr lang="en-US" sz="3200" cap="all" dirty="0" smtClean="0">
                <a:latin typeface="+mj-lt"/>
                <a:ea typeface="+mj-ea"/>
                <a:cs typeface="+mj-cs"/>
              </a:rPr>
              <a:t>. </a:t>
            </a:r>
            <a:r>
              <a:rPr lang="en-US" sz="3200" dirty="0">
                <a:solidFill>
                  <a:srgbClr val="404040"/>
                </a:solidFill>
                <a:latin typeface="Arial" panose="020B0604020202020204" pitchFamily="34" charset="0"/>
              </a:rPr>
              <a:t>P</a:t>
            </a:r>
            <a:r>
              <a:rPr lang="en-US" sz="3200" dirty="0" smtClean="0">
                <a:solidFill>
                  <a:srgbClr val="404040"/>
                </a:solidFill>
                <a:latin typeface="Arial" panose="020B0604020202020204" pitchFamily="34" charset="0"/>
              </a:rPr>
              <a:t>erimeter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55172" y="1346773"/>
            <a:ext cx="4909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dirty="0" smtClean="0">
                <a:effectLst/>
              </a:rPr>
              <a:t>	.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Distance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around the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boundary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of the region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returned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as a scalar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fontAlgn="t"/>
            <a:endParaRPr lang="en-US" sz="2400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. Computing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perimeter by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calculating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the distance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between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each adjoining pair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of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pixels around the border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	of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</a:rPr>
              <a:t>region.</a:t>
            </a:r>
            <a:endParaRPr lang="en-US" sz="2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88" y="125186"/>
            <a:ext cx="6657975" cy="59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87778"/>
            <a:ext cx="6335485" cy="5710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45" y="3617913"/>
            <a:ext cx="304216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02" y="1250867"/>
            <a:ext cx="6206837" cy="4384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859" y="2954337"/>
            <a:ext cx="3567598" cy="268106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30002" y="358205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7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OCR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Optical </a:t>
            </a:r>
            <a:r>
              <a:rPr lang="en-US" sz="2800" dirty="0"/>
              <a:t>Character Recognition deals in recognition and classification of characters from an image. </a:t>
            </a:r>
            <a:endParaRPr lang="en-US" sz="2800" dirty="0" smtClean="0"/>
          </a:p>
          <a:p>
            <a:r>
              <a:rPr lang="en-US" sz="2800" dirty="0" smtClean="0"/>
              <a:t>For the accurate</a:t>
            </a:r>
            <a:r>
              <a:rPr lang="en-US" sz="2800" dirty="0"/>
              <a:t> recognition</a:t>
            </a:r>
            <a:r>
              <a:rPr lang="en-US" sz="2800" dirty="0" smtClean="0"/>
              <a:t>, a character </a:t>
            </a:r>
            <a:r>
              <a:rPr lang="en-US" sz="2800" dirty="0"/>
              <a:t>is classified and </a:t>
            </a:r>
            <a:r>
              <a:rPr lang="en-US" sz="2800" dirty="0" smtClean="0"/>
              <a:t>recognized </a:t>
            </a:r>
            <a:r>
              <a:rPr lang="en-US" sz="2800" dirty="0"/>
              <a:t>based on calculated </a:t>
            </a:r>
            <a:r>
              <a:rPr lang="en-US" sz="2800" dirty="0" smtClean="0"/>
              <a:t>topological </a:t>
            </a:r>
            <a:r>
              <a:rPr lang="en-US" sz="2800" dirty="0"/>
              <a:t>and geometrical properties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87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711201"/>
            <a:ext cx="9382676" cy="720435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070758" y="2207490"/>
            <a:ext cx="1938338" cy="436129"/>
          </a:xfrm>
          <a:prstGeom prst="roundRect">
            <a:avLst>
              <a:gd name="adj" fmla="val 16667"/>
            </a:avLst>
          </a:prstGeom>
          <a:solidFill>
            <a:srgbClr val="8496B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Acquisition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2"/>
          <p:cNvSpPr>
            <a:spLocks noChangeArrowheads="1"/>
          </p:cNvSpPr>
          <p:nvPr/>
        </p:nvSpPr>
        <p:spPr bwMode="auto">
          <a:xfrm>
            <a:off x="5088221" y="2859952"/>
            <a:ext cx="1938337" cy="436130"/>
          </a:xfrm>
          <a:prstGeom prst="roundRect">
            <a:avLst>
              <a:gd name="adj" fmla="val 16667"/>
            </a:avLst>
          </a:prstGeom>
          <a:solidFill>
            <a:srgbClr val="8496B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Binarization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3"/>
          <p:cNvSpPr>
            <a:spLocks noChangeArrowheads="1"/>
          </p:cNvSpPr>
          <p:nvPr/>
        </p:nvSpPr>
        <p:spPr bwMode="auto">
          <a:xfrm>
            <a:off x="5078696" y="3525424"/>
            <a:ext cx="1938337" cy="405658"/>
          </a:xfrm>
          <a:prstGeom prst="roundRect">
            <a:avLst>
              <a:gd name="adj" fmla="val 16667"/>
            </a:avLst>
          </a:prstGeom>
          <a:solidFill>
            <a:srgbClr val="8496B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4"/>
          <p:cNvSpPr>
            <a:spLocks noChangeArrowheads="1"/>
          </p:cNvSpPr>
          <p:nvPr/>
        </p:nvSpPr>
        <p:spPr bwMode="auto">
          <a:xfrm>
            <a:off x="5078696" y="4154731"/>
            <a:ext cx="1938337" cy="487551"/>
          </a:xfrm>
          <a:prstGeom prst="roundRect">
            <a:avLst>
              <a:gd name="adj" fmla="val 16667"/>
            </a:avLst>
          </a:prstGeom>
          <a:solidFill>
            <a:srgbClr val="8496B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Comparison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5"/>
          <p:cNvSpPr>
            <a:spLocks noChangeArrowheads="1"/>
          </p:cNvSpPr>
          <p:nvPr/>
        </p:nvSpPr>
        <p:spPr bwMode="auto">
          <a:xfrm>
            <a:off x="5096158" y="4836385"/>
            <a:ext cx="1938338" cy="417084"/>
          </a:xfrm>
          <a:prstGeom prst="roundRect">
            <a:avLst>
              <a:gd name="adj" fmla="val 16667"/>
            </a:avLst>
          </a:prstGeom>
          <a:solidFill>
            <a:srgbClr val="8496B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6"/>
          <p:cNvSpPr>
            <a:spLocks noChangeArrowheads="1"/>
          </p:cNvSpPr>
          <p:nvPr/>
        </p:nvSpPr>
        <p:spPr bwMode="auto">
          <a:xfrm>
            <a:off x="5112033" y="5485675"/>
            <a:ext cx="1938338" cy="426607"/>
          </a:xfrm>
          <a:prstGeom prst="roundRect">
            <a:avLst>
              <a:gd name="adj" fmla="val 16667"/>
            </a:avLst>
          </a:prstGeom>
          <a:solidFill>
            <a:srgbClr val="8496B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Recognition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002592" y="2636303"/>
            <a:ext cx="111861" cy="313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02592" y="3293218"/>
            <a:ext cx="111861" cy="314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002592" y="3931082"/>
            <a:ext cx="111861" cy="345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002592" y="4642282"/>
            <a:ext cx="102971" cy="303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002592" y="5253469"/>
            <a:ext cx="111861" cy="326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‘Character properties’.</a:t>
            </a:r>
            <a:endParaRPr lang="en-US" sz="2800" dirty="0"/>
          </a:p>
          <a:p>
            <a:r>
              <a:rPr lang="en-US" sz="2800" dirty="0"/>
              <a:t>Features </a:t>
            </a:r>
            <a:r>
              <a:rPr lang="en-US" sz="2800" dirty="0"/>
              <a:t>are extracted from the image by means of spatial pixel-based calculation. 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/>
              <a:t>collection of </a:t>
            </a:r>
            <a:r>
              <a:rPr lang="en-US" sz="2800" dirty="0"/>
              <a:t>such features </a:t>
            </a:r>
            <a:r>
              <a:rPr lang="en-US" sz="2800" dirty="0"/>
              <a:t>help in </a:t>
            </a:r>
            <a:r>
              <a:rPr lang="en-US" sz="2800" dirty="0" smtClean="0"/>
              <a:t>defining </a:t>
            </a:r>
            <a:r>
              <a:rPr lang="en-US" sz="2800" dirty="0"/>
              <a:t>a character </a:t>
            </a:r>
            <a:r>
              <a:rPr lang="en-US" sz="2800" dirty="0"/>
              <a:t>uniquely.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0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1" y="942109"/>
            <a:ext cx="6336147" cy="48734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30002" y="358205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Walsh Comparison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16" y="1273629"/>
            <a:ext cx="6146367" cy="46725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3370" y="294305"/>
            <a:ext cx="5033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cap="all" dirty="0">
                <a:latin typeface="+mj-lt"/>
                <a:ea typeface="+mj-ea"/>
                <a:cs typeface="+mj-cs"/>
              </a:rPr>
              <a:t>Fourier Comparison 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467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" y="1498043"/>
            <a:ext cx="5590467" cy="42312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9566" y="414049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/>
              <a:t>Centroid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45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1585" y="435819"/>
            <a:ext cx="421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 smtClean="0">
                <a:latin typeface="+mj-lt"/>
                <a:ea typeface="+mj-ea"/>
                <a:cs typeface="+mj-cs"/>
              </a:rPr>
              <a:t>3.Centroid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349829"/>
            <a:ext cx="5889171" cy="4562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30277" y="543540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 center of mass</a:t>
            </a:r>
          </a:p>
          <a:p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86" y="1767782"/>
            <a:ext cx="5666694" cy="414457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04656" y="3840068"/>
            <a:ext cx="2068287" cy="35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31571" y="3276600"/>
            <a:ext cx="1861458" cy="1458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7" y="97972"/>
            <a:ext cx="7260773" cy="5889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272" y="828840"/>
            <a:ext cx="421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 smtClean="0">
                <a:latin typeface="+mj-lt"/>
                <a:ea typeface="+mj-ea"/>
                <a:cs typeface="+mj-cs"/>
              </a:rPr>
              <a:t>4. Area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66057" y="1622363"/>
            <a:ext cx="4125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	Actual number of 	pixels in the region, 	returned as a 	scalar.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8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1401</TotalTime>
  <Words>124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Gallery</vt:lpstr>
      <vt:lpstr>Optical Character Recognition</vt:lpstr>
      <vt:lpstr>What Is OCR ?</vt:lpstr>
      <vt:lpstr>PREPROCESSING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dc:creator>admin</dc:creator>
  <cp:lastModifiedBy>admin</cp:lastModifiedBy>
  <cp:revision>17</cp:revision>
  <dcterms:created xsi:type="dcterms:W3CDTF">2019-04-15T19:43:21Z</dcterms:created>
  <dcterms:modified xsi:type="dcterms:W3CDTF">2019-04-16T19:04:39Z</dcterms:modified>
</cp:coreProperties>
</file>