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67" r:id="rId14"/>
    <p:sldId id="268" r:id="rId15"/>
    <p:sldId id="278" r:id="rId16"/>
    <p:sldId id="269" r:id="rId17"/>
    <p:sldId id="270" r:id="rId18"/>
    <p:sldId id="280" r:id="rId19"/>
    <p:sldId id="271" r:id="rId20"/>
    <p:sldId id="279" r:id="rId21"/>
    <p:sldId id="272" r:id="rId22"/>
    <p:sldId id="294" r:id="rId23"/>
    <p:sldId id="295" r:id="rId24"/>
    <p:sldId id="296" r:id="rId25"/>
    <p:sldId id="273" r:id="rId26"/>
    <p:sldId id="297" r:id="rId27"/>
    <p:sldId id="274" r:id="rId28"/>
    <p:sldId id="287" r:id="rId29"/>
    <p:sldId id="281" r:id="rId30"/>
    <p:sldId id="285" r:id="rId31"/>
    <p:sldId id="282" r:id="rId32"/>
    <p:sldId id="283" r:id="rId33"/>
    <p:sldId id="284" r:id="rId34"/>
    <p:sldId id="288"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88E0-B283-467A-9CBA-E9DCC34F8F9C}"/>
              </a:ext>
            </a:extLst>
          </p:cNvPr>
          <p:cNvSpPr>
            <a:spLocks noGrp="1"/>
          </p:cNvSpPr>
          <p:nvPr>
            <p:ph type="ctrTitle"/>
          </p:nvPr>
        </p:nvSpPr>
        <p:spPr>
          <a:xfrm>
            <a:off x="1835451" y="389237"/>
            <a:ext cx="8915399" cy="2262781"/>
          </a:xfrm>
        </p:spPr>
        <p:txBody>
          <a:bodyPr/>
          <a:lstStyle/>
          <a:p>
            <a:pPr algn="ctr"/>
            <a:r>
              <a:rPr lang="en-US" b="1" dirty="0">
                <a:solidFill>
                  <a:srgbClr val="C00000"/>
                </a:solidFill>
              </a:rPr>
              <a:t>CREDIT RISK ANALYSIS</a:t>
            </a:r>
            <a:endParaRPr lang="en-IN" b="1" dirty="0">
              <a:solidFill>
                <a:srgbClr val="C00000"/>
              </a:solidFill>
            </a:endParaRPr>
          </a:p>
        </p:txBody>
      </p:sp>
      <p:sp>
        <p:nvSpPr>
          <p:cNvPr id="3" name="Subtitle 2">
            <a:extLst>
              <a:ext uri="{FF2B5EF4-FFF2-40B4-BE49-F238E27FC236}">
                <a16:creationId xmlns:a16="http://schemas.microsoft.com/office/drawing/2014/main" id="{153135AA-1124-4D85-A6E0-69A4EC144E7F}"/>
              </a:ext>
            </a:extLst>
          </p:cNvPr>
          <p:cNvSpPr>
            <a:spLocks noGrp="1"/>
          </p:cNvSpPr>
          <p:nvPr>
            <p:ph type="subTitle" idx="1"/>
          </p:nvPr>
        </p:nvSpPr>
        <p:spPr>
          <a:xfrm>
            <a:off x="1921949" y="3319282"/>
            <a:ext cx="8915399" cy="1126283"/>
          </a:xfrm>
        </p:spPr>
        <p:txBody>
          <a:bodyPr>
            <a:normAutofit/>
          </a:bodyPr>
          <a:lstStyle/>
          <a:p>
            <a:pPr algn="ctr"/>
            <a:r>
              <a:rPr lang="en-US" sz="3200" b="1" dirty="0">
                <a:solidFill>
                  <a:srgbClr val="FF0000"/>
                </a:solidFill>
              </a:rPr>
              <a:t>EDA CASE STUDY </a:t>
            </a:r>
          </a:p>
          <a:p>
            <a:pPr algn="just"/>
            <a:endParaRPr lang="en-IN" dirty="0"/>
          </a:p>
        </p:txBody>
      </p:sp>
      <p:sp>
        <p:nvSpPr>
          <p:cNvPr id="4" name="TextBox 3">
            <a:extLst>
              <a:ext uri="{FF2B5EF4-FFF2-40B4-BE49-F238E27FC236}">
                <a16:creationId xmlns:a16="http://schemas.microsoft.com/office/drawing/2014/main" id="{EB7F12D9-BCFD-4DD2-86F5-72690CFED600}"/>
              </a:ext>
            </a:extLst>
          </p:cNvPr>
          <p:cNvSpPr txBox="1"/>
          <p:nvPr/>
        </p:nvSpPr>
        <p:spPr>
          <a:xfrm>
            <a:off x="8422473" y="5112829"/>
            <a:ext cx="2908135" cy="1200329"/>
          </a:xfrm>
          <a:prstGeom prst="rect">
            <a:avLst/>
          </a:prstGeom>
          <a:noFill/>
        </p:spPr>
        <p:txBody>
          <a:bodyPr wrap="square" rtlCol="0">
            <a:spAutoFit/>
          </a:bodyPr>
          <a:lstStyle/>
          <a:p>
            <a:r>
              <a:rPr lang="en-US" b="1" dirty="0">
                <a:solidFill>
                  <a:srgbClr val="C00000"/>
                </a:solidFill>
              </a:rPr>
              <a:t>:- PRESENTED BY</a:t>
            </a:r>
          </a:p>
          <a:p>
            <a:r>
              <a:rPr lang="en-US" b="1" dirty="0">
                <a:solidFill>
                  <a:srgbClr val="C00000"/>
                </a:solidFill>
              </a:rPr>
              <a:t>:- ARJUN SINGH BAGHEL</a:t>
            </a:r>
          </a:p>
          <a:p>
            <a:pPr algn="ctr"/>
            <a:endParaRPr lang="en-US" b="1" dirty="0">
              <a:solidFill>
                <a:srgbClr val="C00000"/>
              </a:solidFill>
            </a:endParaRPr>
          </a:p>
          <a:p>
            <a:endParaRPr lang="en-IN" dirty="0"/>
          </a:p>
        </p:txBody>
      </p:sp>
    </p:spTree>
    <p:extLst>
      <p:ext uri="{BB962C8B-B14F-4D97-AF65-F5344CB8AC3E}">
        <p14:creationId xmlns:p14="http://schemas.microsoft.com/office/powerpoint/2010/main" val="337975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786D-B82A-49B9-8834-8C9C0C9CA672}"/>
              </a:ext>
            </a:extLst>
          </p:cNvPr>
          <p:cNvSpPr>
            <a:spLocks noGrp="1"/>
          </p:cNvSpPr>
          <p:nvPr>
            <p:ph type="title"/>
          </p:nvPr>
        </p:nvSpPr>
        <p:spPr/>
        <p:txBody>
          <a:bodyPr/>
          <a:lstStyle/>
          <a:p>
            <a:r>
              <a:rPr lang="en-US" b="1" dirty="0">
                <a:solidFill>
                  <a:srgbClr val="C00000"/>
                </a:solidFill>
              </a:rPr>
              <a:t>Retrieving Data:</a:t>
            </a:r>
            <a:br>
              <a:rPr lang="en-US"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1C0B006E-D069-43AD-B12C-8EAE9233300C}"/>
              </a:ext>
            </a:extLst>
          </p:cNvPr>
          <p:cNvSpPr>
            <a:spLocks noGrp="1"/>
          </p:cNvSpPr>
          <p:nvPr>
            <p:ph idx="1"/>
          </p:nvPr>
        </p:nvSpPr>
        <p:spPr/>
        <p:txBody>
          <a:bodyPr/>
          <a:lstStyle/>
          <a:p>
            <a:r>
              <a:rPr lang="en-US" b="1" dirty="0"/>
              <a:t>Application Data:</a:t>
            </a:r>
          </a:p>
          <a:p>
            <a:endParaRPr lang="en-IN" b="1" dirty="0"/>
          </a:p>
        </p:txBody>
      </p:sp>
      <p:pic>
        <p:nvPicPr>
          <p:cNvPr id="5" name="Picture 4">
            <a:extLst>
              <a:ext uri="{FF2B5EF4-FFF2-40B4-BE49-F238E27FC236}">
                <a16:creationId xmlns:a16="http://schemas.microsoft.com/office/drawing/2014/main" id="{CF33DEEE-350A-4FE2-B55D-DD1C97B64797}"/>
              </a:ext>
            </a:extLst>
          </p:cNvPr>
          <p:cNvPicPr>
            <a:picLocks noChangeAspect="1"/>
          </p:cNvPicPr>
          <p:nvPr/>
        </p:nvPicPr>
        <p:blipFill>
          <a:blip r:embed="rId2"/>
          <a:stretch>
            <a:fillRect/>
          </a:stretch>
        </p:blipFill>
        <p:spPr>
          <a:xfrm>
            <a:off x="2810625" y="2550798"/>
            <a:ext cx="6570749" cy="2943225"/>
          </a:xfrm>
          <a:prstGeom prst="rect">
            <a:avLst/>
          </a:prstGeom>
        </p:spPr>
      </p:pic>
    </p:spTree>
    <p:extLst>
      <p:ext uri="{BB962C8B-B14F-4D97-AF65-F5344CB8AC3E}">
        <p14:creationId xmlns:p14="http://schemas.microsoft.com/office/powerpoint/2010/main" val="121400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786D-B82A-49B9-8834-8C9C0C9CA672}"/>
              </a:ext>
            </a:extLst>
          </p:cNvPr>
          <p:cNvSpPr>
            <a:spLocks noGrp="1"/>
          </p:cNvSpPr>
          <p:nvPr>
            <p:ph type="title"/>
          </p:nvPr>
        </p:nvSpPr>
        <p:spPr/>
        <p:txBody>
          <a:bodyPr/>
          <a:lstStyle/>
          <a:p>
            <a:r>
              <a:rPr lang="en-US" b="1" dirty="0">
                <a:solidFill>
                  <a:srgbClr val="C00000"/>
                </a:solidFill>
              </a:rPr>
              <a:t>Retrieving Data:</a:t>
            </a:r>
            <a:br>
              <a:rPr lang="en-US"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1C0B006E-D069-43AD-B12C-8EAE9233300C}"/>
              </a:ext>
            </a:extLst>
          </p:cNvPr>
          <p:cNvSpPr>
            <a:spLocks noGrp="1"/>
          </p:cNvSpPr>
          <p:nvPr>
            <p:ph idx="1"/>
          </p:nvPr>
        </p:nvSpPr>
        <p:spPr/>
        <p:txBody>
          <a:bodyPr/>
          <a:lstStyle/>
          <a:p>
            <a:r>
              <a:rPr lang="en-US" b="1" dirty="0"/>
              <a:t>Previous Application Data:</a:t>
            </a:r>
          </a:p>
          <a:p>
            <a:endParaRPr lang="en-IN" b="1" dirty="0"/>
          </a:p>
        </p:txBody>
      </p:sp>
      <p:pic>
        <p:nvPicPr>
          <p:cNvPr id="4" name="Picture 3">
            <a:extLst>
              <a:ext uri="{FF2B5EF4-FFF2-40B4-BE49-F238E27FC236}">
                <a16:creationId xmlns:a16="http://schemas.microsoft.com/office/drawing/2014/main" id="{F7108C6D-AAF6-41F1-A6DC-391E95C24A66}"/>
              </a:ext>
            </a:extLst>
          </p:cNvPr>
          <p:cNvPicPr>
            <a:picLocks noChangeAspect="1"/>
          </p:cNvPicPr>
          <p:nvPr/>
        </p:nvPicPr>
        <p:blipFill>
          <a:blip r:embed="rId2"/>
          <a:stretch>
            <a:fillRect/>
          </a:stretch>
        </p:blipFill>
        <p:spPr>
          <a:xfrm>
            <a:off x="2688066" y="2730971"/>
            <a:ext cx="6431220" cy="2162175"/>
          </a:xfrm>
          <a:prstGeom prst="rect">
            <a:avLst/>
          </a:prstGeom>
        </p:spPr>
      </p:pic>
    </p:spTree>
    <p:extLst>
      <p:ext uri="{BB962C8B-B14F-4D97-AF65-F5344CB8AC3E}">
        <p14:creationId xmlns:p14="http://schemas.microsoft.com/office/powerpoint/2010/main" val="149955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0424-1C57-4885-A3BD-B177B61A545A}"/>
              </a:ext>
            </a:extLst>
          </p:cNvPr>
          <p:cNvSpPr>
            <a:spLocks noGrp="1"/>
          </p:cNvSpPr>
          <p:nvPr>
            <p:ph type="title"/>
          </p:nvPr>
        </p:nvSpPr>
        <p:spPr/>
        <p:txBody>
          <a:bodyPr/>
          <a:lstStyle/>
          <a:p>
            <a:r>
              <a:rPr lang="en-US" b="1" dirty="0">
                <a:solidFill>
                  <a:srgbClr val="C00000"/>
                </a:solidFill>
              </a:rPr>
              <a:t>Glimpse of Data:</a:t>
            </a:r>
            <a:endParaRPr lang="en-IN" b="1" dirty="0">
              <a:solidFill>
                <a:srgbClr val="C00000"/>
              </a:solidFill>
            </a:endParaRPr>
          </a:p>
        </p:txBody>
      </p:sp>
      <p:sp>
        <p:nvSpPr>
          <p:cNvPr id="3" name="Content Placeholder 2">
            <a:extLst>
              <a:ext uri="{FF2B5EF4-FFF2-40B4-BE49-F238E27FC236}">
                <a16:creationId xmlns:a16="http://schemas.microsoft.com/office/drawing/2014/main" id="{DA7F683C-1828-4EB7-8480-74FA36BA9FFF}"/>
              </a:ext>
            </a:extLst>
          </p:cNvPr>
          <p:cNvSpPr>
            <a:spLocks noGrp="1"/>
          </p:cNvSpPr>
          <p:nvPr>
            <p:ph idx="1"/>
          </p:nvPr>
        </p:nvSpPr>
        <p:spPr/>
        <p:txBody>
          <a:bodyPr/>
          <a:lstStyle/>
          <a:p>
            <a:r>
              <a:rPr lang="en-US" b="1" dirty="0"/>
              <a:t>Application Data:</a:t>
            </a:r>
          </a:p>
          <a:p>
            <a:endParaRPr lang="en-IN" b="1" dirty="0"/>
          </a:p>
          <a:p>
            <a:endParaRPr lang="en-IN" b="1" dirty="0"/>
          </a:p>
          <a:p>
            <a:endParaRPr lang="en-IN" b="1" dirty="0"/>
          </a:p>
          <a:p>
            <a:endParaRPr lang="en-IN" b="1" dirty="0"/>
          </a:p>
          <a:p>
            <a:endParaRPr lang="en-IN" b="1" dirty="0"/>
          </a:p>
          <a:p>
            <a:endParaRPr lang="en-IN" b="1" dirty="0"/>
          </a:p>
        </p:txBody>
      </p:sp>
      <p:pic>
        <p:nvPicPr>
          <p:cNvPr id="4" name="Picture 3">
            <a:extLst>
              <a:ext uri="{FF2B5EF4-FFF2-40B4-BE49-F238E27FC236}">
                <a16:creationId xmlns:a16="http://schemas.microsoft.com/office/drawing/2014/main" id="{B394E60E-887A-4221-9F38-053F1DB24309}"/>
              </a:ext>
            </a:extLst>
          </p:cNvPr>
          <p:cNvPicPr>
            <a:picLocks noChangeAspect="1"/>
          </p:cNvPicPr>
          <p:nvPr/>
        </p:nvPicPr>
        <p:blipFill>
          <a:blip r:embed="rId2"/>
          <a:stretch>
            <a:fillRect/>
          </a:stretch>
        </p:blipFill>
        <p:spPr>
          <a:xfrm>
            <a:off x="2872559" y="2486025"/>
            <a:ext cx="4791075" cy="1885950"/>
          </a:xfrm>
          <a:prstGeom prst="rect">
            <a:avLst/>
          </a:prstGeom>
        </p:spPr>
      </p:pic>
    </p:spTree>
    <p:extLst>
      <p:ext uri="{BB962C8B-B14F-4D97-AF65-F5344CB8AC3E}">
        <p14:creationId xmlns:p14="http://schemas.microsoft.com/office/powerpoint/2010/main" val="328670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EAE5-0F54-44C1-9783-0059D64FB43B}"/>
              </a:ext>
            </a:extLst>
          </p:cNvPr>
          <p:cNvSpPr>
            <a:spLocks noGrp="1"/>
          </p:cNvSpPr>
          <p:nvPr>
            <p:ph type="title"/>
          </p:nvPr>
        </p:nvSpPr>
        <p:spPr/>
        <p:txBody>
          <a:bodyPr/>
          <a:lstStyle/>
          <a:p>
            <a:r>
              <a:rPr lang="en-US" b="1" dirty="0">
                <a:solidFill>
                  <a:srgbClr val="C00000"/>
                </a:solidFill>
              </a:rPr>
              <a:t>Glimpse of Data:</a:t>
            </a:r>
            <a:endParaRPr lang="en-IN" dirty="0"/>
          </a:p>
        </p:txBody>
      </p:sp>
      <p:sp>
        <p:nvSpPr>
          <p:cNvPr id="3" name="Content Placeholder 2">
            <a:extLst>
              <a:ext uri="{FF2B5EF4-FFF2-40B4-BE49-F238E27FC236}">
                <a16:creationId xmlns:a16="http://schemas.microsoft.com/office/drawing/2014/main" id="{11A8F255-4A65-419A-B8CF-89578FDA81B4}"/>
              </a:ext>
            </a:extLst>
          </p:cNvPr>
          <p:cNvSpPr>
            <a:spLocks noGrp="1"/>
          </p:cNvSpPr>
          <p:nvPr>
            <p:ph idx="1"/>
          </p:nvPr>
        </p:nvSpPr>
        <p:spPr/>
        <p:txBody>
          <a:bodyPr/>
          <a:lstStyle/>
          <a:p>
            <a:r>
              <a:rPr lang="en-US" b="1" dirty="0"/>
              <a:t>Application Data Profile:</a:t>
            </a:r>
          </a:p>
          <a:p>
            <a:endParaRPr lang="en-IN" dirty="0"/>
          </a:p>
        </p:txBody>
      </p:sp>
      <p:pic>
        <p:nvPicPr>
          <p:cNvPr id="5" name="Picture 4">
            <a:extLst>
              <a:ext uri="{FF2B5EF4-FFF2-40B4-BE49-F238E27FC236}">
                <a16:creationId xmlns:a16="http://schemas.microsoft.com/office/drawing/2014/main" id="{E74A3D5B-93E7-4C7C-9D69-2BDD5AD68D47}"/>
              </a:ext>
            </a:extLst>
          </p:cNvPr>
          <p:cNvPicPr>
            <a:picLocks noChangeAspect="1"/>
          </p:cNvPicPr>
          <p:nvPr/>
        </p:nvPicPr>
        <p:blipFill>
          <a:blip r:embed="rId2"/>
          <a:stretch>
            <a:fillRect/>
          </a:stretch>
        </p:blipFill>
        <p:spPr>
          <a:xfrm>
            <a:off x="2717585" y="2976562"/>
            <a:ext cx="7572375" cy="2733675"/>
          </a:xfrm>
          <a:prstGeom prst="rect">
            <a:avLst/>
          </a:prstGeom>
        </p:spPr>
      </p:pic>
    </p:spTree>
    <p:extLst>
      <p:ext uri="{BB962C8B-B14F-4D97-AF65-F5344CB8AC3E}">
        <p14:creationId xmlns:p14="http://schemas.microsoft.com/office/powerpoint/2010/main" val="198501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3847-F07C-4B68-891F-F667FDE2F9BC}"/>
              </a:ext>
            </a:extLst>
          </p:cNvPr>
          <p:cNvSpPr>
            <a:spLocks noGrp="1"/>
          </p:cNvSpPr>
          <p:nvPr>
            <p:ph type="title"/>
          </p:nvPr>
        </p:nvSpPr>
        <p:spPr/>
        <p:txBody>
          <a:bodyPr/>
          <a:lstStyle/>
          <a:p>
            <a:r>
              <a:rPr lang="en-US" b="1" dirty="0">
                <a:solidFill>
                  <a:srgbClr val="C00000"/>
                </a:solidFill>
              </a:rPr>
              <a:t>Glimpse of Data:</a:t>
            </a:r>
            <a:endParaRPr lang="en-IN" dirty="0"/>
          </a:p>
        </p:txBody>
      </p:sp>
      <p:sp>
        <p:nvSpPr>
          <p:cNvPr id="3" name="Content Placeholder 2">
            <a:extLst>
              <a:ext uri="{FF2B5EF4-FFF2-40B4-BE49-F238E27FC236}">
                <a16:creationId xmlns:a16="http://schemas.microsoft.com/office/drawing/2014/main" id="{D4F401B0-BE55-4AE0-87F7-5B23F4F28179}"/>
              </a:ext>
            </a:extLst>
          </p:cNvPr>
          <p:cNvSpPr>
            <a:spLocks noGrp="1"/>
          </p:cNvSpPr>
          <p:nvPr>
            <p:ph idx="1"/>
          </p:nvPr>
        </p:nvSpPr>
        <p:spPr/>
        <p:txBody>
          <a:bodyPr/>
          <a:lstStyle/>
          <a:p>
            <a:r>
              <a:rPr lang="en-US" b="1" dirty="0"/>
              <a:t>Previous Application Data:</a:t>
            </a:r>
          </a:p>
          <a:p>
            <a:endParaRPr lang="en-IN" b="1" dirty="0"/>
          </a:p>
        </p:txBody>
      </p:sp>
      <p:pic>
        <p:nvPicPr>
          <p:cNvPr id="4" name="Picture 3">
            <a:extLst>
              <a:ext uri="{FF2B5EF4-FFF2-40B4-BE49-F238E27FC236}">
                <a16:creationId xmlns:a16="http://schemas.microsoft.com/office/drawing/2014/main" id="{8D9EAC86-4B2B-46C5-9CC2-D2C6ECECF179}"/>
              </a:ext>
            </a:extLst>
          </p:cNvPr>
          <p:cNvPicPr>
            <a:picLocks noChangeAspect="1"/>
          </p:cNvPicPr>
          <p:nvPr/>
        </p:nvPicPr>
        <p:blipFill>
          <a:blip r:embed="rId2"/>
          <a:stretch>
            <a:fillRect/>
          </a:stretch>
        </p:blipFill>
        <p:spPr>
          <a:xfrm>
            <a:off x="2804984" y="2724150"/>
            <a:ext cx="3962400" cy="1409700"/>
          </a:xfrm>
          <a:prstGeom prst="rect">
            <a:avLst/>
          </a:prstGeom>
        </p:spPr>
      </p:pic>
    </p:spTree>
    <p:extLst>
      <p:ext uri="{BB962C8B-B14F-4D97-AF65-F5344CB8AC3E}">
        <p14:creationId xmlns:p14="http://schemas.microsoft.com/office/powerpoint/2010/main" val="177016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0424-1C57-4885-A3BD-B177B61A545A}"/>
              </a:ext>
            </a:extLst>
          </p:cNvPr>
          <p:cNvSpPr>
            <a:spLocks noGrp="1"/>
          </p:cNvSpPr>
          <p:nvPr>
            <p:ph type="title"/>
          </p:nvPr>
        </p:nvSpPr>
        <p:spPr/>
        <p:txBody>
          <a:bodyPr/>
          <a:lstStyle/>
          <a:p>
            <a:r>
              <a:rPr lang="en-US" b="1" dirty="0">
                <a:solidFill>
                  <a:srgbClr val="C00000"/>
                </a:solidFill>
              </a:rPr>
              <a:t>Glimpse of Data:</a:t>
            </a:r>
            <a:endParaRPr lang="en-IN" b="1" dirty="0">
              <a:solidFill>
                <a:srgbClr val="C00000"/>
              </a:solidFill>
            </a:endParaRPr>
          </a:p>
        </p:txBody>
      </p:sp>
      <p:sp>
        <p:nvSpPr>
          <p:cNvPr id="3" name="Content Placeholder 2">
            <a:extLst>
              <a:ext uri="{FF2B5EF4-FFF2-40B4-BE49-F238E27FC236}">
                <a16:creationId xmlns:a16="http://schemas.microsoft.com/office/drawing/2014/main" id="{DA7F683C-1828-4EB7-8480-74FA36BA9FFF}"/>
              </a:ext>
            </a:extLst>
          </p:cNvPr>
          <p:cNvSpPr>
            <a:spLocks noGrp="1"/>
          </p:cNvSpPr>
          <p:nvPr>
            <p:ph idx="1"/>
          </p:nvPr>
        </p:nvSpPr>
        <p:spPr/>
        <p:txBody>
          <a:bodyPr/>
          <a:lstStyle/>
          <a:p>
            <a:r>
              <a:rPr lang="en-US" b="1" dirty="0"/>
              <a:t>Previous Application Data:</a:t>
            </a:r>
          </a:p>
          <a:p>
            <a:endParaRPr lang="en-US" dirty="0"/>
          </a:p>
          <a:p>
            <a:endParaRPr lang="en-IN" b="1" dirty="0"/>
          </a:p>
          <a:p>
            <a:endParaRPr lang="en-IN" b="1" dirty="0"/>
          </a:p>
          <a:p>
            <a:endParaRPr lang="en-IN" b="1" dirty="0"/>
          </a:p>
          <a:p>
            <a:endParaRPr lang="en-IN" b="1" dirty="0"/>
          </a:p>
          <a:p>
            <a:endParaRPr lang="en-IN" b="1" dirty="0"/>
          </a:p>
          <a:p>
            <a:endParaRPr lang="en-IN" b="1" dirty="0"/>
          </a:p>
        </p:txBody>
      </p:sp>
      <p:pic>
        <p:nvPicPr>
          <p:cNvPr id="5" name="Picture 4">
            <a:extLst>
              <a:ext uri="{FF2B5EF4-FFF2-40B4-BE49-F238E27FC236}">
                <a16:creationId xmlns:a16="http://schemas.microsoft.com/office/drawing/2014/main" id="{0C2508EF-8084-45BD-85F0-19D2A381445D}"/>
              </a:ext>
            </a:extLst>
          </p:cNvPr>
          <p:cNvPicPr>
            <a:picLocks noChangeAspect="1"/>
          </p:cNvPicPr>
          <p:nvPr/>
        </p:nvPicPr>
        <p:blipFill>
          <a:blip r:embed="rId2"/>
          <a:stretch>
            <a:fillRect/>
          </a:stretch>
        </p:blipFill>
        <p:spPr>
          <a:xfrm>
            <a:off x="2787349" y="2633919"/>
            <a:ext cx="5381625" cy="2257425"/>
          </a:xfrm>
          <a:prstGeom prst="rect">
            <a:avLst/>
          </a:prstGeom>
        </p:spPr>
      </p:pic>
    </p:spTree>
    <p:extLst>
      <p:ext uri="{BB962C8B-B14F-4D97-AF65-F5344CB8AC3E}">
        <p14:creationId xmlns:p14="http://schemas.microsoft.com/office/powerpoint/2010/main" val="2258078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A1E-98D8-430E-B4D1-DC9D07013BCF}"/>
              </a:ext>
            </a:extLst>
          </p:cNvPr>
          <p:cNvSpPr>
            <a:spLocks noGrp="1"/>
          </p:cNvSpPr>
          <p:nvPr>
            <p:ph type="title"/>
          </p:nvPr>
        </p:nvSpPr>
        <p:spPr/>
        <p:txBody>
          <a:bodyPr/>
          <a:lstStyle/>
          <a:p>
            <a:r>
              <a:rPr lang="en-US" b="1" dirty="0">
                <a:solidFill>
                  <a:srgbClr val="C00000"/>
                </a:solidFill>
              </a:rPr>
              <a:t>DATA IMBALANCE</a:t>
            </a:r>
            <a:endParaRPr lang="en-IN" b="1" dirty="0">
              <a:solidFill>
                <a:srgbClr val="C00000"/>
              </a:solidFill>
            </a:endParaRPr>
          </a:p>
        </p:txBody>
      </p:sp>
      <p:sp>
        <p:nvSpPr>
          <p:cNvPr id="3" name="Content Placeholder 2">
            <a:extLst>
              <a:ext uri="{FF2B5EF4-FFF2-40B4-BE49-F238E27FC236}">
                <a16:creationId xmlns:a16="http://schemas.microsoft.com/office/drawing/2014/main" id="{B492EDDF-EA60-4B9F-BF97-601F1426CD0E}"/>
              </a:ext>
            </a:extLst>
          </p:cNvPr>
          <p:cNvSpPr>
            <a:spLocks noGrp="1"/>
          </p:cNvSpPr>
          <p:nvPr>
            <p:ph idx="1"/>
          </p:nvPr>
        </p:nvSpPr>
        <p:spPr/>
        <p:txBody>
          <a:bodyPr/>
          <a:lstStyle/>
          <a:p>
            <a:r>
              <a:rPr lang="en-US" b="1" dirty="0"/>
              <a:t>Application Data: </a:t>
            </a:r>
          </a:p>
          <a:p>
            <a:r>
              <a:rPr lang="en-US" b="1" dirty="0"/>
              <a:t>Data imbalance ratio: 11.34%</a:t>
            </a:r>
          </a:p>
          <a:p>
            <a:endParaRPr lang="en-IN" dirty="0"/>
          </a:p>
        </p:txBody>
      </p:sp>
      <p:pic>
        <p:nvPicPr>
          <p:cNvPr id="1026" name="Picture 2">
            <a:extLst>
              <a:ext uri="{FF2B5EF4-FFF2-40B4-BE49-F238E27FC236}">
                <a16:creationId xmlns:a16="http://schemas.microsoft.com/office/drawing/2014/main" id="{520E64F5-D448-476B-81CE-1F362D8DD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676" y="3052119"/>
            <a:ext cx="4856206" cy="3087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496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97C2-C353-4A9D-B9F9-7187DA76A5AE}"/>
              </a:ext>
            </a:extLst>
          </p:cNvPr>
          <p:cNvSpPr>
            <a:spLocks noGrp="1"/>
          </p:cNvSpPr>
          <p:nvPr>
            <p:ph type="title"/>
          </p:nvPr>
        </p:nvSpPr>
        <p:spPr/>
        <p:txBody>
          <a:bodyPr/>
          <a:lstStyle/>
          <a:p>
            <a:r>
              <a:rPr lang="en-US" b="1" dirty="0">
                <a:solidFill>
                  <a:srgbClr val="C00000"/>
                </a:solidFill>
              </a:rPr>
              <a:t>Missing Data:</a:t>
            </a:r>
            <a:endParaRPr lang="en-IN" b="1" dirty="0">
              <a:solidFill>
                <a:srgbClr val="C00000"/>
              </a:solidFill>
            </a:endParaRPr>
          </a:p>
        </p:txBody>
      </p:sp>
      <p:sp>
        <p:nvSpPr>
          <p:cNvPr id="3" name="Content Placeholder 2">
            <a:extLst>
              <a:ext uri="{FF2B5EF4-FFF2-40B4-BE49-F238E27FC236}">
                <a16:creationId xmlns:a16="http://schemas.microsoft.com/office/drawing/2014/main" id="{BCFC1E47-1375-4D67-9D5D-204F8C5BB7A9}"/>
              </a:ext>
            </a:extLst>
          </p:cNvPr>
          <p:cNvSpPr>
            <a:spLocks noGrp="1"/>
          </p:cNvSpPr>
          <p:nvPr>
            <p:ph idx="1"/>
          </p:nvPr>
        </p:nvSpPr>
        <p:spPr/>
        <p:txBody>
          <a:bodyPr/>
          <a:lstStyle/>
          <a:p>
            <a:r>
              <a:rPr lang="en-US" b="1" dirty="0"/>
              <a:t>Application data: </a:t>
            </a:r>
            <a:endParaRPr lang="en-IN" b="1" dirty="0"/>
          </a:p>
        </p:txBody>
      </p:sp>
      <p:pic>
        <p:nvPicPr>
          <p:cNvPr id="5" name="Picture 4">
            <a:extLst>
              <a:ext uri="{FF2B5EF4-FFF2-40B4-BE49-F238E27FC236}">
                <a16:creationId xmlns:a16="http://schemas.microsoft.com/office/drawing/2014/main" id="{13239F73-8A02-4FF9-B8D8-95F28C1E4FFA}"/>
              </a:ext>
            </a:extLst>
          </p:cNvPr>
          <p:cNvPicPr>
            <a:picLocks noChangeAspect="1"/>
          </p:cNvPicPr>
          <p:nvPr/>
        </p:nvPicPr>
        <p:blipFill>
          <a:blip r:embed="rId2"/>
          <a:stretch>
            <a:fillRect/>
          </a:stretch>
        </p:blipFill>
        <p:spPr>
          <a:xfrm>
            <a:off x="3039761" y="2947086"/>
            <a:ext cx="5362833" cy="3192736"/>
          </a:xfrm>
          <a:prstGeom prst="rect">
            <a:avLst/>
          </a:prstGeom>
        </p:spPr>
      </p:pic>
    </p:spTree>
    <p:extLst>
      <p:ext uri="{BB962C8B-B14F-4D97-AF65-F5344CB8AC3E}">
        <p14:creationId xmlns:p14="http://schemas.microsoft.com/office/powerpoint/2010/main" val="459773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97C2-C353-4A9D-B9F9-7187DA76A5AE}"/>
              </a:ext>
            </a:extLst>
          </p:cNvPr>
          <p:cNvSpPr>
            <a:spLocks noGrp="1"/>
          </p:cNvSpPr>
          <p:nvPr>
            <p:ph type="title"/>
          </p:nvPr>
        </p:nvSpPr>
        <p:spPr/>
        <p:txBody>
          <a:bodyPr/>
          <a:lstStyle/>
          <a:p>
            <a:r>
              <a:rPr lang="en-US" b="1" dirty="0">
                <a:solidFill>
                  <a:srgbClr val="C00000"/>
                </a:solidFill>
              </a:rPr>
              <a:t>Missing Data:</a:t>
            </a:r>
            <a:endParaRPr lang="en-IN" b="1" dirty="0">
              <a:solidFill>
                <a:srgbClr val="C00000"/>
              </a:solidFill>
            </a:endParaRPr>
          </a:p>
        </p:txBody>
      </p:sp>
      <p:sp>
        <p:nvSpPr>
          <p:cNvPr id="3" name="Content Placeholder 2">
            <a:extLst>
              <a:ext uri="{FF2B5EF4-FFF2-40B4-BE49-F238E27FC236}">
                <a16:creationId xmlns:a16="http://schemas.microsoft.com/office/drawing/2014/main" id="{BCFC1E47-1375-4D67-9D5D-204F8C5BB7A9}"/>
              </a:ext>
            </a:extLst>
          </p:cNvPr>
          <p:cNvSpPr>
            <a:spLocks noGrp="1"/>
          </p:cNvSpPr>
          <p:nvPr>
            <p:ph idx="1"/>
          </p:nvPr>
        </p:nvSpPr>
        <p:spPr/>
        <p:txBody>
          <a:bodyPr/>
          <a:lstStyle/>
          <a:p>
            <a:r>
              <a:rPr lang="en-US" b="1" dirty="0"/>
              <a:t>Previous Application data:</a:t>
            </a:r>
          </a:p>
          <a:p>
            <a:r>
              <a:rPr lang="en-US" b="1" dirty="0"/>
              <a:t> </a:t>
            </a:r>
            <a:endParaRPr lang="en-IN" b="1" dirty="0"/>
          </a:p>
        </p:txBody>
      </p:sp>
      <p:pic>
        <p:nvPicPr>
          <p:cNvPr id="4" name="Picture 3">
            <a:extLst>
              <a:ext uri="{FF2B5EF4-FFF2-40B4-BE49-F238E27FC236}">
                <a16:creationId xmlns:a16="http://schemas.microsoft.com/office/drawing/2014/main" id="{EE944B48-F2AB-4F83-8B33-9CB9AEEFD1F7}"/>
              </a:ext>
            </a:extLst>
          </p:cNvPr>
          <p:cNvPicPr>
            <a:picLocks noChangeAspect="1"/>
          </p:cNvPicPr>
          <p:nvPr/>
        </p:nvPicPr>
        <p:blipFill>
          <a:blip r:embed="rId2"/>
          <a:stretch>
            <a:fillRect/>
          </a:stretch>
        </p:blipFill>
        <p:spPr>
          <a:xfrm>
            <a:off x="3265530" y="2526986"/>
            <a:ext cx="2571750" cy="2990850"/>
          </a:xfrm>
          <a:prstGeom prst="rect">
            <a:avLst/>
          </a:prstGeom>
        </p:spPr>
      </p:pic>
    </p:spTree>
    <p:extLst>
      <p:ext uri="{BB962C8B-B14F-4D97-AF65-F5344CB8AC3E}">
        <p14:creationId xmlns:p14="http://schemas.microsoft.com/office/powerpoint/2010/main" val="2183720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EFAC-21B2-4C69-821E-B7E8DFAB277D}"/>
              </a:ext>
            </a:extLst>
          </p:cNvPr>
          <p:cNvSpPr>
            <a:spLocks noGrp="1"/>
          </p:cNvSpPr>
          <p:nvPr>
            <p:ph type="title"/>
          </p:nvPr>
        </p:nvSpPr>
        <p:spPr/>
        <p:txBody>
          <a:bodyPr/>
          <a:lstStyle/>
          <a:p>
            <a:r>
              <a:rPr lang="en-US" b="1" dirty="0">
                <a:solidFill>
                  <a:srgbClr val="C00000"/>
                </a:solidFill>
              </a:rPr>
              <a:t>Missing Data : Treatment</a:t>
            </a:r>
            <a:endParaRPr lang="en-IN" b="1" dirty="0">
              <a:solidFill>
                <a:srgbClr val="C00000"/>
              </a:solidFill>
            </a:endParaRPr>
          </a:p>
        </p:txBody>
      </p:sp>
      <p:sp>
        <p:nvSpPr>
          <p:cNvPr id="3" name="Content Placeholder 2">
            <a:extLst>
              <a:ext uri="{FF2B5EF4-FFF2-40B4-BE49-F238E27FC236}">
                <a16:creationId xmlns:a16="http://schemas.microsoft.com/office/drawing/2014/main" id="{0A2FAC35-AB49-47A6-8EE5-BF9AAAD060CC}"/>
              </a:ext>
            </a:extLst>
          </p:cNvPr>
          <p:cNvSpPr>
            <a:spLocks noGrp="1"/>
          </p:cNvSpPr>
          <p:nvPr>
            <p:ph idx="1"/>
          </p:nvPr>
        </p:nvSpPr>
        <p:spPr/>
        <p:txBody>
          <a:bodyPr/>
          <a:lstStyle/>
          <a:p>
            <a:r>
              <a:rPr lang="en-US" b="1" dirty="0"/>
              <a:t>Deleted the columns having more that 50% of missing data</a:t>
            </a:r>
          </a:p>
          <a:p>
            <a:endParaRPr lang="en-IN" dirty="0"/>
          </a:p>
        </p:txBody>
      </p:sp>
      <p:pic>
        <p:nvPicPr>
          <p:cNvPr id="4" name="Picture 3">
            <a:extLst>
              <a:ext uri="{FF2B5EF4-FFF2-40B4-BE49-F238E27FC236}">
                <a16:creationId xmlns:a16="http://schemas.microsoft.com/office/drawing/2014/main" id="{D7D2BEE4-D32F-4419-9917-2079D19D020B}"/>
              </a:ext>
            </a:extLst>
          </p:cNvPr>
          <p:cNvPicPr>
            <a:picLocks noChangeAspect="1"/>
          </p:cNvPicPr>
          <p:nvPr/>
        </p:nvPicPr>
        <p:blipFill>
          <a:blip r:embed="rId2"/>
          <a:stretch>
            <a:fillRect/>
          </a:stretch>
        </p:blipFill>
        <p:spPr>
          <a:xfrm>
            <a:off x="3311482" y="2720347"/>
            <a:ext cx="5915025" cy="3419475"/>
          </a:xfrm>
          <a:prstGeom prst="rect">
            <a:avLst/>
          </a:prstGeom>
        </p:spPr>
      </p:pic>
    </p:spTree>
    <p:extLst>
      <p:ext uri="{BB962C8B-B14F-4D97-AF65-F5344CB8AC3E}">
        <p14:creationId xmlns:p14="http://schemas.microsoft.com/office/powerpoint/2010/main" val="18975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722A-7EC2-4B36-A6E0-EF8D21AC215B}"/>
              </a:ext>
            </a:extLst>
          </p:cNvPr>
          <p:cNvSpPr>
            <a:spLocks noGrp="1"/>
          </p:cNvSpPr>
          <p:nvPr>
            <p:ph type="title"/>
          </p:nvPr>
        </p:nvSpPr>
        <p:spPr/>
        <p:txBody>
          <a:bodyPr/>
          <a:lstStyle/>
          <a:p>
            <a:r>
              <a:rPr lang="en-US" b="1" dirty="0">
                <a:solidFill>
                  <a:srgbClr val="C00000"/>
                </a:solidFill>
              </a:rPr>
              <a:t>AGENDA</a:t>
            </a:r>
            <a:endParaRPr lang="en-IN" b="1" dirty="0">
              <a:solidFill>
                <a:srgbClr val="C00000"/>
              </a:solidFill>
            </a:endParaRPr>
          </a:p>
        </p:txBody>
      </p:sp>
      <p:sp>
        <p:nvSpPr>
          <p:cNvPr id="3" name="Content Placeholder 2">
            <a:extLst>
              <a:ext uri="{FF2B5EF4-FFF2-40B4-BE49-F238E27FC236}">
                <a16:creationId xmlns:a16="http://schemas.microsoft.com/office/drawing/2014/main" id="{EF3E9ED6-654F-4FDE-BEDF-ADB93E702AD2}"/>
              </a:ext>
            </a:extLst>
          </p:cNvPr>
          <p:cNvSpPr>
            <a:spLocks noGrp="1"/>
          </p:cNvSpPr>
          <p:nvPr>
            <p:ph idx="1"/>
          </p:nvPr>
        </p:nvSpPr>
        <p:spPr/>
        <p:txBody>
          <a:bodyPr/>
          <a:lstStyle/>
          <a:p>
            <a:r>
              <a:rPr lang="en-US" b="1" dirty="0">
                <a:solidFill>
                  <a:schemeClr val="tx1">
                    <a:lumMod val="85000"/>
                    <a:lumOff val="15000"/>
                  </a:schemeClr>
                </a:solidFill>
              </a:rPr>
              <a:t>Applying EDA concepts in real business scenarios.</a:t>
            </a:r>
          </a:p>
          <a:p>
            <a:r>
              <a:rPr lang="en-US" b="1" dirty="0">
                <a:solidFill>
                  <a:schemeClr val="tx1">
                    <a:lumMod val="85000"/>
                    <a:lumOff val="15000"/>
                  </a:schemeClr>
                </a:solidFill>
              </a:rPr>
              <a:t>To develop basic understanding of “Risk Analytics” involved in “Banking”.</a:t>
            </a:r>
          </a:p>
          <a:p>
            <a:r>
              <a:rPr lang="en-US" b="1" dirty="0">
                <a:solidFill>
                  <a:schemeClr val="tx1">
                    <a:lumMod val="85000"/>
                    <a:lumOff val="15000"/>
                  </a:schemeClr>
                </a:solidFill>
              </a:rPr>
              <a:t>To build an understanding, how data is used to minimize the risk of losing while lending.</a:t>
            </a:r>
          </a:p>
          <a:p>
            <a:endParaRPr lang="en-IN" dirty="0"/>
          </a:p>
        </p:txBody>
      </p:sp>
    </p:spTree>
    <p:extLst>
      <p:ext uri="{BB962C8B-B14F-4D97-AF65-F5344CB8AC3E}">
        <p14:creationId xmlns:p14="http://schemas.microsoft.com/office/powerpoint/2010/main" val="47123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97C2-C353-4A9D-B9F9-7187DA76A5AE}"/>
              </a:ext>
            </a:extLst>
          </p:cNvPr>
          <p:cNvSpPr>
            <a:spLocks noGrp="1"/>
          </p:cNvSpPr>
          <p:nvPr>
            <p:ph type="title"/>
          </p:nvPr>
        </p:nvSpPr>
        <p:spPr/>
        <p:txBody>
          <a:bodyPr/>
          <a:lstStyle/>
          <a:p>
            <a:r>
              <a:rPr lang="en-US" b="1" dirty="0">
                <a:solidFill>
                  <a:srgbClr val="C00000"/>
                </a:solidFill>
              </a:rPr>
              <a:t>Missing Data:</a:t>
            </a:r>
            <a:endParaRPr lang="en-IN" b="1" dirty="0">
              <a:solidFill>
                <a:srgbClr val="C00000"/>
              </a:solidFill>
            </a:endParaRPr>
          </a:p>
        </p:txBody>
      </p:sp>
      <p:sp>
        <p:nvSpPr>
          <p:cNvPr id="3" name="Content Placeholder 2">
            <a:extLst>
              <a:ext uri="{FF2B5EF4-FFF2-40B4-BE49-F238E27FC236}">
                <a16:creationId xmlns:a16="http://schemas.microsoft.com/office/drawing/2014/main" id="{BCFC1E47-1375-4D67-9D5D-204F8C5BB7A9}"/>
              </a:ext>
            </a:extLst>
          </p:cNvPr>
          <p:cNvSpPr>
            <a:spLocks noGrp="1"/>
          </p:cNvSpPr>
          <p:nvPr>
            <p:ph idx="1"/>
          </p:nvPr>
        </p:nvSpPr>
        <p:spPr/>
        <p:txBody>
          <a:bodyPr/>
          <a:lstStyle/>
          <a:p>
            <a:r>
              <a:rPr lang="en-US" b="1" dirty="0"/>
              <a:t>Previous Application data:</a:t>
            </a:r>
          </a:p>
          <a:p>
            <a:r>
              <a:rPr lang="en-US" b="1" dirty="0"/>
              <a:t> </a:t>
            </a:r>
            <a:endParaRPr lang="en-IN" b="1" dirty="0"/>
          </a:p>
        </p:txBody>
      </p:sp>
      <p:pic>
        <p:nvPicPr>
          <p:cNvPr id="4" name="Picture 3">
            <a:extLst>
              <a:ext uri="{FF2B5EF4-FFF2-40B4-BE49-F238E27FC236}">
                <a16:creationId xmlns:a16="http://schemas.microsoft.com/office/drawing/2014/main" id="{EE944B48-F2AB-4F83-8B33-9CB9AEEFD1F7}"/>
              </a:ext>
            </a:extLst>
          </p:cNvPr>
          <p:cNvPicPr>
            <a:picLocks noChangeAspect="1"/>
          </p:cNvPicPr>
          <p:nvPr/>
        </p:nvPicPr>
        <p:blipFill>
          <a:blip r:embed="rId2"/>
          <a:stretch>
            <a:fillRect/>
          </a:stretch>
        </p:blipFill>
        <p:spPr>
          <a:xfrm>
            <a:off x="3265530" y="2526986"/>
            <a:ext cx="2571750" cy="2990850"/>
          </a:xfrm>
          <a:prstGeom prst="rect">
            <a:avLst/>
          </a:prstGeom>
        </p:spPr>
      </p:pic>
      <p:pic>
        <p:nvPicPr>
          <p:cNvPr id="5" name="Content Placeholder 4">
            <a:extLst>
              <a:ext uri="{FF2B5EF4-FFF2-40B4-BE49-F238E27FC236}">
                <a16:creationId xmlns:a16="http://schemas.microsoft.com/office/drawing/2014/main" id="{669A7ED1-BC3F-43A4-904E-51F50336ACAB}"/>
              </a:ext>
            </a:extLst>
          </p:cNvPr>
          <p:cNvPicPr>
            <a:picLocks noChangeAspect="1"/>
          </p:cNvPicPr>
          <p:nvPr/>
        </p:nvPicPr>
        <p:blipFill>
          <a:blip r:embed="rId3"/>
          <a:stretch>
            <a:fillRect/>
          </a:stretch>
        </p:blipFill>
        <p:spPr>
          <a:xfrm>
            <a:off x="6186110" y="2330709"/>
            <a:ext cx="3673974" cy="2990850"/>
          </a:xfrm>
          <a:prstGeom prst="rect">
            <a:avLst/>
          </a:prstGeom>
        </p:spPr>
      </p:pic>
    </p:spTree>
    <p:extLst>
      <p:ext uri="{BB962C8B-B14F-4D97-AF65-F5344CB8AC3E}">
        <p14:creationId xmlns:p14="http://schemas.microsoft.com/office/powerpoint/2010/main" val="421956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361F-CAFB-40A6-977D-B7C89E959A33}"/>
              </a:ext>
            </a:extLst>
          </p:cNvPr>
          <p:cNvSpPr>
            <a:spLocks noGrp="1"/>
          </p:cNvSpPr>
          <p:nvPr>
            <p:ph type="title"/>
          </p:nvPr>
        </p:nvSpPr>
        <p:spPr/>
        <p:txBody>
          <a:bodyPr/>
          <a:lstStyle/>
          <a:p>
            <a:r>
              <a:rPr lang="en-US" b="1" dirty="0">
                <a:solidFill>
                  <a:srgbClr val="C00000"/>
                </a:solidFill>
              </a:rPr>
              <a:t>Univariate Analysis</a:t>
            </a:r>
            <a:endParaRPr lang="en-IN" b="1" dirty="0">
              <a:solidFill>
                <a:srgbClr val="C00000"/>
              </a:solidFill>
            </a:endParaRPr>
          </a:p>
        </p:txBody>
      </p:sp>
      <p:sp>
        <p:nvSpPr>
          <p:cNvPr id="3" name="Content Placeholder 2">
            <a:extLst>
              <a:ext uri="{FF2B5EF4-FFF2-40B4-BE49-F238E27FC236}">
                <a16:creationId xmlns:a16="http://schemas.microsoft.com/office/drawing/2014/main" id="{6E08B759-E644-4225-BE67-F297F84423B0}"/>
              </a:ext>
            </a:extLst>
          </p:cNvPr>
          <p:cNvSpPr>
            <a:spLocks noGrp="1"/>
          </p:cNvSpPr>
          <p:nvPr>
            <p:ph idx="1"/>
          </p:nvPr>
        </p:nvSpPr>
        <p:spPr/>
        <p:txBody>
          <a:bodyPr/>
          <a:lstStyle/>
          <a:p>
            <a:r>
              <a:rPr lang="en-US" b="1" dirty="0"/>
              <a:t>Considered random columns and performed analysis on </a:t>
            </a:r>
          </a:p>
          <a:p>
            <a:pPr marL="457200" lvl="1" indent="0">
              <a:buNone/>
            </a:pPr>
            <a:r>
              <a:rPr lang="en-US" b="1" dirty="0"/>
              <a:t>:- Categorical Columns</a:t>
            </a:r>
          </a:p>
          <a:p>
            <a:pPr marL="457200" lvl="1" indent="0">
              <a:buNone/>
            </a:pPr>
            <a:r>
              <a:rPr lang="en-US" b="1" dirty="0"/>
              <a:t>:- Numeric Columns </a:t>
            </a:r>
          </a:p>
          <a:p>
            <a:pPr marL="457200" lvl="1" indent="0">
              <a:buNone/>
            </a:pPr>
            <a:r>
              <a:rPr lang="en-US" b="1" dirty="0"/>
              <a:t>For both the dataset individually</a:t>
            </a:r>
          </a:p>
          <a:p>
            <a:pPr marL="457200" lvl="1" indent="0">
              <a:buNone/>
            </a:pPr>
            <a:endParaRPr lang="en-IN" b="1" dirty="0"/>
          </a:p>
        </p:txBody>
      </p:sp>
    </p:spTree>
    <p:extLst>
      <p:ext uri="{BB962C8B-B14F-4D97-AF65-F5344CB8AC3E}">
        <p14:creationId xmlns:p14="http://schemas.microsoft.com/office/powerpoint/2010/main" val="399823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1944-CD16-4642-B379-88332BEBE3AB}"/>
              </a:ext>
            </a:extLst>
          </p:cNvPr>
          <p:cNvSpPr>
            <a:spLocks noGrp="1"/>
          </p:cNvSpPr>
          <p:nvPr>
            <p:ph type="title"/>
          </p:nvPr>
        </p:nvSpPr>
        <p:spPr/>
        <p:txBody>
          <a:bodyPr/>
          <a:lstStyle/>
          <a:p>
            <a:r>
              <a:rPr lang="en-US" b="1" dirty="0">
                <a:solidFill>
                  <a:srgbClr val="C00000"/>
                </a:solidFill>
              </a:rPr>
              <a:t>Univariate Analysis</a:t>
            </a:r>
            <a:endParaRPr lang="en-IN" dirty="0"/>
          </a:p>
        </p:txBody>
      </p:sp>
      <p:sp>
        <p:nvSpPr>
          <p:cNvPr id="5" name="Content Placeholder 4">
            <a:extLst>
              <a:ext uri="{FF2B5EF4-FFF2-40B4-BE49-F238E27FC236}">
                <a16:creationId xmlns:a16="http://schemas.microsoft.com/office/drawing/2014/main" id="{2A40BC2B-9611-4555-83DD-C8295E4D74F2}"/>
              </a:ext>
            </a:extLst>
          </p:cNvPr>
          <p:cNvSpPr>
            <a:spLocks noGrp="1"/>
          </p:cNvSpPr>
          <p:nvPr>
            <p:ph idx="1"/>
          </p:nvPr>
        </p:nvSpPr>
        <p:spPr/>
        <p:txBody>
          <a:bodyPr/>
          <a:lstStyle/>
          <a:p>
            <a:r>
              <a:rPr lang="en-US" dirty="0"/>
              <a:t>CODE_GENDER ANALYSIS : </a:t>
            </a:r>
          </a:p>
          <a:p>
            <a:endParaRPr lang="en-IN" dirty="0"/>
          </a:p>
        </p:txBody>
      </p:sp>
      <p:pic>
        <p:nvPicPr>
          <p:cNvPr id="6" name="Content Placeholder 3">
            <a:extLst>
              <a:ext uri="{FF2B5EF4-FFF2-40B4-BE49-F238E27FC236}">
                <a16:creationId xmlns:a16="http://schemas.microsoft.com/office/drawing/2014/main" id="{86F4928D-63C6-4609-83D9-58CAB39FD2F7}"/>
              </a:ext>
            </a:extLst>
          </p:cNvPr>
          <p:cNvPicPr>
            <a:picLocks noChangeAspect="1"/>
          </p:cNvPicPr>
          <p:nvPr/>
        </p:nvPicPr>
        <p:blipFill>
          <a:blip r:embed="rId2"/>
          <a:stretch>
            <a:fillRect/>
          </a:stretch>
        </p:blipFill>
        <p:spPr>
          <a:xfrm>
            <a:off x="2735263" y="2596522"/>
            <a:ext cx="6050391" cy="3314700"/>
          </a:xfrm>
          <a:prstGeom prst="rect">
            <a:avLst/>
          </a:prstGeom>
        </p:spPr>
      </p:pic>
    </p:spTree>
    <p:extLst>
      <p:ext uri="{BB962C8B-B14F-4D97-AF65-F5344CB8AC3E}">
        <p14:creationId xmlns:p14="http://schemas.microsoft.com/office/powerpoint/2010/main" val="3541967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65D4-EFB5-4C65-803D-EF5610FDBE90}"/>
              </a:ext>
            </a:extLst>
          </p:cNvPr>
          <p:cNvSpPr>
            <a:spLocks noGrp="1"/>
          </p:cNvSpPr>
          <p:nvPr>
            <p:ph type="title"/>
          </p:nvPr>
        </p:nvSpPr>
        <p:spPr/>
        <p:txBody>
          <a:bodyPr/>
          <a:lstStyle/>
          <a:p>
            <a:r>
              <a:rPr lang="en-US" b="1" dirty="0">
                <a:solidFill>
                  <a:srgbClr val="C00000"/>
                </a:solidFill>
              </a:rPr>
              <a:t>Univariate Analysis</a:t>
            </a:r>
            <a:endParaRPr lang="en-IN" dirty="0"/>
          </a:p>
        </p:txBody>
      </p:sp>
      <p:sp>
        <p:nvSpPr>
          <p:cNvPr id="3" name="Content Placeholder 2">
            <a:extLst>
              <a:ext uri="{FF2B5EF4-FFF2-40B4-BE49-F238E27FC236}">
                <a16:creationId xmlns:a16="http://schemas.microsoft.com/office/drawing/2014/main" id="{776C2A9C-BC25-4954-9C18-97AAEE65F18D}"/>
              </a:ext>
            </a:extLst>
          </p:cNvPr>
          <p:cNvSpPr>
            <a:spLocks noGrp="1"/>
          </p:cNvSpPr>
          <p:nvPr>
            <p:ph idx="1"/>
          </p:nvPr>
        </p:nvSpPr>
        <p:spPr/>
        <p:txBody>
          <a:bodyPr/>
          <a:lstStyle/>
          <a:p>
            <a:r>
              <a:rPr lang="en-US" b="1" dirty="0"/>
              <a:t>Application Data: Occupation Type(Defaulter Vs Non Defaulter)</a:t>
            </a:r>
            <a:endParaRPr lang="en-IN" b="1" dirty="0"/>
          </a:p>
        </p:txBody>
      </p:sp>
      <p:pic>
        <p:nvPicPr>
          <p:cNvPr id="5" name="Picture 4">
            <a:extLst>
              <a:ext uri="{FF2B5EF4-FFF2-40B4-BE49-F238E27FC236}">
                <a16:creationId xmlns:a16="http://schemas.microsoft.com/office/drawing/2014/main" id="{AEA211A2-1BBB-474D-8F93-9E56156FC697}"/>
              </a:ext>
            </a:extLst>
          </p:cNvPr>
          <p:cNvPicPr>
            <a:picLocks noChangeAspect="1"/>
          </p:cNvPicPr>
          <p:nvPr/>
        </p:nvPicPr>
        <p:blipFill>
          <a:blip r:embed="rId2"/>
          <a:stretch>
            <a:fillRect/>
          </a:stretch>
        </p:blipFill>
        <p:spPr>
          <a:xfrm>
            <a:off x="3311611" y="2678069"/>
            <a:ext cx="6291177" cy="3364385"/>
          </a:xfrm>
          <a:prstGeom prst="rect">
            <a:avLst/>
          </a:prstGeom>
        </p:spPr>
      </p:pic>
    </p:spTree>
    <p:extLst>
      <p:ext uri="{BB962C8B-B14F-4D97-AF65-F5344CB8AC3E}">
        <p14:creationId xmlns:p14="http://schemas.microsoft.com/office/powerpoint/2010/main" val="2279410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1F17-7D21-4EA5-B8D2-E660A338552D}"/>
              </a:ext>
            </a:extLst>
          </p:cNvPr>
          <p:cNvSpPr>
            <a:spLocks noGrp="1"/>
          </p:cNvSpPr>
          <p:nvPr>
            <p:ph type="title"/>
          </p:nvPr>
        </p:nvSpPr>
        <p:spPr/>
        <p:txBody>
          <a:bodyPr/>
          <a:lstStyle/>
          <a:p>
            <a:r>
              <a:rPr lang="en-US" b="1" dirty="0">
                <a:solidFill>
                  <a:srgbClr val="C00000"/>
                </a:solidFill>
              </a:rPr>
              <a:t>Univariate Analysis</a:t>
            </a:r>
            <a:endParaRPr lang="en-IN" dirty="0"/>
          </a:p>
        </p:txBody>
      </p:sp>
      <p:sp>
        <p:nvSpPr>
          <p:cNvPr id="7" name="Content Placeholder 6">
            <a:extLst>
              <a:ext uri="{FF2B5EF4-FFF2-40B4-BE49-F238E27FC236}">
                <a16:creationId xmlns:a16="http://schemas.microsoft.com/office/drawing/2014/main" id="{37029B3C-3C15-4DD4-BA04-473643BDC70E}"/>
              </a:ext>
            </a:extLst>
          </p:cNvPr>
          <p:cNvSpPr>
            <a:spLocks noGrp="1"/>
          </p:cNvSpPr>
          <p:nvPr>
            <p:ph idx="1"/>
          </p:nvPr>
        </p:nvSpPr>
        <p:spPr/>
        <p:txBody>
          <a:bodyPr/>
          <a:lstStyle/>
          <a:p>
            <a:r>
              <a:rPr lang="en-US" b="1" dirty="0"/>
              <a:t>Previous Application Data:</a:t>
            </a:r>
          </a:p>
          <a:p>
            <a:r>
              <a:rPr lang="en-US" b="1" dirty="0"/>
              <a:t>We have randomly chosen 10 variables to perform analysis.</a:t>
            </a:r>
          </a:p>
          <a:p>
            <a:r>
              <a:rPr lang="en-US" b="1" dirty="0"/>
              <a:t>Graphs are available in Python Note books</a:t>
            </a:r>
            <a:endParaRPr lang="en-IN" b="1" dirty="0"/>
          </a:p>
        </p:txBody>
      </p:sp>
      <p:pic>
        <p:nvPicPr>
          <p:cNvPr id="8" name="Content Placeholder 4">
            <a:extLst>
              <a:ext uri="{FF2B5EF4-FFF2-40B4-BE49-F238E27FC236}">
                <a16:creationId xmlns:a16="http://schemas.microsoft.com/office/drawing/2014/main" id="{5DFC1BB8-B776-49B9-AAB2-90C9C63BDD3E}"/>
              </a:ext>
            </a:extLst>
          </p:cNvPr>
          <p:cNvPicPr>
            <a:picLocks noChangeAspect="1"/>
          </p:cNvPicPr>
          <p:nvPr/>
        </p:nvPicPr>
        <p:blipFill>
          <a:blip r:embed="rId2"/>
          <a:stretch>
            <a:fillRect/>
          </a:stretch>
        </p:blipFill>
        <p:spPr>
          <a:xfrm>
            <a:off x="2903837" y="3297768"/>
            <a:ext cx="4581942" cy="2693773"/>
          </a:xfrm>
          <a:prstGeom prst="rect">
            <a:avLst/>
          </a:prstGeom>
        </p:spPr>
      </p:pic>
    </p:spTree>
    <p:extLst>
      <p:ext uri="{BB962C8B-B14F-4D97-AF65-F5344CB8AC3E}">
        <p14:creationId xmlns:p14="http://schemas.microsoft.com/office/powerpoint/2010/main" val="2199640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99CF-0481-460E-BD81-E7E8E9A639BD}"/>
              </a:ext>
            </a:extLst>
          </p:cNvPr>
          <p:cNvSpPr>
            <a:spLocks noGrp="1"/>
          </p:cNvSpPr>
          <p:nvPr>
            <p:ph type="title"/>
          </p:nvPr>
        </p:nvSpPr>
        <p:spPr/>
        <p:txBody>
          <a:bodyPr/>
          <a:lstStyle/>
          <a:p>
            <a:r>
              <a:rPr lang="en-US" b="1" dirty="0">
                <a:solidFill>
                  <a:srgbClr val="C00000"/>
                </a:solidFill>
              </a:rPr>
              <a:t>Bivariate &amp; Multivariate Analysis</a:t>
            </a:r>
            <a:endParaRPr lang="en-IN" b="1" dirty="0">
              <a:solidFill>
                <a:srgbClr val="C00000"/>
              </a:solidFill>
            </a:endParaRPr>
          </a:p>
        </p:txBody>
      </p:sp>
      <p:sp>
        <p:nvSpPr>
          <p:cNvPr id="3" name="Content Placeholder 2">
            <a:extLst>
              <a:ext uri="{FF2B5EF4-FFF2-40B4-BE49-F238E27FC236}">
                <a16:creationId xmlns:a16="http://schemas.microsoft.com/office/drawing/2014/main" id="{850C60CD-9BE5-4760-96BA-CBED20E9403C}"/>
              </a:ext>
            </a:extLst>
          </p:cNvPr>
          <p:cNvSpPr>
            <a:spLocks noGrp="1"/>
          </p:cNvSpPr>
          <p:nvPr>
            <p:ph idx="1"/>
          </p:nvPr>
        </p:nvSpPr>
        <p:spPr/>
        <p:txBody>
          <a:bodyPr/>
          <a:lstStyle/>
          <a:p>
            <a:r>
              <a:rPr lang="en-US" b="1" dirty="0"/>
              <a:t>Considering Categorical and Numerical columns randomly tried to study the trends of different types of loans</a:t>
            </a:r>
          </a:p>
          <a:p>
            <a:endParaRPr lang="en-US" b="1" dirty="0"/>
          </a:p>
          <a:p>
            <a:endParaRPr lang="en-IN" b="1" dirty="0"/>
          </a:p>
        </p:txBody>
      </p:sp>
      <p:pic>
        <p:nvPicPr>
          <p:cNvPr id="4" name="Content Placeholder 4">
            <a:extLst>
              <a:ext uri="{FF2B5EF4-FFF2-40B4-BE49-F238E27FC236}">
                <a16:creationId xmlns:a16="http://schemas.microsoft.com/office/drawing/2014/main" id="{F6DEA612-8E9A-4FC4-B8B3-A3E5C36AC924}"/>
              </a:ext>
            </a:extLst>
          </p:cNvPr>
          <p:cNvPicPr>
            <a:picLocks noChangeAspect="1"/>
          </p:cNvPicPr>
          <p:nvPr/>
        </p:nvPicPr>
        <p:blipFill>
          <a:blip r:embed="rId2"/>
          <a:stretch>
            <a:fillRect/>
          </a:stretch>
        </p:blipFill>
        <p:spPr>
          <a:xfrm>
            <a:off x="3311611" y="2891481"/>
            <a:ext cx="5609967" cy="2969752"/>
          </a:xfrm>
          <a:prstGeom prst="rect">
            <a:avLst/>
          </a:prstGeom>
        </p:spPr>
      </p:pic>
    </p:spTree>
    <p:extLst>
      <p:ext uri="{BB962C8B-B14F-4D97-AF65-F5344CB8AC3E}">
        <p14:creationId xmlns:p14="http://schemas.microsoft.com/office/powerpoint/2010/main" val="293094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CFCD-E096-48F7-B1D0-D7CAC53137CA}"/>
              </a:ext>
            </a:extLst>
          </p:cNvPr>
          <p:cNvSpPr>
            <a:spLocks noGrp="1"/>
          </p:cNvSpPr>
          <p:nvPr>
            <p:ph type="title"/>
          </p:nvPr>
        </p:nvSpPr>
        <p:spPr/>
        <p:txBody>
          <a:bodyPr/>
          <a:lstStyle/>
          <a:p>
            <a:r>
              <a:rPr lang="en-US" b="1" dirty="0">
                <a:solidFill>
                  <a:srgbClr val="C00000"/>
                </a:solidFill>
              </a:rPr>
              <a:t>Bivariate &amp; Multivariate Analysis</a:t>
            </a:r>
            <a:endParaRPr lang="en-IN" dirty="0"/>
          </a:p>
        </p:txBody>
      </p:sp>
      <p:sp>
        <p:nvSpPr>
          <p:cNvPr id="5" name="Content Placeholder 4">
            <a:extLst>
              <a:ext uri="{FF2B5EF4-FFF2-40B4-BE49-F238E27FC236}">
                <a16:creationId xmlns:a16="http://schemas.microsoft.com/office/drawing/2014/main" id="{DA6DC0F3-C26B-4596-B3FD-F26D331C171B}"/>
              </a:ext>
            </a:extLst>
          </p:cNvPr>
          <p:cNvSpPr>
            <a:spLocks noGrp="1"/>
          </p:cNvSpPr>
          <p:nvPr>
            <p:ph idx="1"/>
          </p:nvPr>
        </p:nvSpPr>
        <p:spPr/>
        <p:txBody>
          <a:bodyPr/>
          <a:lstStyle/>
          <a:p>
            <a:r>
              <a:rPr lang="en-US" b="1" dirty="0"/>
              <a:t>Previous Application</a:t>
            </a:r>
            <a:endParaRPr lang="en-IN" b="1" dirty="0"/>
          </a:p>
        </p:txBody>
      </p:sp>
      <p:pic>
        <p:nvPicPr>
          <p:cNvPr id="6" name="Content Placeholder 4">
            <a:extLst>
              <a:ext uri="{FF2B5EF4-FFF2-40B4-BE49-F238E27FC236}">
                <a16:creationId xmlns:a16="http://schemas.microsoft.com/office/drawing/2014/main" id="{660FF5D4-6B26-437D-BDA2-C495D4A0275E}"/>
              </a:ext>
            </a:extLst>
          </p:cNvPr>
          <p:cNvPicPr>
            <a:picLocks noChangeAspect="1"/>
          </p:cNvPicPr>
          <p:nvPr/>
        </p:nvPicPr>
        <p:blipFill>
          <a:blip r:embed="rId2"/>
          <a:stretch>
            <a:fillRect/>
          </a:stretch>
        </p:blipFill>
        <p:spPr>
          <a:xfrm>
            <a:off x="4160492" y="2578443"/>
            <a:ext cx="3622766" cy="3778250"/>
          </a:xfrm>
          <a:prstGeom prst="rect">
            <a:avLst/>
          </a:prstGeom>
        </p:spPr>
      </p:pic>
    </p:spTree>
    <p:extLst>
      <p:ext uri="{BB962C8B-B14F-4D97-AF65-F5344CB8AC3E}">
        <p14:creationId xmlns:p14="http://schemas.microsoft.com/office/powerpoint/2010/main" val="1865809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6AF2-C945-4937-B18A-5E31AB90F8FD}"/>
              </a:ext>
            </a:extLst>
          </p:cNvPr>
          <p:cNvSpPr>
            <a:spLocks noGrp="1"/>
          </p:cNvSpPr>
          <p:nvPr>
            <p:ph type="title"/>
          </p:nvPr>
        </p:nvSpPr>
        <p:spPr/>
        <p:txBody>
          <a:bodyPr/>
          <a:lstStyle/>
          <a:p>
            <a:r>
              <a:rPr lang="en-US" b="1" dirty="0">
                <a:solidFill>
                  <a:srgbClr val="C00000"/>
                </a:solidFill>
              </a:rPr>
              <a:t>Correlation:</a:t>
            </a:r>
            <a:endParaRPr lang="en-IN" b="1" dirty="0">
              <a:solidFill>
                <a:srgbClr val="C00000"/>
              </a:solidFill>
            </a:endParaRPr>
          </a:p>
        </p:txBody>
      </p:sp>
      <p:sp>
        <p:nvSpPr>
          <p:cNvPr id="7" name="Content Placeholder 6">
            <a:extLst>
              <a:ext uri="{FF2B5EF4-FFF2-40B4-BE49-F238E27FC236}">
                <a16:creationId xmlns:a16="http://schemas.microsoft.com/office/drawing/2014/main" id="{F0CB1D59-94D1-4138-B852-E7D00EDE0A9B}"/>
              </a:ext>
            </a:extLst>
          </p:cNvPr>
          <p:cNvSpPr>
            <a:spLocks noGrp="1"/>
          </p:cNvSpPr>
          <p:nvPr>
            <p:ph idx="1"/>
          </p:nvPr>
        </p:nvSpPr>
        <p:spPr/>
        <p:txBody>
          <a:bodyPr/>
          <a:lstStyle/>
          <a:p>
            <a:r>
              <a:rPr lang="en-US" b="1" dirty="0"/>
              <a:t>Application Data: Top Correlated variables:</a:t>
            </a:r>
          </a:p>
          <a:p>
            <a:endParaRPr lang="en-US" b="1" dirty="0"/>
          </a:p>
          <a:p>
            <a:endParaRPr lang="en-IN" dirty="0"/>
          </a:p>
        </p:txBody>
      </p:sp>
      <p:pic>
        <p:nvPicPr>
          <p:cNvPr id="8" name="Content Placeholder 4">
            <a:extLst>
              <a:ext uri="{FF2B5EF4-FFF2-40B4-BE49-F238E27FC236}">
                <a16:creationId xmlns:a16="http://schemas.microsoft.com/office/drawing/2014/main" id="{FB3CC5C7-F570-4897-85C6-0F0DB9F72094}"/>
              </a:ext>
            </a:extLst>
          </p:cNvPr>
          <p:cNvPicPr>
            <a:picLocks noChangeAspect="1"/>
          </p:cNvPicPr>
          <p:nvPr/>
        </p:nvPicPr>
        <p:blipFill>
          <a:blip r:embed="rId2"/>
          <a:stretch>
            <a:fillRect/>
          </a:stretch>
        </p:blipFill>
        <p:spPr>
          <a:xfrm>
            <a:off x="3962843" y="2866768"/>
            <a:ext cx="3871341" cy="3045082"/>
          </a:xfrm>
          <a:prstGeom prst="rect">
            <a:avLst/>
          </a:prstGeom>
        </p:spPr>
      </p:pic>
    </p:spTree>
    <p:extLst>
      <p:ext uri="{BB962C8B-B14F-4D97-AF65-F5344CB8AC3E}">
        <p14:creationId xmlns:p14="http://schemas.microsoft.com/office/powerpoint/2010/main" val="1120505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F9D31-C9B8-4766-82E7-0C7C71B07324}"/>
              </a:ext>
            </a:extLst>
          </p:cNvPr>
          <p:cNvSpPr>
            <a:spLocks noGrp="1"/>
          </p:cNvSpPr>
          <p:nvPr>
            <p:ph type="title"/>
          </p:nvPr>
        </p:nvSpPr>
        <p:spPr/>
        <p:txBody>
          <a:bodyPr/>
          <a:lstStyle/>
          <a:p>
            <a:r>
              <a:rPr lang="en-US" b="1" dirty="0">
                <a:solidFill>
                  <a:srgbClr val="C00000"/>
                </a:solidFill>
              </a:rPr>
              <a:t>Correlation:</a:t>
            </a:r>
            <a:endParaRPr lang="en-IN" dirty="0"/>
          </a:p>
        </p:txBody>
      </p:sp>
      <p:sp>
        <p:nvSpPr>
          <p:cNvPr id="6" name="Content Placeholder 5">
            <a:extLst>
              <a:ext uri="{FF2B5EF4-FFF2-40B4-BE49-F238E27FC236}">
                <a16:creationId xmlns:a16="http://schemas.microsoft.com/office/drawing/2014/main" id="{19EB84F9-6C08-4FBA-90B7-D7EA92B594DB}"/>
              </a:ext>
            </a:extLst>
          </p:cNvPr>
          <p:cNvSpPr>
            <a:spLocks noGrp="1"/>
          </p:cNvSpPr>
          <p:nvPr>
            <p:ph idx="1"/>
          </p:nvPr>
        </p:nvSpPr>
        <p:spPr/>
        <p:txBody>
          <a:bodyPr/>
          <a:lstStyle/>
          <a:p>
            <a:r>
              <a:rPr lang="en-US" b="1" dirty="0"/>
              <a:t>Application Data:</a:t>
            </a:r>
          </a:p>
          <a:p>
            <a:endParaRPr lang="en-IN" b="1" dirty="0"/>
          </a:p>
        </p:txBody>
      </p:sp>
      <p:pic>
        <p:nvPicPr>
          <p:cNvPr id="7" name="Content Placeholder 4">
            <a:extLst>
              <a:ext uri="{FF2B5EF4-FFF2-40B4-BE49-F238E27FC236}">
                <a16:creationId xmlns:a16="http://schemas.microsoft.com/office/drawing/2014/main" id="{FF080236-0AB5-429E-9532-8BBDD81C357E}"/>
              </a:ext>
            </a:extLst>
          </p:cNvPr>
          <p:cNvPicPr>
            <a:picLocks noChangeAspect="1"/>
          </p:cNvPicPr>
          <p:nvPr/>
        </p:nvPicPr>
        <p:blipFill>
          <a:blip r:embed="rId2"/>
          <a:stretch>
            <a:fillRect/>
          </a:stretch>
        </p:blipFill>
        <p:spPr>
          <a:xfrm>
            <a:off x="2889937" y="2533134"/>
            <a:ext cx="3757998" cy="2624353"/>
          </a:xfrm>
          <a:prstGeom prst="rect">
            <a:avLst/>
          </a:prstGeom>
        </p:spPr>
      </p:pic>
    </p:spTree>
    <p:extLst>
      <p:ext uri="{BB962C8B-B14F-4D97-AF65-F5344CB8AC3E}">
        <p14:creationId xmlns:p14="http://schemas.microsoft.com/office/powerpoint/2010/main" val="1949299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E272-BDD7-48BE-936D-A542703CBE0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3AB43DC-2163-489C-8A57-F17E91DF62A0}"/>
              </a:ext>
            </a:extLst>
          </p:cNvPr>
          <p:cNvPicPr>
            <a:picLocks noGrp="1" noChangeAspect="1"/>
          </p:cNvPicPr>
          <p:nvPr>
            <p:ph idx="1"/>
          </p:nvPr>
        </p:nvPicPr>
        <p:blipFill>
          <a:blip r:embed="rId2"/>
          <a:stretch>
            <a:fillRect/>
          </a:stretch>
        </p:blipFill>
        <p:spPr>
          <a:xfrm>
            <a:off x="4955856" y="2133600"/>
            <a:ext cx="4182113" cy="3778250"/>
          </a:xfrm>
        </p:spPr>
      </p:pic>
    </p:spTree>
    <p:extLst>
      <p:ext uri="{BB962C8B-B14F-4D97-AF65-F5344CB8AC3E}">
        <p14:creationId xmlns:p14="http://schemas.microsoft.com/office/powerpoint/2010/main" val="213713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9AEC-8F8C-4579-84E0-459F86FC44AE}"/>
              </a:ext>
            </a:extLst>
          </p:cNvPr>
          <p:cNvSpPr>
            <a:spLocks noGrp="1"/>
          </p:cNvSpPr>
          <p:nvPr>
            <p:ph type="title"/>
          </p:nvPr>
        </p:nvSpPr>
        <p:spPr/>
        <p:txBody>
          <a:bodyPr/>
          <a:lstStyle/>
          <a:p>
            <a:r>
              <a:rPr lang="en-US" b="1" dirty="0">
                <a:solidFill>
                  <a:srgbClr val="C00000"/>
                </a:solidFill>
              </a:rPr>
              <a:t>BUSINESS OBJECTIVES</a:t>
            </a:r>
            <a:endParaRPr lang="en-IN" b="1" dirty="0">
              <a:solidFill>
                <a:srgbClr val="C00000"/>
              </a:solidFill>
            </a:endParaRPr>
          </a:p>
        </p:txBody>
      </p:sp>
      <p:sp>
        <p:nvSpPr>
          <p:cNvPr id="3" name="Content Placeholder 2">
            <a:extLst>
              <a:ext uri="{FF2B5EF4-FFF2-40B4-BE49-F238E27FC236}">
                <a16:creationId xmlns:a16="http://schemas.microsoft.com/office/drawing/2014/main" id="{DDAE4F0D-683A-4FD7-BAAF-10E284B0CA33}"/>
              </a:ext>
            </a:extLst>
          </p:cNvPr>
          <p:cNvSpPr>
            <a:spLocks noGrp="1"/>
          </p:cNvSpPr>
          <p:nvPr>
            <p:ph idx="1"/>
          </p:nvPr>
        </p:nvSpPr>
        <p:spPr/>
        <p:txBody>
          <a:bodyPr/>
          <a:lstStyle/>
          <a:p>
            <a:r>
              <a:rPr lang="en-US" b="1" dirty="0">
                <a:solidFill>
                  <a:schemeClr val="tx1">
                    <a:lumMod val="85000"/>
                    <a:lumOff val="15000"/>
                  </a:schemeClr>
                </a:solidFill>
              </a:rPr>
              <a:t>To identify the patterns of “Client” with payment difficulties</a:t>
            </a:r>
          </a:p>
          <a:p>
            <a:r>
              <a:rPr lang="en-US" b="1" dirty="0">
                <a:solidFill>
                  <a:schemeClr val="tx1">
                    <a:lumMod val="85000"/>
                    <a:lumOff val="15000"/>
                  </a:schemeClr>
                </a:solidFill>
              </a:rPr>
              <a:t>To identify the trend of “Loan Default”.</a:t>
            </a:r>
          </a:p>
          <a:p>
            <a:r>
              <a:rPr lang="en-US" b="1" dirty="0">
                <a:solidFill>
                  <a:schemeClr val="tx1">
                    <a:lumMod val="85000"/>
                    <a:lumOff val="15000"/>
                  </a:schemeClr>
                </a:solidFill>
              </a:rPr>
              <a:t>To identify the driving factors leading to “Loan Default”</a:t>
            </a:r>
            <a:endParaRPr lang="en-IN" b="1" dirty="0">
              <a:solidFill>
                <a:schemeClr val="tx1">
                  <a:lumMod val="85000"/>
                  <a:lumOff val="15000"/>
                </a:schemeClr>
              </a:solidFill>
            </a:endParaRPr>
          </a:p>
        </p:txBody>
      </p:sp>
    </p:spTree>
    <p:extLst>
      <p:ext uri="{BB962C8B-B14F-4D97-AF65-F5344CB8AC3E}">
        <p14:creationId xmlns:p14="http://schemas.microsoft.com/office/powerpoint/2010/main" val="1614411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C8DD-3F84-4B52-A583-0474C40C3D2E}"/>
              </a:ext>
            </a:extLst>
          </p:cNvPr>
          <p:cNvSpPr>
            <a:spLocks noGrp="1"/>
          </p:cNvSpPr>
          <p:nvPr>
            <p:ph type="title"/>
          </p:nvPr>
        </p:nvSpPr>
        <p:spPr/>
        <p:txBody>
          <a:bodyPr/>
          <a:lstStyle/>
          <a:p>
            <a:r>
              <a:rPr lang="en-US" b="1" dirty="0">
                <a:solidFill>
                  <a:srgbClr val="C00000"/>
                </a:solidFill>
              </a:rPr>
              <a:t>Correlation:</a:t>
            </a:r>
            <a:endParaRPr lang="en-IN" dirty="0"/>
          </a:p>
        </p:txBody>
      </p:sp>
      <p:sp>
        <p:nvSpPr>
          <p:cNvPr id="6" name="Content Placeholder 5">
            <a:extLst>
              <a:ext uri="{FF2B5EF4-FFF2-40B4-BE49-F238E27FC236}">
                <a16:creationId xmlns:a16="http://schemas.microsoft.com/office/drawing/2014/main" id="{0BB83920-EDFE-4609-A75E-45318E93B90F}"/>
              </a:ext>
            </a:extLst>
          </p:cNvPr>
          <p:cNvSpPr>
            <a:spLocks noGrp="1"/>
          </p:cNvSpPr>
          <p:nvPr>
            <p:ph idx="1"/>
          </p:nvPr>
        </p:nvSpPr>
        <p:spPr/>
        <p:txBody>
          <a:bodyPr/>
          <a:lstStyle/>
          <a:p>
            <a:r>
              <a:rPr lang="en-US" b="1" dirty="0"/>
              <a:t>Previous Application data: Cash Loans</a:t>
            </a:r>
          </a:p>
          <a:p>
            <a:endParaRPr lang="en-IN" b="1" dirty="0"/>
          </a:p>
        </p:txBody>
      </p:sp>
      <p:pic>
        <p:nvPicPr>
          <p:cNvPr id="8" name="Picture 7">
            <a:extLst>
              <a:ext uri="{FF2B5EF4-FFF2-40B4-BE49-F238E27FC236}">
                <a16:creationId xmlns:a16="http://schemas.microsoft.com/office/drawing/2014/main" id="{4EF4D678-10C6-454F-89A2-ACCAA474357B}"/>
              </a:ext>
            </a:extLst>
          </p:cNvPr>
          <p:cNvPicPr>
            <a:picLocks noChangeAspect="1"/>
          </p:cNvPicPr>
          <p:nvPr/>
        </p:nvPicPr>
        <p:blipFill>
          <a:blip r:embed="rId2"/>
          <a:stretch>
            <a:fillRect/>
          </a:stretch>
        </p:blipFill>
        <p:spPr>
          <a:xfrm>
            <a:off x="3348681" y="2706130"/>
            <a:ext cx="4621427" cy="3039762"/>
          </a:xfrm>
          <a:prstGeom prst="rect">
            <a:avLst/>
          </a:prstGeom>
        </p:spPr>
      </p:pic>
    </p:spTree>
    <p:extLst>
      <p:ext uri="{BB962C8B-B14F-4D97-AF65-F5344CB8AC3E}">
        <p14:creationId xmlns:p14="http://schemas.microsoft.com/office/powerpoint/2010/main" val="134527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C9D2-8D2E-44C8-B971-D885234E48B5}"/>
              </a:ext>
            </a:extLst>
          </p:cNvPr>
          <p:cNvSpPr>
            <a:spLocks noGrp="1"/>
          </p:cNvSpPr>
          <p:nvPr>
            <p:ph type="title"/>
          </p:nvPr>
        </p:nvSpPr>
        <p:spPr/>
        <p:txBody>
          <a:bodyPr/>
          <a:lstStyle/>
          <a:p>
            <a:r>
              <a:rPr lang="en-US" b="1" dirty="0">
                <a:solidFill>
                  <a:srgbClr val="C00000"/>
                </a:solidFill>
              </a:rPr>
              <a:t>Correlation:</a:t>
            </a:r>
            <a:endParaRPr lang="en-IN" dirty="0"/>
          </a:p>
        </p:txBody>
      </p:sp>
      <p:sp>
        <p:nvSpPr>
          <p:cNvPr id="6" name="Content Placeholder 5">
            <a:extLst>
              <a:ext uri="{FF2B5EF4-FFF2-40B4-BE49-F238E27FC236}">
                <a16:creationId xmlns:a16="http://schemas.microsoft.com/office/drawing/2014/main" id="{751365F0-02B4-4F2F-9FC0-F554F1E6DDA0}"/>
              </a:ext>
            </a:extLst>
          </p:cNvPr>
          <p:cNvSpPr>
            <a:spLocks noGrp="1"/>
          </p:cNvSpPr>
          <p:nvPr>
            <p:ph idx="1"/>
          </p:nvPr>
        </p:nvSpPr>
        <p:spPr/>
        <p:txBody>
          <a:bodyPr/>
          <a:lstStyle/>
          <a:p>
            <a:r>
              <a:rPr lang="en-US" b="1" dirty="0"/>
              <a:t>Previous Application Data: Revolving Loans</a:t>
            </a:r>
            <a:endParaRPr lang="en-IN" b="1" dirty="0"/>
          </a:p>
        </p:txBody>
      </p:sp>
      <p:pic>
        <p:nvPicPr>
          <p:cNvPr id="8" name="Picture 7">
            <a:extLst>
              <a:ext uri="{FF2B5EF4-FFF2-40B4-BE49-F238E27FC236}">
                <a16:creationId xmlns:a16="http://schemas.microsoft.com/office/drawing/2014/main" id="{1D69FE1A-649E-4A2A-8714-1DD3BDA50F55}"/>
              </a:ext>
            </a:extLst>
          </p:cNvPr>
          <p:cNvPicPr>
            <a:picLocks noChangeAspect="1"/>
          </p:cNvPicPr>
          <p:nvPr/>
        </p:nvPicPr>
        <p:blipFill>
          <a:blip r:embed="rId2"/>
          <a:stretch>
            <a:fillRect/>
          </a:stretch>
        </p:blipFill>
        <p:spPr>
          <a:xfrm>
            <a:off x="3904735" y="2883817"/>
            <a:ext cx="4003589" cy="3249827"/>
          </a:xfrm>
          <a:prstGeom prst="rect">
            <a:avLst/>
          </a:prstGeom>
        </p:spPr>
      </p:pic>
    </p:spTree>
    <p:extLst>
      <p:ext uri="{BB962C8B-B14F-4D97-AF65-F5344CB8AC3E}">
        <p14:creationId xmlns:p14="http://schemas.microsoft.com/office/powerpoint/2010/main" val="1293151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F1F-74E3-489A-B785-D85661C30647}"/>
              </a:ext>
            </a:extLst>
          </p:cNvPr>
          <p:cNvSpPr>
            <a:spLocks noGrp="1"/>
          </p:cNvSpPr>
          <p:nvPr>
            <p:ph type="title"/>
          </p:nvPr>
        </p:nvSpPr>
        <p:spPr/>
        <p:txBody>
          <a:bodyPr/>
          <a:lstStyle/>
          <a:p>
            <a:r>
              <a:rPr lang="en-US" b="1" dirty="0">
                <a:solidFill>
                  <a:srgbClr val="C00000"/>
                </a:solidFill>
              </a:rPr>
              <a:t>Correlation:</a:t>
            </a:r>
            <a:endParaRPr lang="en-IN" b="1" dirty="0"/>
          </a:p>
        </p:txBody>
      </p:sp>
      <p:sp>
        <p:nvSpPr>
          <p:cNvPr id="7" name="Content Placeholder 6">
            <a:extLst>
              <a:ext uri="{FF2B5EF4-FFF2-40B4-BE49-F238E27FC236}">
                <a16:creationId xmlns:a16="http://schemas.microsoft.com/office/drawing/2014/main" id="{B3FD0B88-BA48-477D-AFD4-C1E1C2ECD630}"/>
              </a:ext>
            </a:extLst>
          </p:cNvPr>
          <p:cNvSpPr>
            <a:spLocks noGrp="1"/>
          </p:cNvSpPr>
          <p:nvPr>
            <p:ph idx="1"/>
          </p:nvPr>
        </p:nvSpPr>
        <p:spPr/>
        <p:txBody>
          <a:bodyPr/>
          <a:lstStyle/>
          <a:p>
            <a:r>
              <a:rPr lang="en-US" b="1" dirty="0"/>
              <a:t>Previous Application Data: Consumer Loans</a:t>
            </a:r>
            <a:endParaRPr lang="en-IN" b="1" dirty="0"/>
          </a:p>
        </p:txBody>
      </p:sp>
      <p:pic>
        <p:nvPicPr>
          <p:cNvPr id="9" name="Picture 8">
            <a:extLst>
              <a:ext uri="{FF2B5EF4-FFF2-40B4-BE49-F238E27FC236}">
                <a16:creationId xmlns:a16="http://schemas.microsoft.com/office/drawing/2014/main" id="{FA0A3C05-ECF9-41E0-80C5-BBCF16744F2A}"/>
              </a:ext>
            </a:extLst>
          </p:cNvPr>
          <p:cNvPicPr>
            <a:picLocks noChangeAspect="1"/>
          </p:cNvPicPr>
          <p:nvPr/>
        </p:nvPicPr>
        <p:blipFill>
          <a:blip r:embed="rId2"/>
          <a:stretch>
            <a:fillRect/>
          </a:stretch>
        </p:blipFill>
        <p:spPr>
          <a:xfrm>
            <a:off x="3669957" y="2601005"/>
            <a:ext cx="4028303" cy="3632885"/>
          </a:xfrm>
          <a:prstGeom prst="rect">
            <a:avLst/>
          </a:prstGeom>
        </p:spPr>
      </p:pic>
    </p:spTree>
    <p:extLst>
      <p:ext uri="{BB962C8B-B14F-4D97-AF65-F5344CB8AC3E}">
        <p14:creationId xmlns:p14="http://schemas.microsoft.com/office/powerpoint/2010/main" val="2207376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05AB-1399-4FFC-A2E8-971F6324F6E0}"/>
              </a:ext>
            </a:extLst>
          </p:cNvPr>
          <p:cNvSpPr>
            <a:spLocks noGrp="1"/>
          </p:cNvSpPr>
          <p:nvPr>
            <p:ph type="title"/>
          </p:nvPr>
        </p:nvSpPr>
        <p:spPr/>
        <p:txBody>
          <a:bodyPr/>
          <a:lstStyle/>
          <a:p>
            <a:r>
              <a:rPr lang="en-US" b="1" dirty="0">
                <a:solidFill>
                  <a:srgbClr val="C00000"/>
                </a:solidFill>
              </a:rPr>
              <a:t>Conclusion:</a:t>
            </a:r>
            <a:endParaRPr lang="en-IN" b="1" dirty="0">
              <a:solidFill>
                <a:srgbClr val="C00000"/>
              </a:solidFill>
            </a:endParaRPr>
          </a:p>
        </p:txBody>
      </p:sp>
      <p:sp>
        <p:nvSpPr>
          <p:cNvPr id="7" name="Content Placeholder 6">
            <a:extLst>
              <a:ext uri="{FF2B5EF4-FFF2-40B4-BE49-F238E27FC236}">
                <a16:creationId xmlns:a16="http://schemas.microsoft.com/office/drawing/2014/main" id="{0A94DB54-D562-42EF-89A9-228C72868618}"/>
              </a:ext>
            </a:extLst>
          </p:cNvPr>
          <p:cNvSpPr>
            <a:spLocks noGrp="1"/>
          </p:cNvSpPr>
          <p:nvPr>
            <p:ph idx="1"/>
          </p:nvPr>
        </p:nvSpPr>
        <p:spPr/>
        <p:txBody>
          <a:bodyPr/>
          <a:lstStyle/>
          <a:p>
            <a:r>
              <a:rPr lang="en-US" b="1" dirty="0">
                <a:solidFill>
                  <a:schemeClr val="tx1">
                    <a:lumMod val="95000"/>
                    <a:lumOff val="5000"/>
                  </a:schemeClr>
                </a:solidFill>
              </a:rPr>
              <a:t>Cash loans are tend to be defaulted as the datasets available</a:t>
            </a:r>
          </a:p>
          <a:p>
            <a:pPr lvl="1"/>
            <a:r>
              <a:rPr lang="en-US" b="1" dirty="0">
                <a:solidFill>
                  <a:schemeClr val="tx1">
                    <a:lumMod val="95000"/>
                    <a:lumOff val="5000"/>
                  </a:schemeClr>
                </a:solidFill>
              </a:rPr>
              <a:t>Driving Factors</a:t>
            </a:r>
          </a:p>
          <a:p>
            <a:pPr lvl="2"/>
            <a:r>
              <a:rPr lang="en-IN" b="1" dirty="0">
                <a:solidFill>
                  <a:schemeClr val="tx1">
                    <a:lumMod val="95000"/>
                    <a:lumOff val="5000"/>
                  </a:schemeClr>
                </a:solidFill>
              </a:rPr>
              <a:t> Approved amount is higher than the requested amount</a:t>
            </a:r>
          </a:p>
          <a:p>
            <a:pPr lvl="2"/>
            <a:r>
              <a:rPr lang="en-IN" b="1" dirty="0">
                <a:solidFill>
                  <a:schemeClr val="tx1">
                    <a:lumMod val="95000"/>
                    <a:lumOff val="5000"/>
                  </a:schemeClr>
                </a:solidFill>
              </a:rPr>
              <a:t>Longer tenured loan (Long duration of repayment)</a:t>
            </a:r>
          </a:p>
          <a:p>
            <a:pPr lvl="2"/>
            <a:r>
              <a:rPr lang="en-IN" b="1" dirty="0">
                <a:solidFill>
                  <a:schemeClr val="tx1">
                    <a:lumMod val="95000"/>
                    <a:lumOff val="5000"/>
                  </a:schemeClr>
                </a:solidFill>
              </a:rPr>
              <a:t>Maternity of the client</a:t>
            </a:r>
          </a:p>
          <a:p>
            <a:pPr lvl="2"/>
            <a:r>
              <a:rPr lang="en-IN" b="1" dirty="0">
                <a:solidFill>
                  <a:schemeClr val="tx1">
                    <a:lumMod val="95000"/>
                    <a:lumOff val="5000"/>
                  </a:schemeClr>
                </a:solidFill>
              </a:rPr>
              <a:t>Lower income and house type</a:t>
            </a:r>
          </a:p>
        </p:txBody>
      </p:sp>
    </p:spTree>
    <p:extLst>
      <p:ext uri="{BB962C8B-B14F-4D97-AF65-F5344CB8AC3E}">
        <p14:creationId xmlns:p14="http://schemas.microsoft.com/office/powerpoint/2010/main" val="2773224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4189-C813-460A-82F1-7E606C8F8531}"/>
              </a:ext>
            </a:extLst>
          </p:cNvPr>
          <p:cNvSpPr>
            <a:spLocks noGrp="1"/>
          </p:cNvSpPr>
          <p:nvPr>
            <p:ph type="title"/>
          </p:nvPr>
        </p:nvSpPr>
        <p:spPr/>
        <p:txBody>
          <a:bodyPr/>
          <a:lstStyle/>
          <a:p>
            <a:r>
              <a:rPr lang="en-US" b="1" dirty="0">
                <a:solidFill>
                  <a:srgbClr val="C00000"/>
                </a:solidFill>
              </a:rPr>
              <a:t>Conclusion:</a:t>
            </a:r>
            <a:endParaRPr lang="en-IN" dirty="0"/>
          </a:p>
        </p:txBody>
      </p:sp>
      <p:sp>
        <p:nvSpPr>
          <p:cNvPr id="7" name="Content Placeholder 6">
            <a:extLst>
              <a:ext uri="{FF2B5EF4-FFF2-40B4-BE49-F238E27FC236}">
                <a16:creationId xmlns:a16="http://schemas.microsoft.com/office/drawing/2014/main" id="{85AC8C68-3F7E-4E86-9CFA-481F8A89803D}"/>
              </a:ext>
            </a:extLst>
          </p:cNvPr>
          <p:cNvSpPr>
            <a:spLocks noGrp="1"/>
          </p:cNvSpPr>
          <p:nvPr>
            <p:ph idx="1"/>
          </p:nvPr>
        </p:nvSpPr>
        <p:spPr/>
        <p:txBody>
          <a:bodyPr/>
          <a:lstStyle/>
          <a:p>
            <a:r>
              <a:rPr lang="en-US" b="1" dirty="0"/>
              <a:t>Loans being approved for Repeaters can involve risk</a:t>
            </a:r>
          </a:p>
          <a:p>
            <a:r>
              <a:rPr lang="en-US" b="1" dirty="0"/>
              <a:t>Major risk is involved with </a:t>
            </a:r>
          </a:p>
          <a:p>
            <a:pPr lvl="1"/>
            <a:r>
              <a:rPr lang="en-US" b="1" dirty="0"/>
              <a:t>Cash loans</a:t>
            </a:r>
          </a:p>
          <a:p>
            <a:pPr lvl="1"/>
            <a:r>
              <a:rPr lang="en-US" b="1" dirty="0"/>
              <a:t>Revolving loans</a:t>
            </a:r>
          </a:p>
        </p:txBody>
      </p:sp>
    </p:spTree>
    <p:extLst>
      <p:ext uri="{BB962C8B-B14F-4D97-AF65-F5344CB8AC3E}">
        <p14:creationId xmlns:p14="http://schemas.microsoft.com/office/powerpoint/2010/main" val="3776179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C8D3-5B83-4CB7-8EAD-2BCB908B87C0}"/>
              </a:ext>
            </a:extLst>
          </p:cNvPr>
          <p:cNvSpPr>
            <a:spLocks noGrp="1"/>
          </p:cNvSpPr>
          <p:nvPr>
            <p:ph type="title"/>
          </p:nvPr>
        </p:nvSpPr>
        <p:spPr/>
        <p:txBody>
          <a:bodyPr/>
          <a:lstStyle/>
          <a:p>
            <a:r>
              <a:rPr lang="en-US" b="1" dirty="0">
                <a:solidFill>
                  <a:srgbClr val="C00000"/>
                </a:solidFill>
              </a:rPr>
              <a:t>References</a:t>
            </a:r>
            <a:endParaRPr lang="en-IN" b="1" dirty="0">
              <a:solidFill>
                <a:srgbClr val="C00000"/>
              </a:solidFill>
            </a:endParaRPr>
          </a:p>
        </p:txBody>
      </p:sp>
      <p:sp>
        <p:nvSpPr>
          <p:cNvPr id="3" name="Content Placeholder 2">
            <a:extLst>
              <a:ext uri="{FF2B5EF4-FFF2-40B4-BE49-F238E27FC236}">
                <a16:creationId xmlns:a16="http://schemas.microsoft.com/office/drawing/2014/main" id="{B4CE99FD-C827-4339-AE59-B9AD71DE7033}"/>
              </a:ext>
            </a:extLst>
          </p:cNvPr>
          <p:cNvSpPr>
            <a:spLocks noGrp="1"/>
          </p:cNvSpPr>
          <p:nvPr>
            <p:ph idx="1"/>
          </p:nvPr>
        </p:nvSpPr>
        <p:spPr/>
        <p:txBody>
          <a:bodyPr/>
          <a:lstStyle/>
          <a:p>
            <a:r>
              <a:rPr lang="en-US" b="1" dirty="0"/>
              <a:t>GitHub</a:t>
            </a:r>
          </a:p>
          <a:p>
            <a:r>
              <a:rPr lang="en-US" b="1" dirty="0"/>
              <a:t>Home Credit </a:t>
            </a:r>
          </a:p>
          <a:p>
            <a:r>
              <a:rPr lang="en-US" b="1" dirty="0"/>
              <a:t>Kaggle</a:t>
            </a:r>
            <a:endParaRPr lang="en-IN" b="1" dirty="0"/>
          </a:p>
        </p:txBody>
      </p:sp>
    </p:spTree>
    <p:extLst>
      <p:ext uri="{BB962C8B-B14F-4D97-AF65-F5344CB8AC3E}">
        <p14:creationId xmlns:p14="http://schemas.microsoft.com/office/powerpoint/2010/main" val="235002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05D1-695B-49B6-9E99-ED6F94B2FEC0}"/>
              </a:ext>
            </a:extLst>
          </p:cNvPr>
          <p:cNvSpPr>
            <a:spLocks noGrp="1"/>
          </p:cNvSpPr>
          <p:nvPr>
            <p:ph type="title"/>
          </p:nvPr>
        </p:nvSpPr>
        <p:spPr/>
        <p:txBody>
          <a:bodyPr/>
          <a:lstStyle/>
          <a:p>
            <a:r>
              <a:rPr lang="en-US" b="1" dirty="0">
                <a:solidFill>
                  <a:srgbClr val="C00000"/>
                </a:solidFill>
              </a:rPr>
              <a:t>AIM OF CASE STUDY</a:t>
            </a:r>
            <a:endParaRPr lang="en-IN" b="1" dirty="0">
              <a:solidFill>
                <a:srgbClr val="C00000"/>
              </a:solidFill>
            </a:endParaRPr>
          </a:p>
        </p:txBody>
      </p:sp>
      <p:sp>
        <p:nvSpPr>
          <p:cNvPr id="3" name="Content Placeholder 2">
            <a:extLst>
              <a:ext uri="{FF2B5EF4-FFF2-40B4-BE49-F238E27FC236}">
                <a16:creationId xmlns:a16="http://schemas.microsoft.com/office/drawing/2014/main" id="{1DC454CF-780E-4253-B26D-452B3CD98B71}"/>
              </a:ext>
            </a:extLst>
          </p:cNvPr>
          <p:cNvSpPr>
            <a:spLocks noGrp="1"/>
          </p:cNvSpPr>
          <p:nvPr>
            <p:ph idx="1"/>
          </p:nvPr>
        </p:nvSpPr>
        <p:spPr/>
        <p:txBody>
          <a:bodyPr/>
          <a:lstStyle/>
          <a:p>
            <a:r>
              <a:rPr lang="en-IN" b="1" dirty="0">
                <a:solidFill>
                  <a:schemeClr val="tx1">
                    <a:lumMod val="85000"/>
                    <a:lumOff val="15000"/>
                  </a:schemeClr>
                </a:solidFill>
              </a:rPr>
              <a:t>This case study aims to make us understand how to apply concepts learnt in “Exploratory Data Analysis”( EDA) in a real business scenario. </a:t>
            </a:r>
          </a:p>
          <a:p>
            <a:r>
              <a:rPr lang="en-IN" b="1" dirty="0">
                <a:solidFill>
                  <a:schemeClr val="tx1">
                    <a:lumMod val="85000"/>
                    <a:lumOff val="15000"/>
                  </a:schemeClr>
                </a:solidFill>
              </a:rPr>
              <a:t>To makes us familiar how datasets appears in  “Banking Domain”.</a:t>
            </a:r>
          </a:p>
          <a:p>
            <a:r>
              <a:rPr lang="en-IN" b="1" dirty="0">
                <a:solidFill>
                  <a:schemeClr val="tx1">
                    <a:lumMod val="85000"/>
                    <a:lumOff val="15000"/>
                  </a:schemeClr>
                </a:solidFill>
              </a:rPr>
              <a:t>To build a basic understanding of “Risk analytics” in “Banking &amp; Financial Services”.</a:t>
            </a:r>
          </a:p>
          <a:p>
            <a:r>
              <a:rPr lang="en-IN" b="1" dirty="0">
                <a:solidFill>
                  <a:schemeClr val="tx1">
                    <a:lumMod val="85000"/>
                    <a:lumOff val="15000"/>
                  </a:schemeClr>
                </a:solidFill>
              </a:rPr>
              <a:t>To understand how data is used to minimise the risk of losing money while lending to customers.</a:t>
            </a:r>
          </a:p>
        </p:txBody>
      </p:sp>
    </p:spTree>
    <p:extLst>
      <p:ext uri="{BB962C8B-B14F-4D97-AF65-F5344CB8AC3E}">
        <p14:creationId xmlns:p14="http://schemas.microsoft.com/office/powerpoint/2010/main" val="44052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E8E6-F4FA-4DB5-B952-B4C3BAA6E3B2}"/>
              </a:ext>
            </a:extLst>
          </p:cNvPr>
          <p:cNvSpPr>
            <a:spLocks noGrp="1"/>
          </p:cNvSpPr>
          <p:nvPr>
            <p:ph type="title"/>
          </p:nvPr>
        </p:nvSpPr>
        <p:spPr/>
        <p:txBody>
          <a:bodyPr/>
          <a:lstStyle/>
          <a:p>
            <a:r>
              <a:rPr lang="en-US" b="1" dirty="0">
                <a:solidFill>
                  <a:srgbClr val="C00000"/>
                </a:solidFill>
              </a:rPr>
              <a:t>PROBLEM STATEMENT-I</a:t>
            </a:r>
            <a:endParaRPr lang="en-IN" b="1" dirty="0">
              <a:solidFill>
                <a:srgbClr val="C00000"/>
              </a:solidFill>
            </a:endParaRPr>
          </a:p>
        </p:txBody>
      </p:sp>
      <p:sp>
        <p:nvSpPr>
          <p:cNvPr id="3" name="Content Placeholder 2">
            <a:extLst>
              <a:ext uri="{FF2B5EF4-FFF2-40B4-BE49-F238E27FC236}">
                <a16:creationId xmlns:a16="http://schemas.microsoft.com/office/drawing/2014/main" id="{63DA6ACC-34DA-4F8A-8211-18EAF1C70548}"/>
              </a:ext>
            </a:extLst>
          </p:cNvPr>
          <p:cNvSpPr>
            <a:spLocks noGrp="1"/>
          </p:cNvSpPr>
          <p:nvPr>
            <p:ph idx="1"/>
          </p:nvPr>
        </p:nvSpPr>
        <p:spPr/>
        <p:txBody>
          <a:bodyPr/>
          <a:lstStyle/>
          <a:p>
            <a:r>
              <a:rPr lang="en-IN" b="1" dirty="0">
                <a:solidFill>
                  <a:schemeClr val="tx1">
                    <a:lumMod val="85000"/>
                    <a:lumOff val="15000"/>
                  </a:schemeClr>
                </a:solidFill>
              </a:rPr>
              <a:t>If the applicant is likely to repay the loan, then not approving the loan results in a loss of business to the company</a:t>
            </a:r>
          </a:p>
          <a:p>
            <a:r>
              <a:rPr lang="en-IN" b="1" dirty="0">
                <a:solidFill>
                  <a:schemeClr val="tx1">
                    <a:lumMod val="85000"/>
                    <a:lumOff val="15000"/>
                  </a:schemeClr>
                </a:solidFill>
              </a:rPr>
              <a:t>If the applicant is likely to repay the loan, then not approving the loan results in a loss of business to the company</a:t>
            </a:r>
          </a:p>
        </p:txBody>
      </p:sp>
    </p:spTree>
    <p:extLst>
      <p:ext uri="{BB962C8B-B14F-4D97-AF65-F5344CB8AC3E}">
        <p14:creationId xmlns:p14="http://schemas.microsoft.com/office/powerpoint/2010/main" val="414965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BE93-9638-4BEB-807D-C964E6281FAF}"/>
              </a:ext>
            </a:extLst>
          </p:cNvPr>
          <p:cNvSpPr>
            <a:spLocks noGrp="1"/>
          </p:cNvSpPr>
          <p:nvPr>
            <p:ph type="title"/>
          </p:nvPr>
        </p:nvSpPr>
        <p:spPr/>
        <p:txBody>
          <a:bodyPr/>
          <a:lstStyle/>
          <a:p>
            <a:r>
              <a:rPr lang="en-US" b="1" dirty="0">
                <a:solidFill>
                  <a:srgbClr val="C00000"/>
                </a:solidFill>
              </a:rPr>
              <a:t>PROBLEM STATEMENT-II</a:t>
            </a:r>
            <a:endParaRPr lang="en-IN" b="1" dirty="0">
              <a:solidFill>
                <a:srgbClr val="C00000"/>
              </a:solidFill>
            </a:endParaRPr>
          </a:p>
        </p:txBody>
      </p:sp>
      <p:sp>
        <p:nvSpPr>
          <p:cNvPr id="3" name="Content Placeholder 2">
            <a:extLst>
              <a:ext uri="{FF2B5EF4-FFF2-40B4-BE49-F238E27FC236}">
                <a16:creationId xmlns:a16="http://schemas.microsoft.com/office/drawing/2014/main" id="{E9A5823F-65A7-4B3E-A50A-6C5E2B15F89B}"/>
              </a:ext>
            </a:extLst>
          </p:cNvPr>
          <p:cNvSpPr>
            <a:spLocks noGrp="1"/>
          </p:cNvSpPr>
          <p:nvPr>
            <p:ph idx="1"/>
          </p:nvPr>
        </p:nvSpPr>
        <p:spPr>
          <a:xfrm>
            <a:off x="2589212" y="2133600"/>
            <a:ext cx="8915400" cy="3777622"/>
          </a:xfrm>
        </p:spPr>
        <p:txBody>
          <a:bodyPr>
            <a:normAutofit fontScale="92500" lnSpcReduction="20000"/>
          </a:bodyPr>
          <a:lstStyle/>
          <a:p>
            <a:r>
              <a:rPr lang="en-IN" sz="1900" b="1" dirty="0">
                <a:solidFill>
                  <a:schemeClr val="tx1">
                    <a:lumMod val="85000"/>
                    <a:lumOff val="15000"/>
                  </a:schemeClr>
                </a:solidFill>
              </a:rPr>
              <a:t>Present the overall approach of the analysis in a presentation. Mention the problem statement and the analysis approach briefly.</a:t>
            </a:r>
          </a:p>
          <a:p>
            <a:r>
              <a:rPr lang="en-IN" sz="1900" b="1" dirty="0">
                <a:solidFill>
                  <a:schemeClr val="tx1">
                    <a:lumMod val="85000"/>
                    <a:lumOff val="15000"/>
                  </a:schemeClr>
                </a:solidFill>
              </a:rPr>
              <a:t>Identify the missing data and use appropriate method to deal with it. (Remove columns/or replace it with an appropriate value)</a:t>
            </a:r>
          </a:p>
          <a:p>
            <a:r>
              <a:rPr lang="en-IN" sz="1900" b="1" dirty="0">
                <a:solidFill>
                  <a:schemeClr val="tx1">
                    <a:lumMod val="85000"/>
                    <a:lumOff val="15000"/>
                  </a:schemeClr>
                </a:solidFill>
              </a:rPr>
              <a:t>Identify if there are outliers in the dataset. Also, mention why do you think it is an outlier. Again, remember that for this exercise, it is not necessary to remove any data points.</a:t>
            </a:r>
          </a:p>
          <a:p>
            <a:r>
              <a:rPr lang="en-IN" sz="1900" b="1" dirty="0">
                <a:solidFill>
                  <a:schemeClr val="tx1">
                    <a:lumMod val="85000"/>
                    <a:lumOff val="15000"/>
                  </a:schemeClr>
                </a:solidFill>
              </a:rPr>
              <a:t>Identify if there is data imbalance in the data. Find the ratio of data imbalance.</a:t>
            </a:r>
          </a:p>
          <a:p>
            <a:r>
              <a:rPr lang="en-IN" sz="1900" b="1" dirty="0">
                <a:solidFill>
                  <a:schemeClr val="tx1">
                    <a:lumMod val="85000"/>
                    <a:lumOff val="15000"/>
                  </a:schemeClr>
                </a:solidFill>
              </a:rPr>
              <a:t>Explain the results of univariate, segmented univariate, bivariate analysis, etc. in business terms.</a:t>
            </a:r>
          </a:p>
          <a:p>
            <a:r>
              <a:rPr lang="en-IN" sz="1900" b="1" dirty="0">
                <a:solidFill>
                  <a:schemeClr val="tx1">
                    <a:lumMod val="85000"/>
                    <a:lumOff val="15000"/>
                  </a:schemeClr>
                </a:solidFill>
              </a:rPr>
              <a:t>Find the top 10 correlation for the Client with payment difficulties and all other cases</a:t>
            </a:r>
          </a:p>
        </p:txBody>
      </p:sp>
    </p:spTree>
    <p:extLst>
      <p:ext uri="{BB962C8B-B14F-4D97-AF65-F5344CB8AC3E}">
        <p14:creationId xmlns:p14="http://schemas.microsoft.com/office/powerpoint/2010/main" val="400436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3523-A6C7-4DFF-8332-71380F506444}"/>
              </a:ext>
            </a:extLst>
          </p:cNvPr>
          <p:cNvSpPr>
            <a:spLocks noGrp="1"/>
          </p:cNvSpPr>
          <p:nvPr>
            <p:ph type="title"/>
          </p:nvPr>
        </p:nvSpPr>
        <p:spPr/>
        <p:txBody>
          <a:bodyPr/>
          <a:lstStyle/>
          <a:p>
            <a:r>
              <a:rPr lang="en-US" b="1" dirty="0">
                <a:solidFill>
                  <a:srgbClr val="C00000"/>
                </a:solidFill>
              </a:rPr>
              <a:t>What is Credit Risk Analysis?</a:t>
            </a:r>
            <a:endParaRPr lang="en-IN" b="1" dirty="0">
              <a:solidFill>
                <a:srgbClr val="C00000"/>
              </a:solidFill>
            </a:endParaRPr>
          </a:p>
        </p:txBody>
      </p:sp>
      <p:sp>
        <p:nvSpPr>
          <p:cNvPr id="3" name="Content Placeholder 2">
            <a:extLst>
              <a:ext uri="{FF2B5EF4-FFF2-40B4-BE49-F238E27FC236}">
                <a16:creationId xmlns:a16="http://schemas.microsoft.com/office/drawing/2014/main" id="{F6A6F055-9BF8-4D5F-997A-D7434861FEEF}"/>
              </a:ext>
            </a:extLst>
          </p:cNvPr>
          <p:cNvSpPr>
            <a:spLocks noGrp="1"/>
          </p:cNvSpPr>
          <p:nvPr>
            <p:ph idx="1"/>
          </p:nvPr>
        </p:nvSpPr>
        <p:spPr/>
        <p:txBody>
          <a:bodyPr/>
          <a:lstStyle/>
          <a:p>
            <a:pPr>
              <a:lnSpc>
                <a:spcPct val="80000"/>
              </a:lnSpc>
            </a:pPr>
            <a:r>
              <a:rPr lang="en-US" b="1" dirty="0">
                <a:solidFill>
                  <a:schemeClr val="tx1">
                    <a:lumMod val="85000"/>
                    <a:lumOff val="15000"/>
                  </a:schemeClr>
                </a:solidFill>
              </a:rPr>
              <a:t>In layman terms, Credit risk analysis is about identification of risks in situations where a potential for lending is observed by the Banks.</a:t>
            </a:r>
          </a:p>
          <a:p>
            <a:pPr>
              <a:lnSpc>
                <a:spcPct val="80000"/>
              </a:lnSpc>
            </a:pPr>
            <a:r>
              <a:rPr lang="en-US" b="1" dirty="0">
                <a:solidFill>
                  <a:schemeClr val="tx1">
                    <a:lumMod val="85000"/>
                    <a:lumOff val="15000"/>
                  </a:schemeClr>
                </a:solidFill>
              </a:rPr>
              <a:t>This helps to determine the entity’s debt servicing capacity, or its ability to repay.</a:t>
            </a:r>
            <a:endParaRPr lang="en-IN" b="1" dirty="0">
              <a:solidFill>
                <a:schemeClr val="tx1">
                  <a:lumMod val="85000"/>
                  <a:lumOff val="15000"/>
                </a:schemeClr>
              </a:solidFill>
            </a:endParaRPr>
          </a:p>
        </p:txBody>
      </p:sp>
    </p:spTree>
    <p:extLst>
      <p:ext uri="{BB962C8B-B14F-4D97-AF65-F5344CB8AC3E}">
        <p14:creationId xmlns:p14="http://schemas.microsoft.com/office/powerpoint/2010/main" val="398895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2D75-8EF4-49B6-ADAB-2F8FDA6EC698}"/>
              </a:ext>
            </a:extLst>
          </p:cNvPr>
          <p:cNvSpPr>
            <a:spLocks noGrp="1"/>
          </p:cNvSpPr>
          <p:nvPr>
            <p:ph type="title"/>
          </p:nvPr>
        </p:nvSpPr>
        <p:spPr/>
        <p:txBody>
          <a:bodyPr/>
          <a:lstStyle/>
          <a:p>
            <a:r>
              <a:rPr lang="en-US" b="1" dirty="0">
                <a:solidFill>
                  <a:srgbClr val="C00000"/>
                </a:solidFill>
              </a:rPr>
              <a:t>APPROACH</a:t>
            </a:r>
            <a:endParaRPr lang="en-IN" b="1" dirty="0">
              <a:solidFill>
                <a:srgbClr val="C00000"/>
              </a:solidFill>
            </a:endParaRPr>
          </a:p>
        </p:txBody>
      </p:sp>
      <p:sp>
        <p:nvSpPr>
          <p:cNvPr id="3" name="Content Placeholder 2">
            <a:extLst>
              <a:ext uri="{FF2B5EF4-FFF2-40B4-BE49-F238E27FC236}">
                <a16:creationId xmlns:a16="http://schemas.microsoft.com/office/drawing/2014/main" id="{E7CAD31C-584C-4C44-89F9-F7C99B5644B7}"/>
              </a:ext>
            </a:extLst>
          </p:cNvPr>
          <p:cNvSpPr>
            <a:spLocks noGrp="1"/>
          </p:cNvSpPr>
          <p:nvPr>
            <p:ph idx="1"/>
          </p:nvPr>
        </p:nvSpPr>
        <p:spPr/>
        <p:txBody>
          <a:bodyPr/>
          <a:lstStyle/>
          <a:p>
            <a:pPr>
              <a:lnSpc>
                <a:spcPct val="80000"/>
              </a:lnSpc>
            </a:pPr>
            <a:r>
              <a:rPr lang="en-US" b="1" dirty="0">
                <a:solidFill>
                  <a:schemeClr val="tx1">
                    <a:lumMod val="85000"/>
                    <a:lumOff val="15000"/>
                  </a:schemeClr>
                </a:solidFill>
              </a:rPr>
              <a:t>Retrieve the Data</a:t>
            </a:r>
          </a:p>
          <a:p>
            <a:pPr>
              <a:lnSpc>
                <a:spcPct val="80000"/>
              </a:lnSpc>
            </a:pPr>
            <a:r>
              <a:rPr lang="en-US" b="1" dirty="0">
                <a:solidFill>
                  <a:schemeClr val="tx1">
                    <a:lumMod val="85000"/>
                    <a:lumOff val="15000"/>
                  </a:schemeClr>
                </a:solidFill>
              </a:rPr>
              <a:t>Separately study the each dataset</a:t>
            </a:r>
          </a:p>
          <a:p>
            <a:pPr>
              <a:lnSpc>
                <a:spcPct val="80000"/>
              </a:lnSpc>
            </a:pPr>
            <a:r>
              <a:rPr lang="en-US" b="1" dirty="0">
                <a:solidFill>
                  <a:schemeClr val="tx1">
                    <a:lumMod val="85000"/>
                    <a:lumOff val="15000"/>
                  </a:schemeClr>
                </a:solidFill>
              </a:rPr>
              <a:t>Glimpse of data</a:t>
            </a:r>
          </a:p>
          <a:p>
            <a:pPr>
              <a:lnSpc>
                <a:spcPct val="80000"/>
              </a:lnSpc>
            </a:pPr>
            <a:r>
              <a:rPr lang="en-US" b="1" dirty="0">
                <a:solidFill>
                  <a:schemeClr val="tx1">
                    <a:lumMod val="85000"/>
                    <a:lumOff val="15000"/>
                  </a:schemeClr>
                </a:solidFill>
              </a:rPr>
              <a:t>Check for missing data</a:t>
            </a:r>
          </a:p>
          <a:p>
            <a:pPr>
              <a:lnSpc>
                <a:spcPct val="80000"/>
              </a:lnSpc>
            </a:pPr>
            <a:r>
              <a:rPr lang="en-US" b="1" dirty="0">
                <a:solidFill>
                  <a:schemeClr val="tx1">
                    <a:lumMod val="85000"/>
                    <a:lumOff val="15000"/>
                  </a:schemeClr>
                </a:solidFill>
              </a:rPr>
              <a:t>Data Exploration:</a:t>
            </a:r>
          </a:p>
          <a:p>
            <a:pPr lvl="1"/>
            <a:r>
              <a:rPr lang="en-US" b="1" dirty="0"/>
              <a:t>Univariate Analysis</a:t>
            </a:r>
          </a:p>
          <a:p>
            <a:pPr lvl="1"/>
            <a:r>
              <a:rPr lang="en-US" b="1" dirty="0"/>
              <a:t>Bivariate Analysis</a:t>
            </a:r>
          </a:p>
          <a:p>
            <a:pPr lvl="1"/>
            <a:r>
              <a:rPr lang="en-US" b="1" dirty="0"/>
              <a:t>Segmentation &amp; Correlation</a:t>
            </a:r>
          </a:p>
        </p:txBody>
      </p:sp>
    </p:spTree>
    <p:extLst>
      <p:ext uri="{BB962C8B-B14F-4D97-AF65-F5344CB8AC3E}">
        <p14:creationId xmlns:p14="http://schemas.microsoft.com/office/powerpoint/2010/main" val="346999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D5EA-EA63-48EB-9246-FA5D3F4B0C1A}"/>
              </a:ext>
            </a:extLst>
          </p:cNvPr>
          <p:cNvSpPr>
            <a:spLocks noGrp="1"/>
          </p:cNvSpPr>
          <p:nvPr>
            <p:ph type="title"/>
          </p:nvPr>
        </p:nvSpPr>
        <p:spPr/>
        <p:txBody>
          <a:bodyPr/>
          <a:lstStyle/>
          <a:p>
            <a:r>
              <a:rPr lang="en-US" b="1" dirty="0">
                <a:solidFill>
                  <a:srgbClr val="C00000"/>
                </a:solidFill>
              </a:rPr>
              <a:t>APPROACH..</a:t>
            </a:r>
            <a:endParaRPr lang="en-IN" b="1" dirty="0">
              <a:solidFill>
                <a:srgbClr val="C00000"/>
              </a:solidFill>
            </a:endParaRPr>
          </a:p>
        </p:txBody>
      </p:sp>
      <p:sp>
        <p:nvSpPr>
          <p:cNvPr id="3" name="Content Placeholder 2">
            <a:extLst>
              <a:ext uri="{FF2B5EF4-FFF2-40B4-BE49-F238E27FC236}">
                <a16:creationId xmlns:a16="http://schemas.microsoft.com/office/drawing/2014/main" id="{E18DFFA6-32E8-4C8C-8A35-968E94984434}"/>
              </a:ext>
            </a:extLst>
          </p:cNvPr>
          <p:cNvSpPr>
            <a:spLocks noGrp="1"/>
          </p:cNvSpPr>
          <p:nvPr>
            <p:ph idx="1"/>
          </p:nvPr>
        </p:nvSpPr>
        <p:spPr/>
        <p:txBody>
          <a:bodyPr/>
          <a:lstStyle/>
          <a:p>
            <a:pPr>
              <a:lnSpc>
                <a:spcPct val="80000"/>
              </a:lnSpc>
            </a:pPr>
            <a:r>
              <a:rPr lang="en-US" b="1" dirty="0">
                <a:solidFill>
                  <a:schemeClr val="tx1">
                    <a:lumMod val="85000"/>
                    <a:lumOff val="15000"/>
                  </a:schemeClr>
                </a:solidFill>
              </a:rPr>
              <a:t>Conclusion</a:t>
            </a:r>
          </a:p>
          <a:p>
            <a:pPr>
              <a:lnSpc>
                <a:spcPct val="80000"/>
              </a:lnSpc>
            </a:pPr>
            <a:r>
              <a:rPr lang="en-US" b="1" dirty="0">
                <a:solidFill>
                  <a:schemeClr val="tx1">
                    <a:lumMod val="85000"/>
                    <a:lumOff val="15000"/>
                  </a:schemeClr>
                </a:solidFill>
              </a:rPr>
              <a:t>References</a:t>
            </a:r>
            <a:endParaRPr lang="en-IN" b="1" dirty="0">
              <a:solidFill>
                <a:schemeClr val="tx1">
                  <a:lumMod val="85000"/>
                  <a:lumOff val="15000"/>
                </a:schemeClr>
              </a:solidFill>
            </a:endParaRPr>
          </a:p>
        </p:txBody>
      </p:sp>
    </p:spTree>
    <p:extLst>
      <p:ext uri="{BB962C8B-B14F-4D97-AF65-F5344CB8AC3E}">
        <p14:creationId xmlns:p14="http://schemas.microsoft.com/office/powerpoint/2010/main" val="36323626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768</TotalTime>
  <Words>716</Words>
  <Application>Microsoft Office PowerPoint</Application>
  <PresentationFormat>Widescreen</PresentationFormat>
  <Paragraphs>119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Wisp</vt:lpstr>
      <vt:lpstr>CREDIT RISK ANALYSIS</vt:lpstr>
      <vt:lpstr>AGENDA</vt:lpstr>
      <vt:lpstr>BUSINESS OBJECTIVES</vt:lpstr>
      <vt:lpstr>AIM OF CASE STUDY</vt:lpstr>
      <vt:lpstr>PROBLEM STATEMENT-I</vt:lpstr>
      <vt:lpstr>PROBLEM STATEMENT-II</vt:lpstr>
      <vt:lpstr>What is Credit Risk Analysis?</vt:lpstr>
      <vt:lpstr>APPROACH</vt:lpstr>
      <vt:lpstr>APPROACH..</vt:lpstr>
      <vt:lpstr>Retrieving Data: </vt:lpstr>
      <vt:lpstr>Retrieving Data: </vt:lpstr>
      <vt:lpstr>Glimpse of Data:</vt:lpstr>
      <vt:lpstr>Glimpse of Data:</vt:lpstr>
      <vt:lpstr>Glimpse of Data:</vt:lpstr>
      <vt:lpstr>Glimpse of Data:</vt:lpstr>
      <vt:lpstr>DATA IMBALANCE</vt:lpstr>
      <vt:lpstr>Missing Data:</vt:lpstr>
      <vt:lpstr>Missing Data:</vt:lpstr>
      <vt:lpstr>Missing Data : Treatment</vt:lpstr>
      <vt:lpstr>Missing Data:</vt:lpstr>
      <vt:lpstr>Univariate Analysis</vt:lpstr>
      <vt:lpstr>Univariate Analysis</vt:lpstr>
      <vt:lpstr>Univariate Analysis</vt:lpstr>
      <vt:lpstr>Univariate Analysis</vt:lpstr>
      <vt:lpstr>Bivariate &amp; Multivariate Analysis</vt:lpstr>
      <vt:lpstr>Bivariate &amp; Multivariate Analysis</vt:lpstr>
      <vt:lpstr>Correlation:</vt:lpstr>
      <vt:lpstr>Correlation:</vt:lpstr>
      <vt:lpstr>PowerPoint Presentation</vt:lpstr>
      <vt:lpstr>Correlation:</vt:lpstr>
      <vt:lpstr>Correlation:</vt:lpstr>
      <vt:lpstr>Correlation:</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dc:title>
  <dc:creator>sweta gupta</dc:creator>
  <cp:lastModifiedBy>Admin</cp:lastModifiedBy>
  <cp:revision>35</cp:revision>
  <dcterms:created xsi:type="dcterms:W3CDTF">2019-06-10T03:37:13Z</dcterms:created>
  <dcterms:modified xsi:type="dcterms:W3CDTF">2020-04-24T04:55:27Z</dcterms:modified>
</cp:coreProperties>
</file>