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0CA1FD-F1FB-40B0-AD62-9D3307B7B1D3}"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404941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0CA1FD-F1FB-40B0-AD62-9D3307B7B1D3}"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191048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0CA1FD-F1FB-40B0-AD62-9D3307B7B1D3}"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95454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0CA1FD-F1FB-40B0-AD62-9D3307B7B1D3}"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297743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0CA1FD-F1FB-40B0-AD62-9D3307B7B1D3}" type="datetimeFigureOut">
              <a:rPr lang="en-IN" smtClean="0"/>
              <a:t>29-05-2017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369671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0CA1FD-F1FB-40B0-AD62-9D3307B7B1D3}" type="datetimeFigureOut">
              <a:rPr lang="en-IN" smtClean="0"/>
              <a:t>29-05-2017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370151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0CA1FD-F1FB-40B0-AD62-9D3307B7B1D3}" type="datetimeFigureOut">
              <a:rPr lang="en-IN" smtClean="0"/>
              <a:t>29-05-2017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12661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0CA1FD-F1FB-40B0-AD62-9D3307B7B1D3}" type="datetimeFigureOut">
              <a:rPr lang="en-IN" smtClean="0"/>
              <a:t>29-05-2017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201108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CA1FD-F1FB-40B0-AD62-9D3307B7B1D3}" type="datetimeFigureOut">
              <a:rPr lang="en-IN" smtClean="0"/>
              <a:t>29-05-2017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199287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0CA1FD-F1FB-40B0-AD62-9D3307B7B1D3}" type="datetimeFigureOut">
              <a:rPr lang="en-IN" smtClean="0"/>
              <a:t>29-05-2017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195142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0CA1FD-F1FB-40B0-AD62-9D3307B7B1D3}" type="datetimeFigureOut">
              <a:rPr lang="en-IN" smtClean="0"/>
              <a:t>29-05-2017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15692-6A96-4147-8DD0-2DEE979D8EC8}" type="slidenum">
              <a:rPr lang="en-IN" smtClean="0"/>
              <a:t>‹#›</a:t>
            </a:fld>
            <a:endParaRPr lang="en-IN"/>
          </a:p>
        </p:txBody>
      </p:sp>
    </p:spTree>
    <p:extLst>
      <p:ext uri="{BB962C8B-B14F-4D97-AF65-F5344CB8AC3E}">
        <p14:creationId xmlns:p14="http://schemas.microsoft.com/office/powerpoint/2010/main" val="328479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CA1FD-F1FB-40B0-AD62-9D3307B7B1D3}" type="datetimeFigureOut">
              <a:rPr lang="en-IN" smtClean="0"/>
              <a:t>29-05-2017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15692-6A96-4147-8DD0-2DEE979D8EC8}" type="slidenum">
              <a:rPr lang="en-IN" smtClean="0"/>
              <a:t>‹#›</a:t>
            </a:fld>
            <a:endParaRPr lang="en-IN"/>
          </a:p>
        </p:txBody>
      </p:sp>
    </p:spTree>
    <p:extLst>
      <p:ext uri="{BB962C8B-B14F-4D97-AF65-F5344CB8AC3E}">
        <p14:creationId xmlns:p14="http://schemas.microsoft.com/office/powerpoint/2010/main" val="62732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file:///C:\Users\Arjun%20Singh%20Yadav\Documents\Upwork\Project2\User+Retention.html#Cohort-Analysi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C:\Users\Arjun%20Singh%20Yadav\Documents\Upwork\Project2\User+Retention.html#100%-For-1st-day,-then-Zero-for-rest" TargetMode="External"/><Relationship Id="rId2" Type="http://schemas.openxmlformats.org/officeDocument/2006/relationships/hyperlink" Target="file:///C:\Users\Arjun%20Singh%20Yadav\Documents\Upwork\Project2\User+Retention.html#Conclution-Jan:" TargetMode="External"/><Relationship Id="rId1" Type="http://schemas.openxmlformats.org/officeDocument/2006/relationships/slideLayout" Target="../slideLayouts/slideLayout2.xml"/><Relationship Id="rId5" Type="http://schemas.openxmlformats.org/officeDocument/2006/relationships/hyperlink" Target="file:///C:\Users\Arjun%20Singh%20Yadav\Documents\Upwork\Project2\User+Retention.html#Users-only-joined-on-two-days---7th-and-8th-of-January." TargetMode="External"/><Relationship Id="rId4" Type="http://schemas.openxmlformats.org/officeDocument/2006/relationships/hyperlink" Target="file:///C:\Users\Arjun%20Singh%20Yadav\Documents\Upwork\Project2\User+Retention.html#0%-of-the-users-were-retained-after-1st-da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file:///C:\Users\Arjun%20Singh%20Yadav\Documents\Upwork\Project2\User+Retention.html#100%-For-1st-day,-then-Zero-for-rest" TargetMode="External"/><Relationship Id="rId2" Type="http://schemas.openxmlformats.org/officeDocument/2006/relationships/hyperlink" Target="file:///C:\Users\Arjun%20Singh%20Yadav\Documents\Upwork\Project2\User+Retention.html#Conclution-Feb" TargetMode="External"/><Relationship Id="rId1" Type="http://schemas.openxmlformats.org/officeDocument/2006/relationships/slideLayout" Target="../slideLayouts/slideLayout2.xml"/><Relationship Id="rId5" Type="http://schemas.openxmlformats.org/officeDocument/2006/relationships/hyperlink" Target="file:///C:\Users\Arjun%20Singh%20Yadav\Documents\Upwork\Project2\User+Retention.html#Users-used-the-application-only-on-13th-and-26th-of-Feb." TargetMode="External"/><Relationship Id="rId4" Type="http://schemas.openxmlformats.org/officeDocument/2006/relationships/hyperlink" Target="file:///C:\Users\Arjun%20Singh%20Yadav\Documents\Upwork\Project2\User+Retention.html#0%-Users-were-retained-after-1st-day."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file:///C:\Users\Arjun%20Singh%20Yadav\Documents\Upwork\Project2\User+Retention.html#3)-All-users-left-on-1st-day-in-the-first-week-which-is-not-seen-in-later-months-to-come." TargetMode="External"/><Relationship Id="rId3" Type="http://schemas.openxmlformats.org/officeDocument/2006/relationships/hyperlink" Target="file:///C:\Users\Arjun%20Singh%20Yadav\Documents\Upwork\Project2\User+Retention.html#45%-of-customers-are-retained-on-2nd-day-who-visited-after-first-10-days-of-the-month." TargetMode="External"/><Relationship Id="rId7" Type="http://schemas.openxmlformats.org/officeDocument/2006/relationships/hyperlink" Target="file:///C:\Users\Arjun%20Singh%20Yadav\Documents\Upwork\Project2\User+Retention.html#2)-More-users-stayed-who-joined-later-in-the-month,-mostly-after-2nd-week."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file:///C:\Users\Arjun%20Singh%20Yadav\Documents\Upwork\Project2\User+Retention.html#1)-Users-who-joined-on-15th-of-March-were-retained-100%-for-8-days." TargetMode="External"/><Relationship Id="rId5" Type="http://schemas.openxmlformats.org/officeDocument/2006/relationships/hyperlink" Target="file:///C:\Users\Arjun%20Singh%20Yadav\Documents\Upwork\Project2\User+Retention.html#Most-successful-Month-for-the-application-so-far." TargetMode="External"/><Relationship Id="rId4" Type="http://schemas.openxmlformats.org/officeDocument/2006/relationships/hyperlink" Target="file:///C:\Users\Arjun%20Singh%20Yadav\Documents\Upwork\Project2\User+Retention.html#5%-10%-Users-were-retained-for-more-than-12-day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Arjun%20Singh%20Yadav\Documents\Upwork\Project2\User+Retention.html#Conclution-April:"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file:///C:\Users\Arjun%20Singh%20Yadav\Documents\Upwork\Project2\User+Retention.html#2)-Retention-of-1%-2%-Users-till-50-60-days." TargetMode="External"/><Relationship Id="rId4" Type="http://schemas.openxmlformats.org/officeDocument/2006/relationships/hyperlink" Target="file:///C:\Users\Arjun%20Singh%20Yadav\Documents\Upwork\Project2\User+Retention.html#1)-80%-85%-of-Users-leave-after-1st-da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file:///C:\Users\Arjun%20Singh%20Yadav\Documents\Upwork\Project2\User+Retention.html#3)-Retention-is-noticed-between-10-45-days-from-the-day-of-start." TargetMode="External"/><Relationship Id="rId3" Type="http://schemas.openxmlformats.org/officeDocument/2006/relationships/hyperlink" Target="file:///C:\Users\Arjun%20Singh%20Yadav\Documents\Upwork\Project2\User+Retention.html#Conclusion-May:" TargetMode="External"/><Relationship Id="rId7" Type="http://schemas.openxmlformats.org/officeDocument/2006/relationships/hyperlink" Target="file:///C:\Users\Arjun%20Singh%20Yadav\Documents\Upwork\Project2\User+Retention.html#2)-5%-10%-Return-Users-are-noticed-even-after-1-week-of-last-visit."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file:///C:\Users\Arjun%20Singh%20Yadav\Documents\Upwork\Project2\User+Retention.html#1)-Retention-rate-is-almost-40%-for-2nd-day." TargetMode="External"/><Relationship Id="rId5" Type="http://schemas.openxmlformats.org/officeDocument/2006/relationships/hyperlink" Target="file:///C:\Users\Arjun%20Singh%20Yadav\Documents\Upwork\Project2\User+Retention.html#User-make-purchases-between-7-to-5-days-difference." TargetMode="External"/><Relationship Id="rId4" Type="http://schemas.openxmlformats.org/officeDocument/2006/relationships/hyperlink" Target="file:///C:\Users\Arjun%20Singh%20Yadav\Documents\Upwork\Project2\User+Retention.html#30%-users-are-retained-till-3rd-day,-and-40-%Users-are-retained-till-2nd-da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file:///C:\Users\Arjun%20Singh%20Yadav\Documents\Upwork\Project2\User+Retention.html#Observation-:-"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C:\Users\Arjun%20Singh%20Yadav\Documents\Upwork\Project2\User+Retention.html#Step-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file:///C:\Users\Arjun%20Singh%20Yadav\Documents\Upwork\Project2\User+Retention.html#Step-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file:///C:\Users\Arjun%20Singh%20Yadav\Documents\Upwork\Project2\User+Retention.html#Step-4:"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file:///C:\Users\Arjun%20Singh%20Yadav\Documents\Upwork\Project2\User+Retention.html#Below-we-see-relative-influence-All-the-factors-in-the-data-have-on-2nd-day-retention-including-top-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file:///C:\Users\Arjun%20Singh%20Yadav\Documents\Upwork\Project2\User+Retention.html#Step-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Users\Arjun%20Singh%20Yadav\Documents\Upwork\Project2\User+Retention.html#Conclution-from-Overall-Cohort-Analysi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file:///C:\Users\Arjun%20Singh%20Yadav\Documents\Upwork\Project2\User+Retention.html#First-half-of-2015-has-been-2-Times-better-than-what-we-notice-in-later-part-of-2014." TargetMode="External"/><Relationship Id="rId4" Type="http://schemas.openxmlformats.org/officeDocument/2006/relationships/hyperlink" Target="file:///C:\Users\Arjun%20Singh%20Yadav\Documents\Upwork\Project2\User+Retention.html#March-2015-and-December-2014-Has-been-most-successful-in-retaing-customers-after-2nd-da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file:///C:\Users\Arjun%20Singh%20Yadav\Documents\Upwork\Project2\User+Retention.html#Conclution-for-November-2014:"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file:///C:\Users\Arjun%20Singh%20Yadav\Documents\Upwork\Project2\User+Retention.html#Users-who-joined-28th-were-retained-successfully-for-upto-4days." TargetMode="External"/><Relationship Id="rId4" Type="http://schemas.openxmlformats.org/officeDocument/2006/relationships/hyperlink" Target="file:///C:\Users\Arjun%20Singh%20Yadav\Documents\Upwork\Project2\User+Retention.html#The-game-was-first-used-by-users-only-on-four-days---26th,27th,28th-and-29th"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C:\Users\Arjun%20Singh%20Yadav\Documents\Upwork\Project2\User+Retention.html#Conclution-Dec-2014:" TargetMode="External"/><Relationship Id="rId7" Type="http://schemas.openxmlformats.org/officeDocument/2006/relationships/hyperlink" Target="file:///C:\Users\Arjun%20Singh%20Yadav\Documents\Upwork\Project2\User+Retention.html#Almost-100%-of-the-users-were-retained-on-most-of-the-days."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file:///C:\Users\Arjun%20Singh%20Yadav\Documents\Upwork\Project2\User+Retention.html#69%-of-the-users-joined-the-application-in-1st-week-of-Dec-2014," TargetMode="External"/><Relationship Id="rId5" Type="http://schemas.openxmlformats.org/officeDocument/2006/relationships/hyperlink" Target="file:///C:\Users\Arjun%20Singh%20Yadav\Documents\Upwork\Project2\User+Retention.html#Many-repurchases-came-around-3rd-day-for-customers-who-joined-on-5th-of-December." TargetMode="External"/><Relationship Id="rId4" Type="http://schemas.openxmlformats.org/officeDocument/2006/relationships/hyperlink" Target="file:///C:\Users\Arjun%20Singh%20Yadav\Documents\Upwork\Project2\User+Retention.html#Almost-80%-of-the-users-are-retained-upto-1-week-of-first-playing-the-ga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24000" y="1122362"/>
            <a:ext cx="9144000" cy="2840037"/>
          </a:xfrm>
        </p:spPr>
        <p:txBody>
          <a:bodyPr>
            <a:normAutofit/>
          </a:bodyPr>
          <a:lstStyle/>
          <a:p>
            <a:pPr>
              <a:lnSpc>
                <a:spcPct val="70000"/>
              </a:lnSpc>
            </a:pPr>
            <a:r>
              <a:rPr lang="en-IN" sz="3600" b="1">
                <a:effectLst/>
              </a:rPr>
              <a:t>Cohort Analysis</a:t>
            </a:r>
            <a:r>
              <a:rPr lang="en-IN" sz="3600" b="1" u="none" strike="noStrike">
                <a:effectLst/>
                <a:hlinkClick r:id="rId2"/>
              </a:rPr>
              <a:t>¶</a:t>
            </a:r>
            <a:br>
              <a:rPr lang="en-IN" sz="3600" b="1">
                <a:effectLst/>
              </a:rPr>
            </a:br>
            <a:r>
              <a:rPr lang="en-IN" sz="3600">
                <a:effectLst/>
              </a:rPr>
              <a:t>Cohort analysis is a tool to measure user engagement over time. It helps to know whether user engagement is actually getting better over time or is only appearing to improve because of growth.</a:t>
            </a:r>
            <a:br>
              <a:rPr lang="en-IN" sz="3600">
                <a:effectLst/>
              </a:rPr>
            </a:br>
            <a:endParaRPr lang="en-IN" sz="3600"/>
          </a:p>
        </p:txBody>
      </p:sp>
    </p:spTree>
    <p:extLst>
      <p:ext uri="{BB962C8B-B14F-4D97-AF65-F5344CB8AC3E}">
        <p14:creationId xmlns:p14="http://schemas.microsoft.com/office/powerpoint/2010/main" val="6144385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1364"/>
            <a:ext cx="12192000" cy="6627427"/>
          </a:xfrm>
        </p:spPr>
      </p:pic>
    </p:spTree>
    <p:extLst>
      <p:ext uri="{BB962C8B-B14F-4D97-AF65-F5344CB8AC3E}">
        <p14:creationId xmlns:p14="http://schemas.microsoft.com/office/powerpoint/2010/main" val="224123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Cohort Analysis based on Users Joining day: </a:t>
            </a:r>
            <a:br>
              <a:rPr lang="en-IN" b="1" dirty="0"/>
            </a:br>
            <a:r>
              <a:rPr lang="en-IN" b="1" dirty="0"/>
              <a:t>January 2015</a:t>
            </a:r>
            <a:endParaRPr lang="en-IN" dirty="0"/>
          </a:p>
        </p:txBody>
      </p:sp>
      <p:sp>
        <p:nvSpPr>
          <p:cNvPr id="3" name="Content Placeholder 2"/>
          <p:cNvSpPr>
            <a:spLocks noGrp="1"/>
          </p:cNvSpPr>
          <p:nvPr>
            <p:ph idx="1"/>
          </p:nvPr>
        </p:nvSpPr>
        <p:spPr/>
        <p:txBody>
          <a:bodyPr/>
          <a:lstStyle/>
          <a:p>
            <a:r>
              <a:rPr lang="en-IN" b="1" dirty="0" err="1"/>
              <a:t>Conclution</a:t>
            </a:r>
            <a:r>
              <a:rPr lang="en-IN" b="1" dirty="0"/>
              <a:t> Jan:</a:t>
            </a:r>
            <a:r>
              <a:rPr lang="en-IN" b="1" dirty="0">
                <a:hlinkClick r:id="rId2"/>
              </a:rPr>
              <a:t>¶</a:t>
            </a:r>
            <a:endParaRPr lang="en-IN" b="1" dirty="0"/>
          </a:p>
          <a:p>
            <a:pPr marL="0" indent="0">
              <a:buNone/>
            </a:pPr>
            <a:endParaRPr lang="en-IN" b="1" dirty="0"/>
          </a:p>
          <a:p>
            <a:r>
              <a:rPr lang="en-IN" b="1" dirty="0"/>
              <a:t>100% For 1st day, then Zero for rest</a:t>
            </a:r>
            <a:r>
              <a:rPr lang="en-IN" b="1" dirty="0">
                <a:hlinkClick r:id="rId3"/>
              </a:rPr>
              <a:t>¶</a:t>
            </a:r>
            <a:endParaRPr lang="en-IN" b="1" dirty="0"/>
          </a:p>
          <a:p>
            <a:r>
              <a:rPr lang="en-IN" b="1" dirty="0"/>
              <a:t>0% of the users were retained after 1st day</a:t>
            </a:r>
            <a:r>
              <a:rPr lang="en-IN" b="1" dirty="0">
                <a:hlinkClick r:id="rId4"/>
              </a:rPr>
              <a:t>¶</a:t>
            </a:r>
            <a:endParaRPr lang="en-IN" b="1" dirty="0"/>
          </a:p>
          <a:p>
            <a:r>
              <a:rPr lang="en-IN" b="1" dirty="0"/>
              <a:t>Users only joined on two days - 7th and 8th of January.</a:t>
            </a:r>
            <a:r>
              <a:rPr lang="en-IN" b="1" dirty="0">
                <a:hlinkClick r:id="rId5"/>
              </a:rPr>
              <a:t>¶</a:t>
            </a:r>
            <a:endParaRPr lang="en-IN" b="1" dirty="0"/>
          </a:p>
          <a:p>
            <a:endParaRPr lang="en-IN" dirty="0"/>
          </a:p>
        </p:txBody>
      </p:sp>
    </p:spTree>
    <p:extLst>
      <p:ext uri="{BB962C8B-B14F-4D97-AF65-F5344CB8AC3E}">
        <p14:creationId xmlns:p14="http://schemas.microsoft.com/office/powerpoint/2010/main" val="398515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Cohort Analysis based on Users Joining day: </a:t>
            </a:r>
            <a:br>
              <a:rPr lang="en-IN" b="1" dirty="0"/>
            </a:br>
            <a:r>
              <a:rPr lang="en-IN" b="1" dirty="0"/>
              <a:t>February 2014</a:t>
            </a:r>
            <a:endParaRPr lang="en-IN" dirty="0"/>
          </a:p>
        </p:txBody>
      </p:sp>
      <p:sp>
        <p:nvSpPr>
          <p:cNvPr id="3" name="Content Placeholder 2"/>
          <p:cNvSpPr>
            <a:spLocks noGrp="1"/>
          </p:cNvSpPr>
          <p:nvPr>
            <p:ph idx="1"/>
          </p:nvPr>
        </p:nvSpPr>
        <p:spPr/>
        <p:txBody>
          <a:bodyPr/>
          <a:lstStyle/>
          <a:p>
            <a:r>
              <a:rPr lang="en-IN" b="1" dirty="0" err="1"/>
              <a:t>Conclution</a:t>
            </a:r>
            <a:r>
              <a:rPr lang="en-IN" b="1" dirty="0"/>
              <a:t> Feb</a:t>
            </a:r>
            <a:r>
              <a:rPr lang="en-IN" b="1" dirty="0">
                <a:hlinkClick r:id="rId2"/>
              </a:rPr>
              <a:t>¶</a:t>
            </a:r>
            <a:r>
              <a:rPr lang="en-IN" b="1" dirty="0"/>
              <a:t>:</a:t>
            </a:r>
          </a:p>
          <a:p>
            <a:pPr marL="0" indent="0">
              <a:buNone/>
            </a:pPr>
            <a:endParaRPr lang="en-IN" b="1" dirty="0"/>
          </a:p>
          <a:p>
            <a:r>
              <a:rPr lang="en-IN" b="1" dirty="0"/>
              <a:t>100% For 1st day, then Zero for rest</a:t>
            </a:r>
            <a:r>
              <a:rPr lang="en-IN" b="1" dirty="0">
                <a:hlinkClick r:id="rId3"/>
              </a:rPr>
              <a:t>¶</a:t>
            </a:r>
            <a:endParaRPr lang="en-IN" b="1" dirty="0"/>
          </a:p>
          <a:p>
            <a:r>
              <a:rPr lang="en-IN" b="1" dirty="0"/>
              <a:t>0% Users were retained after 1st day.</a:t>
            </a:r>
            <a:r>
              <a:rPr lang="en-IN" b="1" dirty="0">
                <a:hlinkClick r:id="rId4"/>
              </a:rPr>
              <a:t>¶</a:t>
            </a:r>
            <a:endParaRPr lang="en-IN" b="1" dirty="0"/>
          </a:p>
          <a:p>
            <a:r>
              <a:rPr lang="en-IN" b="1" dirty="0"/>
              <a:t>Users used the application only on 13th and 26th of Feb.</a:t>
            </a:r>
            <a:r>
              <a:rPr lang="en-IN" b="1" dirty="0">
                <a:hlinkClick r:id="rId5"/>
              </a:rPr>
              <a:t>¶</a:t>
            </a:r>
            <a:endParaRPr lang="en-IN" b="1" dirty="0"/>
          </a:p>
        </p:txBody>
      </p:sp>
    </p:spTree>
    <p:extLst>
      <p:ext uri="{BB962C8B-B14F-4D97-AF65-F5344CB8AC3E}">
        <p14:creationId xmlns:p14="http://schemas.microsoft.com/office/powerpoint/2010/main" val="83254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Cohort Analysis based on Users Joining day: </a:t>
            </a:r>
            <a:br>
              <a:rPr lang="en-IN" b="1" dirty="0"/>
            </a:br>
            <a:r>
              <a:rPr lang="en-IN" b="1" dirty="0"/>
              <a:t>March 2014</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0382"/>
            <a:ext cx="6520070" cy="5178287"/>
          </a:xfrm>
        </p:spPr>
      </p:pic>
      <p:sp>
        <p:nvSpPr>
          <p:cNvPr id="3" name="TextBox 2"/>
          <p:cNvSpPr txBox="1"/>
          <p:nvPr/>
        </p:nvSpPr>
        <p:spPr>
          <a:xfrm>
            <a:off x="6683604" y="1690688"/>
            <a:ext cx="5344998" cy="5170646"/>
          </a:xfrm>
          <a:prstGeom prst="rect">
            <a:avLst/>
          </a:prstGeom>
          <a:noFill/>
        </p:spPr>
        <p:txBody>
          <a:bodyPr wrap="square" rtlCol="0">
            <a:spAutoFit/>
          </a:bodyPr>
          <a:lstStyle/>
          <a:p>
            <a:r>
              <a:rPr lang="en-IN" sz="2200" b="1" dirty="0"/>
              <a:t>45% of customers are retained on 2nd day who visited after first 10 days of the month.</a:t>
            </a:r>
            <a:r>
              <a:rPr lang="en-IN" sz="2200" b="1" dirty="0">
                <a:hlinkClick r:id="rId3"/>
              </a:rPr>
              <a:t>¶</a:t>
            </a:r>
            <a:endParaRPr lang="en-IN" sz="2200" b="1" dirty="0"/>
          </a:p>
          <a:p>
            <a:r>
              <a:rPr lang="en-IN" sz="2200" b="1" dirty="0"/>
              <a:t>5%-10% Users were retained for more than 12 days.</a:t>
            </a:r>
            <a:r>
              <a:rPr lang="en-IN" sz="2200" b="1" dirty="0">
                <a:hlinkClick r:id="rId4"/>
              </a:rPr>
              <a:t>¶</a:t>
            </a:r>
            <a:endParaRPr lang="en-IN" sz="2200" b="1" dirty="0"/>
          </a:p>
          <a:p>
            <a:endParaRPr lang="en-IN" sz="2200" b="1" dirty="0"/>
          </a:p>
          <a:p>
            <a:r>
              <a:rPr lang="en-IN" sz="2200" b="1" dirty="0"/>
              <a:t>Most successful Month for the application so far.</a:t>
            </a:r>
            <a:r>
              <a:rPr lang="en-IN" sz="2200" b="1" dirty="0">
                <a:hlinkClick r:id="rId5"/>
              </a:rPr>
              <a:t>¶</a:t>
            </a:r>
            <a:endParaRPr lang="en-IN" sz="2200" b="1" dirty="0"/>
          </a:p>
          <a:p>
            <a:r>
              <a:rPr lang="en-IN" sz="2200" b="1" dirty="0"/>
              <a:t>1) Users who joined on 15th of March were retained 100% for 8 days.</a:t>
            </a:r>
            <a:r>
              <a:rPr lang="en-IN" sz="2200" b="1" dirty="0">
                <a:hlinkClick r:id="rId6"/>
              </a:rPr>
              <a:t>¶</a:t>
            </a:r>
            <a:endParaRPr lang="en-IN" sz="2200" b="1" dirty="0"/>
          </a:p>
          <a:p>
            <a:r>
              <a:rPr lang="en-IN" sz="2200" b="1" dirty="0"/>
              <a:t>2) More users stayed who joined later in the month, mostly after 2nd week.</a:t>
            </a:r>
            <a:r>
              <a:rPr lang="en-IN" sz="2200" b="1" dirty="0">
                <a:hlinkClick r:id="rId7"/>
              </a:rPr>
              <a:t>¶</a:t>
            </a:r>
            <a:endParaRPr lang="en-IN" sz="2200" b="1" dirty="0"/>
          </a:p>
          <a:p>
            <a:r>
              <a:rPr lang="en-IN" sz="2200" b="1" dirty="0"/>
              <a:t>3) All users left on 1st day in the first week which is not seen in later months to come.</a:t>
            </a:r>
            <a:r>
              <a:rPr lang="en-IN" sz="2200" b="1" dirty="0">
                <a:hlinkClick r:id="rId8"/>
              </a:rPr>
              <a:t>¶</a:t>
            </a:r>
            <a:endParaRPr lang="en-IN" sz="2200" b="1" dirty="0"/>
          </a:p>
          <a:p>
            <a:endParaRPr lang="en-IN" sz="2200" b="1" dirty="0"/>
          </a:p>
        </p:txBody>
      </p:sp>
    </p:spTree>
    <p:extLst>
      <p:ext uri="{BB962C8B-B14F-4D97-AF65-F5344CB8AC3E}">
        <p14:creationId xmlns:p14="http://schemas.microsoft.com/office/powerpoint/2010/main" val="337618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248"/>
            <a:ext cx="12192000" cy="6869448"/>
          </a:xfrm>
        </p:spPr>
      </p:pic>
    </p:spTree>
    <p:extLst>
      <p:ext uri="{BB962C8B-B14F-4D97-AF65-F5344CB8AC3E}">
        <p14:creationId xmlns:p14="http://schemas.microsoft.com/office/powerpoint/2010/main" val="196092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Cohort Analysis based on Users Joining day: </a:t>
            </a:r>
            <a:br>
              <a:rPr lang="en-IN" b="1" dirty="0"/>
            </a:br>
            <a:r>
              <a:rPr lang="en-IN" b="1" dirty="0"/>
              <a:t>April 2015</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550504"/>
            <a:ext cx="6351104" cy="5307496"/>
          </a:xfrm>
        </p:spPr>
      </p:pic>
      <p:sp>
        <p:nvSpPr>
          <p:cNvPr id="3" name="TextBox 2"/>
          <p:cNvSpPr txBox="1"/>
          <p:nvPr/>
        </p:nvSpPr>
        <p:spPr>
          <a:xfrm>
            <a:off x="6360532" y="1875934"/>
            <a:ext cx="5696351" cy="3816429"/>
          </a:xfrm>
          <a:prstGeom prst="rect">
            <a:avLst/>
          </a:prstGeom>
          <a:noFill/>
        </p:spPr>
        <p:txBody>
          <a:bodyPr wrap="square" rtlCol="0">
            <a:spAutoFit/>
          </a:bodyPr>
          <a:lstStyle/>
          <a:p>
            <a:r>
              <a:rPr lang="en-IN" sz="2200" b="1" dirty="0" err="1"/>
              <a:t>Conclution</a:t>
            </a:r>
            <a:r>
              <a:rPr lang="en-IN" sz="2200" b="1" dirty="0"/>
              <a:t> April:</a:t>
            </a:r>
            <a:r>
              <a:rPr lang="en-IN" sz="2200" b="1" dirty="0">
                <a:hlinkClick r:id="rId3"/>
              </a:rPr>
              <a:t>¶</a:t>
            </a:r>
            <a:endParaRPr lang="en-IN" sz="2200" b="1" dirty="0"/>
          </a:p>
          <a:p>
            <a:r>
              <a:rPr lang="en-IN" sz="2200" b="1" dirty="0"/>
              <a:t>Most users leave by second day of joining 1% stay </a:t>
            </a:r>
            <a:r>
              <a:rPr lang="en-IN" sz="2200" b="1" dirty="0" err="1"/>
              <a:t>upto</a:t>
            </a:r>
            <a:r>
              <a:rPr lang="en-IN" sz="2200" b="1" dirty="0"/>
              <a:t> 12+ days</a:t>
            </a:r>
          </a:p>
          <a:p>
            <a:endParaRPr lang="en-IN" sz="2200" b="1" dirty="0"/>
          </a:p>
          <a:p>
            <a:r>
              <a:rPr lang="en-IN" sz="2200" b="1" dirty="0"/>
              <a:t>1) 80%-85% of Users leave after 1st day.</a:t>
            </a:r>
            <a:r>
              <a:rPr lang="en-IN" sz="2200" b="1" dirty="0">
                <a:hlinkClick r:id="rId4"/>
              </a:rPr>
              <a:t>¶</a:t>
            </a:r>
            <a:endParaRPr lang="en-IN" sz="2200" b="1" dirty="0"/>
          </a:p>
          <a:p>
            <a:r>
              <a:rPr lang="en-IN" sz="2200" b="1" dirty="0"/>
              <a:t>2) Retention of 1%-2% Users till 50-60 days.</a:t>
            </a:r>
            <a:r>
              <a:rPr lang="en-IN" sz="2200" b="1" dirty="0">
                <a:hlinkClick r:id="rId5"/>
              </a:rPr>
              <a:t>¶</a:t>
            </a:r>
            <a:endParaRPr lang="en-IN" sz="2200" b="1" dirty="0"/>
          </a:p>
          <a:p>
            <a:r>
              <a:rPr lang="en-IN" sz="2200" b="1" dirty="0"/>
              <a:t>3) 5th day of April has been the most </a:t>
            </a:r>
            <a:r>
              <a:rPr lang="en-IN" sz="2200" b="1" dirty="0" err="1"/>
              <a:t>succesful</a:t>
            </a:r>
            <a:r>
              <a:rPr lang="en-IN" sz="2200" b="1" dirty="0"/>
              <a:t> day, users who joined on 5th of April, 25% were retained </a:t>
            </a:r>
            <a:r>
              <a:rPr lang="en-IN" sz="2200" b="1" dirty="0" err="1"/>
              <a:t>upto</a:t>
            </a:r>
            <a:r>
              <a:rPr lang="en-IN" sz="2200" b="1" dirty="0"/>
              <a:t> 3rd day, and 12% were retained </a:t>
            </a:r>
            <a:r>
              <a:rPr lang="en-IN" sz="2200" b="1" dirty="0" err="1"/>
              <a:t>upto</a:t>
            </a:r>
            <a:r>
              <a:rPr lang="en-IN" sz="2200" b="1" dirty="0"/>
              <a:t> 10-12 days</a:t>
            </a:r>
          </a:p>
          <a:p>
            <a:endParaRPr lang="en-IN" sz="2200" b="1" dirty="0"/>
          </a:p>
        </p:txBody>
      </p:sp>
    </p:spTree>
    <p:extLst>
      <p:ext uri="{BB962C8B-B14F-4D97-AF65-F5344CB8AC3E}">
        <p14:creationId xmlns:p14="http://schemas.microsoft.com/office/powerpoint/2010/main" val="2654589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70" y="-1198"/>
            <a:ext cx="12235070" cy="6859197"/>
          </a:xfrm>
        </p:spPr>
      </p:pic>
    </p:spTree>
    <p:extLst>
      <p:ext uri="{BB962C8B-B14F-4D97-AF65-F5344CB8AC3E}">
        <p14:creationId xmlns:p14="http://schemas.microsoft.com/office/powerpoint/2010/main" val="356542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997"/>
          </a:xfrm>
        </p:spPr>
        <p:txBody>
          <a:bodyPr>
            <a:normAutofit fontScale="90000"/>
          </a:bodyPr>
          <a:lstStyle/>
          <a:p>
            <a:r>
              <a:rPr lang="en-IN" b="1" dirty="0"/>
              <a:t>Cohort Analysis based on Users Joining day: </a:t>
            </a:r>
            <a:br>
              <a:rPr lang="en-IN" b="1" dirty="0"/>
            </a:br>
            <a:r>
              <a:rPr lang="en-IN" b="1" dirty="0"/>
              <a:t>May 2015</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202634"/>
            <a:ext cx="7086599" cy="5655365"/>
          </a:xfrm>
        </p:spPr>
      </p:pic>
      <p:sp>
        <p:nvSpPr>
          <p:cNvPr id="3" name="TextBox 2"/>
          <p:cNvSpPr txBox="1"/>
          <p:nvPr/>
        </p:nvSpPr>
        <p:spPr>
          <a:xfrm>
            <a:off x="7086600" y="1555423"/>
            <a:ext cx="5007990" cy="4493538"/>
          </a:xfrm>
          <a:prstGeom prst="rect">
            <a:avLst/>
          </a:prstGeom>
          <a:noFill/>
        </p:spPr>
        <p:txBody>
          <a:bodyPr wrap="square" rtlCol="0">
            <a:spAutoFit/>
          </a:bodyPr>
          <a:lstStyle/>
          <a:p>
            <a:r>
              <a:rPr lang="en-IN" sz="2200" b="1" dirty="0"/>
              <a:t>Conclusion May:</a:t>
            </a:r>
            <a:r>
              <a:rPr lang="en-IN" sz="2200" b="1" dirty="0">
                <a:hlinkClick r:id="rId3"/>
              </a:rPr>
              <a:t>¶</a:t>
            </a:r>
            <a:endParaRPr lang="en-IN" sz="2200" b="1" dirty="0"/>
          </a:p>
          <a:p>
            <a:r>
              <a:rPr lang="en-IN" sz="2200" b="1" dirty="0"/>
              <a:t>30% users are retained till 3rd day, and 40 %Users are retained till 2nd day.</a:t>
            </a:r>
            <a:r>
              <a:rPr lang="en-IN" sz="2200" b="1" dirty="0">
                <a:hlinkClick r:id="rId4"/>
              </a:rPr>
              <a:t>¶</a:t>
            </a:r>
            <a:endParaRPr lang="en-IN" sz="2200" b="1" dirty="0"/>
          </a:p>
          <a:p>
            <a:r>
              <a:rPr lang="en-IN" sz="2200" b="1" dirty="0"/>
              <a:t>User make purchases between 7 to 5 days difference.</a:t>
            </a:r>
            <a:r>
              <a:rPr lang="en-IN" sz="2200" b="1" dirty="0">
                <a:hlinkClick r:id="rId5"/>
              </a:rPr>
              <a:t>¶</a:t>
            </a:r>
            <a:endParaRPr lang="en-IN" sz="2200" b="1" dirty="0"/>
          </a:p>
          <a:p>
            <a:endParaRPr lang="en-IN" sz="2200" b="1" dirty="0"/>
          </a:p>
          <a:p>
            <a:r>
              <a:rPr lang="en-IN" sz="2200" b="1" dirty="0"/>
              <a:t>1) Retention rate is almost 40% for 2nd day.</a:t>
            </a:r>
            <a:r>
              <a:rPr lang="en-IN" sz="2200" b="1" dirty="0">
                <a:hlinkClick r:id="rId6"/>
              </a:rPr>
              <a:t>¶</a:t>
            </a:r>
            <a:endParaRPr lang="en-IN" sz="2200" b="1" dirty="0"/>
          </a:p>
          <a:p>
            <a:r>
              <a:rPr lang="en-IN" sz="2200" b="1" dirty="0"/>
              <a:t>2) 5%-10% Return Users are noticed even after 1 week of last visit.</a:t>
            </a:r>
            <a:r>
              <a:rPr lang="en-IN" sz="2200" b="1" dirty="0">
                <a:hlinkClick r:id="rId7"/>
              </a:rPr>
              <a:t>¶</a:t>
            </a:r>
            <a:endParaRPr lang="en-IN" sz="2200" b="1" dirty="0"/>
          </a:p>
          <a:p>
            <a:r>
              <a:rPr lang="en-IN" sz="2200" b="1" dirty="0"/>
              <a:t>3) Retention is noticed between 10-45 days from the day of start.</a:t>
            </a:r>
            <a:r>
              <a:rPr lang="en-IN" sz="2200" b="1" dirty="0">
                <a:hlinkClick r:id="rId8"/>
              </a:rPr>
              <a:t>¶</a:t>
            </a:r>
            <a:endParaRPr lang="en-IN" sz="2200" b="1" dirty="0"/>
          </a:p>
          <a:p>
            <a:endParaRPr lang="en-IN" sz="2200" b="1" dirty="0"/>
          </a:p>
        </p:txBody>
      </p:sp>
    </p:spTree>
    <p:extLst>
      <p:ext uri="{BB962C8B-B14F-4D97-AF65-F5344CB8AC3E}">
        <p14:creationId xmlns:p14="http://schemas.microsoft.com/office/powerpoint/2010/main" val="218301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8"/>
            <a:ext cx="12192000" cy="6859197"/>
          </a:xfrm>
        </p:spPr>
      </p:pic>
    </p:spTree>
    <p:extLst>
      <p:ext uri="{BB962C8B-B14F-4D97-AF65-F5344CB8AC3E}">
        <p14:creationId xmlns:p14="http://schemas.microsoft.com/office/powerpoint/2010/main" val="3021150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7632"/>
          </a:xfrm>
        </p:spPr>
        <p:txBody>
          <a:bodyPr>
            <a:normAutofit fontScale="90000"/>
          </a:bodyPr>
          <a:lstStyle/>
          <a:p>
            <a:r>
              <a:rPr lang="en-IN" b="1" dirty="0"/>
              <a:t>Cohort </a:t>
            </a:r>
            <a:r>
              <a:rPr lang="en-IN" b="1" dirty="0" err="1"/>
              <a:t>Anaysis</a:t>
            </a:r>
            <a:r>
              <a:rPr lang="en-IN" b="1" dirty="0"/>
              <a:t> based on Users Joining day: </a:t>
            </a:r>
            <a:br>
              <a:rPr lang="en-IN" b="1" dirty="0"/>
            </a:br>
            <a:r>
              <a:rPr lang="en-IN" b="1" dirty="0"/>
              <a:t>June 2015</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72208"/>
            <a:ext cx="6777871" cy="5585791"/>
          </a:xfrm>
        </p:spPr>
      </p:pic>
      <p:sp>
        <p:nvSpPr>
          <p:cNvPr id="3" name="TextBox 2"/>
          <p:cNvSpPr txBox="1"/>
          <p:nvPr/>
        </p:nvSpPr>
        <p:spPr>
          <a:xfrm>
            <a:off x="6853287" y="1583703"/>
            <a:ext cx="5194169" cy="2123658"/>
          </a:xfrm>
          <a:prstGeom prst="rect">
            <a:avLst/>
          </a:prstGeom>
          <a:noFill/>
        </p:spPr>
        <p:txBody>
          <a:bodyPr wrap="square" rtlCol="0">
            <a:spAutoFit/>
          </a:bodyPr>
          <a:lstStyle/>
          <a:p>
            <a:r>
              <a:rPr lang="en-IN" sz="2200" b="1" dirty="0"/>
              <a:t>Conclusion  from June :-</a:t>
            </a:r>
            <a:r>
              <a:rPr lang="en-IN" sz="2200" b="1" dirty="0">
                <a:hlinkClick r:id="rId3"/>
              </a:rPr>
              <a:t>¶</a:t>
            </a:r>
            <a:endParaRPr lang="en-IN" sz="2200" b="1" dirty="0"/>
          </a:p>
          <a:p>
            <a:r>
              <a:rPr lang="en-IN" sz="2200" b="1" dirty="0"/>
              <a:t>70% User Leave in June on 2nd Day.</a:t>
            </a:r>
          </a:p>
          <a:p>
            <a:endParaRPr lang="en-IN" sz="2200" b="1" dirty="0"/>
          </a:p>
          <a:p>
            <a:r>
              <a:rPr lang="en-IN" sz="2200" b="1" dirty="0"/>
              <a:t>Users who join Mid June between 5th of June to 15th June have 20% Higher Chance of staying for as long as 12-19 Days</a:t>
            </a:r>
          </a:p>
        </p:txBody>
      </p:sp>
    </p:spTree>
    <p:extLst>
      <p:ext uri="{BB962C8B-B14F-4D97-AF65-F5344CB8AC3E}">
        <p14:creationId xmlns:p14="http://schemas.microsoft.com/office/powerpoint/2010/main" val="262657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55553"/>
          </a:xfrm>
        </p:spPr>
        <p:txBody>
          <a:bodyPr>
            <a:noAutofit/>
          </a:bodyPr>
          <a:lstStyle/>
          <a:p>
            <a:r>
              <a:rPr lang="en-IN" sz="4200" b="1" dirty="0"/>
              <a:t>Two main benefits of reading the above cohort table, are:</a:t>
            </a:r>
            <a:br>
              <a:rPr lang="en-IN" sz="2200" dirty="0"/>
            </a:br>
            <a:r>
              <a:rPr lang="en-IN" sz="2200" dirty="0"/>
              <a:t>1)product lifetime (as depicted vertically down in the table) – comparing different cohorts at the same stage in their life cycle – we can see what % of people in a cohort are coming back to app after 3 days and so on. The early lifetime months can be linked to the quality of your onboarding experience and the performance of customer success team.</a:t>
            </a:r>
            <a:br>
              <a:rPr lang="en-IN" sz="2200" dirty="0"/>
            </a:br>
            <a:r>
              <a:rPr lang="en-IN" sz="2200" dirty="0"/>
              <a:t>2)user lifetime (as depicted horizontally to the right of the table) – seeing the long term relationship with people in any cohort – to ascertain how long people are coming back and how strong or how valuable that cohort is. This can be presumably linked to something like the quality of the product, operations, and customer support.</a:t>
            </a:r>
            <a:br>
              <a:rPr lang="en-IN" sz="2200" dirty="0"/>
            </a:br>
            <a:endParaRPr lang="en-IN" sz="2200" dirty="0"/>
          </a:p>
        </p:txBody>
      </p:sp>
    </p:spTree>
    <p:extLst>
      <p:ext uri="{BB962C8B-B14F-4D97-AF65-F5344CB8AC3E}">
        <p14:creationId xmlns:p14="http://schemas.microsoft.com/office/powerpoint/2010/main" val="236718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80"/>
            <a:ext cx="12192000" cy="6843419"/>
          </a:xfrm>
        </p:spPr>
      </p:pic>
    </p:spTree>
    <p:extLst>
      <p:ext uri="{BB962C8B-B14F-4D97-AF65-F5344CB8AC3E}">
        <p14:creationId xmlns:p14="http://schemas.microsoft.com/office/powerpoint/2010/main" val="363109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00587"/>
          </a:xfrm>
        </p:spPr>
        <p:txBody>
          <a:bodyPr>
            <a:normAutofit fontScale="90000"/>
          </a:bodyPr>
          <a:lstStyle/>
          <a:p>
            <a:r>
              <a:rPr lang="en-IN" sz="4200" b="1" dirty="0">
                <a:effectLst/>
              </a:rPr>
              <a:t>Step 2:</a:t>
            </a:r>
            <a:r>
              <a:rPr lang="en-IN" sz="4200" b="1" u="none" strike="noStrike" dirty="0">
                <a:effectLst/>
                <a:hlinkClick r:id="rId2"/>
              </a:rPr>
              <a:t>¶</a:t>
            </a:r>
            <a:br>
              <a:rPr lang="en-IN" b="1" dirty="0">
                <a:effectLst/>
              </a:rPr>
            </a:br>
            <a:r>
              <a:rPr lang="en-IN" sz="2400" dirty="0">
                <a:effectLst/>
              </a:rPr>
              <a:t>Difference in retention rate between </a:t>
            </a:r>
            <a:r>
              <a:rPr lang="en-IN" sz="2400" dirty="0" err="1">
                <a:effectLst/>
              </a:rPr>
              <a:t>User_id</a:t>
            </a:r>
            <a:r>
              <a:rPr lang="en-IN" sz="2400" dirty="0">
                <a:effectLst/>
              </a:rPr>
              <a:t> and </a:t>
            </a:r>
            <a:r>
              <a:rPr lang="en-IN" sz="2400" dirty="0" err="1">
                <a:effectLst/>
              </a:rPr>
              <a:t>Device_id</a:t>
            </a:r>
            <a:br>
              <a:rPr lang="en-IN" sz="2400" dirty="0">
                <a:effectLst/>
              </a:rPr>
            </a:br>
            <a:r>
              <a:rPr lang="en-IN" sz="2400" dirty="0">
                <a:effectLst/>
              </a:rPr>
              <a:t>Results can not be compared accurately .</a:t>
            </a:r>
            <a:br>
              <a:rPr lang="en-IN" sz="2400" dirty="0">
                <a:effectLst/>
              </a:rPr>
            </a:br>
            <a:br>
              <a:rPr lang="en-IN" sz="2400" dirty="0">
                <a:effectLst/>
              </a:rPr>
            </a:br>
            <a:r>
              <a:rPr lang="en-IN" sz="2400" dirty="0">
                <a:effectLst/>
              </a:rPr>
              <a:t>1)as there are only 11685 </a:t>
            </a:r>
            <a:r>
              <a:rPr lang="en-IN" sz="2400" dirty="0" err="1">
                <a:effectLst/>
              </a:rPr>
              <a:t>Device_id</a:t>
            </a:r>
            <a:r>
              <a:rPr lang="en-IN" sz="2400" dirty="0">
                <a:effectLst/>
              </a:rPr>
              <a:t> VS 17916 </a:t>
            </a:r>
            <a:r>
              <a:rPr lang="en-IN" sz="2400" dirty="0" err="1">
                <a:effectLst/>
              </a:rPr>
              <a:t>User_id</a:t>
            </a:r>
            <a:r>
              <a:rPr lang="en-IN" sz="2400" dirty="0">
                <a:effectLst/>
              </a:rPr>
              <a:t>. </a:t>
            </a:r>
            <a:br>
              <a:rPr lang="en-IN" sz="2400" dirty="0">
                <a:effectLst/>
              </a:rPr>
            </a:br>
            <a:br>
              <a:rPr lang="en-IN" sz="2400" dirty="0">
                <a:effectLst/>
              </a:rPr>
            </a:br>
            <a:r>
              <a:rPr lang="en-IN" sz="2400" dirty="0">
                <a:effectLst/>
              </a:rPr>
              <a:t>2)as there are more than 112 missing Device id in the dataset</a:t>
            </a:r>
            <a:br>
              <a:rPr lang="en-IN" sz="2400" dirty="0">
                <a:effectLst/>
              </a:rPr>
            </a:br>
            <a:br>
              <a:rPr lang="en-IN" sz="2400" dirty="0">
                <a:effectLst/>
              </a:rPr>
            </a:br>
            <a:r>
              <a:rPr lang="en-IN" sz="2400" dirty="0">
                <a:effectLst/>
              </a:rPr>
              <a:t>This produced a drastic Bias in the results.</a:t>
            </a:r>
            <a:br>
              <a:rPr lang="en-IN" dirty="0">
                <a:effectLst/>
              </a:rPr>
            </a:b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818" y="3756990"/>
            <a:ext cx="9976363" cy="196204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61047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2305878"/>
          </a:xfrm>
        </p:spPr>
        <p:txBody>
          <a:bodyPr>
            <a:normAutofit lnSpcReduction="10000"/>
          </a:bodyPr>
          <a:lstStyle/>
          <a:p>
            <a:r>
              <a:rPr lang="en-IN" sz="4200" b="1" dirty="0">
                <a:effectLst/>
              </a:rPr>
              <a:t>Step 3:</a:t>
            </a:r>
            <a:r>
              <a:rPr lang="en-IN" sz="4200" b="1" u="none" strike="noStrike" dirty="0">
                <a:effectLst/>
                <a:hlinkClick r:id="rId2"/>
              </a:rPr>
              <a:t>¶</a:t>
            </a:r>
            <a:endParaRPr lang="en-IN" sz="4200" b="1" dirty="0">
              <a:effectLst/>
            </a:endParaRPr>
          </a:p>
          <a:p>
            <a:r>
              <a:rPr lang="en-IN" sz="2200" dirty="0">
                <a:effectLst/>
              </a:rPr>
              <a:t>How much of the variation in the 2nd day retention can be explained by whether or not the user completed the tutorial on the 1st day.</a:t>
            </a:r>
            <a:br>
              <a:rPr lang="en-IN" sz="2200" dirty="0">
                <a:effectLst/>
              </a:rPr>
            </a:br>
            <a:r>
              <a:rPr lang="en-IN" sz="2200" b="1" dirty="0">
                <a:effectLst/>
              </a:rPr>
              <a:t>(You know if someone has complete the tutorial from the funnel steps in the user file. if funnel_1d greater than 2116 then user has completed the tutorial) </a:t>
            </a:r>
            <a:endParaRPr lang="en-IN" sz="2200" dirty="0">
              <a:effectLst/>
            </a:endParaRPr>
          </a:p>
          <a:p>
            <a:r>
              <a:rPr lang="en-IN" sz="2200" dirty="0">
                <a:effectLst/>
              </a:rPr>
              <a:t>What is the significance of funnel_1d in understanding 2nd day retention.</a:t>
            </a:r>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58" y="2156792"/>
            <a:ext cx="7722704" cy="4701208"/>
          </a:xfrm>
          <a:prstGeom prst="rect">
            <a:avLst/>
          </a:prstGeom>
        </p:spPr>
      </p:pic>
      <p:sp>
        <p:nvSpPr>
          <p:cNvPr id="6" name="TextBox 5"/>
          <p:cNvSpPr txBox="1"/>
          <p:nvPr/>
        </p:nvSpPr>
        <p:spPr>
          <a:xfrm>
            <a:off x="7679635" y="3135389"/>
            <a:ext cx="4214192" cy="1446550"/>
          </a:xfrm>
          <a:prstGeom prst="rect">
            <a:avLst/>
          </a:prstGeom>
          <a:noFill/>
        </p:spPr>
        <p:txBody>
          <a:bodyPr wrap="square" rtlCol="0">
            <a:spAutoFit/>
          </a:bodyPr>
          <a:lstStyle/>
          <a:p>
            <a:r>
              <a:rPr lang="en-IN" sz="2200" b="1" dirty="0"/>
              <a:t>Users with funnel_1d greater than 2116</a:t>
            </a:r>
          </a:p>
          <a:p>
            <a:r>
              <a:rPr lang="en-IN" sz="2200" b="1" dirty="0"/>
              <a:t>Explain 81% Variation in 2</a:t>
            </a:r>
            <a:r>
              <a:rPr lang="en-IN" sz="2200" b="1" baseline="30000" dirty="0"/>
              <a:t>nd</a:t>
            </a:r>
            <a:r>
              <a:rPr lang="en-IN" sz="2200" b="1" dirty="0"/>
              <a:t> Day Retention of an player.</a:t>
            </a:r>
          </a:p>
        </p:txBody>
      </p:sp>
    </p:spTree>
    <p:extLst>
      <p:ext uri="{BB962C8B-B14F-4D97-AF65-F5344CB8AC3E}">
        <p14:creationId xmlns:p14="http://schemas.microsoft.com/office/powerpoint/2010/main" val="756270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200" b="1" dirty="0">
                <a:effectLst/>
              </a:rPr>
              <a:t>Step 4:</a:t>
            </a:r>
            <a:r>
              <a:rPr lang="en-IN" sz="4200" b="1" u="none" strike="noStrike" dirty="0">
                <a:effectLst/>
                <a:hlinkClick r:id="rId2"/>
              </a:rPr>
              <a:t>¶</a:t>
            </a:r>
            <a:br>
              <a:rPr lang="en-IN" sz="2200" b="1" dirty="0">
                <a:effectLst/>
              </a:rPr>
            </a:br>
            <a:r>
              <a:rPr lang="en-IN" sz="2200" dirty="0">
                <a:effectLst/>
              </a:rPr>
              <a:t>Identifying </a:t>
            </a:r>
            <a:r>
              <a:rPr lang="en-IN" sz="2200" b="1" dirty="0">
                <a:effectLst/>
              </a:rPr>
              <a:t>two other significant variables</a:t>
            </a:r>
            <a:r>
              <a:rPr lang="en-IN" sz="2200" dirty="0">
                <a:effectLst/>
              </a:rPr>
              <a:t> that we should look at to improve </a:t>
            </a:r>
            <a:r>
              <a:rPr lang="en-IN" sz="2200" b="1" dirty="0">
                <a:effectLst/>
              </a:rPr>
              <a:t>day 2 retention</a:t>
            </a:r>
            <a:r>
              <a:rPr lang="en-IN" sz="2200" dirty="0">
                <a:effectLst/>
              </a:rPr>
              <a:t> and quantify </a:t>
            </a:r>
            <a:r>
              <a:rPr lang="en-IN" sz="2200" b="1" dirty="0">
                <a:effectLst/>
              </a:rPr>
              <a:t>how much of the variation</a:t>
            </a:r>
            <a:r>
              <a:rPr lang="en-IN" sz="2200" dirty="0">
                <a:effectLst/>
              </a:rPr>
              <a:t> in retention can be </a:t>
            </a:r>
            <a:r>
              <a:rPr lang="en-IN" sz="2200" b="1" dirty="0">
                <a:effectLst/>
              </a:rPr>
              <a:t>explained by these variables</a:t>
            </a:r>
            <a:r>
              <a:rPr lang="en-IN" sz="2200" dirty="0">
                <a:effectLst/>
              </a:rPr>
              <a:t>.</a:t>
            </a:r>
            <a:br>
              <a:rPr lang="en-IN" sz="2200" dirty="0">
                <a:effectLst/>
              </a:rPr>
            </a:br>
            <a:endParaRPr lang="en-IN" sz="22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825624"/>
            <a:ext cx="7295322" cy="5032375"/>
          </a:xfrm>
        </p:spPr>
      </p:pic>
      <p:sp>
        <p:nvSpPr>
          <p:cNvPr id="6" name="TextBox 5"/>
          <p:cNvSpPr txBox="1"/>
          <p:nvPr/>
        </p:nvSpPr>
        <p:spPr>
          <a:xfrm>
            <a:off x="7295322" y="2415209"/>
            <a:ext cx="4462669" cy="3754874"/>
          </a:xfrm>
          <a:prstGeom prst="rect">
            <a:avLst/>
          </a:prstGeom>
          <a:noFill/>
        </p:spPr>
        <p:txBody>
          <a:bodyPr wrap="square" rtlCol="0">
            <a:spAutoFit/>
          </a:bodyPr>
          <a:lstStyle/>
          <a:p>
            <a:r>
              <a:rPr lang="en-IN" sz="2200" dirty="0">
                <a:effectLst/>
              </a:rPr>
              <a:t>The retention depends highly on player game performances:</a:t>
            </a:r>
          </a:p>
          <a:p>
            <a:endParaRPr lang="en-IN" sz="2200" dirty="0">
              <a:effectLst/>
            </a:endParaRPr>
          </a:p>
          <a:p>
            <a:pPr marL="457200" indent="-457200">
              <a:buAutoNum type="arabicParenR"/>
            </a:pPr>
            <a:r>
              <a:rPr lang="en-IN" sz="2200" dirty="0">
                <a:effectLst/>
              </a:rPr>
              <a:t>If the user is below 272 </a:t>
            </a:r>
            <a:r>
              <a:rPr lang="en-IN" sz="2200" dirty="0" err="1">
                <a:effectLst/>
              </a:rPr>
              <a:t>Xp</a:t>
            </a:r>
            <a:r>
              <a:rPr lang="en-IN" sz="2200" dirty="0">
                <a:effectLst/>
              </a:rPr>
              <a:t> and </a:t>
            </a:r>
            <a:r>
              <a:rPr lang="en-IN" sz="2200" dirty="0" err="1">
                <a:effectLst/>
              </a:rPr>
              <a:t>game_resources_stamina</a:t>
            </a:r>
            <a:r>
              <a:rPr lang="en-IN" sz="2200" dirty="0">
                <a:effectLst/>
              </a:rPr>
              <a:t> is less than 4.5</a:t>
            </a:r>
            <a:br>
              <a:rPr lang="en-IN" sz="2200" dirty="0">
                <a:effectLst/>
              </a:rPr>
            </a:br>
            <a:r>
              <a:rPr lang="en-IN" sz="2200" b="1" dirty="0">
                <a:effectLst/>
              </a:rPr>
              <a:t>Player Has 83% Chances to leave the application.</a:t>
            </a:r>
          </a:p>
          <a:p>
            <a:r>
              <a:rPr lang="en-IN" sz="2200" dirty="0">
                <a:effectLst/>
              </a:rPr>
              <a:t>2) Otherwise player continues using the app on 2nd day</a:t>
            </a:r>
          </a:p>
          <a:p>
            <a:endParaRPr lang="en-IN" dirty="0"/>
          </a:p>
        </p:txBody>
      </p:sp>
    </p:spTree>
    <p:extLst>
      <p:ext uri="{BB962C8B-B14F-4D97-AF65-F5344CB8AC3E}">
        <p14:creationId xmlns:p14="http://schemas.microsoft.com/office/powerpoint/2010/main" val="1408325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59214"/>
          </a:xfrm>
        </p:spPr>
        <p:txBody>
          <a:bodyPr>
            <a:noAutofit/>
          </a:bodyPr>
          <a:lstStyle/>
          <a:p>
            <a:r>
              <a:rPr lang="en-IN" sz="3800" b="1" dirty="0"/>
              <a:t>Relative influence : Of All the factors in the data on 2nd day retention including top 2.</a:t>
            </a:r>
            <a:r>
              <a:rPr lang="en-IN" sz="3800" b="1" dirty="0">
                <a:hlinkClick r:id="rId2"/>
              </a:rPr>
              <a:t>¶</a:t>
            </a:r>
            <a:endParaRPr lang="en-IN" sz="38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292087"/>
            <a:ext cx="12192000" cy="5565913"/>
          </a:xfrm>
        </p:spPr>
      </p:pic>
    </p:spTree>
    <p:extLst>
      <p:ext uri="{BB962C8B-B14F-4D97-AF65-F5344CB8AC3E}">
        <p14:creationId xmlns:p14="http://schemas.microsoft.com/office/powerpoint/2010/main" val="1138001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Result:</a:t>
            </a:r>
          </a:p>
        </p:txBody>
      </p:sp>
      <p:sp>
        <p:nvSpPr>
          <p:cNvPr id="3" name="Content Placeholder 2"/>
          <p:cNvSpPr>
            <a:spLocks noGrp="1"/>
          </p:cNvSpPr>
          <p:nvPr>
            <p:ph idx="1"/>
          </p:nvPr>
        </p:nvSpPr>
        <p:spPr/>
        <p:txBody>
          <a:bodyPr/>
          <a:lstStyle/>
          <a:p>
            <a:r>
              <a:rPr lang="en-IN" dirty="0">
                <a:effectLst/>
              </a:rPr>
              <a:t>We Notice funnel_5min has higher importance than Funnel_1d Also Version, day of the month are very important</a:t>
            </a:r>
          </a:p>
          <a:p>
            <a:r>
              <a:rPr lang="en-IN" dirty="0">
                <a:effectLst/>
              </a:rPr>
              <a:t>But the most significant or generalized Features are in the game itself:</a:t>
            </a:r>
            <a:br>
              <a:rPr lang="en-IN" dirty="0">
                <a:effectLst/>
              </a:rPr>
            </a:br>
            <a:r>
              <a:rPr lang="en-IN" b="1" dirty="0">
                <a:effectLst/>
              </a:rPr>
              <a:t>1)</a:t>
            </a:r>
            <a:r>
              <a:rPr lang="en-IN" b="1" dirty="0" err="1">
                <a:effectLst/>
              </a:rPr>
              <a:t>Game_Resource_Xp</a:t>
            </a:r>
            <a:r>
              <a:rPr lang="en-IN" b="1" dirty="0">
                <a:effectLst/>
              </a:rPr>
              <a:t> has 75% Importance in determining 2nd day retention.</a:t>
            </a:r>
            <a:br>
              <a:rPr lang="en-IN" b="1" dirty="0">
                <a:effectLst/>
              </a:rPr>
            </a:br>
            <a:r>
              <a:rPr lang="en-IN" b="1" dirty="0">
                <a:effectLst/>
              </a:rPr>
              <a:t>2)User Stamina explains 20% of retention.</a:t>
            </a:r>
            <a:endParaRPr lang="en-IN" dirty="0">
              <a:effectLst/>
            </a:endParaRPr>
          </a:p>
          <a:p>
            <a:endParaRPr lang="en-IN" b="1" dirty="0"/>
          </a:p>
        </p:txBody>
      </p:sp>
    </p:spTree>
    <p:extLst>
      <p:ext uri="{BB962C8B-B14F-4D97-AF65-F5344CB8AC3E}">
        <p14:creationId xmlns:p14="http://schemas.microsoft.com/office/powerpoint/2010/main" val="1999197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Thank You</a:t>
            </a:r>
          </a:p>
        </p:txBody>
      </p:sp>
    </p:spTree>
    <p:extLst>
      <p:ext uri="{BB962C8B-B14F-4D97-AF65-F5344CB8AC3E}">
        <p14:creationId xmlns:p14="http://schemas.microsoft.com/office/powerpoint/2010/main" val="320441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92875"/>
          </a:xfrm>
        </p:spPr>
        <p:txBody>
          <a:bodyPr>
            <a:normAutofit/>
          </a:bodyPr>
          <a:lstStyle/>
          <a:p>
            <a:r>
              <a:rPr lang="en-IN" sz="4200" b="1" dirty="0">
                <a:effectLst/>
              </a:rPr>
              <a:t>Step 1:</a:t>
            </a:r>
            <a:r>
              <a:rPr lang="en-IN" sz="4200" b="1" u="none" strike="noStrike" dirty="0">
                <a:effectLst/>
                <a:hlinkClick r:id="rId2"/>
              </a:rPr>
              <a:t>¶</a:t>
            </a:r>
            <a:br>
              <a:rPr lang="en-IN" sz="4200" b="1" u="none" strike="noStrike" dirty="0">
                <a:effectLst/>
              </a:rPr>
            </a:br>
            <a:br>
              <a:rPr lang="en-IN" sz="2400" b="1" dirty="0">
                <a:effectLst/>
              </a:rPr>
            </a:br>
            <a:r>
              <a:rPr lang="en-IN" sz="2400" dirty="0">
                <a:effectLst/>
              </a:rPr>
              <a:t>Calculate the 2nd day, 7th day and 10th day retention .</a:t>
            </a:r>
            <a:br>
              <a:rPr lang="en-IN" sz="2400" dirty="0">
                <a:effectLst/>
              </a:rPr>
            </a:br>
            <a:br>
              <a:rPr lang="en-IN" sz="2400" dirty="0">
                <a:effectLst/>
              </a:rPr>
            </a:br>
            <a:r>
              <a:rPr lang="en-IN" sz="2400" b="1" dirty="0">
                <a:effectLst/>
              </a:rPr>
              <a:t>Retention = Percentage of people that downloaded the game on day 1 also who played again on day 2, 7 and day 10.</a:t>
            </a:r>
            <a:br>
              <a:rPr lang="en-IN" sz="2400" b="1" dirty="0">
                <a:effectLst/>
              </a:rPr>
            </a:br>
            <a:br>
              <a:rPr lang="en-IN" sz="2400" dirty="0">
                <a:effectLst/>
              </a:rPr>
            </a:br>
            <a:r>
              <a:rPr lang="en-IN" sz="2400" dirty="0">
                <a:effectLst/>
              </a:rPr>
              <a:t>Two way retention calculation,</a:t>
            </a:r>
            <a:br>
              <a:rPr lang="en-IN" sz="2400" dirty="0">
                <a:effectLst/>
              </a:rPr>
            </a:br>
            <a:r>
              <a:rPr lang="en-IN" sz="2400" dirty="0">
                <a:effectLst/>
              </a:rPr>
              <a:t>1) using the user id (</a:t>
            </a:r>
            <a:r>
              <a:rPr lang="en-IN" sz="2400" dirty="0" err="1">
                <a:effectLst/>
              </a:rPr>
              <a:t>user_id</a:t>
            </a:r>
            <a:r>
              <a:rPr lang="en-IN" sz="2400" dirty="0">
                <a:effectLst/>
              </a:rPr>
              <a:t>)</a:t>
            </a:r>
            <a:br>
              <a:rPr lang="en-IN" sz="2400" dirty="0">
                <a:effectLst/>
              </a:rPr>
            </a:br>
            <a:r>
              <a:rPr lang="en-IN" sz="2400" dirty="0">
                <a:effectLst/>
              </a:rPr>
              <a:t>2) using the device id (</a:t>
            </a:r>
            <a:r>
              <a:rPr lang="en-IN" sz="2400" dirty="0" err="1">
                <a:effectLst/>
              </a:rPr>
              <a:t>client_mobile_device_aid</a:t>
            </a:r>
            <a:r>
              <a:rPr lang="en-IN" sz="2400" dirty="0">
                <a:effectLst/>
              </a:rPr>
              <a:t>)</a:t>
            </a:r>
            <a:br>
              <a:rPr lang="en-IN" sz="2400" dirty="0">
                <a:effectLst/>
              </a:rPr>
            </a:br>
            <a:r>
              <a:rPr lang="en-IN" sz="2400" dirty="0">
                <a:effectLst/>
              </a:rPr>
              <a:t>(Please note that you only have the device id from the 14th of April)</a:t>
            </a:r>
            <a:br>
              <a:rPr lang="en-IN" sz="2400" dirty="0">
                <a:effectLst/>
              </a:rPr>
            </a:br>
            <a:endParaRPr lang="en-IN" sz="2200" dirty="0"/>
          </a:p>
        </p:txBody>
      </p:sp>
    </p:spTree>
    <p:extLst>
      <p:ext uri="{BB962C8B-B14F-4D97-AF65-F5344CB8AC3E}">
        <p14:creationId xmlns:p14="http://schemas.microsoft.com/office/powerpoint/2010/main" val="189244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Process Part1:</a:t>
            </a:r>
            <a:br>
              <a:rPr lang="en-IN" sz="2200" dirty="0"/>
            </a:br>
            <a:r>
              <a:rPr lang="en-IN" sz="2200" dirty="0"/>
              <a:t>Since we're doing monthly cohorts, we'll be looking at the total monthly </a:t>
            </a:r>
            <a:r>
              <a:rPr lang="en-IN" sz="2200" dirty="0" err="1"/>
              <a:t>behavior</a:t>
            </a:r>
            <a:r>
              <a:rPr lang="en-IN" sz="2200" dirty="0"/>
              <a:t> of our users. Therefore, we don't want granular datetime data (right now).</a:t>
            </a:r>
            <a:br>
              <a:rPr lang="en-IN" sz="2200" dirty="0"/>
            </a:br>
            <a:r>
              <a:rPr lang="en-IN" sz="2200" dirty="0">
                <a:effectLst/>
              </a:rPr>
              <a:t>Since we're looking at cohorts  divided into months, we need to aggregate users, orders, and amount spent by the </a:t>
            </a:r>
            <a:r>
              <a:rPr lang="en-IN" sz="2200" dirty="0" err="1">
                <a:effectLst/>
              </a:rPr>
              <a:t>CohortGroup</a:t>
            </a:r>
            <a:r>
              <a:rPr lang="en-IN" sz="2200" dirty="0">
                <a:effectLst/>
              </a:rPr>
              <a:t> within the month (</a:t>
            </a:r>
            <a:r>
              <a:rPr lang="en-IN" sz="2200" dirty="0" err="1">
                <a:effectLst/>
              </a:rPr>
              <a:t>OrderPeriod</a:t>
            </a:r>
            <a:r>
              <a:rPr lang="en-IN" sz="2200" dirty="0">
                <a:effectLst/>
              </a:rPr>
              <a:t>).</a:t>
            </a:r>
            <a:br>
              <a:rPr lang="en-IN" sz="2400" dirty="0">
                <a:effectLst/>
              </a:rPr>
            </a:br>
            <a:endParaRPr lang="en-IN" sz="2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07095"/>
            <a:ext cx="6890994" cy="4750905"/>
          </a:xfrm>
        </p:spPr>
      </p:pic>
      <p:sp>
        <p:nvSpPr>
          <p:cNvPr id="3" name="TextBox 2"/>
          <p:cNvSpPr txBox="1"/>
          <p:nvPr/>
        </p:nvSpPr>
        <p:spPr>
          <a:xfrm>
            <a:off x="6890994" y="2422689"/>
            <a:ext cx="5099901" cy="2462213"/>
          </a:xfrm>
          <a:prstGeom prst="rect">
            <a:avLst/>
          </a:prstGeom>
          <a:noFill/>
        </p:spPr>
        <p:txBody>
          <a:bodyPr wrap="square" rtlCol="0">
            <a:spAutoFit/>
          </a:bodyPr>
          <a:lstStyle/>
          <a:p>
            <a:r>
              <a:rPr lang="en-IN" sz="2200" b="1" dirty="0" err="1"/>
              <a:t>Conclution</a:t>
            </a:r>
            <a:r>
              <a:rPr lang="en-IN" sz="2200" b="1" dirty="0"/>
              <a:t> from Overall Cohort Analysis:</a:t>
            </a:r>
            <a:r>
              <a:rPr lang="en-IN" sz="2200" b="1" dirty="0">
                <a:hlinkClick r:id="rId3"/>
              </a:rPr>
              <a:t>¶</a:t>
            </a:r>
            <a:endParaRPr lang="en-IN" sz="2200" b="1" dirty="0"/>
          </a:p>
          <a:p>
            <a:r>
              <a:rPr lang="en-IN" sz="2200" b="1" dirty="0"/>
              <a:t>March 2015 and December 2014 Has been most successful in </a:t>
            </a:r>
            <a:r>
              <a:rPr lang="en-IN" sz="2200" b="1" dirty="0" err="1"/>
              <a:t>retaing</a:t>
            </a:r>
            <a:r>
              <a:rPr lang="en-IN" sz="2200" b="1" dirty="0"/>
              <a:t> customers after 2nd day.</a:t>
            </a:r>
            <a:r>
              <a:rPr lang="en-IN" sz="2200" b="1" dirty="0">
                <a:hlinkClick r:id="rId4"/>
              </a:rPr>
              <a:t>¶</a:t>
            </a:r>
            <a:endParaRPr lang="en-IN" sz="2200" b="1" dirty="0"/>
          </a:p>
          <a:p>
            <a:r>
              <a:rPr lang="en-IN" sz="2200" b="1" dirty="0"/>
              <a:t>First half of 2015 has been 2 Times better than what we notice in later part of 2014.</a:t>
            </a:r>
            <a:r>
              <a:rPr lang="en-IN" sz="2200" b="1" dirty="0">
                <a:hlinkClick r:id="rId5"/>
              </a:rPr>
              <a:t>¶</a:t>
            </a:r>
            <a:endParaRPr lang="en-IN" sz="2200" b="1" dirty="0"/>
          </a:p>
        </p:txBody>
      </p:sp>
    </p:spTree>
    <p:extLst>
      <p:ext uri="{BB962C8B-B14F-4D97-AF65-F5344CB8AC3E}">
        <p14:creationId xmlns:p14="http://schemas.microsoft.com/office/powerpoint/2010/main" val="207439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910"/>
          </a:xfrm>
        </p:spPr>
        <p:txBody>
          <a:bodyPr>
            <a:normAutofit fontScale="90000"/>
          </a:bodyPr>
          <a:lstStyle/>
          <a:p>
            <a:r>
              <a:rPr lang="en-IN" dirty="0"/>
              <a:t>Monthly Retention Over 2 Years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531" y="1162878"/>
            <a:ext cx="11290852" cy="5595731"/>
          </a:xfrm>
        </p:spPr>
      </p:pic>
    </p:spTree>
    <p:extLst>
      <p:ext uri="{BB962C8B-B14F-4D97-AF65-F5344CB8AC3E}">
        <p14:creationId xmlns:p14="http://schemas.microsoft.com/office/powerpoint/2010/main" val="320678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9701"/>
          </a:xfrm>
        </p:spPr>
        <p:txBody>
          <a:bodyPr>
            <a:normAutofit fontScale="90000"/>
          </a:bodyPr>
          <a:lstStyle/>
          <a:p>
            <a:r>
              <a:rPr lang="en-IN" dirty="0"/>
              <a:t>Tree: </a:t>
            </a:r>
            <a:r>
              <a:rPr lang="en-IN" sz="3600" b="1" dirty="0"/>
              <a:t>The Tree Diagram below shows how many times a player will likely play again</a:t>
            </a:r>
            <a:endParaRPr lang="en-IN"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57" y="1103244"/>
            <a:ext cx="11688416" cy="5754756"/>
          </a:xfrm>
        </p:spPr>
      </p:pic>
    </p:spTree>
    <p:extLst>
      <p:ext uri="{BB962C8B-B14F-4D97-AF65-F5344CB8AC3E}">
        <p14:creationId xmlns:p14="http://schemas.microsoft.com/office/powerpoint/2010/main" val="426635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9458"/>
          </a:xfrm>
        </p:spPr>
        <p:txBody>
          <a:bodyPr>
            <a:normAutofit fontScale="90000"/>
          </a:bodyPr>
          <a:lstStyle/>
          <a:p>
            <a:r>
              <a:rPr lang="en-IN" b="1" dirty="0"/>
              <a:t>Cohort Analysis based on Users Joining day: </a:t>
            </a:r>
            <a:br>
              <a:rPr lang="en-IN" b="1" dirty="0"/>
            </a:br>
            <a:r>
              <a:rPr lang="en-IN" b="1" dirty="0"/>
              <a:t>November 2014</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739" y="1202635"/>
            <a:ext cx="6628888" cy="5327374"/>
          </a:xfrm>
        </p:spPr>
      </p:pic>
      <p:sp>
        <p:nvSpPr>
          <p:cNvPr id="3" name="TextBox 2"/>
          <p:cNvSpPr txBox="1"/>
          <p:nvPr/>
        </p:nvSpPr>
        <p:spPr>
          <a:xfrm>
            <a:off x="7324627" y="1385740"/>
            <a:ext cx="4496585" cy="3077766"/>
          </a:xfrm>
          <a:prstGeom prst="rect">
            <a:avLst/>
          </a:prstGeom>
          <a:noFill/>
        </p:spPr>
        <p:txBody>
          <a:bodyPr wrap="square" rtlCol="0">
            <a:spAutoFit/>
          </a:bodyPr>
          <a:lstStyle/>
          <a:p>
            <a:r>
              <a:rPr lang="en-IN" sz="2200" b="1" dirty="0" err="1"/>
              <a:t>Conclution</a:t>
            </a:r>
            <a:r>
              <a:rPr lang="en-IN" sz="2200" b="1" dirty="0"/>
              <a:t> for November 2014:</a:t>
            </a:r>
            <a:r>
              <a:rPr lang="en-IN" sz="2200" b="1" dirty="0">
                <a:hlinkClick r:id="rId3"/>
              </a:rPr>
              <a:t>¶</a:t>
            </a:r>
            <a:endParaRPr lang="en-IN" sz="2200" b="1" dirty="0"/>
          </a:p>
          <a:p>
            <a:r>
              <a:rPr lang="en-IN" sz="2200" b="1" dirty="0"/>
              <a:t>The game was first used by users only on four days - 26th,27th,28th and 29th</a:t>
            </a:r>
            <a:r>
              <a:rPr lang="en-IN" sz="2200" b="1" dirty="0">
                <a:hlinkClick r:id="rId4"/>
              </a:rPr>
              <a:t>¶</a:t>
            </a:r>
            <a:endParaRPr lang="en-IN" sz="2200" b="1" dirty="0"/>
          </a:p>
          <a:p>
            <a:r>
              <a:rPr lang="en-IN" sz="2200" b="1" dirty="0"/>
              <a:t>Users who joined 28th were retained successfully for </a:t>
            </a:r>
            <a:r>
              <a:rPr lang="en-IN" sz="2200" b="1" dirty="0" err="1"/>
              <a:t>upto</a:t>
            </a:r>
            <a:r>
              <a:rPr lang="en-IN" sz="2200" b="1" dirty="0"/>
              <a:t> 4days.</a:t>
            </a:r>
          </a:p>
          <a:p>
            <a:endParaRPr lang="en-IN" sz="2200" b="1" dirty="0">
              <a:hlinkClick r:id="rId5"/>
            </a:endParaRPr>
          </a:p>
          <a:p>
            <a:r>
              <a:rPr lang="en-IN" b="1" dirty="0"/>
              <a:t>Return Customers are noticed on third since first joining on 28th November</a:t>
            </a:r>
            <a:r>
              <a:rPr lang="en-IN" sz="2200" b="1" dirty="0">
                <a:hlinkClick r:id="rId5"/>
              </a:rPr>
              <a:t>¶</a:t>
            </a:r>
            <a:endParaRPr lang="en-IN" sz="2200" b="1" dirty="0"/>
          </a:p>
        </p:txBody>
      </p:sp>
    </p:spTree>
    <p:extLst>
      <p:ext uri="{BB962C8B-B14F-4D97-AF65-F5344CB8AC3E}">
        <p14:creationId xmlns:p14="http://schemas.microsoft.com/office/powerpoint/2010/main" val="103156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0"/>
            <a:ext cx="11777870" cy="6858000"/>
          </a:xfrm>
        </p:spPr>
      </p:pic>
    </p:spTree>
    <p:extLst>
      <p:ext uri="{BB962C8B-B14F-4D97-AF65-F5344CB8AC3E}">
        <p14:creationId xmlns:p14="http://schemas.microsoft.com/office/powerpoint/2010/main" val="224511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Cohort Analysis based on Users Joining day: </a:t>
            </a:r>
            <a:br>
              <a:rPr lang="en-IN" b="1" dirty="0"/>
            </a:br>
            <a:r>
              <a:rPr lang="en-IN" b="1" dirty="0"/>
              <a:t>December 2014</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330" y="1540564"/>
            <a:ext cx="6947453" cy="5208105"/>
          </a:xfrm>
        </p:spPr>
      </p:pic>
      <p:sp>
        <p:nvSpPr>
          <p:cNvPr id="4" name="TextBox 3"/>
          <p:cNvSpPr txBox="1"/>
          <p:nvPr/>
        </p:nvSpPr>
        <p:spPr>
          <a:xfrm>
            <a:off x="7056783" y="1866507"/>
            <a:ext cx="4905831" cy="4493538"/>
          </a:xfrm>
          <a:prstGeom prst="rect">
            <a:avLst/>
          </a:prstGeom>
          <a:noFill/>
        </p:spPr>
        <p:txBody>
          <a:bodyPr wrap="square" rtlCol="0">
            <a:spAutoFit/>
          </a:bodyPr>
          <a:lstStyle/>
          <a:p>
            <a:r>
              <a:rPr lang="en-IN" sz="2200" b="1" dirty="0" err="1"/>
              <a:t>Conclution</a:t>
            </a:r>
            <a:r>
              <a:rPr lang="en-IN" sz="2200" b="1" dirty="0"/>
              <a:t> Dec 2014:</a:t>
            </a:r>
            <a:r>
              <a:rPr lang="en-IN" sz="2200" b="1" dirty="0">
                <a:hlinkClick r:id="rId3"/>
              </a:rPr>
              <a:t>¶</a:t>
            </a:r>
            <a:endParaRPr lang="en-IN" sz="2200" b="1" dirty="0"/>
          </a:p>
          <a:p>
            <a:r>
              <a:rPr lang="en-IN" sz="2200" b="1" dirty="0"/>
              <a:t>Almost 80% of the users are retained </a:t>
            </a:r>
            <a:r>
              <a:rPr lang="en-IN" sz="2200" b="1" dirty="0" err="1"/>
              <a:t>upto</a:t>
            </a:r>
            <a:r>
              <a:rPr lang="en-IN" sz="2200" b="1" dirty="0"/>
              <a:t> 1 week of first playing the game.</a:t>
            </a:r>
            <a:r>
              <a:rPr lang="en-IN" sz="2200" b="1" dirty="0">
                <a:hlinkClick r:id="rId4"/>
              </a:rPr>
              <a:t>¶</a:t>
            </a:r>
            <a:endParaRPr lang="en-IN" sz="2200" b="1" dirty="0"/>
          </a:p>
          <a:p>
            <a:r>
              <a:rPr lang="en-IN" sz="2200" b="1" dirty="0"/>
              <a:t>Many repurchases came around 3rd day for customers who joined on 5th of December.</a:t>
            </a:r>
            <a:r>
              <a:rPr lang="en-IN" sz="2200" b="1" dirty="0">
                <a:hlinkClick r:id="rId5"/>
              </a:rPr>
              <a:t>¶</a:t>
            </a:r>
            <a:endParaRPr lang="en-IN" sz="2200" b="1" dirty="0"/>
          </a:p>
          <a:p>
            <a:endParaRPr lang="en-IN" sz="2200" b="1" dirty="0"/>
          </a:p>
          <a:p>
            <a:r>
              <a:rPr lang="en-IN" sz="2200" b="1" dirty="0"/>
              <a:t>69% of the users joined the application in 1st week of Dec 2014,</a:t>
            </a:r>
            <a:r>
              <a:rPr lang="en-IN" sz="2200" b="1" dirty="0">
                <a:hlinkClick r:id="rId6"/>
              </a:rPr>
              <a:t>¶</a:t>
            </a:r>
            <a:endParaRPr lang="en-IN" sz="2200" b="1" dirty="0"/>
          </a:p>
          <a:p>
            <a:r>
              <a:rPr lang="en-IN" sz="2200" b="1" dirty="0"/>
              <a:t>Almost 100% of the users were retained on most of the days.</a:t>
            </a:r>
            <a:r>
              <a:rPr lang="en-IN" sz="2200" b="1" dirty="0">
                <a:hlinkClick r:id="rId7"/>
              </a:rPr>
              <a:t>¶</a:t>
            </a:r>
            <a:endParaRPr lang="en-IN" sz="2200" b="1" dirty="0"/>
          </a:p>
          <a:p>
            <a:r>
              <a:rPr lang="en-IN" sz="2200" dirty="0"/>
              <a:t>.</a:t>
            </a:r>
          </a:p>
          <a:p>
            <a:endParaRPr lang="en-IN" sz="2200" b="1" dirty="0"/>
          </a:p>
        </p:txBody>
      </p:sp>
    </p:spTree>
    <p:extLst>
      <p:ext uri="{BB962C8B-B14F-4D97-AF65-F5344CB8AC3E}">
        <p14:creationId xmlns:p14="http://schemas.microsoft.com/office/powerpoint/2010/main" val="1835982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767</Words>
  <Application>Microsoft Office PowerPoint</Application>
  <PresentationFormat>Widescreen</PresentationFormat>
  <Paragraphs>79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Cohort Analysis¶ Cohort analysis is a tool to measure user engagement over time. It helps to know whether user engagement is actually getting better over time or is only appearing to improve because of growth. </vt:lpstr>
      <vt:lpstr>Two main benefits of reading the above cohort table, are: 1)product lifetime (as depicted vertically down in the table) – comparing different cohorts at the same stage in their life cycle – we can see what % of people in a cohort are coming back to app after 3 days and so on. The early lifetime months can be linked to the quality of your onboarding experience and the performance of customer success team. 2)user lifetime (as depicted horizontally to the right of the table) – seeing the long term relationship with people in any cohort – to ascertain how long people are coming back and how strong or how valuable that cohort is. This can be presumably linked to something like the quality of the product, operations, and customer support. </vt:lpstr>
      <vt:lpstr>Step 1:¶  Calculate the 2nd day, 7th day and 10th day retention .  Retention = Percentage of people that downloaded the game on day 1 also who played again on day 2, 7 and day 10.  Two way retention calculation, 1) using the user id (user_id) 2) using the device id (client_mobile_device_aid) (Please note that you only have the device id from the 14th of April) </vt:lpstr>
      <vt:lpstr>Process Part1: Since we're doing monthly cohorts, we'll be looking at the total monthly behavior of our users. Therefore, we don't want granular datetime data (right now). Since we're looking at cohorts  divided into months, we need to aggregate users, orders, and amount spent by the CohortGroup within the month (OrderPeriod). </vt:lpstr>
      <vt:lpstr>Monthly Retention Over 2 Years</vt:lpstr>
      <vt:lpstr>Tree: The Tree Diagram below shows how many times a player will likely play again</vt:lpstr>
      <vt:lpstr>Cohort Analysis based on Users Joining day:  November 2014</vt:lpstr>
      <vt:lpstr>PowerPoint Presentation</vt:lpstr>
      <vt:lpstr>Cohort Analysis based on Users Joining day:  December 2014</vt:lpstr>
      <vt:lpstr>PowerPoint Presentation</vt:lpstr>
      <vt:lpstr>Cohort Analysis based on Users Joining day:  January 2015</vt:lpstr>
      <vt:lpstr>Cohort Analysis based on Users Joining day:  February 2014</vt:lpstr>
      <vt:lpstr>Cohort Analysis based on Users Joining day:  March 2014</vt:lpstr>
      <vt:lpstr>PowerPoint Presentation</vt:lpstr>
      <vt:lpstr>Cohort Analysis based on Users Joining day:  April 2015</vt:lpstr>
      <vt:lpstr>PowerPoint Presentation</vt:lpstr>
      <vt:lpstr>Cohort Analysis based on Users Joining day:  May 2015</vt:lpstr>
      <vt:lpstr>PowerPoint Presentation</vt:lpstr>
      <vt:lpstr>Cohort Anaysis based on Users Joining day:  June 2015</vt:lpstr>
      <vt:lpstr>PowerPoint Presentation</vt:lpstr>
      <vt:lpstr>Step 2:¶ Difference in retention rate between User_id and Device_id Results can not be compared accurately .  1)as there are only 11685 Device_id VS 17916 User_id.   2)as there are more than 112 missing Device id in the dataset  This produced a drastic Bias in the results. </vt:lpstr>
      <vt:lpstr>PowerPoint Presentation</vt:lpstr>
      <vt:lpstr>Step 4:¶ Identifying two other significant variables that we should look at to improve day 2 retention and quantify how much of the variation in retention can be explained by these variables. </vt:lpstr>
      <vt:lpstr>Relative influence : Of All the factors in the data on 2nd day retention including top 2.¶</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arjun singh yadav</dc:creator>
  <cp:lastModifiedBy>arjun singh yadav</cp:lastModifiedBy>
  <cp:revision>9</cp:revision>
  <dcterms:created xsi:type="dcterms:W3CDTF">2017-05-29T06:15:14Z</dcterms:created>
  <dcterms:modified xsi:type="dcterms:W3CDTF">2017-05-29T10:59:33Z</dcterms:modified>
</cp:coreProperties>
</file>