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64" r:id="rId5"/>
    <p:sldId id="266" r:id="rId6"/>
    <p:sldId id="274" r:id="rId7"/>
    <p:sldId id="273" r:id="rId8"/>
    <p:sldId id="269" r:id="rId9"/>
    <p:sldId id="259" r:id="rId10"/>
    <p:sldId id="271" r:id="rId11"/>
    <p:sldId id="272" r:id="rId12"/>
    <p:sldId id="261" r:id="rId13"/>
  </p:sldIdLst>
  <p:sldSz cx="9144000" cy="6858000" type="screen4x3"/>
  <p:notesSz cx="7099300" cy="10234613"/>
  <p:embeddedFontLs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Courier Prime" panose="020B0604020202020204" charset="0"/>
      <p:regular r:id="rId19"/>
      <p:bold r:id="rId20"/>
      <p:italic r:id="rId21"/>
      <p:boldItalic r:id="rId22"/>
    </p:embeddedFont>
    <p:embeddedFont>
      <p:font typeface="Product Sans" panose="020B0604020202020204" charset="0"/>
      <p:regular r:id="rId23"/>
      <p:bold r:id="rId24"/>
      <p:italic r:id="rId25"/>
      <p:boldItalic r:id="rId26"/>
    </p:embeddedFont>
    <p:embeddedFont>
      <p:font typeface="Work Sans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q+hXXCOH+xS44XY1gjaa2xZLg/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it Aluru" initials="SA" lastIdx="1" clrIdx="0">
    <p:extLst>
      <p:ext uri="{19B8F6BF-5375-455C-9EA6-DF929625EA0E}">
        <p15:presenceInfo xmlns:p15="http://schemas.microsoft.com/office/powerpoint/2012/main" userId="40bc233d98123b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1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customschemas.google.com/relationships/presentationmetadata" Target="meta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eb0091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2eb0091d9_0_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b2eb0091d9_0_0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eb0091d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9" name="Google Shape;119;gb2eb0091d9_0_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b2eb0091d9_0_7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2eb0091d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2eb0091d9_0_1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2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b2eb0091d9_0_15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7205662" y="6594475"/>
            <a:ext cx="1905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I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7205662" y="6594475"/>
            <a:ext cx="1905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I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7205662" y="6594475"/>
            <a:ext cx="1905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I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7205662" y="6594475"/>
            <a:ext cx="1905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I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7205662" y="6594475"/>
            <a:ext cx="1905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I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7205662" y="6594475"/>
            <a:ext cx="1905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I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7205662" y="6594475"/>
            <a:ext cx="1905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I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7205662" y="6594475"/>
            <a:ext cx="1905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I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7205662" y="6594475"/>
            <a:ext cx="1905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I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7205662" y="6594475"/>
            <a:ext cx="1905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I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7205662" y="6594475"/>
            <a:ext cx="1905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I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7205662" y="6594475"/>
            <a:ext cx="1905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IN"/>
              <a:t>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-28575" y="6248400"/>
            <a:ext cx="91440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ldNum" idx="12"/>
          </p:nvPr>
        </p:nvSpPr>
        <p:spPr>
          <a:xfrm>
            <a:off x="7205662" y="6594475"/>
            <a:ext cx="1905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IN"/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441744" TargetMode="External"/><Relationship Id="rId2" Type="http://schemas.openxmlformats.org/officeDocument/2006/relationships/hyperlink" Target="https://www.researchgate.net/publication/32328062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6A3B03-6AFF-4242-9886-968780C8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5330"/>
            <a:ext cx="7772400" cy="1143000"/>
          </a:xfrm>
        </p:spPr>
        <p:txBody>
          <a:bodyPr/>
          <a:lstStyle/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  <a:latin typeface="Product Sans" panose="020B0403030502040203" pitchFamily="34" charset="0"/>
              </a:rPr>
              <a:t>SMART STREET LIGHTING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08EE2D-E259-46B9-A44D-F74221029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404593"/>
            <a:ext cx="7772400" cy="4815526"/>
          </a:xfrm>
        </p:spPr>
        <p:txBody>
          <a:bodyPr/>
          <a:lstStyle/>
          <a:p>
            <a:pPr marL="114300" indent="0" algn="ctr">
              <a:lnSpc>
                <a:spcPct val="150000"/>
              </a:lnSpc>
              <a:buNone/>
            </a:pPr>
            <a:r>
              <a:rPr lang="en-IN" b="1" dirty="0">
                <a:solidFill>
                  <a:schemeClr val="bg2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UEE1718 – PROJECT WORK – PHASE 2</a:t>
            </a:r>
          </a:p>
          <a:p>
            <a:pPr marL="114300" indent="0" algn="ctr">
              <a:buNone/>
            </a:pPr>
            <a:r>
              <a:rPr lang="en-IN" sz="24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BATCH: </a:t>
            </a:r>
            <a:r>
              <a:rPr lang="en-IN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Courier Prime" panose="000005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A15</a:t>
            </a:r>
            <a:endParaRPr lang="en-IN" sz="2400" dirty="0">
              <a:solidFill>
                <a:schemeClr val="bg2">
                  <a:lumMod val="75000"/>
                  <a:lumOff val="25000"/>
                </a:schemeClr>
              </a:solidFill>
              <a:latin typeface="Courier Prime" panose="000005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pPr marL="114300" indent="0">
              <a:buNone/>
            </a:pPr>
            <a:endParaRPr lang="en-IN" sz="800" b="1" dirty="0">
              <a:solidFill>
                <a:schemeClr val="bg2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  <a:p>
            <a:pPr marL="114300" indent="0">
              <a:buNone/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GROUP MEMBERS:</a:t>
            </a:r>
          </a:p>
          <a:p>
            <a:pPr marL="114300" indent="0">
              <a:buNone/>
            </a:pPr>
            <a:r>
              <a:rPr lang="en-IN" sz="2400" dirty="0">
                <a:solidFill>
                  <a:schemeClr val="bg2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Akash Kannan</a:t>
            </a:r>
            <a:r>
              <a:rPr lang="en-IN" sz="2400" b="1" dirty="0">
                <a:solidFill>
                  <a:schemeClr val="bg2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en-IN" sz="2400" dirty="0">
                <a:solidFill>
                  <a:schemeClr val="bg2">
                    <a:lumMod val="65000"/>
                    <a:lumOff val="35000"/>
                  </a:schemeClr>
                </a:solidFill>
                <a:latin typeface="Courier Prime" panose="00000509000000000000" pitchFamily="49" charset="0"/>
              </a:rPr>
              <a:t>183001008</a:t>
            </a:r>
          </a:p>
          <a:p>
            <a:pPr marL="114300" indent="0">
              <a:buNone/>
            </a:pPr>
            <a:r>
              <a:rPr lang="en-IN" sz="2400" dirty="0">
                <a:solidFill>
                  <a:schemeClr val="bg2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Sujit Aluru</a:t>
            </a:r>
            <a:r>
              <a:rPr lang="en-IN" sz="2400" b="1" dirty="0">
                <a:solidFill>
                  <a:schemeClr val="bg2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		</a:t>
            </a:r>
            <a:r>
              <a:rPr lang="en-IN" sz="2400" dirty="0">
                <a:solidFill>
                  <a:schemeClr val="bg2">
                    <a:lumMod val="65000"/>
                    <a:lumOff val="35000"/>
                  </a:schemeClr>
                </a:solidFill>
                <a:latin typeface="Courier Prime" panose="00000509000000000000" pitchFamily="49" charset="0"/>
              </a:rPr>
              <a:t>183001009</a:t>
            </a:r>
          </a:p>
          <a:p>
            <a:pPr marL="114300" indent="0">
              <a:buNone/>
            </a:pPr>
            <a:r>
              <a:rPr lang="en-IN" sz="2400" dirty="0">
                <a:solidFill>
                  <a:schemeClr val="bg2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Anand Kumar</a:t>
            </a:r>
            <a:r>
              <a:rPr lang="en-IN" sz="2400" b="1" dirty="0">
                <a:solidFill>
                  <a:schemeClr val="bg2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en-IN" sz="2400" dirty="0">
                <a:solidFill>
                  <a:schemeClr val="bg2">
                    <a:lumMod val="65000"/>
                    <a:lumOff val="35000"/>
                  </a:schemeClr>
                </a:solidFill>
                <a:latin typeface="Courier Prime" panose="00000509000000000000" pitchFamily="49" charset="0"/>
              </a:rPr>
              <a:t>183001011</a:t>
            </a:r>
          </a:p>
          <a:p>
            <a:pPr marL="114300" indent="0">
              <a:buNone/>
            </a:pPr>
            <a:r>
              <a:rPr lang="en-IN" sz="2400" dirty="0">
                <a:solidFill>
                  <a:schemeClr val="bg2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Arjun S</a:t>
            </a:r>
            <a:r>
              <a:rPr lang="en-IN" sz="2400" b="1" dirty="0">
                <a:solidFill>
                  <a:schemeClr val="bg2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		</a:t>
            </a:r>
            <a:r>
              <a:rPr lang="en-IN" sz="2400" dirty="0">
                <a:solidFill>
                  <a:schemeClr val="bg2">
                    <a:lumMod val="65000"/>
                    <a:lumOff val="35000"/>
                  </a:schemeClr>
                </a:solidFill>
                <a:latin typeface="Courier Prime" panose="00000509000000000000" pitchFamily="49" charset="0"/>
              </a:rPr>
              <a:t>183001013</a:t>
            </a:r>
          </a:p>
          <a:p>
            <a:pPr marL="114300" indent="0">
              <a:buNone/>
            </a:pPr>
            <a:endParaRPr lang="en-IN" sz="900" b="1" dirty="0">
              <a:solidFill>
                <a:schemeClr val="bg2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  <a:p>
            <a:pPr marL="114300" indent="0">
              <a:buNone/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GUIDE:</a:t>
            </a:r>
          </a:p>
          <a:p>
            <a:pPr marL="114300" indent="0">
              <a:buNone/>
            </a:pPr>
            <a:r>
              <a:rPr lang="en-IN" sz="2400" dirty="0">
                <a:solidFill>
                  <a:schemeClr val="bg2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Dr. R. Rengaraj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1F0DE-F587-4AA9-B3E2-88954F52CA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r>
              <a:rPr lang="en-IN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C7CB5-D0C4-47A4-8E42-E7E14FD992F3}"/>
              </a:ext>
            </a:extLst>
          </p:cNvPr>
          <p:cNvSpPr txBox="1"/>
          <p:nvPr/>
        </p:nvSpPr>
        <p:spPr>
          <a:xfrm>
            <a:off x="237393" y="1885494"/>
            <a:ext cx="870438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 “Internet Of Things Based Intelligent Street Lighting System for Smart City”, 2016, published on ResearchGate by </a:t>
            </a:r>
            <a:r>
              <a:rPr lang="en-IN" sz="1800" i="1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Prakash </a:t>
            </a:r>
            <a:r>
              <a:rPr lang="en-IN" sz="1800" i="1" u="none" strike="noStrike" dirty="0" err="1">
                <a:solidFill>
                  <a:srgbClr val="000000"/>
                </a:solidFill>
                <a:effectLst/>
                <a:latin typeface="Work Sans" pitchFamily="2" charset="0"/>
              </a:rPr>
              <a:t>Tambre</a:t>
            </a:r>
            <a:r>
              <a:rPr lang="en-IN" sz="1800" i="1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, Prabhu Venkatachalam 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|</a:t>
            </a:r>
            <a:r>
              <a:rPr lang="en-IN" sz="1800" i="1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 </a:t>
            </a: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Work Sans" pitchFamily="2" charset="0"/>
                <a:hlinkClick r:id="rId2"/>
              </a:rPr>
              <a:t>https://www.researchgate.net/publication/323280626</a:t>
            </a:r>
            <a:endParaRPr lang="en-IN" sz="1800" i="0" u="none" strike="noStrike" dirty="0">
              <a:solidFill>
                <a:srgbClr val="000000"/>
              </a:solidFill>
              <a:effectLst/>
              <a:latin typeface="Work Sans" pitchFamily="2" charset="0"/>
            </a:endParaRPr>
          </a:p>
          <a:p>
            <a:pPr marL="457200" rtl="0">
              <a:spcBef>
                <a:spcPts val="360"/>
              </a:spcBef>
              <a:spcAft>
                <a:spcPts val="0"/>
              </a:spcAft>
            </a:pPr>
            <a:endParaRPr lang="en-IN" sz="1800" dirty="0">
              <a:effectLst/>
            </a:endParaRPr>
          </a:p>
          <a:p>
            <a:pPr rtl="0" fontAlgn="base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 “Smart Street Light using Hybrid System”, 2021, published on IEEE by </a:t>
            </a:r>
            <a:r>
              <a:rPr lang="en-IN" sz="1800" i="1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A. </a:t>
            </a:r>
            <a:r>
              <a:rPr lang="en-IN" sz="1800" i="1" u="none" strike="noStrike" dirty="0" err="1">
                <a:solidFill>
                  <a:srgbClr val="000000"/>
                </a:solidFill>
                <a:effectLst/>
                <a:latin typeface="Work Sans" pitchFamily="2" charset="0"/>
              </a:rPr>
              <a:t>Elakya</a:t>
            </a:r>
            <a:r>
              <a:rPr lang="en-IN" sz="1800" i="1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, S. S. </a:t>
            </a:r>
            <a:r>
              <a:rPr lang="en-IN" sz="1800" i="1" u="none" strike="noStrike" dirty="0" err="1">
                <a:solidFill>
                  <a:srgbClr val="000000"/>
                </a:solidFill>
                <a:effectLst/>
                <a:latin typeface="Work Sans" pitchFamily="2" charset="0"/>
              </a:rPr>
              <a:t>Sindhoori</a:t>
            </a:r>
            <a:r>
              <a:rPr lang="en-IN" sz="1800" i="1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, S. </a:t>
            </a:r>
            <a:r>
              <a:rPr lang="en-IN" sz="1800" i="1" u="none" strike="noStrike" dirty="0" err="1">
                <a:solidFill>
                  <a:srgbClr val="000000"/>
                </a:solidFill>
                <a:effectLst/>
                <a:latin typeface="Work Sans" pitchFamily="2" charset="0"/>
              </a:rPr>
              <a:t>Selvendran</a:t>
            </a:r>
            <a:r>
              <a:rPr lang="en-IN" sz="1800" i="1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, P. </a:t>
            </a:r>
            <a:r>
              <a:rPr lang="en-IN" sz="1800" i="1" u="none" strike="noStrike" dirty="0" err="1">
                <a:solidFill>
                  <a:srgbClr val="000000"/>
                </a:solidFill>
                <a:effectLst/>
                <a:latin typeface="Work Sans" pitchFamily="2" charset="0"/>
              </a:rPr>
              <a:t>Shanmugapriya</a:t>
            </a:r>
            <a:r>
              <a:rPr lang="en-IN" sz="1800" i="1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 and E. Sneha</a:t>
            </a:r>
            <a:endParaRPr lang="en-IN" sz="1800" dirty="0"/>
          </a:p>
          <a:p>
            <a:pPr rtl="0" fontAlgn="base">
              <a:spcBef>
                <a:spcPts val="360"/>
              </a:spcBef>
              <a:spcAft>
                <a:spcPts val="0"/>
              </a:spcAft>
            </a:pP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Work Sans" pitchFamily="2" charset="0"/>
                <a:hlinkClick r:id="rId3"/>
              </a:rPr>
              <a:t>https://ieeexplore.ieee.org/document/9441744</a:t>
            </a:r>
            <a:endParaRPr lang="en-IN" sz="1800" i="0" u="none" strike="noStrike" dirty="0">
              <a:solidFill>
                <a:srgbClr val="000000"/>
              </a:solidFill>
              <a:effectLst/>
              <a:latin typeface="Work Sans" pitchFamily="2" charset="0"/>
            </a:endParaRPr>
          </a:p>
          <a:p>
            <a:pPr marL="457200" rtl="0">
              <a:spcBef>
                <a:spcPts val="360"/>
              </a:spcBef>
              <a:spcAft>
                <a:spcPts val="0"/>
              </a:spcAft>
            </a:pPr>
            <a:endParaRPr lang="en-IN" sz="1800" dirty="0">
              <a:effectLst/>
            </a:endParaRPr>
          </a:p>
          <a:p>
            <a:pPr rtl="0" fontAlgn="base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 "GSM-GPRS Based Smart Street Light", Robotics Electrical and Signal Processing Techniques (ICREST) 2021 2nd International Conference on, pp. 67-71, 2021.</a:t>
            </a:r>
            <a:r>
              <a:rPr lang="en-IN" sz="1800" i="1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by Imran Kabir, Shihab Uddin Ahamad, Mohammad </a:t>
            </a:r>
            <a:r>
              <a:rPr lang="en-IN" sz="1800" i="1" u="none" strike="noStrike" dirty="0" err="1">
                <a:solidFill>
                  <a:srgbClr val="000000"/>
                </a:solidFill>
                <a:effectLst/>
                <a:latin typeface="Work Sans" pitchFamily="2" charset="0"/>
              </a:rPr>
              <a:t>Naim</a:t>
            </a:r>
            <a:r>
              <a:rPr lang="en-IN" sz="1800" i="1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 Uddin, Shah </a:t>
            </a:r>
            <a:r>
              <a:rPr lang="en-IN" sz="1800" i="1" u="none" strike="noStrike" dirty="0" err="1">
                <a:solidFill>
                  <a:srgbClr val="000000"/>
                </a:solidFill>
                <a:effectLst/>
                <a:latin typeface="Work Sans" pitchFamily="2" charset="0"/>
              </a:rPr>
              <a:t>Mohazzem</a:t>
            </a:r>
            <a:r>
              <a:rPr lang="en-IN" sz="1800" i="1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 Hossain, </a:t>
            </a:r>
            <a:r>
              <a:rPr lang="en-IN" sz="1800" i="1" u="none" strike="noStrike" dirty="0" err="1">
                <a:solidFill>
                  <a:srgbClr val="000000"/>
                </a:solidFill>
                <a:effectLst/>
                <a:latin typeface="Work Sans" pitchFamily="2" charset="0"/>
              </a:rPr>
              <a:t>Faija</a:t>
            </a:r>
            <a:r>
              <a:rPr lang="en-IN" sz="1800" i="1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 </a:t>
            </a:r>
            <a:r>
              <a:rPr lang="en-IN" sz="1800" i="1" u="none" strike="noStrike" dirty="0" err="1">
                <a:solidFill>
                  <a:srgbClr val="000000"/>
                </a:solidFill>
                <a:effectLst/>
                <a:latin typeface="Work Sans" pitchFamily="2" charset="0"/>
              </a:rPr>
              <a:t>Farjana</a:t>
            </a:r>
            <a:r>
              <a:rPr lang="en-IN" sz="1800" i="1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, </a:t>
            </a:r>
            <a:r>
              <a:rPr lang="en-IN" sz="1800" i="1" u="none" strike="noStrike" dirty="0" err="1">
                <a:solidFill>
                  <a:srgbClr val="000000"/>
                </a:solidFill>
                <a:effectLst/>
                <a:latin typeface="Work Sans" pitchFamily="2" charset="0"/>
              </a:rPr>
              <a:t>Partha</a:t>
            </a:r>
            <a:r>
              <a:rPr lang="en-IN" sz="1800" i="1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 </a:t>
            </a:r>
            <a:r>
              <a:rPr lang="en-IN" sz="1800" i="1" u="none" strike="noStrike" dirty="0" err="1">
                <a:solidFill>
                  <a:srgbClr val="000000"/>
                </a:solidFill>
                <a:effectLst/>
                <a:latin typeface="Work Sans" pitchFamily="2" charset="0"/>
              </a:rPr>
              <a:t>Protim</a:t>
            </a:r>
            <a:r>
              <a:rPr lang="en-IN" sz="1800" i="1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 Datta, Md. </a:t>
            </a:r>
            <a:r>
              <a:rPr lang="en-IN" sz="1800" i="1" u="none" strike="noStrike" dirty="0" err="1">
                <a:solidFill>
                  <a:srgbClr val="000000"/>
                </a:solidFill>
                <a:effectLst/>
                <a:latin typeface="Work Sans" pitchFamily="2" charset="0"/>
              </a:rPr>
              <a:t>Raduanul</a:t>
            </a:r>
            <a:r>
              <a:rPr lang="en-IN" sz="1800" i="1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 </a:t>
            </a:r>
            <a:r>
              <a:rPr lang="en-IN" sz="1800" i="1" u="none" strike="noStrike" dirty="0" err="1">
                <a:solidFill>
                  <a:srgbClr val="000000"/>
                </a:solidFill>
                <a:effectLst/>
                <a:latin typeface="Work Sans" pitchFamily="2" charset="0"/>
              </a:rPr>
              <a:t>Alam</a:t>
            </a:r>
            <a:r>
              <a:rPr lang="en-IN" sz="1800" i="1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 Riad, Mohammed Hossam-E-</a:t>
            </a:r>
            <a:r>
              <a:rPr lang="en-IN" sz="1800" i="1" u="none" strike="noStrike" dirty="0" err="1">
                <a:solidFill>
                  <a:srgbClr val="000000"/>
                </a:solidFill>
                <a:effectLst/>
                <a:latin typeface="Work Sans" pitchFamily="2" charset="0"/>
              </a:rPr>
              <a:t>Haide</a:t>
            </a:r>
            <a:r>
              <a:rPr lang="en-IN" sz="1800" i="1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.</a:t>
            </a:r>
            <a:endParaRPr lang="en-IN" sz="1800" i="0" u="none" strike="noStrike" dirty="0">
              <a:solidFill>
                <a:srgbClr val="000000"/>
              </a:solidFill>
              <a:effectLst/>
              <a:latin typeface="Work Sans" pitchFamily="2" charset="0"/>
            </a:endParaRPr>
          </a:p>
          <a:p>
            <a:pPr marL="114300" rtl="0">
              <a:spcBef>
                <a:spcPts val="360"/>
              </a:spcBef>
              <a:spcAft>
                <a:spcPts val="0"/>
              </a:spcAft>
            </a:pPr>
            <a:br>
              <a:rPr lang="en-IN" sz="1800" dirty="0">
                <a:effectLst/>
              </a:rPr>
            </a:br>
            <a:br>
              <a:rPr lang="en-IN" sz="1800" dirty="0">
                <a:effectLst/>
              </a:rPr>
            </a:br>
            <a:br>
              <a:rPr lang="en-IN" sz="1800" dirty="0">
                <a:effectLst/>
              </a:rPr>
            </a:br>
            <a:br>
              <a:rPr lang="en-IN" sz="1800" dirty="0">
                <a:effectLst/>
              </a:rPr>
            </a:br>
            <a:endParaRPr lang="en-IN" sz="1800" dirty="0">
              <a:effectLst/>
            </a:endParaRPr>
          </a:p>
          <a:p>
            <a:br>
              <a:rPr lang="en-IN" sz="1800" dirty="0">
                <a:effectLst/>
              </a:rPr>
            </a:br>
            <a:endParaRPr lang="en-IN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FC3AB-2EF0-458C-9002-7DCEE95F81FE}"/>
              </a:ext>
            </a:extLst>
          </p:cNvPr>
          <p:cNvSpPr txBox="1"/>
          <p:nvPr/>
        </p:nvSpPr>
        <p:spPr>
          <a:xfrm>
            <a:off x="2099163" y="804504"/>
            <a:ext cx="4556614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3600" b="1" i="0" u="none" strike="noStrike" dirty="0">
                <a:solidFill>
                  <a:srgbClr val="21218A"/>
                </a:solidFill>
                <a:effectLst/>
                <a:latin typeface="Arial" panose="020B0604020202020204" pitchFamily="34" charset="0"/>
              </a:rPr>
              <a:t>REFERENCES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6699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1F0DE-F587-4AA9-B3E2-88954F52CA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r>
              <a:rPr lang="en-IN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8E6AB-A130-4486-96DE-AA113111F2D1}"/>
              </a:ext>
            </a:extLst>
          </p:cNvPr>
          <p:cNvSpPr txBox="1"/>
          <p:nvPr/>
        </p:nvSpPr>
        <p:spPr>
          <a:xfrm>
            <a:off x="386861" y="1527232"/>
            <a:ext cx="850216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Work Sans" pitchFamily="2" charset="0"/>
              </a:rPr>
              <a:t> "Smart Street lighting System," 2018 3rd International Conference on Communication and Electronics Systems (ICCES), 2018, pp. 630-633, </a:t>
            </a:r>
            <a:r>
              <a:rPr lang="en-IN" sz="1800" b="0" i="0" u="none" strike="noStrike" dirty="0" err="1">
                <a:solidFill>
                  <a:srgbClr val="595959"/>
                </a:solidFill>
                <a:effectLst/>
                <a:latin typeface="Work Sans" pitchFamily="2" charset="0"/>
              </a:rPr>
              <a:t>doi</a:t>
            </a: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Work Sans" pitchFamily="2" charset="0"/>
              </a:rPr>
              <a:t>: 10.1109/CESYS.2018.8723949.</a:t>
            </a:r>
            <a:r>
              <a:rPr lang="en-IN" sz="1800" b="0" i="1" u="none" strike="noStrike" dirty="0">
                <a:solidFill>
                  <a:srgbClr val="595959"/>
                </a:solidFill>
                <a:effectLst/>
                <a:latin typeface="Work Sans" pitchFamily="2" charset="0"/>
              </a:rPr>
              <a:t>by S.C. </a:t>
            </a:r>
            <a:r>
              <a:rPr lang="en-IN" sz="1800" b="0" i="1" u="none" strike="noStrike" dirty="0" err="1">
                <a:solidFill>
                  <a:srgbClr val="595959"/>
                </a:solidFill>
                <a:effectLst/>
                <a:latin typeface="Work Sans" pitchFamily="2" charset="0"/>
              </a:rPr>
              <a:t>Suseendran</a:t>
            </a:r>
            <a:r>
              <a:rPr lang="en-IN" sz="1800" b="0" i="1" u="none" strike="noStrike" dirty="0">
                <a:solidFill>
                  <a:srgbClr val="595959"/>
                </a:solidFill>
                <a:effectLst/>
                <a:latin typeface="Work Sans" pitchFamily="2" charset="0"/>
              </a:rPr>
              <a:t>, K. B. Nanda, J. Andrew and M. S. Bennet </a:t>
            </a:r>
            <a:r>
              <a:rPr lang="en-IN" sz="1800" b="0" i="1" u="none" strike="noStrike" dirty="0" err="1">
                <a:solidFill>
                  <a:srgbClr val="595959"/>
                </a:solidFill>
                <a:effectLst/>
                <a:latin typeface="Work Sans" pitchFamily="2" charset="0"/>
              </a:rPr>
              <a:t>Praba</a:t>
            </a:r>
            <a:r>
              <a:rPr lang="en-IN" sz="1800" b="0" i="1" u="none" strike="noStrike" dirty="0">
                <a:solidFill>
                  <a:srgbClr val="595959"/>
                </a:solidFill>
                <a:effectLst/>
                <a:latin typeface="Work Sans" pitchFamily="2" charset="0"/>
              </a:rPr>
              <a:t>.</a:t>
            </a:r>
            <a:endParaRPr lang="en-IN" sz="1800" b="0" i="0" u="none" strike="noStrike" dirty="0">
              <a:solidFill>
                <a:srgbClr val="595959"/>
              </a:solidFill>
              <a:effectLst/>
              <a:latin typeface="Work Sans" pitchFamily="2" charset="0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Work Sans" pitchFamily="2" charset="0"/>
              </a:rPr>
              <a:t> "Smart Street Light Management System with Automatic Brightness Adjustment Using Bolt IoT Platform", IOT Electronics and Mechatronics Conference (IEMTRONICS) 2021 IEEE International, pp. 1-6, 2021,</a:t>
            </a:r>
            <a:r>
              <a:rPr lang="en-IN" sz="1800" b="0" i="1" u="none" strike="noStrike" dirty="0">
                <a:solidFill>
                  <a:srgbClr val="595959"/>
                </a:solidFill>
                <a:effectLst/>
                <a:latin typeface="Work Sans" pitchFamily="2" charset="0"/>
              </a:rPr>
              <a:t>by </a:t>
            </a:r>
            <a:r>
              <a:rPr lang="en-IN" sz="1800" b="0" i="1" u="none" strike="noStrike" dirty="0" err="1">
                <a:solidFill>
                  <a:srgbClr val="595959"/>
                </a:solidFill>
                <a:effectLst/>
                <a:latin typeface="Work Sans" pitchFamily="2" charset="0"/>
              </a:rPr>
              <a:t>Sk</a:t>
            </a:r>
            <a:r>
              <a:rPr lang="en-IN" sz="1800" b="0" i="1" u="none" strike="noStrike" dirty="0">
                <a:solidFill>
                  <a:srgbClr val="595959"/>
                </a:solidFill>
                <a:effectLst/>
                <a:latin typeface="Work Sans" pitchFamily="2" charset="0"/>
              </a:rPr>
              <a:t> Mahammad </a:t>
            </a:r>
            <a:r>
              <a:rPr lang="en-IN" sz="1800" b="0" i="1" u="none" strike="noStrike" dirty="0" err="1">
                <a:solidFill>
                  <a:srgbClr val="595959"/>
                </a:solidFill>
                <a:effectLst/>
                <a:latin typeface="Work Sans" pitchFamily="2" charset="0"/>
              </a:rPr>
              <a:t>Sorif</a:t>
            </a:r>
            <a:r>
              <a:rPr lang="en-IN" sz="1800" b="0" i="1" u="none" strike="noStrike" dirty="0">
                <a:solidFill>
                  <a:srgbClr val="595959"/>
                </a:solidFill>
                <a:effectLst/>
                <a:latin typeface="Work Sans" pitchFamily="2" charset="0"/>
              </a:rPr>
              <a:t>, </a:t>
            </a:r>
            <a:r>
              <a:rPr lang="en-IN" sz="1800" b="0" i="1" u="none" strike="noStrike" dirty="0" err="1">
                <a:solidFill>
                  <a:srgbClr val="595959"/>
                </a:solidFill>
                <a:effectLst/>
                <a:latin typeface="Work Sans" pitchFamily="2" charset="0"/>
              </a:rPr>
              <a:t>Dipanjan</a:t>
            </a:r>
            <a:r>
              <a:rPr lang="en-IN" sz="1800" b="0" i="1" u="none" strike="noStrike" dirty="0">
                <a:solidFill>
                  <a:srgbClr val="595959"/>
                </a:solidFill>
                <a:effectLst/>
                <a:latin typeface="Work Sans" pitchFamily="2" charset="0"/>
              </a:rPr>
              <a:t> </a:t>
            </a:r>
            <a:r>
              <a:rPr lang="en-IN" sz="1800" b="0" i="1" u="none" strike="noStrike" dirty="0" err="1">
                <a:solidFill>
                  <a:srgbClr val="595959"/>
                </a:solidFill>
                <a:effectLst/>
                <a:latin typeface="Work Sans" pitchFamily="2" charset="0"/>
              </a:rPr>
              <a:t>Saha</a:t>
            </a:r>
            <a:r>
              <a:rPr lang="en-IN" sz="1800" b="0" i="1" u="none" strike="noStrike" dirty="0">
                <a:solidFill>
                  <a:srgbClr val="595959"/>
                </a:solidFill>
                <a:effectLst/>
                <a:latin typeface="Work Sans" pitchFamily="2" charset="0"/>
              </a:rPr>
              <a:t>, </a:t>
            </a:r>
            <a:r>
              <a:rPr lang="en-IN" sz="1800" b="0" i="1" u="none" strike="noStrike" dirty="0" err="1">
                <a:solidFill>
                  <a:srgbClr val="595959"/>
                </a:solidFill>
                <a:effectLst/>
                <a:latin typeface="Work Sans" pitchFamily="2" charset="0"/>
              </a:rPr>
              <a:t>Pallav</a:t>
            </a:r>
            <a:r>
              <a:rPr lang="en-IN" sz="1800" b="0" i="1" u="none" strike="noStrike" dirty="0">
                <a:solidFill>
                  <a:srgbClr val="595959"/>
                </a:solidFill>
                <a:effectLst/>
                <a:latin typeface="Work Sans" pitchFamily="2" charset="0"/>
              </a:rPr>
              <a:t> Dutta.</a:t>
            </a:r>
            <a:endParaRPr lang="en-IN" sz="1800" b="0" i="0" u="none" strike="noStrike" dirty="0">
              <a:solidFill>
                <a:srgbClr val="595959"/>
              </a:solidFill>
              <a:effectLst/>
              <a:latin typeface="Work Sans" pitchFamily="2" charset="0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Work Sans" pitchFamily="2" charset="0"/>
              </a:rPr>
              <a:t> "A New High Gain DC-DC Boost Converter with Continuous Input and Output Currents," 2019 10th International Power Electronics, Drive Systems and Technologies Conference (PEDSTC), 2019, pp. 224-229, </a:t>
            </a:r>
            <a:r>
              <a:rPr lang="en-IN" sz="1800" b="0" i="0" u="none" strike="noStrike" dirty="0" err="1">
                <a:solidFill>
                  <a:srgbClr val="595959"/>
                </a:solidFill>
                <a:effectLst/>
                <a:latin typeface="Work Sans" pitchFamily="2" charset="0"/>
              </a:rPr>
              <a:t>doi</a:t>
            </a: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Work Sans" pitchFamily="2" charset="0"/>
              </a:rPr>
              <a:t>: 10.1109/PEDSTC.2019.8697693, </a:t>
            </a:r>
            <a:r>
              <a:rPr lang="en-IN" sz="1800" b="0" i="1" u="none" strike="noStrike" dirty="0">
                <a:solidFill>
                  <a:srgbClr val="595959"/>
                </a:solidFill>
                <a:effectLst/>
                <a:latin typeface="Work Sans" pitchFamily="2" charset="0"/>
              </a:rPr>
              <a:t>by M. </a:t>
            </a:r>
            <a:r>
              <a:rPr lang="en-IN" sz="1800" b="0" i="1" u="none" strike="noStrike" dirty="0" err="1">
                <a:solidFill>
                  <a:srgbClr val="595959"/>
                </a:solidFill>
                <a:effectLst/>
                <a:latin typeface="Work Sans" pitchFamily="2" charset="0"/>
              </a:rPr>
              <a:t>Eydi</a:t>
            </a:r>
            <a:r>
              <a:rPr lang="en-IN" sz="1800" b="0" i="1" u="none" strike="noStrike" dirty="0">
                <a:solidFill>
                  <a:srgbClr val="595959"/>
                </a:solidFill>
                <a:effectLst/>
                <a:latin typeface="Work Sans" pitchFamily="2" charset="0"/>
              </a:rPr>
              <a:t>, S. H. Hosseini and R. Ghazi. </a:t>
            </a:r>
            <a:endParaRPr lang="en-IN" sz="1800" b="0" i="0" u="none" strike="noStrike" dirty="0">
              <a:solidFill>
                <a:srgbClr val="595959"/>
              </a:solidFill>
              <a:effectLst/>
              <a:latin typeface="Work Sans" pitchFamily="2" charset="0"/>
            </a:endParaRPr>
          </a:p>
          <a:p>
            <a:br>
              <a:rPr lang="en-IN" sz="1800" b="0" dirty="0">
                <a:effectLst/>
              </a:rPr>
            </a:br>
            <a:br>
              <a:rPr lang="en-IN" sz="1800" b="0" dirty="0">
                <a:effectLst/>
              </a:rPr>
            </a:br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5A53D-62FC-41E0-925D-2BD643FCD6D5}"/>
              </a:ext>
            </a:extLst>
          </p:cNvPr>
          <p:cNvSpPr txBox="1"/>
          <p:nvPr/>
        </p:nvSpPr>
        <p:spPr>
          <a:xfrm>
            <a:off x="2099163" y="804504"/>
            <a:ext cx="4556614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3600" b="1" i="0" u="none" strike="noStrike" dirty="0">
                <a:solidFill>
                  <a:srgbClr val="21218A"/>
                </a:solidFill>
                <a:effectLst/>
                <a:latin typeface="Arial" panose="020B0604020202020204" pitchFamily="34" charset="0"/>
              </a:rPr>
              <a:t>REFERENCES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9530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2eb0091d9_0_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12</a:t>
            </a:fld>
            <a:r>
              <a:rPr lang="en-IN"/>
              <a:t> 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C0BD5-741D-4271-82B0-45F0423990C7}"/>
              </a:ext>
            </a:extLst>
          </p:cNvPr>
          <p:cNvSpPr txBox="1"/>
          <p:nvPr/>
        </p:nvSpPr>
        <p:spPr>
          <a:xfrm>
            <a:off x="2782087" y="3044279"/>
            <a:ext cx="3579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6">
                    <a:lumMod val="75000"/>
                  </a:schemeClr>
                </a:solidFill>
                <a:latin typeface="Product Sans" panose="020B0403030502040203" pitchFamily="34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E570F-FEC6-47EA-B983-4A71B6CE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  <a:latin typeface="Product Sans" panose="020B0403030502040203" pitchFamily="34" charset="0"/>
              </a:rPr>
              <a:t>DETAILS OF THE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66A28-530A-426D-B8BD-7F2D41DC2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Clr>
                <a:schemeClr val="accent6">
                  <a:lumMod val="75000"/>
                </a:schemeClr>
              </a:buClr>
              <a:buSzPct val="120000"/>
            </a:pP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TYPE:</a:t>
            </a:r>
            <a:r>
              <a:rPr lang="en-IN" sz="3600" dirty="0">
                <a:latin typeface="Product Sans" panose="020B0403030502040203" pitchFamily="34" charset="0"/>
              </a:rPr>
              <a:t> </a:t>
            </a:r>
            <a:r>
              <a:rPr lang="en-IN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In-house</a:t>
            </a:r>
          </a:p>
          <a:p>
            <a:pPr>
              <a:lnSpc>
                <a:spcPct val="200000"/>
              </a:lnSpc>
              <a:buClr>
                <a:schemeClr val="accent6">
                  <a:lumMod val="75000"/>
                </a:schemeClr>
              </a:buClr>
              <a:buSzPct val="120000"/>
            </a:pP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OUTCOME:</a:t>
            </a:r>
            <a:r>
              <a:rPr lang="en-IN" sz="3600" dirty="0">
                <a:latin typeface="Product Sans" panose="020B0403030502040203" pitchFamily="34" charset="0"/>
              </a:rPr>
              <a:t> </a:t>
            </a:r>
            <a:r>
              <a:rPr lang="en-IN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Prototype</a:t>
            </a:r>
          </a:p>
          <a:p>
            <a:pPr>
              <a:lnSpc>
                <a:spcPct val="200000"/>
              </a:lnSpc>
              <a:buClr>
                <a:schemeClr val="accent6">
                  <a:lumMod val="75000"/>
                </a:schemeClr>
              </a:buClr>
              <a:buSzPct val="120000"/>
            </a:pP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DOMAIN:</a:t>
            </a:r>
            <a:r>
              <a:rPr lang="en-IN" sz="3600" dirty="0">
                <a:latin typeface="Product Sans" panose="020B0403030502040203" pitchFamily="34" charset="0"/>
              </a:rPr>
              <a:t> </a:t>
            </a:r>
            <a:r>
              <a:rPr lang="en-IN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Internet of Things</a:t>
            </a:r>
          </a:p>
        </p:txBody>
      </p:sp>
      <p:sp>
        <p:nvSpPr>
          <p:cNvPr id="108" name="Google Shape;108;gb2eb0091d9_0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</a:t>
            </a:fld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92791-EDAF-40D1-837D-CA75EF9536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r>
              <a:rPr lang="en-IN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2407B8-BBF0-4BCB-B181-33179F4AE31A}"/>
              </a:ext>
            </a:extLst>
          </p:cNvPr>
          <p:cNvSpPr txBox="1">
            <a:spLocks/>
          </p:cNvSpPr>
          <p:nvPr/>
        </p:nvSpPr>
        <p:spPr>
          <a:xfrm>
            <a:off x="838200" y="762000"/>
            <a:ext cx="7772400" cy="1143000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600" b="1" dirty="0">
                <a:solidFill>
                  <a:schemeClr val="accent6">
                    <a:lumMod val="75000"/>
                  </a:schemeClr>
                </a:solidFill>
                <a:latin typeface="Product Sans" panose="020B0403030502040203" pitchFamily="34" charset="0"/>
              </a:rPr>
              <a:t>OBJECTIVE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87D8140-671B-46CD-ABA9-808A0AAC9994}"/>
              </a:ext>
            </a:extLst>
          </p:cNvPr>
          <p:cNvSpPr txBox="1">
            <a:spLocks/>
          </p:cNvSpPr>
          <p:nvPr/>
        </p:nvSpPr>
        <p:spPr>
          <a:xfrm>
            <a:off x="320919" y="1685192"/>
            <a:ext cx="8502162" cy="411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6">
                  <a:lumMod val="75000"/>
                </a:schemeClr>
              </a:buClr>
              <a:buSzPct val="120000"/>
            </a:pPr>
            <a:endParaRPr 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Work Sans" panose="00000500000000000000" pitchFamily="50" charset="0"/>
            </a:endParaRPr>
          </a:p>
          <a:p>
            <a:pPr>
              <a:buClr>
                <a:schemeClr val="accent6">
                  <a:lumMod val="75000"/>
                </a:schemeClr>
              </a:buClr>
              <a:buSzPct val="120000"/>
            </a:pP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The objective of this project is </a:t>
            </a:r>
          </a:p>
          <a:p>
            <a:pPr>
              <a:buClr>
                <a:schemeClr val="accent6">
                  <a:lumMod val="75000"/>
                </a:schemeClr>
              </a:buClr>
              <a:buSzPct val="120000"/>
            </a:pPr>
            <a:endParaRPr 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Work Sans" panose="00000500000000000000" pitchFamily="50" charset="0"/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To bring about energy conservation through smart solar powered street lighting.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To optimize lighting by detecting speed of vehicles.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To implement cloud solution ( connectivity).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To collect and store data obtained from sensors in cloud based storage system.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To analyze the data stored in the cloud.</a:t>
            </a:r>
          </a:p>
          <a:p>
            <a:pPr>
              <a:buClr>
                <a:schemeClr val="accent6">
                  <a:lumMod val="75000"/>
                </a:schemeClr>
              </a:buClr>
              <a:buSzPct val="120000"/>
            </a:pPr>
            <a:endParaRPr 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Work Sans" panose="00000500000000000000" pitchFamily="50" charset="0"/>
            </a:endParaRPr>
          </a:p>
        </p:txBody>
      </p:sp>
      <p:sp>
        <p:nvSpPr>
          <p:cNvPr id="10" name="Google Shape;114;p2">
            <a:extLst>
              <a:ext uri="{FF2B5EF4-FFF2-40B4-BE49-F238E27FC236}">
                <a16:creationId xmlns:a16="http://schemas.microsoft.com/office/drawing/2014/main" id="{66EF6BDD-6302-4CF9-B1E9-49955A20B251}"/>
              </a:ext>
            </a:extLst>
          </p:cNvPr>
          <p:cNvSpPr txBox="1">
            <a:spLocks/>
          </p:cNvSpPr>
          <p:nvPr/>
        </p:nvSpPr>
        <p:spPr>
          <a:xfrm>
            <a:off x="7358062" y="6746875"/>
            <a:ext cx="1905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IN" smtClean="0"/>
              <a:pPr/>
              <a:t>3</a:t>
            </a:fld>
            <a:r>
              <a:rPr lang="en-I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826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3BCE-5B90-4E70-B8CA-AECC5114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Product Sans" panose="020B0403030502040203" pitchFamily="34" charset="0"/>
              </a:rPr>
              <a:t>CONTROL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24C9B-61E2-4760-BD11-93471AF7AE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r>
              <a:rPr lang="en-IN"/>
              <a:t> 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D537A8E-F271-44BA-8A94-34DA3EE9EF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69478"/>
              </p:ext>
            </p:extLst>
          </p:nvPr>
        </p:nvGraphicFramePr>
        <p:xfrm>
          <a:off x="67328" y="1676400"/>
          <a:ext cx="8965486" cy="4047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3" imgW="7764840" imgH="3505320" progId="Paint.Picture">
                  <p:embed/>
                </p:oleObj>
              </mc:Choice>
              <mc:Fallback>
                <p:oleObj name="Bitmap Image" r:id="rId3" imgW="7764840" imgH="3505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28" y="1676400"/>
                        <a:ext cx="8965486" cy="4047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405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8C63-319C-4AC2-86ED-948D73D2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Product Sans" panose="020B0403030502040203" pitchFamily="34" charset="0"/>
              </a:rPr>
              <a:t>VISUAL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D93FA-1C33-4572-AD7C-5225C322B5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r>
              <a:rPr lang="en-IN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7FFD5C-6307-4172-B7D9-95B2226D6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13" y="1752600"/>
            <a:ext cx="721177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1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D618-4E7E-47BB-9BB5-E5E51EBF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Product Sans" panose="020B0604020202020204" charset="0"/>
              </a:rPr>
              <a:t>CLOUD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4FAC4-B216-41FA-BCBC-13EA5FE67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  <a:buSzPct val="120000"/>
            </a:pPr>
            <a:r>
              <a:rPr lang="en-IN" sz="2400" spc="-150" dirty="0">
                <a:latin typeface="Work Sans" pitchFamily="2" charset="0"/>
              </a:rPr>
              <a:t>Arduino micro-controller sends serial data to the ESP32 module</a:t>
            </a:r>
          </a:p>
          <a:p>
            <a:pPr>
              <a:buClr>
                <a:schemeClr val="accent2">
                  <a:lumMod val="75000"/>
                </a:schemeClr>
              </a:buClr>
              <a:buSzPct val="120000"/>
            </a:pPr>
            <a:r>
              <a:rPr lang="en-IN" sz="2400" spc="-150" dirty="0">
                <a:latin typeface="Work Sans" pitchFamily="2" charset="0"/>
              </a:rPr>
              <a:t>This module communicates with the server (Heroku) using GSM module.</a:t>
            </a:r>
          </a:p>
          <a:p>
            <a:pPr>
              <a:buClr>
                <a:schemeClr val="accent2">
                  <a:lumMod val="75000"/>
                </a:schemeClr>
              </a:buClr>
              <a:buSzPct val="120000"/>
            </a:pPr>
            <a:r>
              <a:rPr lang="en-IN" sz="2400" spc="-150" dirty="0">
                <a:latin typeface="Work Sans" pitchFamily="2" charset="0"/>
              </a:rPr>
              <a:t>The server pushes the data into SQL database (dynamo DB).</a:t>
            </a:r>
          </a:p>
          <a:p>
            <a:pPr>
              <a:buClr>
                <a:schemeClr val="accent2">
                  <a:lumMod val="75000"/>
                </a:schemeClr>
              </a:buClr>
              <a:buSzPct val="120000"/>
            </a:pPr>
            <a:r>
              <a:rPr lang="en-IN" sz="2400" spc="-150" dirty="0">
                <a:latin typeface="Work Sans" pitchFamily="2" charset="0"/>
              </a:rPr>
              <a:t>To view the data and control the Arduino, we can develop android or computer application.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E6C09-1F2D-4FFA-8079-4F2AB0EBF9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r>
              <a:rPr lang="en-I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407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9C66F-9AF6-4DCB-8530-5FA4AFCD1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r>
              <a:rPr lang="en-IN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D8281A-E52B-486D-9EAD-0303FE946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620" y="1247041"/>
            <a:ext cx="6448425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DD2E741-3C04-471B-9A3E-1E2AF85B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438" y="111125"/>
            <a:ext cx="7772400" cy="1143000"/>
          </a:xfrm>
        </p:spPr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Product Sans" panose="020B0403030502040203" pitchFamily="34" charset="0"/>
              </a:rPr>
              <a:t>HORIZONTAL LIGHTING</a:t>
            </a:r>
          </a:p>
        </p:txBody>
      </p:sp>
    </p:spTree>
    <p:extLst>
      <p:ext uri="{BB962C8B-B14F-4D97-AF65-F5344CB8AC3E}">
        <p14:creationId xmlns:p14="http://schemas.microsoft.com/office/powerpoint/2010/main" val="396465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BA4E-413B-4CCF-A52D-7FD253F1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Product Sans" panose="020B0403030502040203" pitchFamily="34" charset="0"/>
              </a:rPr>
              <a:t>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DA2E9-5CC1-4BB7-8B5B-3E8F11BB0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IN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Economical</a:t>
            </a:r>
          </a:p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IN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Automation</a:t>
            </a:r>
          </a:p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IN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Eco-friendly</a:t>
            </a:r>
          </a:p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IN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Public safety</a:t>
            </a:r>
          </a:p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100000"/>
            </a:pPr>
            <a:r>
              <a:rPr lang="en-IN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Low maintenance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65FE-C5C8-4F18-BB4C-1B13AB5F51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r>
              <a:rPr lang="en-I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676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3127F5-6BE9-43DD-9F09-34098524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  <a:latin typeface="Product Sans" panose="020B0403030502040203" pitchFamily="34" charset="0"/>
              </a:rPr>
              <a:t>PROJECT SCHEDULE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569AB-6CD6-40A6-9E60-65B18C9EC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STAGE 1 – [MAR] Conceptualizing</a:t>
            </a:r>
          </a:p>
          <a:p>
            <a:pPr>
              <a:lnSpc>
                <a:spcPct val="200000"/>
              </a:lnSpc>
              <a:buClr>
                <a:schemeClr val="accent6">
                  <a:lumMod val="75000"/>
                </a:schemeClr>
              </a:buClr>
              <a:buSzPct val="120000"/>
            </a:pPr>
            <a:r>
              <a:rPr lang="en-IN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STAGE 2 – [APR] Formalising idea and resources</a:t>
            </a:r>
          </a:p>
          <a:p>
            <a:pPr>
              <a:lnSpc>
                <a:spcPct val="200000"/>
              </a:lnSpc>
              <a:buClr>
                <a:schemeClr val="accent6">
                  <a:lumMod val="75000"/>
                </a:schemeClr>
              </a:buClr>
              <a:buSzPct val="120000"/>
            </a:pPr>
            <a:r>
              <a:rPr lang="en-IN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STAGE 3 – [MAY] Prototype development</a:t>
            </a:r>
          </a:p>
          <a:p>
            <a:pPr>
              <a:lnSpc>
                <a:spcPct val="200000"/>
              </a:lnSpc>
              <a:buClr>
                <a:schemeClr val="accent6">
                  <a:lumMod val="75000"/>
                </a:schemeClr>
              </a:buClr>
              <a:buSzPct val="120000"/>
            </a:pPr>
            <a:r>
              <a:rPr lang="en-IN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</a:rPr>
              <a:t>STAGE 4 – [JUNE] Final Model</a:t>
            </a:r>
          </a:p>
        </p:txBody>
      </p:sp>
      <p:sp>
        <p:nvSpPr>
          <p:cNvPr id="122" name="Google Shape;122;gb2eb0091d9_0_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9</a:t>
            </a:fld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SN templete">
  <a:themeElements>
    <a:clrScheme name="SSN temple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550</Words>
  <Application>Microsoft Office PowerPoint</Application>
  <PresentationFormat>On-screen Show (4:3)</PresentationFormat>
  <Paragraphs>74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Product Sans</vt:lpstr>
      <vt:lpstr>Arial</vt:lpstr>
      <vt:lpstr>Times New Roman</vt:lpstr>
      <vt:lpstr>Courier Prime</vt:lpstr>
      <vt:lpstr>Work Sans</vt:lpstr>
      <vt:lpstr>Arial Narrow</vt:lpstr>
      <vt:lpstr>SSN templete</vt:lpstr>
      <vt:lpstr>Paintbrush Picture</vt:lpstr>
      <vt:lpstr>SMART STREET LIGHTING SYSTEM</vt:lpstr>
      <vt:lpstr>DETAILS OF THE PROJECT</vt:lpstr>
      <vt:lpstr>PowerPoint Presentation</vt:lpstr>
      <vt:lpstr>CONTROL FLOW</vt:lpstr>
      <vt:lpstr>VISUAL MODEL</vt:lpstr>
      <vt:lpstr>CLOUD IMPLEMENTATION</vt:lpstr>
      <vt:lpstr>HORIZONTAL LIGHTING</vt:lpstr>
      <vt:lpstr>ADVANTAGES</vt:lpstr>
      <vt:lpstr>PROJECT SCHEDULE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Title </dc:title>
  <cp:lastModifiedBy>Arjun Sivakumar</cp:lastModifiedBy>
  <cp:revision>24</cp:revision>
  <dcterms:modified xsi:type="dcterms:W3CDTF">2022-03-23T05:43:42Z</dcterms:modified>
</cp:coreProperties>
</file>