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4" r:id="rId3"/>
    <p:sldId id="872" r:id="rId4"/>
    <p:sldId id="413" r:id="rId5"/>
    <p:sldId id="875" r:id="rId6"/>
    <p:sldId id="873" r:id="rId7"/>
    <p:sldId id="874" r:id="rId8"/>
    <p:sldId id="29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dhari, Mansi (US - Bengaluru)" initials="KM(-B" lastIdx="1" clrIdx="0">
    <p:extLst>
      <p:ext uri="{19B8F6BF-5375-455C-9EA6-DF929625EA0E}">
        <p15:presenceInfo xmlns:p15="http://schemas.microsoft.com/office/powerpoint/2012/main" userId="S-1-5-21-238447276-1040861923-1850952788-24590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41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C7A45E-E3F0-45BE-ABB1-159BF9C41FCB}" type="datetimeFigureOut">
              <a:rPr lang="en-US" smtClean="0"/>
              <a:t>4/16/2019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9CF78-930A-4D48-A16B-A3E7A712544C}" type="slidenum">
              <a:rPr lang="en-US" smtClean="0"/>
              <a:t>‹#›</a:t>
            </a:fld>
            <a:endParaRPr lang="en-US"/>
          </a:p>
        </p:txBody>
      </p:sp>
    </p:spTree>
    <p:extLst>
      <p:ext uri="{BB962C8B-B14F-4D97-AF65-F5344CB8AC3E}">
        <p14:creationId xmlns:p14="http://schemas.microsoft.com/office/powerpoint/2010/main" val="1003129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BD10-F9F4-4D9E-8A80-65123466DA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BA3A10-FD25-4781-A8FB-F5E246E9A0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8E0354-B4C0-4E2C-A4D0-F8E176A9FC58}"/>
              </a:ext>
            </a:extLst>
          </p:cNvPr>
          <p:cNvSpPr>
            <a:spLocks noGrp="1"/>
          </p:cNvSpPr>
          <p:nvPr>
            <p:ph type="dt" sz="half" idx="10"/>
          </p:nvPr>
        </p:nvSpPr>
        <p:spPr/>
        <p:txBody>
          <a:bodyPr/>
          <a:lstStyle/>
          <a:p>
            <a:fld id="{73673E2B-2FB6-4EB3-8EBE-EB5C44A44395}" type="datetimeFigureOut">
              <a:rPr lang="en-US" smtClean="0"/>
              <a:t>4/16/2019</a:t>
            </a:fld>
            <a:endParaRPr lang="en-US"/>
          </a:p>
        </p:txBody>
      </p:sp>
      <p:sp>
        <p:nvSpPr>
          <p:cNvPr id="5" name="Footer Placeholder 4">
            <a:extLst>
              <a:ext uri="{FF2B5EF4-FFF2-40B4-BE49-F238E27FC236}">
                <a16:creationId xmlns:a16="http://schemas.microsoft.com/office/drawing/2014/main" id="{5A68936C-7817-4310-8E5F-2974F107F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5290B-C685-4B53-8976-FA695375629A}"/>
              </a:ext>
            </a:extLst>
          </p:cNvPr>
          <p:cNvSpPr>
            <a:spLocks noGrp="1"/>
          </p:cNvSpPr>
          <p:nvPr>
            <p:ph type="sldNum" sz="quarter" idx="12"/>
          </p:nvPr>
        </p:nvSpPr>
        <p:spPr/>
        <p:txBody>
          <a:bodyPr/>
          <a:lstStyle/>
          <a:p>
            <a:fld id="{D3A17829-733E-4D74-AB75-0DD338BF5A31}" type="slidenum">
              <a:rPr lang="en-US" smtClean="0"/>
              <a:t>‹#›</a:t>
            </a:fld>
            <a:endParaRPr lang="en-US"/>
          </a:p>
        </p:txBody>
      </p:sp>
    </p:spTree>
    <p:extLst>
      <p:ext uri="{BB962C8B-B14F-4D97-AF65-F5344CB8AC3E}">
        <p14:creationId xmlns:p14="http://schemas.microsoft.com/office/powerpoint/2010/main" val="1505270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2D38-CB7F-46CC-9BF1-61D0400FF6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56D6E2-CB1D-4798-94EE-931DE25076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E029A-6DAC-4262-900E-B2AB1D41CE26}"/>
              </a:ext>
            </a:extLst>
          </p:cNvPr>
          <p:cNvSpPr>
            <a:spLocks noGrp="1"/>
          </p:cNvSpPr>
          <p:nvPr>
            <p:ph type="dt" sz="half" idx="10"/>
          </p:nvPr>
        </p:nvSpPr>
        <p:spPr/>
        <p:txBody>
          <a:bodyPr/>
          <a:lstStyle/>
          <a:p>
            <a:fld id="{73673E2B-2FB6-4EB3-8EBE-EB5C44A44395}" type="datetimeFigureOut">
              <a:rPr lang="en-US" smtClean="0"/>
              <a:t>4/16/2019</a:t>
            </a:fld>
            <a:endParaRPr lang="en-US"/>
          </a:p>
        </p:txBody>
      </p:sp>
      <p:sp>
        <p:nvSpPr>
          <p:cNvPr id="5" name="Footer Placeholder 4">
            <a:extLst>
              <a:ext uri="{FF2B5EF4-FFF2-40B4-BE49-F238E27FC236}">
                <a16:creationId xmlns:a16="http://schemas.microsoft.com/office/drawing/2014/main" id="{CD172EAC-C3D3-49AA-BD9F-D5EBF84D8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53AEC-B44E-45FF-982A-0B5160CFF59A}"/>
              </a:ext>
            </a:extLst>
          </p:cNvPr>
          <p:cNvSpPr>
            <a:spLocks noGrp="1"/>
          </p:cNvSpPr>
          <p:nvPr>
            <p:ph type="sldNum" sz="quarter" idx="12"/>
          </p:nvPr>
        </p:nvSpPr>
        <p:spPr/>
        <p:txBody>
          <a:bodyPr/>
          <a:lstStyle/>
          <a:p>
            <a:fld id="{D3A17829-733E-4D74-AB75-0DD338BF5A31}" type="slidenum">
              <a:rPr lang="en-US" smtClean="0"/>
              <a:t>‹#›</a:t>
            </a:fld>
            <a:endParaRPr lang="en-US"/>
          </a:p>
        </p:txBody>
      </p:sp>
    </p:spTree>
    <p:extLst>
      <p:ext uri="{BB962C8B-B14F-4D97-AF65-F5344CB8AC3E}">
        <p14:creationId xmlns:p14="http://schemas.microsoft.com/office/powerpoint/2010/main" val="513574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38336C-DCC5-4EA1-8E45-D16F1DB8AC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160B04-00BE-4EBE-9E7B-D9A34DD3A37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0A293-6A1E-4829-97B2-5616A9F629FC}"/>
              </a:ext>
            </a:extLst>
          </p:cNvPr>
          <p:cNvSpPr>
            <a:spLocks noGrp="1"/>
          </p:cNvSpPr>
          <p:nvPr>
            <p:ph type="dt" sz="half" idx="10"/>
          </p:nvPr>
        </p:nvSpPr>
        <p:spPr/>
        <p:txBody>
          <a:bodyPr/>
          <a:lstStyle/>
          <a:p>
            <a:fld id="{73673E2B-2FB6-4EB3-8EBE-EB5C44A44395}" type="datetimeFigureOut">
              <a:rPr lang="en-US" smtClean="0"/>
              <a:t>4/16/2019</a:t>
            </a:fld>
            <a:endParaRPr lang="en-US"/>
          </a:p>
        </p:txBody>
      </p:sp>
      <p:sp>
        <p:nvSpPr>
          <p:cNvPr id="5" name="Footer Placeholder 4">
            <a:extLst>
              <a:ext uri="{FF2B5EF4-FFF2-40B4-BE49-F238E27FC236}">
                <a16:creationId xmlns:a16="http://schemas.microsoft.com/office/drawing/2014/main" id="{B34F86D2-7D62-4372-9699-736E409C1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8D8FF-5B89-43A2-BDB9-47B4948BC360}"/>
              </a:ext>
            </a:extLst>
          </p:cNvPr>
          <p:cNvSpPr>
            <a:spLocks noGrp="1"/>
          </p:cNvSpPr>
          <p:nvPr>
            <p:ph type="sldNum" sz="quarter" idx="12"/>
          </p:nvPr>
        </p:nvSpPr>
        <p:spPr/>
        <p:txBody>
          <a:bodyPr/>
          <a:lstStyle/>
          <a:p>
            <a:fld id="{D3A17829-733E-4D74-AB75-0DD338BF5A31}" type="slidenum">
              <a:rPr lang="en-US" smtClean="0"/>
              <a:t>‹#›</a:t>
            </a:fld>
            <a:endParaRPr lang="en-US"/>
          </a:p>
        </p:txBody>
      </p:sp>
    </p:spTree>
    <p:extLst>
      <p:ext uri="{BB962C8B-B14F-4D97-AF65-F5344CB8AC3E}">
        <p14:creationId xmlns:p14="http://schemas.microsoft.com/office/powerpoint/2010/main" val="2764684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noProof="0"/>
              <a:t>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noProof="0"/>
              <a:t>Edit Master text styles</a:t>
            </a:r>
          </a:p>
        </p:txBody>
      </p:sp>
      <p:grpSp>
        <p:nvGrpSpPr>
          <p:cNvPr id="9" name="Group 8"/>
          <p:cNvGrpSpPr/>
          <p:nvPr userDrawn="1"/>
        </p:nvGrpSpPr>
        <p:grpSpPr>
          <a:xfrm>
            <a:off x="503988" y="378000"/>
            <a:ext cx="216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762033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562198035"/>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CDB3-0CC1-4850-9AA2-E357232C6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042897-C61E-4B0E-AA82-BDC7F82DC3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2F529-C3C0-430B-9CD5-54D263FA656D}"/>
              </a:ext>
            </a:extLst>
          </p:cNvPr>
          <p:cNvSpPr>
            <a:spLocks noGrp="1"/>
          </p:cNvSpPr>
          <p:nvPr>
            <p:ph type="dt" sz="half" idx="10"/>
          </p:nvPr>
        </p:nvSpPr>
        <p:spPr/>
        <p:txBody>
          <a:bodyPr/>
          <a:lstStyle/>
          <a:p>
            <a:fld id="{73673E2B-2FB6-4EB3-8EBE-EB5C44A44395}" type="datetimeFigureOut">
              <a:rPr lang="en-US" smtClean="0"/>
              <a:t>4/16/2019</a:t>
            </a:fld>
            <a:endParaRPr lang="en-US"/>
          </a:p>
        </p:txBody>
      </p:sp>
      <p:sp>
        <p:nvSpPr>
          <p:cNvPr id="5" name="Footer Placeholder 4">
            <a:extLst>
              <a:ext uri="{FF2B5EF4-FFF2-40B4-BE49-F238E27FC236}">
                <a16:creationId xmlns:a16="http://schemas.microsoft.com/office/drawing/2014/main" id="{68BE9B4D-6FA1-441B-9B8C-5CC14954C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6D49E-B7E2-4A2B-8F43-F1848D82FBD6}"/>
              </a:ext>
            </a:extLst>
          </p:cNvPr>
          <p:cNvSpPr>
            <a:spLocks noGrp="1"/>
          </p:cNvSpPr>
          <p:nvPr>
            <p:ph type="sldNum" sz="quarter" idx="12"/>
          </p:nvPr>
        </p:nvSpPr>
        <p:spPr/>
        <p:txBody>
          <a:bodyPr/>
          <a:lstStyle/>
          <a:p>
            <a:fld id="{D3A17829-733E-4D74-AB75-0DD338BF5A31}" type="slidenum">
              <a:rPr lang="en-US" smtClean="0"/>
              <a:t>‹#›</a:t>
            </a:fld>
            <a:endParaRPr lang="en-US"/>
          </a:p>
        </p:txBody>
      </p:sp>
    </p:spTree>
    <p:extLst>
      <p:ext uri="{BB962C8B-B14F-4D97-AF65-F5344CB8AC3E}">
        <p14:creationId xmlns:p14="http://schemas.microsoft.com/office/powerpoint/2010/main" val="1875991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0F6E-87F1-4AE1-9065-5B0A0BF6F4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895A4-C5CA-488C-A1E7-77B8084E5A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BA44290-B991-4918-BC46-42A171C98F7C}"/>
              </a:ext>
            </a:extLst>
          </p:cNvPr>
          <p:cNvSpPr>
            <a:spLocks noGrp="1"/>
          </p:cNvSpPr>
          <p:nvPr>
            <p:ph type="dt" sz="half" idx="10"/>
          </p:nvPr>
        </p:nvSpPr>
        <p:spPr/>
        <p:txBody>
          <a:bodyPr/>
          <a:lstStyle/>
          <a:p>
            <a:fld id="{73673E2B-2FB6-4EB3-8EBE-EB5C44A44395}" type="datetimeFigureOut">
              <a:rPr lang="en-US" smtClean="0"/>
              <a:t>4/16/2019</a:t>
            </a:fld>
            <a:endParaRPr lang="en-US"/>
          </a:p>
        </p:txBody>
      </p:sp>
      <p:sp>
        <p:nvSpPr>
          <p:cNvPr id="5" name="Footer Placeholder 4">
            <a:extLst>
              <a:ext uri="{FF2B5EF4-FFF2-40B4-BE49-F238E27FC236}">
                <a16:creationId xmlns:a16="http://schemas.microsoft.com/office/drawing/2014/main" id="{76F09C51-61BD-4091-9EA1-6B419836D0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3CFBD-811D-4059-B7F1-9ADF1F57B37F}"/>
              </a:ext>
            </a:extLst>
          </p:cNvPr>
          <p:cNvSpPr>
            <a:spLocks noGrp="1"/>
          </p:cNvSpPr>
          <p:nvPr>
            <p:ph type="sldNum" sz="quarter" idx="12"/>
          </p:nvPr>
        </p:nvSpPr>
        <p:spPr/>
        <p:txBody>
          <a:bodyPr/>
          <a:lstStyle/>
          <a:p>
            <a:fld id="{D3A17829-733E-4D74-AB75-0DD338BF5A31}" type="slidenum">
              <a:rPr lang="en-US" smtClean="0"/>
              <a:t>‹#›</a:t>
            </a:fld>
            <a:endParaRPr lang="en-US"/>
          </a:p>
        </p:txBody>
      </p:sp>
    </p:spTree>
    <p:extLst>
      <p:ext uri="{BB962C8B-B14F-4D97-AF65-F5344CB8AC3E}">
        <p14:creationId xmlns:p14="http://schemas.microsoft.com/office/powerpoint/2010/main" val="221607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BDBA-4D0D-4F23-B4F2-9A6099A02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2CD9BA-25B0-49C5-B814-7570995050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9FFC13-8353-41EC-9C51-D4F7E28E5B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16A4BC-3A64-4E4C-B03D-ECC651BB6756}"/>
              </a:ext>
            </a:extLst>
          </p:cNvPr>
          <p:cNvSpPr>
            <a:spLocks noGrp="1"/>
          </p:cNvSpPr>
          <p:nvPr>
            <p:ph type="dt" sz="half" idx="10"/>
          </p:nvPr>
        </p:nvSpPr>
        <p:spPr/>
        <p:txBody>
          <a:bodyPr/>
          <a:lstStyle/>
          <a:p>
            <a:fld id="{73673E2B-2FB6-4EB3-8EBE-EB5C44A44395}" type="datetimeFigureOut">
              <a:rPr lang="en-US" smtClean="0"/>
              <a:t>4/16/2019</a:t>
            </a:fld>
            <a:endParaRPr lang="en-US"/>
          </a:p>
        </p:txBody>
      </p:sp>
      <p:sp>
        <p:nvSpPr>
          <p:cNvPr id="6" name="Footer Placeholder 5">
            <a:extLst>
              <a:ext uri="{FF2B5EF4-FFF2-40B4-BE49-F238E27FC236}">
                <a16:creationId xmlns:a16="http://schemas.microsoft.com/office/drawing/2014/main" id="{C316F8DE-9943-4B03-A919-C0AC86ECD4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C3D4E6-D3CE-4B93-9C9F-8A998191CC33}"/>
              </a:ext>
            </a:extLst>
          </p:cNvPr>
          <p:cNvSpPr>
            <a:spLocks noGrp="1"/>
          </p:cNvSpPr>
          <p:nvPr>
            <p:ph type="sldNum" sz="quarter" idx="12"/>
          </p:nvPr>
        </p:nvSpPr>
        <p:spPr/>
        <p:txBody>
          <a:bodyPr/>
          <a:lstStyle/>
          <a:p>
            <a:fld id="{D3A17829-733E-4D74-AB75-0DD338BF5A31}" type="slidenum">
              <a:rPr lang="en-US" smtClean="0"/>
              <a:t>‹#›</a:t>
            </a:fld>
            <a:endParaRPr lang="en-US"/>
          </a:p>
        </p:txBody>
      </p:sp>
    </p:spTree>
    <p:extLst>
      <p:ext uri="{BB962C8B-B14F-4D97-AF65-F5344CB8AC3E}">
        <p14:creationId xmlns:p14="http://schemas.microsoft.com/office/powerpoint/2010/main" val="2750518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5128-6948-4086-AB50-7A00B72859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87EEF1-1821-49FD-9165-96C64E912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4DC541-2185-411E-8688-6BC71A40A6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F95C80-3580-474C-8C1B-8A14DB7E92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0D74C4-F4B7-415C-B2FC-C0C6DD4780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2E221C-7420-43D4-9C98-8AE4665E4CD5}"/>
              </a:ext>
            </a:extLst>
          </p:cNvPr>
          <p:cNvSpPr>
            <a:spLocks noGrp="1"/>
          </p:cNvSpPr>
          <p:nvPr>
            <p:ph type="dt" sz="half" idx="10"/>
          </p:nvPr>
        </p:nvSpPr>
        <p:spPr/>
        <p:txBody>
          <a:bodyPr/>
          <a:lstStyle/>
          <a:p>
            <a:fld id="{73673E2B-2FB6-4EB3-8EBE-EB5C44A44395}" type="datetimeFigureOut">
              <a:rPr lang="en-US" smtClean="0"/>
              <a:t>4/16/2019</a:t>
            </a:fld>
            <a:endParaRPr lang="en-US"/>
          </a:p>
        </p:txBody>
      </p:sp>
      <p:sp>
        <p:nvSpPr>
          <p:cNvPr id="8" name="Footer Placeholder 7">
            <a:extLst>
              <a:ext uri="{FF2B5EF4-FFF2-40B4-BE49-F238E27FC236}">
                <a16:creationId xmlns:a16="http://schemas.microsoft.com/office/drawing/2014/main" id="{4CDBE4E5-32B4-4B12-84C7-F2E87B3754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ECB12D-26B9-4898-971A-CA3F7B8A3923}"/>
              </a:ext>
            </a:extLst>
          </p:cNvPr>
          <p:cNvSpPr>
            <a:spLocks noGrp="1"/>
          </p:cNvSpPr>
          <p:nvPr>
            <p:ph type="sldNum" sz="quarter" idx="12"/>
          </p:nvPr>
        </p:nvSpPr>
        <p:spPr/>
        <p:txBody>
          <a:bodyPr/>
          <a:lstStyle/>
          <a:p>
            <a:fld id="{D3A17829-733E-4D74-AB75-0DD338BF5A31}" type="slidenum">
              <a:rPr lang="en-US" smtClean="0"/>
              <a:t>‹#›</a:t>
            </a:fld>
            <a:endParaRPr lang="en-US"/>
          </a:p>
        </p:txBody>
      </p:sp>
    </p:spTree>
    <p:extLst>
      <p:ext uri="{BB962C8B-B14F-4D97-AF65-F5344CB8AC3E}">
        <p14:creationId xmlns:p14="http://schemas.microsoft.com/office/powerpoint/2010/main" val="5267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2423-15C8-47D4-9058-F8CD5FFBAB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7AC14A-9013-4674-9C38-45E72EC63270}"/>
              </a:ext>
            </a:extLst>
          </p:cNvPr>
          <p:cNvSpPr>
            <a:spLocks noGrp="1"/>
          </p:cNvSpPr>
          <p:nvPr>
            <p:ph type="dt" sz="half" idx="10"/>
          </p:nvPr>
        </p:nvSpPr>
        <p:spPr/>
        <p:txBody>
          <a:bodyPr/>
          <a:lstStyle/>
          <a:p>
            <a:fld id="{73673E2B-2FB6-4EB3-8EBE-EB5C44A44395}" type="datetimeFigureOut">
              <a:rPr lang="en-US" smtClean="0"/>
              <a:t>4/16/2019</a:t>
            </a:fld>
            <a:endParaRPr lang="en-US"/>
          </a:p>
        </p:txBody>
      </p:sp>
      <p:sp>
        <p:nvSpPr>
          <p:cNvPr id="4" name="Footer Placeholder 3">
            <a:extLst>
              <a:ext uri="{FF2B5EF4-FFF2-40B4-BE49-F238E27FC236}">
                <a16:creationId xmlns:a16="http://schemas.microsoft.com/office/drawing/2014/main" id="{D7D4D821-B4B5-4C2A-8226-A8896A9857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5D3491-B647-44B8-82A1-1BBA84942B4C}"/>
              </a:ext>
            </a:extLst>
          </p:cNvPr>
          <p:cNvSpPr>
            <a:spLocks noGrp="1"/>
          </p:cNvSpPr>
          <p:nvPr>
            <p:ph type="sldNum" sz="quarter" idx="12"/>
          </p:nvPr>
        </p:nvSpPr>
        <p:spPr/>
        <p:txBody>
          <a:bodyPr/>
          <a:lstStyle/>
          <a:p>
            <a:fld id="{D3A17829-733E-4D74-AB75-0DD338BF5A31}" type="slidenum">
              <a:rPr lang="en-US" smtClean="0"/>
              <a:t>‹#›</a:t>
            </a:fld>
            <a:endParaRPr lang="en-US"/>
          </a:p>
        </p:txBody>
      </p:sp>
    </p:spTree>
    <p:extLst>
      <p:ext uri="{BB962C8B-B14F-4D97-AF65-F5344CB8AC3E}">
        <p14:creationId xmlns:p14="http://schemas.microsoft.com/office/powerpoint/2010/main" val="315911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4136B-FAFD-4938-9422-EABE31B2C5BD}"/>
              </a:ext>
            </a:extLst>
          </p:cNvPr>
          <p:cNvSpPr>
            <a:spLocks noGrp="1"/>
          </p:cNvSpPr>
          <p:nvPr>
            <p:ph type="dt" sz="half" idx="10"/>
          </p:nvPr>
        </p:nvSpPr>
        <p:spPr/>
        <p:txBody>
          <a:bodyPr/>
          <a:lstStyle/>
          <a:p>
            <a:fld id="{73673E2B-2FB6-4EB3-8EBE-EB5C44A44395}" type="datetimeFigureOut">
              <a:rPr lang="en-US" smtClean="0"/>
              <a:t>4/16/2019</a:t>
            </a:fld>
            <a:endParaRPr lang="en-US"/>
          </a:p>
        </p:txBody>
      </p:sp>
      <p:sp>
        <p:nvSpPr>
          <p:cNvPr id="3" name="Footer Placeholder 2">
            <a:extLst>
              <a:ext uri="{FF2B5EF4-FFF2-40B4-BE49-F238E27FC236}">
                <a16:creationId xmlns:a16="http://schemas.microsoft.com/office/drawing/2014/main" id="{F1E44E77-E272-4D29-BA70-60357CB15B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9211A4-B695-49D4-8AFD-A05C5CA409FB}"/>
              </a:ext>
            </a:extLst>
          </p:cNvPr>
          <p:cNvSpPr>
            <a:spLocks noGrp="1"/>
          </p:cNvSpPr>
          <p:nvPr>
            <p:ph type="sldNum" sz="quarter" idx="12"/>
          </p:nvPr>
        </p:nvSpPr>
        <p:spPr/>
        <p:txBody>
          <a:bodyPr/>
          <a:lstStyle/>
          <a:p>
            <a:fld id="{D3A17829-733E-4D74-AB75-0DD338BF5A31}" type="slidenum">
              <a:rPr lang="en-US" smtClean="0"/>
              <a:t>‹#›</a:t>
            </a:fld>
            <a:endParaRPr lang="en-US"/>
          </a:p>
        </p:txBody>
      </p:sp>
    </p:spTree>
    <p:extLst>
      <p:ext uri="{BB962C8B-B14F-4D97-AF65-F5344CB8AC3E}">
        <p14:creationId xmlns:p14="http://schemas.microsoft.com/office/powerpoint/2010/main" val="6860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17A9-73C2-460C-A10B-C64CC4DDE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D04788-C1CF-412E-989C-90F3A4679E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2B4120-68B9-4EC8-88F7-CB54ACE15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B99B56-382B-4B8B-9B1D-A549AF8BCA64}"/>
              </a:ext>
            </a:extLst>
          </p:cNvPr>
          <p:cNvSpPr>
            <a:spLocks noGrp="1"/>
          </p:cNvSpPr>
          <p:nvPr>
            <p:ph type="dt" sz="half" idx="10"/>
          </p:nvPr>
        </p:nvSpPr>
        <p:spPr/>
        <p:txBody>
          <a:bodyPr/>
          <a:lstStyle/>
          <a:p>
            <a:fld id="{73673E2B-2FB6-4EB3-8EBE-EB5C44A44395}" type="datetimeFigureOut">
              <a:rPr lang="en-US" smtClean="0"/>
              <a:t>4/16/2019</a:t>
            </a:fld>
            <a:endParaRPr lang="en-US"/>
          </a:p>
        </p:txBody>
      </p:sp>
      <p:sp>
        <p:nvSpPr>
          <p:cNvPr id="6" name="Footer Placeholder 5">
            <a:extLst>
              <a:ext uri="{FF2B5EF4-FFF2-40B4-BE49-F238E27FC236}">
                <a16:creationId xmlns:a16="http://schemas.microsoft.com/office/drawing/2014/main" id="{2859B7FF-70FC-44A6-864C-1676DD15E5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3EA0D-4051-4CF5-AA3D-34059A7B6393}"/>
              </a:ext>
            </a:extLst>
          </p:cNvPr>
          <p:cNvSpPr>
            <a:spLocks noGrp="1"/>
          </p:cNvSpPr>
          <p:nvPr>
            <p:ph type="sldNum" sz="quarter" idx="12"/>
          </p:nvPr>
        </p:nvSpPr>
        <p:spPr/>
        <p:txBody>
          <a:bodyPr/>
          <a:lstStyle/>
          <a:p>
            <a:fld id="{D3A17829-733E-4D74-AB75-0DD338BF5A31}" type="slidenum">
              <a:rPr lang="en-US" smtClean="0"/>
              <a:t>‹#›</a:t>
            </a:fld>
            <a:endParaRPr lang="en-US"/>
          </a:p>
        </p:txBody>
      </p:sp>
    </p:spTree>
    <p:extLst>
      <p:ext uri="{BB962C8B-B14F-4D97-AF65-F5344CB8AC3E}">
        <p14:creationId xmlns:p14="http://schemas.microsoft.com/office/powerpoint/2010/main" val="375696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A05B-DCEB-4FB6-80A9-6F400B1B9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964072-939F-4A3D-9CC4-930FFBDA00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D3B5A3-43CE-4398-83F4-6D02DE430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91482A-55B0-4867-96EE-F84FD43B9B0F}"/>
              </a:ext>
            </a:extLst>
          </p:cNvPr>
          <p:cNvSpPr>
            <a:spLocks noGrp="1"/>
          </p:cNvSpPr>
          <p:nvPr>
            <p:ph type="dt" sz="half" idx="10"/>
          </p:nvPr>
        </p:nvSpPr>
        <p:spPr/>
        <p:txBody>
          <a:bodyPr/>
          <a:lstStyle/>
          <a:p>
            <a:fld id="{73673E2B-2FB6-4EB3-8EBE-EB5C44A44395}" type="datetimeFigureOut">
              <a:rPr lang="en-US" smtClean="0"/>
              <a:t>4/16/2019</a:t>
            </a:fld>
            <a:endParaRPr lang="en-US"/>
          </a:p>
        </p:txBody>
      </p:sp>
      <p:sp>
        <p:nvSpPr>
          <p:cNvPr id="6" name="Footer Placeholder 5">
            <a:extLst>
              <a:ext uri="{FF2B5EF4-FFF2-40B4-BE49-F238E27FC236}">
                <a16:creationId xmlns:a16="http://schemas.microsoft.com/office/drawing/2014/main" id="{9E641165-F925-4D15-BE8E-0C9E9E489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EE94D-55FF-4B04-8A03-DFF3D8BC482A}"/>
              </a:ext>
            </a:extLst>
          </p:cNvPr>
          <p:cNvSpPr>
            <a:spLocks noGrp="1"/>
          </p:cNvSpPr>
          <p:nvPr>
            <p:ph type="sldNum" sz="quarter" idx="12"/>
          </p:nvPr>
        </p:nvSpPr>
        <p:spPr/>
        <p:txBody>
          <a:bodyPr/>
          <a:lstStyle/>
          <a:p>
            <a:fld id="{D3A17829-733E-4D74-AB75-0DD338BF5A31}" type="slidenum">
              <a:rPr lang="en-US" smtClean="0"/>
              <a:t>‹#›</a:t>
            </a:fld>
            <a:endParaRPr lang="en-US"/>
          </a:p>
        </p:txBody>
      </p:sp>
    </p:spTree>
    <p:extLst>
      <p:ext uri="{BB962C8B-B14F-4D97-AF65-F5344CB8AC3E}">
        <p14:creationId xmlns:p14="http://schemas.microsoft.com/office/powerpoint/2010/main" val="153881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8F564F-1833-495D-A02D-861E73A2DA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CB763E-B3A8-4A01-A6B1-968435C21F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62151-2DE0-4456-ADB1-3CED4C4D49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73E2B-2FB6-4EB3-8EBE-EB5C44A44395}" type="datetimeFigureOut">
              <a:rPr lang="en-US" smtClean="0"/>
              <a:t>4/16/2019</a:t>
            </a:fld>
            <a:endParaRPr lang="en-US"/>
          </a:p>
        </p:txBody>
      </p:sp>
      <p:sp>
        <p:nvSpPr>
          <p:cNvPr id="5" name="Footer Placeholder 4">
            <a:extLst>
              <a:ext uri="{FF2B5EF4-FFF2-40B4-BE49-F238E27FC236}">
                <a16:creationId xmlns:a16="http://schemas.microsoft.com/office/drawing/2014/main" id="{9C095C6F-DF96-4AF6-8339-7282E4871B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02D426-4387-408B-8A01-D3E9828AC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17829-733E-4D74-AB75-0DD338BF5A31}" type="slidenum">
              <a:rPr lang="en-US" smtClean="0"/>
              <a:t>‹#›</a:t>
            </a:fld>
            <a:endParaRPr lang="en-US"/>
          </a:p>
        </p:txBody>
      </p:sp>
    </p:spTree>
    <p:extLst>
      <p:ext uri="{BB962C8B-B14F-4D97-AF65-F5344CB8AC3E}">
        <p14:creationId xmlns:p14="http://schemas.microsoft.com/office/powerpoint/2010/main" val="456144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www.deloitte.com/about"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DEF546-16BD-4CF9-8960-04F4D32733C4}"/>
              </a:ext>
            </a:extLst>
          </p:cNvPr>
          <p:cNvPicPr>
            <a:picLocks noChangeAspect="1"/>
          </p:cNvPicPr>
          <p:nvPr/>
        </p:nvPicPr>
        <p:blipFill>
          <a:blip r:embed="rId2"/>
          <a:stretch>
            <a:fillRect/>
          </a:stretch>
        </p:blipFill>
        <p:spPr>
          <a:xfrm>
            <a:off x="3614713" y="935520"/>
            <a:ext cx="4962574" cy="4986960"/>
          </a:xfrm>
          <a:prstGeom prst="rect">
            <a:avLst/>
          </a:prstGeom>
        </p:spPr>
      </p:pic>
      <p:pic>
        <p:nvPicPr>
          <p:cNvPr id="7" name="Picture 6">
            <a:extLst>
              <a:ext uri="{FF2B5EF4-FFF2-40B4-BE49-F238E27FC236}">
                <a16:creationId xmlns:a16="http://schemas.microsoft.com/office/drawing/2014/main" id="{7E357340-7D38-4DCE-9586-0E625F8F3681}"/>
              </a:ext>
            </a:extLst>
          </p:cNvPr>
          <p:cNvPicPr>
            <a:picLocks noChangeAspect="1"/>
          </p:cNvPicPr>
          <p:nvPr/>
        </p:nvPicPr>
        <p:blipFill>
          <a:blip r:embed="rId3"/>
          <a:stretch>
            <a:fillRect/>
          </a:stretch>
        </p:blipFill>
        <p:spPr>
          <a:xfrm>
            <a:off x="326037" y="210033"/>
            <a:ext cx="2274005" cy="725487"/>
          </a:xfrm>
          <a:prstGeom prst="rect">
            <a:avLst/>
          </a:prstGeom>
        </p:spPr>
      </p:pic>
      <p:sp>
        <p:nvSpPr>
          <p:cNvPr id="9" name="TextBox 8">
            <a:extLst>
              <a:ext uri="{FF2B5EF4-FFF2-40B4-BE49-F238E27FC236}">
                <a16:creationId xmlns:a16="http://schemas.microsoft.com/office/drawing/2014/main" id="{BA490836-5DC6-4468-928E-E41E9B3C30B9}"/>
              </a:ext>
            </a:extLst>
          </p:cNvPr>
          <p:cNvSpPr txBox="1"/>
          <p:nvPr/>
        </p:nvSpPr>
        <p:spPr>
          <a:xfrm>
            <a:off x="326037" y="5547360"/>
            <a:ext cx="5974080" cy="584775"/>
          </a:xfrm>
          <a:prstGeom prst="rect">
            <a:avLst/>
          </a:prstGeom>
          <a:noFill/>
        </p:spPr>
        <p:txBody>
          <a:bodyPr wrap="square" rtlCol="0">
            <a:spAutoFit/>
          </a:bodyPr>
          <a:lstStyle/>
          <a:p>
            <a:r>
              <a:rPr lang="en-US" sz="3200" b="1" dirty="0">
                <a:solidFill>
                  <a:schemeClr val="bg1">
                    <a:lumMod val="75000"/>
                  </a:schemeClr>
                </a:solidFill>
                <a:latin typeface="Verdana" panose="020B0604030504040204" pitchFamily="34" charset="0"/>
                <a:ea typeface="Verdana" panose="020B0604030504040204" pitchFamily="34" charset="0"/>
              </a:rPr>
              <a:t>Internet Of Thinking</a:t>
            </a:r>
          </a:p>
        </p:txBody>
      </p:sp>
    </p:spTree>
    <p:extLst>
      <p:ext uri="{BB962C8B-B14F-4D97-AF65-F5344CB8AC3E}">
        <p14:creationId xmlns:p14="http://schemas.microsoft.com/office/powerpoint/2010/main" val="302710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415A"/>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818D24-BD93-4638-94A2-BD810BE0BAC2}"/>
              </a:ext>
            </a:extLst>
          </p:cNvPr>
          <p:cNvSpPr txBox="1"/>
          <p:nvPr/>
        </p:nvSpPr>
        <p:spPr>
          <a:xfrm>
            <a:off x="3324245" y="982165"/>
            <a:ext cx="6380904" cy="4160883"/>
          </a:xfrm>
          <a:prstGeom prst="rect">
            <a:avLst/>
          </a:prstGeom>
          <a:noFill/>
        </p:spPr>
        <p:txBody>
          <a:bodyPr vert="horz" wrap="square" lIns="0" tIns="0" rIns="0" bIns="0" rtlCol="0">
            <a:spAutoFit/>
          </a:bodyPr>
          <a:lstStyle/>
          <a:p>
            <a:pPr algn="just">
              <a:lnSpc>
                <a:spcPct val="300000"/>
              </a:lnSpc>
              <a:spcBef>
                <a:spcPts val="200"/>
              </a:spcBef>
              <a:buSzPct val="100000"/>
            </a:pPr>
            <a:r>
              <a:rPr lang="en-US" sz="1500" b="1" dirty="0">
                <a:solidFill>
                  <a:schemeClr val="bg1"/>
                </a:solidFill>
              </a:rPr>
              <a:t>Introduction to IOT</a:t>
            </a:r>
          </a:p>
          <a:p>
            <a:pPr algn="just">
              <a:lnSpc>
                <a:spcPct val="300000"/>
              </a:lnSpc>
              <a:spcBef>
                <a:spcPts val="200"/>
              </a:spcBef>
              <a:buSzPct val="100000"/>
            </a:pPr>
            <a:r>
              <a:rPr lang="en-US" sz="1500" b="1" dirty="0">
                <a:solidFill>
                  <a:schemeClr val="bg1"/>
                </a:solidFill>
              </a:rPr>
              <a:t>Where does it stand today?</a:t>
            </a:r>
          </a:p>
          <a:p>
            <a:pPr algn="just">
              <a:lnSpc>
                <a:spcPct val="300000"/>
              </a:lnSpc>
              <a:spcBef>
                <a:spcPts val="200"/>
              </a:spcBef>
              <a:buSzPct val="100000"/>
            </a:pPr>
            <a:r>
              <a:rPr lang="en-US" sz="1500" b="1" dirty="0">
                <a:solidFill>
                  <a:schemeClr val="bg1"/>
                </a:solidFill>
              </a:rPr>
              <a:t>Prototype</a:t>
            </a:r>
          </a:p>
          <a:p>
            <a:pPr algn="just">
              <a:lnSpc>
                <a:spcPct val="300000"/>
              </a:lnSpc>
              <a:spcBef>
                <a:spcPts val="200"/>
              </a:spcBef>
              <a:buSzPct val="100000"/>
            </a:pPr>
            <a:r>
              <a:rPr lang="en-US" sz="1500" b="1" dirty="0">
                <a:solidFill>
                  <a:schemeClr val="bg1"/>
                </a:solidFill>
              </a:rPr>
              <a:t>Risks &amp; Mitigation</a:t>
            </a:r>
          </a:p>
          <a:p>
            <a:pPr algn="just">
              <a:lnSpc>
                <a:spcPct val="300000"/>
              </a:lnSpc>
              <a:spcBef>
                <a:spcPts val="200"/>
              </a:spcBef>
              <a:buSzPct val="100000"/>
            </a:pPr>
            <a:r>
              <a:rPr lang="en-US" sz="1500" b="1" dirty="0">
                <a:solidFill>
                  <a:schemeClr val="bg1"/>
                </a:solidFill>
              </a:rPr>
              <a:t>Scope of the prototype</a:t>
            </a:r>
          </a:p>
          <a:p>
            <a:pPr algn="just">
              <a:lnSpc>
                <a:spcPct val="300000"/>
              </a:lnSpc>
              <a:spcBef>
                <a:spcPts val="200"/>
              </a:spcBef>
              <a:buSzPct val="100000"/>
            </a:pPr>
            <a:r>
              <a:rPr lang="en-US" sz="1500" b="1" dirty="0">
                <a:solidFill>
                  <a:schemeClr val="bg1"/>
                </a:solidFill>
              </a:rPr>
              <a:t>Opportunities for Deloitte</a:t>
            </a:r>
          </a:p>
        </p:txBody>
      </p:sp>
      <p:cxnSp>
        <p:nvCxnSpPr>
          <p:cNvPr id="14" name="Straight Connector 13">
            <a:extLst>
              <a:ext uri="{FF2B5EF4-FFF2-40B4-BE49-F238E27FC236}">
                <a16:creationId xmlns:a16="http://schemas.microsoft.com/office/drawing/2014/main" id="{DA6D1DD1-50D7-489E-A1F8-7B4D2FE6B2CD}"/>
              </a:ext>
            </a:extLst>
          </p:cNvPr>
          <p:cNvCxnSpPr>
            <a:cxnSpLocks/>
          </p:cNvCxnSpPr>
          <p:nvPr/>
        </p:nvCxnSpPr>
        <p:spPr>
          <a:xfrm>
            <a:off x="509353" y="923016"/>
            <a:ext cx="10812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D02A9D8-8D28-4628-BB0C-81E516D61298}"/>
              </a:ext>
            </a:extLst>
          </p:cNvPr>
          <p:cNvCxnSpPr>
            <a:cxnSpLocks/>
          </p:cNvCxnSpPr>
          <p:nvPr/>
        </p:nvCxnSpPr>
        <p:spPr>
          <a:xfrm flipH="1">
            <a:off x="1555033" y="908615"/>
            <a:ext cx="27879" cy="4474094"/>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5F93FBD7-95C4-4D05-884C-B14CD1A455D0}"/>
              </a:ext>
            </a:extLst>
          </p:cNvPr>
          <p:cNvSpPr/>
          <p:nvPr/>
        </p:nvSpPr>
        <p:spPr bwMode="gray">
          <a:xfrm>
            <a:off x="411113" y="882715"/>
            <a:ext cx="82678" cy="80602"/>
          </a:xfrm>
          <a:prstGeom prst="ellipse">
            <a:avLst/>
          </a:prstGeom>
          <a:solidFill>
            <a:schemeClr val="bg1"/>
          </a:solidFill>
          <a:ln>
            <a:solidFill>
              <a:schemeClr val="bg1"/>
            </a:solidFill>
            <a:headEnd/>
            <a:tailEnd/>
          </a:ln>
        </p:spPr>
        <p:style>
          <a:lnRef idx="2">
            <a:schemeClr val="dk1">
              <a:shade val="50000"/>
            </a:schemeClr>
          </a:lnRef>
          <a:fillRef idx="1">
            <a:schemeClr val="dk1"/>
          </a:fillRef>
          <a:effectRef idx="0">
            <a:schemeClr val="dk1"/>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21" name="Straight Connector 20">
            <a:extLst>
              <a:ext uri="{FF2B5EF4-FFF2-40B4-BE49-F238E27FC236}">
                <a16:creationId xmlns:a16="http://schemas.microsoft.com/office/drawing/2014/main" id="{86AC1166-261A-450C-954B-97B4F9B10463}"/>
              </a:ext>
            </a:extLst>
          </p:cNvPr>
          <p:cNvCxnSpPr>
            <a:cxnSpLocks/>
          </p:cNvCxnSpPr>
          <p:nvPr/>
        </p:nvCxnSpPr>
        <p:spPr>
          <a:xfrm>
            <a:off x="1574022" y="1431676"/>
            <a:ext cx="10812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A66A5BD-78BA-4555-879F-41F855809D6C}"/>
              </a:ext>
            </a:extLst>
          </p:cNvPr>
          <p:cNvCxnSpPr>
            <a:cxnSpLocks/>
          </p:cNvCxnSpPr>
          <p:nvPr/>
        </p:nvCxnSpPr>
        <p:spPr>
          <a:xfrm>
            <a:off x="1574022" y="5003220"/>
            <a:ext cx="10812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74BD929-8293-4876-B68B-78F35271361F}"/>
              </a:ext>
            </a:extLst>
          </p:cNvPr>
          <p:cNvCxnSpPr>
            <a:cxnSpLocks/>
          </p:cNvCxnSpPr>
          <p:nvPr/>
        </p:nvCxnSpPr>
        <p:spPr>
          <a:xfrm>
            <a:off x="1555033" y="2769472"/>
            <a:ext cx="10812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3080FD29-FC76-4F04-9960-8013FADED331}"/>
              </a:ext>
            </a:extLst>
          </p:cNvPr>
          <p:cNvCxnSpPr>
            <a:cxnSpLocks/>
          </p:cNvCxnSpPr>
          <p:nvPr/>
        </p:nvCxnSpPr>
        <p:spPr>
          <a:xfrm>
            <a:off x="1574022" y="2152863"/>
            <a:ext cx="10812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FC8F5437-092E-4A63-93F5-6A3474E3E6E2}"/>
              </a:ext>
            </a:extLst>
          </p:cNvPr>
          <p:cNvCxnSpPr>
            <a:cxnSpLocks/>
          </p:cNvCxnSpPr>
          <p:nvPr/>
        </p:nvCxnSpPr>
        <p:spPr>
          <a:xfrm>
            <a:off x="1574022" y="4286306"/>
            <a:ext cx="10812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4BCD025-1259-4794-B515-F0BEF33A8A92}"/>
              </a:ext>
            </a:extLst>
          </p:cNvPr>
          <p:cNvCxnSpPr>
            <a:cxnSpLocks/>
          </p:cNvCxnSpPr>
          <p:nvPr/>
        </p:nvCxnSpPr>
        <p:spPr>
          <a:xfrm>
            <a:off x="1582911" y="3508861"/>
            <a:ext cx="10812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grpSp>
        <p:nvGrpSpPr>
          <p:cNvPr id="27" name="Group 519">
            <a:extLst>
              <a:ext uri="{FF2B5EF4-FFF2-40B4-BE49-F238E27FC236}">
                <a16:creationId xmlns:a16="http://schemas.microsoft.com/office/drawing/2014/main" id="{F85E4C69-57E2-4F56-A588-3A24E6032C3F}"/>
              </a:ext>
            </a:extLst>
          </p:cNvPr>
          <p:cNvGrpSpPr>
            <a:grpSpLocks noChangeAspect="1"/>
          </p:cNvGrpSpPr>
          <p:nvPr/>
        </p:nvGrpSpPr>
        <p:grpSpPr bwMode="auto">
          <a:xfrm>
            <a:off x="2655282" y="1156363"/>
            <a:ext cx="554349" cy="554349"/>
            <a:chOff x="4190" y="2983"/>
            <a:chExt cx="340" cy="340"/>
          </a:xfrm>
          <a:solidFill>
            <a:schemeClr val="bg1"/>
          </a:solidFill>
        </p:grpSpPr>
        <p:sp>
          <p:nvSpPr>
            <p:cNvPr id="28" name="Freeform 520">
              <a:extLst>
                <a:ext uri="{FF2B5EF4-FFF2-40B4-BE49-F238E27FC236}">
                  <a16:creationId xmlns:a16="http://schemas.microsoft.com/office/drawing/2014/main" id="{3E1265E0-A3F1-4ADD-958B-81D04C7FD357}"/>
                </a:ext>
              </a:extLst>
            </p:cNvPr>
            <p:cNvSpPr>
              <a:spLocks noEditPoints="1"/>
            </p:cNvSpPr>
            <p:nvPr/>
          </p:nvSpPr>
          <p:spPr bwMode="auto">
            <a:xfrm>
              <a:off x="4268" y="3061"/>
              <a:ext cx="184" cy="184"/>
            </a:xfrm>
            <a:custGeom>
              <a:avLst/>
              <a:gdLst>
                <a:gd name="T0" fmla="*/ 267 w 278"/>
                <a:gd name="T1" fmla="*/ 96 h 277"/>
                <a:gd name="T2" fmla="*/ 277 w 278"/>
                <a:gd name="T3" fmla="*/ 13 h 277"/>
                <a:gd name="T4" fmla="*/ 267 w 278"/>
                <a:gd name="T5" fmla="*/ 0 h 277"/>
                <a:gd name="T6" fmla="*/ 163 w 278"/>
                <a:gd name="T7" fmla="*/ 4 h 277"/>
                <a:gd name="T8" fmla="*/ 169 w 278"/>
                <a:gd name="T9" fmla="*/ 96 h 277"/>
                <a:gd name="T10" fmla="*/ 149 w 278"/>
                <a:gd name="T11" fmla="*/ 107 h 277"/>
                <a:gd name="T12" fmla="*/ 128 w 278"/>
                <a:gd name="T13" fmla="*/ 128 h 277"/>
                <a:gd name="T14" fmla="*/ 117 w 278"/>
                <a:gd name="T15" fmla="*/ 96 h 277"/>
                <a:gd name="T16" fmla="*/ 117 w 278"/>
                <a:gd name="T17" fmla="*/ 12 h 277"/>
                <a:gd name="T18" fmla="*/ 107 w 278"/>
                <a:gd name="T19" fmla="*/ 0 h 277"/>
                <a:gd name="T20" fmla="*/ 2 w 278"/>
                <a:gd name="T21" fmla="*/ 4 h 277"/>
                <a:gd name="T22" fmla="*/ 19 w 278"/>
                <a:gd name="T23" fmla="*/ 96 h 277"/>
                <a:gd name="T24" fmla="*/ 3 w 278"/>
                <a:gd name="T25" fmla="*/ 100 h 277"/>
                <a:gd name="T26" fmla="*/ 12 w 278"/>
                <a:gd name="T27" fmla="*/ 225 h 277"/>
                <a:gd name="T28" fmla="*/ 32 w 278"/>
                <a:gd name="T29" fmla="*/ 235 h 277"/>
                <a:gd name="T30" fmla="*/ 43 w 278"/>
                <a:gd name="T31" fmla="*/ 277 h 277"/>
                <a:gd name="T32" fmla="*/ 117 w 278"/>
                <a:gd name="T33" fmla="*/ 267 h 277"/>
                <a:gd name="T34" fmla="*/ 128 w 278"/>
                <a:gd name="T35" fmla="*/ 224 h 277"/>
                <a:gd name="T36" fmla="*/ 149 w 278"/>
                <a:gd name="T37" fmla="*/ 213 h 277"/>
                <a:gd name="T38" fmla="*/ 160 w 278"/>
                <a:gd name="T39" fmla="*/ 235 h 277"/>
                <a:gd name="T40" fmla="*/ 171 w 278"/>
                <a:gd name="T41" fmla="*/ 277 h 277"/>
                <a:gd name="T42" fmla="*/ 245 w 278"/>
                <a:gd name="T43" fmla="*/ 267 h 277"/>
                <a:gd name="T44" fmla="*/ 255 w 278"/>
                <a:gd name="T45" fmla="*/ 235 h 277"/>
                <a:gd name="T46" fmla="*/ 277 w 278"/>
                <a:gd name="T47" fmla="*/ 108 h 277"/>
                <a:gd name="T48" fmla="*/ 183 w 278"/>
                <a:gd name="T49" fmla="*/ 21 h 277"/>
                <a:gd name="T50" fmla="*/ 237 w 278"/>
                <a:gd name="T51" fmla="*/ 96 h 277"/>
                <a:gd name="T52" fmla="*/ 183 w 278"/>
                <a:gd name="T53" fmla="*/ 21 h 277"/>
                <a:gd name="T54" fmla="*/ 95 w 278"/>
                <a:gd name="T55" fmla="*/ 21 h 277"/>
                <a:gd name="T56" fmla="*/ 41 w 278"/>
                <a:gd name="T57" fmla="*/ 96 h 277"/>
                <a:gd name="T58" fmla="*/ 107 w 278"/>
                <a:gd name="T59" fmla="*/ 117 h 277"/>
                <a:gd name="T60" fmla="*/ 32 w 278"/>
                <a:gd name="T61" fmla="*/ 213 h 277"/>
                <a:gd name="T62" fmla="*/ 107 w 278"/>
                <a:gd name="T63" fmla="*/ 117 h 277"/>
                <a:gd name="T64" fmla="*/ 53 w 278"/>
                <a:gd name="T65" fmla="*/ 256 h 277"/>
                <a:gd name="T66" fmla="*/ 96 w 278"/>
                <a:gd name="T67" fmla="*/ 235 h 277"/>
                <a:gd name="T68" fmla="*/ 128 w 278"/>
                <a:gd name="T69" fmla="*/ 192 h 277"/>
                <a:gd name="T70" fmla="*/ 149 w 278"/>
                <a:gd name="T71" fmla="*/ 149 h 277"/>
                <a:gd name="T72" fmla="*/ 128 w 278"/>
                <a:gd name="T73" fmla="*/ 192 h 277"/>
                <a:gd name="T74" fmla="*/ 181 w 278"/>
                <a:gd name="T75" fmla="*/ 256 h 277"/>
                <a:gd name="T76" fmla="*/ 224 w 278"/>
                <a:gd name="T77" fmla="*/ 235 h 277"/>
                <a:gd name="T78" fmla="*/ 245 w 278"/>
                <a:gd name="T79" fmla="*/ 213 h 277"/>
                <a:gd name="T80" fmla="*/ 171 w 278"/>
                <a:gd name="T81" fmla="*/ 117 h 277"/>
                <a:gd name="T82" fmla="*/ 245 w 278"/>
                <a:gd name="T83" fmla="*/ 21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8" h="277">
                  <a:moveTo>
                    <a:pt x="275" y="100"/>
                  </a:moveTo>
                  <a:cubicBezTo>
                    <a:pt x="273" y="97"/>
                    <a:pt x="270" y="96"/>
                    <a:pt x="267" y="96"/>
                  </a:cubicBezTo>
                  <a:cubicBezTo>
                    <a:pt x="259" y="96"/>
                    <a:pt x="259" y="96"/>
                    <a:pt x="259" y="96"/>
                  </a:cubicBezTo>
                  <a:cubicBezTo>
                    <a:pt x="277" y="13"/>
                    <a:pt x="277" y="13"/>
                    <a:pt x="277" y="13"/>
                  </a:cubicBezTo>
                  <a:cubicBezTo>
                    <a:pt x="278" y="10"/>
                    <a:pt x="277" y="7"/>
                    <a:pt x="275" y="4"/>
                  </a:cubicBezTo>
                  <a:cubicBezTo>
                    <a:pt x="273" y="1"/>
                    <a:pt x="270" y="0"/>
                    <a:pt x="267" y="0"/>
                  </a:cubicBezTo>
                  <a:cubicBezTo>
                    <a:pt x="171" y="0"/>
                    <a:pt x="171" y="0"/>
                    <a:pt x="171" y="0"/>
                  </a:cubicBezTo>
                  <a:cubicBezTo>
                    <a:pt x="168" y="0"/>
                    <a:pt x="165" y="1"/>
                    <a:pt x="163" y="4"/>
                  </a:cubicBezTo>
                  <a:cubicBezTo>
                    <a:pt x="161" y="6"/>
                    <a:pt x="160" y="9"/>
                    <a:pt x="160" y="12"/>
                  </a:cubicBezTo>
                  <a:cubicBezTo>
                    <a:pt x="169" y="96"/>
                    <a:pt x="169" y="96"/>
                    <a:pt x="169" y="96"/>
                  </a:cubicBezTo>
                  <a:cubicBezTo>
                    <a:pt x="160" y="96"/>
                    <a:pt x="160" y="96"/>
                    <a:pt x="160" y="96"/>
                  </a:cubicBezTo>
                  <a:cubicBezTo>
                    <a:pt x="154" y="96"/>
                    <a:pt x="149" y="101"/>
                    <a:pt x="149" y="107"/>
                  </a:cubicBezTo>
                  <a:cubicBezTo>
                    <a:pt x="149" y="128"/>
                    <a:pt x="149" y="128"/>
                    <a:pt x="149" y="128"/>
                  </a:cubicBezTo>
                  <a:cubicBezTo>
                    <a:pt x="128" y="128"/>
                    <a:pt x="128" y="128"/>
                    <a:pt x="128" y="128"/>
                  </a:cubicBezTo>
                  <a:cubicBezTo>
                    <a:pt x="128" y="107"/>
                    <a:pt x="128" y="107"/>
                    <a:pt x="128" y="107"/>
                  </a:cubicBezTo>
                  <a:cubicBezTo>
                    <a:pt x="128" y="101"/>
                    <a:pt x="123" y="96"/>
                    <a:pt x="117" y="96"/>
                  </a:cubicBezTo>
                  <a:cubicBezTo>
                    <a:pt x="108" y="96"/>
                    <a:pt x="108" y="96"/>
                    <a:pt x="108" y="96"/>
                  </a:cubicBezTo>
                  <a:cubicBezTo>
                    <a:pt x="117" y="12"/>
                    <a:pt x="117" y="12"/>
                    <a:pt x="117" y="12"/>
                  </a:cubicBezTo>
                  <a:cubicBezTo>
                    <a:pt x="118" y="9"/>
                    <a:pt x="117" y="6"/>
                    <a:pt x="115" y="4"/>
                  </a:cubicBezTo>
                  <a:cubicBezTo>
                    <a:pt x="113" y="1"/>
                    <a:pt x="110" y="0"/>
                    <a:pt x="107" y="0"/>
                  </a:cubicBezTo>
                  <a:cubicBezTo>
                    <a:pt x="11" y="0"/>
                    <a:pt x="11" y="0"/>
                    <a:pt x="11" y="0"/>
                  </a:cubicBezTo>
                  <a:cubicBezTo>
                    <a:pt x="7" y="0"/>
                    <a:pt x="4" y="1"/>
                    <a:pt x="2" y="4"/>
                  </a:cubicBezTo>
                  <a:cubicBezTo>
                    <a:pt x="0" y="7"/>
                    <a:pt x="0" y="10"/>
                    <a:pt x="0" y="13"/>
                  </a:cubicBezTo>
                  <a:cubicBezTo>
                    <a:pt x="19" y="96"/>
                    <a:pt x="19" y="96"/>
                    <a:pt x="19" y="96"/>
                  </a:cubicBezTo>
                  <a:cubicBezTo>
                    <a:pt x="11" y="96"/>
                    <a:pt x="11" y="96"/>
                    <a:pt x="11" y="96"/>
                  </a:cubicBezTo>
                  <a:cubicBezTo>
                    <a:pt x="8" y="96"/>
                    <a:pt x="5" y="97"/>
                    <a:pt x="3" y="100"/>
                  </a:cubicBezTo>
                  <a:cubicBezTo>
                    <a:pt x="1" y="102"/>
                    <a:pt x="0" y="105"/>
                    <a:pt x="0" y="108"/>
                  </a:cubicBezTo>
                  <a:cubicBezTo>
                    <a:pt x="12" y="225"/>
                    <a:pt x="12" y="225"/>
                    <a:pt x="12" y="225"/>
                  </a:cubicBezTo>
                  <a:cubicBezTo>
                    <a:pt x="12" y="231"/>
                    <a:pt x="17" y="235"/>
                    <a:pt x="22" y="235"/>
                  </a:cubicBezTo>
                  <a:cubicBezTo>
                    <a:pt x="32" y="235"/>
                    <a:pt x="32" y="235"/>
                    <a:pt x="32" y="235"/>
                  </a:cubicBezTo>
                  <a:cubicBezTo>
                    <a:pt x="32" y="267"/>
                    <a:pt x="32" y="267"/>
                    <a:pt x="32" y="267"/>
                  </a:cubicBezTo>
                  <a:cubicBezTo>
                    <a:pt x="32" y="273"/>
                    <a:pt x="37" y="277"/>
                    <a:pt x="43" y="277"/>
                  </a:cubicBezTo>
                  <a:cubicBezTo>
                    <a:pt x="107" y="277"/>
                    <a:pt x="107" y="277"/>
                    <a:pt x="107" y="277"/>
                  </a:cubicBezTo>
                  <a:cubicBezTo>
                    <a:pt x="113" y="277"/>
                    <a:pt x="117" y="273"/>
                    <a:pt x="117" y="267"/>
                  </a:cubicBezTo>
                  <a:cubicBezTo>
                    <a:pt x="117" y="235"/>
                    <a:pt x="117" y="235"/>
                    <a:pt x="117" y="235"/>
                  </a:cubicBezTo>
                  <a:cubicBezTo>
                    <a:pt x="123" y="235"/>
                    <a:pt x="128" y="230"/>
                    <a:pt x="128" y="224"/>
                  </a:cubicBezTo>
                  <a:cubicBezTo>
                    <a:pt x="128" y="213"/>
                    <a:pt x="128" y="213"/>
                    <a:pt x="128" y="213"/>
                  </a:cubicBezTo>
                  <a:cubicBezTo>
                    <a:pt x="149" y="213"/>
                    <a:pt x="149" y="213"/>
                    <a:pt x="149" y="213"/>
                  </a:cubicBezTo>
                  <a:cubicBezTo>
                    <a:pt x="149" y="224"/>
                    <a:pt x="149" y="224"/>
                    <a:pt x="149" y="224"/>
                  </a:cubicBezTo>
                  <a:cubicBezTo>
                    <a:pt x="149" y="230"/>
                    <a:pt x="154" y="235"/>
                    <a:pt x="160" y="235"/>
                  </a:cubicBezTo>
                  <a:cubicBezTo>
                    <a:pt x="160" y="267"/>
                    <a:pt x="160" y="267"/>
                    <a:pt x="160" y="267"/>
                  </a:cubicBezTo>
                  <a:cubicBezTo>
                    <a:pt x="160" y="273"/>
                    <a:pt x="165" y="277"/>
                    <a:pt x="171" y="277"/>
                  </a:cubicBezTo>
                  <a:cubicBezTo>
                    <a:pt x="235" y="277"/>
                    <a:pt x="235" y="277"/>
                    <a:pt x="235" y="277"/>
                  </a:cubicBezTo>
                  <a:cubicBezTo>
                    <a:pt x="241" y="277"/>
                    <a:pt x="245" y="273"/>
                    <a:pt x="245" y="267"/>
                  </a:cubicBezTo>
                  <a:cubicBezTo>
                    <a:pt x="245" y="235"/>
                    <a:pt x="245" y="235"/>
                    <a:pt x="245" y="235"/>
                  </a:cubicBezTo>
                  <a:cubicBezTo>
                    <a:pt x="255" y="235"/>
                    <a:pt x="255" y="235"/>
                    <a:pt x="255" y="235"/>
                  </a:cubicBezTo>
                  <a:cubicBezTo>
                    <a:pt x="260" y="235"/>
                    <a:pt x="265" y="231"/>
                    <a:pt x="266" y="225"/>
                  </a:cubicBezTo>
                  <a:cubicBezTo>
                    <a:pt x="277" y="108"/>
                    <a:pt x="277" y="108"/>
                    <a:pt x="277" y="108"/>
                  </a:cubicBezTo>
                  <a:cubicBezTo>
                    <a:pt x="278" y="105"/>
                    <a:pt x="277" y="102"/>
                    <a:pt x="275" y="100"/>
                  </a:cubicBezTo>
                  <a:close/>
                  <a:moveTo>
                    <a:pt x="183" y="21"/>
                  </a:moveTo>
                  <a:cubicBezTo>
                    <a:pt x="253" y="21"/>
                    <a:pt x="253" y="21"/>
                    <a:pt x="253" y="21"/>
                  </a:cubicBezTo>
                  <a:cubicBezTo>
                    <a:pt x="237" y="96"/>
                    <a:pt x="237" y="96"/>
                    <a:pt x="237" y="96"/>
                  </a:cubicBezTo>
                  <a:cubicBezTo>
                    <a:pt x="191" y="96"/>
                    <a:pt x="191" y="96"/>
                    <a:pt x="191" y="96"/>
                  </a:cubicBezTo>
                  <a:lnTo>
                    <a:pt x="183" y="21"/>
                  </a:lnTo>
                  <a:close/>
                  <a:moveTo>
                    <a:pt x="24" y="21"/>
                  </a:moveTo>
                  <a:cubicBezTo>
                    <a:pt x="95" y="21"/>
                    <a:pt x="95" y="21"/>
                    <a:pt x="95" y="21"/>
                  </a:cubicBezTo>
                  <a:cubicBezTo>
                    <a:pt x="86" y="96"/>
                    <a:pt x="86" y="96"/>
                    <a:pt x="86" y="96"/>
                  </a:cubicBezTo>
                  <a:cubicBezTo>
                    <a:pt x="41" y="96"/>
                    <a:pt x="41" y="96"/>
                    <a:pt x="41" y="96"/>
                  </a:cubicBezTo>
                  <a:lnTo>
                    <a:pt x="24" y="21"/>
                  </a:lnTo>
                  <a:close/>
                  <a:moveTo>
                    <a:pt x="107" y="117"/>
                  </a:moveTo>
                  <a:cubicBezTo>
                    <a:pt x="107" y="213"/>
                    <a:pt x="107" y="213"/>
                    <a:pt x="107" y="213"/>
                  </a:cubicBezTo>
                  <a:cubicBezTo>
                    <a:pt x="32" y="213"/>
                    <a:pt x="32" y="213"/>
                    <a:pt x="32" y="213"/>
                  </a:cubicBezTo>
                  <a:cubicBezTo>
                    <a:pt x="22" y="117"/>
                    <a:pt x="22" y="117"/>
                    <a:pt x="22" y="117"/>
                  </a:cubicBezTo>
                  <a:lnTo>
                    <a:pt x="107" y="117"/>
                  </a:lnTo>
                  <a:close/>
                  <a:moveTo>
                    <a:pt x="96" y="256"/>
                  </a:moveTo>
                  <a:cubicBezTo>
                    <a:pt x="53" y="256"/>
                    <a:pt x="53" y="256"/>
                    <a:pt x="53" y="256"/>
                  </a:cubicBezTo>
                  <a:cubicBezTo>
                    <a:pt x="53" y="235"/>
                    <a:pt x="53" y="235"/>
                    <a:pt x="53" y="235"/>
                  </a:cubicBezTo>
                  <a:cubicBezTo>
                    <a:pt x="96" y="235"/>
                    <a:pt x="96" y="235"/>
                    <a:pt x="96" y="235"/>
                  </a:cubicBezTo>
                  <a:lnTo>
                    <a:pt x="96" y="256"/>
                  </a:lnTo>
                  <a:close/>
                  <a:moveTo>
                    <a:pt x="128" y="192"/>
                  </a:moveTo>
                  <a:cubicBezTo>
                    <a:pt x="128" y="149"/>
                    <a:pt x="128" y="149"/>
                    <a:pt x="128" y="149"/>
                  </a:cubicBezTo>
                  <a:cubicBezTo>
                    <a:pt x="149" y="149"/>
                    <a:pt x="149" y="149"/>
                    <a:pt x="149" y="149"/>
                  </a:cubicBezTo>
                  <a:cubicBezTo>
                    <a:pt x="149" y="192"/>
                    <a:pt x="149" y="192"/>
                    <a:pt x="149" y="192"/>
                  </a:cubicBezTo>
                  <a:lnTo>
                    <a:pt x="128" y="192"/>
                  </a:lnTo>
                  <a:close/>
                  <a:moveTo>
                    <a:pt x="224" y="256"/>
                  </a:moveTo>
                  <a:cubicBezTo>
                    <a:pt x="181" y="256"/>
                    <a:pt x="181" y="256"/>
                    <a:pt x="181" y="256"/>
                  </a:cubicBezTo>
                  <a:cubicBezTo>
                    <a:pt x="181" y="235"/>
                    <a:pt x="181" y="235"/>
                    <a:pt x="181" y="235"/>
                  </a:cubicBezTo>
                  <a:cubicBezTo>
                    <a:pt x="224" y="235"/>
                    <a:pt x="224" y="235"/>
                    <a:pt x="224" y="235"/>
                  </a:cubicBezTo>
                  <a:lnTo>
                    <a:pt x="224" y="256"/>
                  </a:lnTo>
                  <a:close/>
                  <a:moveTo>
                    <a:pt x="245" y="213"/>
                  </a:moveTo>
                  <a:cubicBezTo>
                    <a:pt x="171" y="213"/>
                    <a:pt x="171" y="213"/>
                    <a:pt x="171" y="213"/>
                  </a:cubicBezTo>
                  <a:cubicBezTo>
                    <a:pt x="171" y="117"/>
                    <a:pt x="171" y="117"/>
                    <a:pt x="171" y="117"/>
                  </a:cubicBezTo>
                  <a:cubicBezTo>
                    <a:pt x="255" y="117"/>
                    <a:pt x="255" y="117"/>
                    <a:pt x="255" y="117"/>
                  </a:cubicBezTo>
                  <a:lnTo>
                    <a:pt x="245" y="2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
          <p:nvSpPr>
            <p:cNvPr id="29" name="Freeform 521">
              <a:extLst>
                <a:ext uri="{FF2B5EF4-FFF2-40B4-BE49-F238E27FC236}">
                  <a16:creationId xmlns:a16="http://schemas.microsoft.com/office/drawing/2014/main" id="{D815F41C-3525-407C-A5A0-910E35E3A4B5}"/>
                </a:ext>
              </a:extLst>
            </p:cNvPr>
            <p:cNvSpPr>
              <a:spLocks noEditPoints="1"/>
            </p:cNvSpPr>
            <p:nvPr/>
          </p:nvSpPr>
          <p:spPr bwMode="auto">
            <a:xfrm>
              <a:off x="4190" y="298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grpSp>
      <p:grpSp>
        <p:nvGrpSpPr>
          <p:cNvPr id="30" name="Group 367">
            <a:extLst>
              <a:ext uri="{FF2B5EF4-FFF2-40B4-BE49-F238E27FC236}">
                <a16:creationId xmlns:a16="http://schemas.microsoft.com/office/drawing/2014/main" id="{EFC588A0-C0B3-469E-8F6C-EAAA423BD033}"/>
              </a:ext>
            </a:extLst>
          </p:cNvPr>
          <p:cNvGrpSpPr>
            <a:grpSpLocks noChangeAspect="1"/>
          </p:cNvGrpSpPr>
          <p:nvPr/>
        </p:nvGrpSpPr>
        <p:grpSpPr bwMode="auto">
          <a:xfrm>
            <a:off x="2664171" y="1879331"/>
            <a:ext cx="545460" cy="547064"/>
            <a:chOff x="4383" y="2091"/>
            <a:chExt cx="340" cy="341"/>
          </a:xfrm>
          <a:solidFill>
            <a:schemeClr val="bg1"/>
          </a:solidFill>
        </p:grpSpPr>
        <p:sp>
          <p:nvSpPr>
            <p:cNvPr id="31" name="Freeform 262">
              <a:extLst>
                <a:ext uri="{FF2B5EF4-FFF2-40B4-BE49-F238E27FC236}">
                  <a16:creationId xmlns:a16="http://schemas.microsoft.com/office/drawing/2014/main" id="{01783B30-67F2-4488-B075-0618DF7C65F5}"/>
                </a:ext>
              </a:extLst>
            </p:cNvPr>
            <p:cNvSpPr>
              <a:spLocks noEditPoints="1"/>
            </p:cNvSpPr>
            <p:nvPr/>
          </p:nvSpPr>
          <p:spPr bwMode="auto">
            <a:xfrm>
              <a:off x="4445" y="2169"/>
              <a:ext cx="200" cy="170"/>
            </a:xfrm>
            <a:custGeom>
              <a:avLst/>
              <a:gdLst>
                <a:gd name="T0" fmla="*/ 23 w 300"/>
                <a:gd name="T1" fmla="*/ 245 h 256"/>
                <a:gd name="T2" fmla="*/ 2 w 300"/>
                <a:gd name="T3" fmla="*/ 245 h 256"/>
                <a:gd name="T4" fmla="*/ 12 w 300"/>
                <a:gd name="T5" fmla="*/ 213 h 256"/>
                <a:gd name="T6" fmla="*/ 55 w 300"/>
                <a:gd name="T7" fmla="*/ 192 h 256"/>
                <a:gd name="T8" fmla="*/ 44 w 300"/>
                <a:gd name="T9" fmla="*/ 245 h 256"/>
                <a:gd name="T10" fmla="*/ 66 w 300"/>
                <a:gd name="T11" fmla="*/ 245 h 256"/>
                <a:gd name="T12" fmla="*/ 55 w 300"/>
                <a:gd name="T13" fmla="*/ 192 h 256"/>
                <a:gd name="T14" fmla="*/ 87 w 300"/>
                <a:gd name="T15" fmla="*/ 171 h 256"/>
                <a:gd name="T16" fmla="*/ 98 w 300"/>
                <a:gd name="T17" fmla="*/ 256 h 256"/>
                <a:gd name="T18" fmla="*/ 108 w 300"/>
                <a:gd name="T19" fmla="*/ 171 h 256"/>
                <a:gd name="T20" fmla="*/ 140 w 300"/>
                <a:gd name="T21" fmla="*/ 149 h 256"/>
                <a:gd name="T22" fmla="*/ 130 w 300"/>
                <a:gd name="T23" fmla="*/ 245 h 256"/>
                <a:gd name="T24" fmla="*/ 151 w 300"/>
                <a:gd name="T25" fmla="*/ 245 h 256"/>
                <a:gd name="T26" fmla="*/ 140 w 300"/>
                <a:gd name="T27" fmla="*/ 149 h 256"/>
                <a:gd name="T28" fmla="*/ 172 w 300"/>
                <a:gd name="T29" fmla="*/ 160 h 256"/>
                <a:gd name="T30" fmla="*/ 183 w 300"/>
                <a:gd name="T31" fmla="*/ 256 h 256"/>
                <a:gd name="T32" fmla="*/ 194 w 300"/>
                <a:gd name="T33" fmla="*/ 160 h 256"/>
                <a:gd name="T34" fmla="*/ 226 w 300"/>
                <a:gd name="T35" fmla="*/ 117 h 256"/>
                <a:gd name="T36" fmla="*/ 215 w 300"/>
                <a:gd name="T37" fmla="*/ 245 h 256"/>
                <a:gd name="T38" fmla="*/ 236 w 300"/>
                <a:gd name="T39" fmla="*/ 245 h 256"/>
                <a:gd name="T40" fmla="*/ 226 w 300"/>
                <a:gd name="T41" fmla="*/ 117 h 256"/>
                <a:gd name="T42" fmla="*/ 258 w 300"/>
                <a:gd name="T43" fmla="*/ 96 h 256"/>
                <a:gd name="T44" fmla="*/ 268 w 300"/>
                <a:gd name="T45" fmla="*/ 256 h 256"/>
                <a:gd name="T46" fmla="*/ 279 w 300"/>
                <a:gd name="T47" fmla="*/ 96 h 256"/>
                <a:gd name="T48" fmla="*/ 300 w 300"/>
                <a:gd name="T49" fmla="*/ 7 h 256"/>
                <a:gd name="T50" fmla="*/ 290 w 300"/>
                <a:gd name="T51" fmla="*/ 0 h 256"/>
                <a:gd name="T52" fmla="*/ 236 w 300"/>
                <a:gd name="T53" fmla="*/ 11 h 256"/>
                <a:gd name="T54" fmla="*/ 264 w 300"/>
                <a:gd name="T55" fmla="*/ 21 h 256"/>
                <a:gd name="T56" fmla="*/ 98 w 300"/>
                <a:gd name="T57" fmla="*/ 107 h 256"/>
                <a:gd name="T58" fmla="*/ 6 w 300"/>
                <a:gd name="T59" fmla="*/ 173 h 256"/>
                <a:gd name="T60" fmla="*/ 12 w 300"/>
                <a:gd name="T61" fmla="*/ 192 h 256"/>
                <a:gd name="T62" fmla="*/ 101 w 300"/>
                <a:gd name="T63" fmla="*/ 128 h 256"/>
                <a:gd name="T64" fmla="*/ 191 w 300"/>
                <a:gd name="T65" fmla="*/ 125 h 256"/>
                <a:gd name="T66" fmla="*/ 279 w 300"/>
                <a:gd name="T67" fmla="*/ 53 h 256"/>
                <a:gd name="T68" fmla="*/ 300 w 300"/>
                <a:gd name="T69" fmla="*/ 53 h 256"/>
                <a:gd name="T70" fmla="*/ 300 w 300"/>
                <a:gd name="T71" fmla="*/ 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56">
                  <a:moveTo>
                    <a:pt x="23" y="224"/>
                  </a:moveTo>
                  <a:cubicBezTo>
                    <a:pt x="23" y="245"/>
                    <a:pt x="23" y="245"/>
                    <a:pt x="23" y="245"/>
                  </a:cubicBezTo>
                  <a:cubicBezTo>
                    <a:pt x="23" y="251"/>
                    <a:pt x="18" y="256"/>
                    <a:pt x="12" y="256"/>
                  </a:cubicBezTo>
                  <a:cubicBezTo>
                    <a:pt x="6" y="256"/>
                    <a:pt x="2" y="251"/>
                    <a:pt x="2" y="245"/>
                  </a:cubicBezTo>
                  <a:cubicBezTo>
                    <a:pt x="2" y="224"/>
                    <a:pt x="2" y="224"/>
                    <a:pt x="2" y="224"/>
                  </a:cubicBezTo>
                  <a:cubicBezTo>
                    <a:pt x="2" y="218"/>
                    <a:pt x="6" y="213"/>
                    <a:pt x="12" y="213"/>
                  </a:cubicBezTo>
                  <a:cubicBezTo>
                    <a:pt x="18" y="213"/>
                    <a:pt x="23" y="218"/>
                    <a:pt x="23" y="224"/>
                  </a:cubicBezTo>
                  <a:close/>
                  <a:moveTo>
                    <a:pt x="55" y="192"/>
                  </a:moveTo>
                  <a:cubicBezTo>
                    <a:pt x="49" y="192"/>
                    <a:pt x="44" y="197"/>
                    <a:pt x="44" y="203"/>
                  </a:cubicBezTo>
                  <a:cubicBezTo>
                    <a:pt x="44" y="245"/>
                    <a:pt x="44" y="245"/>
                    <a:pt x="44" y="245"/>
                  </a:cubicBezTo>
                  <a:cubicBezTo>
                    <a:pt x="44" y="251"/>
                    <a:pt x="49" y="256"/>
                    <a:pt x="55" y="256"/>
                  </a:cubicBezTo>
                  <a:cubicBezTo>
                    <a:pt x="61" y="256"/>
                    <a:pt x="66" y="251"/>
                    <a:pt x="66" y="245"/>
                  </a:cubicBezTo>
                  <a:cubicBezTo>
                    <a:pt x="66" y="203"/>
                    <a:pt x="66" y="203"/>
                    <a:pt x="66" y="203"/>
                  </a:cubicBezTo>
                  <a:cubicBezTo>
                    <a:pt x="66" y="197"/>
                    <a:pt x="61" y="192"/>
                    <a:pt x="55" y="192"/>
                  </a:cubicBezTo>
                  <a:close/>
                  <a:moveTo>
                    <a:pt x="98" y="160"/>
                  </a:moveTo>
                  <a:cubicBezTo>
                    <a:pt x="92" y="160"/>
                    <a:pt x="87" y="165"/>
                    <a:pt x="87" y="171"/>
                  </a:cubicBezTo>
                  <a:cubicBezTo>
                    <a:pt x="87" y="245"/>
                    <a:pt x="87" y="245"/>
                    <a:pt x="87" y="245"/>
                  </a:cubicBezTo>
                  <a:cubicBezTo>
                    <a:pt x="87" y="251"/>
                    <a:pt x="92" y="256"/>
                    <a:pt x="98" y="256"/>
                  </a:cubicBezTo>
                  <a:cubicBezTo>
                    <a:pt x="104" y="256"/>
                    <a:pt x="108" y="251"/>
                    <a:pt x="108" y="245"/>
                  </a:cubicBezTo>
                  <a:cubicBezTo>
                    <a:pt x="108" y="171"/>
                    <a:pt x="108" y="171"/>
                    <a:pt x="108" y="171"/>
                  </a:cubicBezTo>
                  <a:cubicBezTo>
                    <a:pt x="108" y="165"/>
                    <a:pt x="104" y="160"/>
                    <a:pt x="98" y="160"/>
                  </a:cubicBezTo>
                  <a:close/>
                  <a:moveTo>
                    <a:pt x="140" y="149"/>
                  </a:moveTo>
                  <a:cubicBezTo>
                    <a:pt x="134" y="149"/>
                    <a:pt x="130" y="154"/>
                    <a:pt x="130" y="160"/>
                  </a:cubicBezTo>
                  <a:cubicBezTo>
                    <a:pt x="130" y="245"/>
                    <a:pt x="130" y="245"/>
                    <a:pt x="130" y="245"/>
                  </a:cubicBezTo>
                  <a:cubicBezTo>
                    <a:pt x="130" y="251"/>
                    <a:pt x="134" y="256"/>
                    <a:pt x="140" y="256"/>
                  </a:cubicBezTo>
                  <a:cubicBezTo>
                    <a:pt x="146" y="256"/>
                    <a:pt x="151" y="251"/>
                    <a:pt x="151" y="245"/>
                  </a:cubicBezTo>
                  <a:cubicBezTo>
                    <a:pt x="151" y="160"/>
                    <a:pt x="151" y="160"/>
                    <a:pt x="151" y="160"/>
                  </a:cubicBezTo>
                  <a:cubicBezTo>
                    <a:pt x="151" y="154"/>
                    <a:pt x="146" y="149"/>
                    <a:pt x="140" y="149"/>
                  </a:cubicBezTo>
                  <a:close/>
                  <a:moveTo>
                    <a:pt x="183" y="149"/>
                  </a:moveTo>
                  <a:cubicBezTo>
                    <a:pt x="177" y="149"/>
                    <a:pt x="172" y="154"/>
                    <a:pt x="172" y="160"/>
                  </a:cubicBezTo>
                  <a:cubicBezTo>
                    <a:pt x="172" y="245"/>
                    <a:pt x="172" y="245"/>
                    <a:pt x="172" y="245"/>
                  </a:cubicBezTo>
                  <a:cubicBezTo>
                    <a:pt x="172" y="251"/>
                    <a:pt x="177" y="256"/>
                    <a:pt x="183" y="256"/>
                  </a:cubicBezTo>
                  <a:cubicBezTo>
                    <a:pt x="189" y="256"/>
                    <a:pt x="194" y="251"/>
                    <a:pt x="194" y="245"/>
                  </a:cubicBezTo>
                  <a:cubicBezTo>
                    <a:pt x="194" y="160"/>
                    <a:pt x="194" y="160"/>
                    <a:pt x="194" y="160"/>
                  </a:cubicBezTo>
                  <a:cubicBezTo>
                    <a:pt x="194" y="154"/>
                    <a:pt x="189" y="149"/>
                    <a:pt x="183" y="149"/>
                  </a:cubicBezTo>
                  <a:close/>
                  <a:moveTo>
                    <a:pt x="226" y="117"/>
                  </a:moveTo>
                  <a:cubicBezTo>
                    <a:pt x="220" y="117"/>
                    <a:pt x="215" y="122"/>
                    <a:pt x="215" y="128"/>
                  </a:cubicBezTo>
                  <a:cubicBezTo>
                    <a:pt x="215" y="245"/>
                    <a:pt x="215" y="245"/>
                    <a:pt x="215" y="245"/>
                  </a:cubicBezTo>
                  <a:cubicBezTo>
                    <a:pt x="215" y="251"/>
                    <a:pt x="220" y="256"/>
                    <a:pt x="226" y="256"/>
                  </a:cubicBezTo>
                  <a:cubicBezTo>
                    <a:pt x="232" y="256"/>
                    <a:pt x="236" y="251"/>
                    <a:pt x="236" y="245"/>
                  </a:cubicBezTo>
                  <a:cubicBezTo>
                    <a:pt x="236" y="128"/>
                    <a:pt x="236" y="128"/>
                    <a:pt x="236" y="128"/>
                  </a:cubicBezTo>
                  <a:cubicBezTo>
                    <a:pt x="236" y="122"/>
                    <a:pt x="232" y="117"/>
                    <a:pt x="226" y="117"/>
                  </a:cubicBezTo>
                  <a:close/>
                  <a:moveTo>
                    <a:pt x="268" y="85"/>
                  </a:moveTo>
                  <a:cubicBezTo>
                    <a:pt x="262" y="85"/>
                    <a:pt x="258" y="90"/>
                    <a:pt x="258" y="96"/>
                  </a:cubicBezTo>
                  <a:cubicBezTo>
                    <a:pt x="258" y="245"/>
                    <a:pt x="258" y="245"/>
                    <a:pt x="258" y="245"/>
                  </a:cubicBezTo>
                  <a:cubicBezTo>
                    <a:pt x="258" y="251"/>
                    <a:pt x="262" y="256"/>
                    <a:pt x="268" y="256"/>
                  </a:cubicBezTo>
                  <a:cubicBezTo>
                    <a:pt x="274" y="256"/>
                    <a:pt x="279" y="251"/>
                    <a:pt x="279" y="245"/>
                  </a:cubicBezTo>
                  <a:cubicBezTo>
                    <a:pt x="279" y="96"/>
                    <a:pt x="279" y="96"/>
                    <a:pt x="279" y="96"/>
                  </a:cubicBezTo>
                  <a:cubicBezTo>
                    <a:pt x="279" y="90"/>
                    <a:pt x="274" y="85"/>
                    <a:pt x="268" y="85"/>
                  </a:cubicBezTo>
                  <a:close/>
                  <a:moveTo>
                    <a:pt x="300" y="7"/>
                  </a:moveTo>
                  <a:cubicBezTo>
                    <a:pt x="298" y="4"/>
                    <a:pt x="296" y="2"/>
                    <a:pt x="294" y="1"/>
                  </a:cubicBezTo>
                  <a:cubicBezTo>
                    <a:pt x="292" y="0"/>
                    <a:pt x="291" y="0"/>
                    <a:pt x="290" y="0"/>
                  </a:cubicBezTo>
                  <a:cubicBezTo>
                    <a:pt x="247" y="0"/>
                    <a:pt x="247" y="0"/>
                    <a:pt x="247" y="0"/>
                  </a:cubicBezTo>
                  <a:cubicBezTo>
                    <a:pt x="241" y="0"/>
                    <a:pt x="236" y="5"/>
                    <a:pt x="236" y="11"/>
                  </a:cubicBezTo>
                  <a:cubicBezTo>
                    <a:pt x="236" y="17"/>
                    <a:pt x="241" y="21"/>
                    <a:pt x="247" y="21"/>
                  </a:cubicBezTo>
                  <a:cubicBezTo>
                    <a:pt x="264" y="21"/>
                    <a:pt x="264" y="21"/>
                    <a:pt x="264" y="21"/>
                  </a:cubicBezTo>
                  <a:cubicBezTo>
                    <a:pt x="179" y="107"/>
                    <a:pt x="179" y="107"/>
                    <a:pt x="179" y="107"/>
                  </a:cubicBezTo>
                  <a:cubicBezTo>
                    <a:pt x="98" y="107"/>
                    <a:pt x="98" y="107"/>
                    <a:pt x="98" y="107"/>
                  </a:cubicBezTo>
                  <a:cubicBezTo>
                    <a:pt x="95" y="107"/>
                    <a:pt x="93" y="107"/>
                    <a:pt x="91" y="109"/>
                  </a:cubicBezTo>
                  <a:cubicBezTo>
                    <a:pt x="6" y="173"/>
                    <a:pt x="6" y="173"/>
                    <a:pt x="6" y="173"/>
                  </a:cubicBezTo>
                  <a:cubicBezTo>
                    <a:pt x="1" y="176"/>
                    <a:pt x="0" y="183"/>
                    <a:pt x="4" y="188"/>
                  </a:cubicBezTo>
                  <a:cubicBezTo>
                    <a:pt x="6" y="191"/>
                    <a:pt x="9" y="192"/>
                    <a:pt x="12" y="192"/>
                  </a:cubicBezTo>
                  <a:cubicBezTo>
                    <a:pt x="15" y="192"/>
                    <a:pt x="17" y="191"/>
                    <a:pt x="19" y="190"/>
                  </a:cubicBezTo>
                  <a:cubicBezTo>
                    <a:pt x="101" y="128"/>
                    <a:pt x="101" y="128"/>
                    <a:pt x="101" y="128"/>
                  </a:cubicBezTo>
                  <a:cubicBezTo>
                    <a:pt x="183" y="128"/>
                    <a:pt x="183" y="128"/>
                    <a:pt x="183" y="128"/>
                  </a:cubicBezTo>
                  <a:cubicBezTo>
                    <a:pt x="186" y="128"/>
                    <a:pt x="189" y="127"/>
                    <a:pt x="191" y="125"/>
                  </a:cubicBezTo>
                  <a:cubicBezTo>
                    <a:pt x="279" y="36"/>
                    <a:pt x="279" y="36"/>
                    <a:pt x="279" y="36"/>
                  </a:cubicBezTo>
                  <a:cubicBezTo>
                    <a:pt x="279" y="53"/>
                    <a:pt x="279" y="53"/>
                    <a:pt x="279" y="53"/>
                  </a:cubicBezTo>
                  <a:cubicBezTo>
                    <a:pt x="279" y="59"/>
                    <a:pt x="284" y="64"/>
                    <a:pt x="290" y="64"/>
                  </a:cubicBezTo>
                  <a:cubicBezTo>
                    <a:pt x="296" y="64"/>
                    <a:pt x="300" y="59"/>
                    <a:pt x="300" y="53"/>
                  </a:cubicBezTo>
                  <a:cubicBezTo>
                    <a:pt x="300" y="11"/>
                    <a:pt x="300" y="11"/>
                    <a:pt x="300" y="11"/>
                  </a:cubicBezTo>
                  <a:cubicBezTo>
                    <a:pt x="300" y="9"/>
                    <a:pt x="300" y="8"/>
                    <a:pt x="300" y="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32" name="Freeform 263">
              <a:extLst>
                <a:ext uri="{FF2B5EF4-FFF2-40B4-BE49-F238E27FC236}">
                  <a16:creationId xmlns:a16="http://schemas.microsoft.com/office/drawing/2014/main" id="{04D21356-2871-492A-8752-4C55390E0456}"/>
                </a:ext>
              </a:extLst>
            </p:cNvPr>
            <p:cNvSpPr>
              <a:spLocks noEditPoints="1"/>
            </p:cNvSpPr>
            <p:nvPr/>
          </p:nvSpPr>
          <p:spPr bwMode="auto">
            <a:xfrm>
              <a:off x="4383" y="2091"/>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grpSp>
      <p:grpSp>
        <p:nvGrpSpPr>
          <p:cNvPr id="33" name="Group 489">
            <a:extLst>
              <a:ext uri="{FF2B5EF4-FFF2-40B4-BE49-F238E27FC236}">
                <a16:creationId xmlns:a16="http://schemas.microsoft.com/office/drawing/2014/main" id="{0D355D3C-B0EE-4CDE-A1A6-4749E9DC1F70}"/>
              </a:ext>
            </a:extLst>
          </p:cNvPr>
          <p:cNvGrpSpPr>
            <a:grpSpLocks noChangeAspect="1"/>
          </p:cNvGrpSpPr>
          <p:nvPr/>
        </p:nvGrpSpPr>
        <p:grpSpPr bwMode="auto">
          <a:xfrm>
            <a:off x="2648451" y="2543197"/>
            <a:ext cx="543016" cy="543016"/>
            <a:chOff x="2920" y="2264"/>
            <a:chExt cx="340" cy="340"/>
          </a:xfrm>
          <a:solidFill>
            <a:schemeClr val="bg1"/>
          </a:solidFill>
        </p:grpSpPr>
        <p:sp>
          <p:nvSpPr>
            <p:cNvPr id="34" name="Freeform 490">
              <a:extLst>
                <a:ext uri="{FF2B5EF4-FFF2-40B4-BE49-F238E27FC236}">
                  <a16:creationId xmlns:a16="http://schemas.microsoft.com/office/drawing/2014/main" id="{7512A4E2-5CA8-48CD-AADF-355EB2C7029A}"/>
                </a:ext>
              </a:extLst>
            </p:cNvPr>
            <p:cNvSpPr>
              <a:spLocks noEditPoints="1"/>
            </p:cNvSpPr>
            <p:nvPr/>
          </p:nvSpPr>
          <p:spPr bwMode="auto">
            <a:xfrm>
              <a:off x="2998" y="2363"/>
              <a:ext cx="184" cy="113"/>
            </a:xfrm>
            <a:custGeom>
              <a:avLst/>
              <a:gdLst>
                <a:gd name="T0" fmla="*/ 11 w 277"/>
                <a:gd name="T1" fmla="*/ 171 h 171"/>
                <a:gd name="T2" fmla="*/ 267 w 277"/>
                <a:gd name="T3" fmla="*/ 171 h 171"/>
                <a:gd name="T4" fmla="*/ 277 w 277"/>
                <a:gd name="T5" fmla="*/ 160 h 171"/>
                <a:gd name="T6" fmla="*/ 277 w 277"/>
                <a:gd name="T7" fmla="*/ 11 h 171"/>
                <a:gd name="T8" fmla="*/ 267 w 277"/>
                <a:gd name="T9" fmla="*/ 0 h 171"/>
                <a:gd name="T10" fmla="*/ 11 w 277"/>
                <a:gd name="T11" fmla="*/ 0 h 171"/>
                <a:gd name="T12" fmla="*/ 0 w 277"/>
                <a:gd name="T13" fmla="*/ 11 h 171"/>
                <a:gd name="T14" fmla="*/ 0 w 277"/>
                <a:gd name="T15" fmla="*/ 160 h 171"/>
                <a:gd name="T16" fmla="*/ 11 w 277"/>
                <a:gd name="T17" fmla="*/ 171 h 171"/>
                <a:gd name="T18" fmla="*/ 21 w 277"/>
                <a:gd name="T19" fmla="*/ 21 h 171"/>
                <a:gd name="T20" fmla="*/ 256 w 277"/>
                <a:gd name="T21" fmla="*/ 21 h 171"/>
                <a:gd name="T22" fmla="*/ 256 w 277"/>
                <a:gd name="T23" fmla="*/ 149 h 171"/>
                <a:gd name="T24" fmla="*/ 21 w 277"/>
                <a:gd name="T25" fmla="*/ 149 h 171"/>
                <a:gd name="T26" fmla="*/ 21 w 277"/>
                <a:gd name="T27" fmla="*/ 2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7" h="171">
                  <a:moveTo>
                    <a:pt x="11" y="171"/>
                  </a:moveTo>
                  <a:cubicBezTo>
                    <a:pt x="267" y="171"/>
                    <a:pt x="267" y="171"/>
                    <a:pt x="267" y="171"/>
                  </a:cubicBezTo>
                  <a:cubicBezTo>
                    <a:pt x="273" y="171"/>
                    <a:pt x="277" y="166"/>
                    <a:pt x="277" y="160"/>
                  </a:cubicBezTo>
                  <a:cubicBezTo>
                    <a:pt x="277" y="11"/>
                    <a:pt x="277" y="11"/>
                    <a:pt x="277" y="11"/>
                  </a:cubicBezTo>
                  <a:cubicBezTo>
                    <a:pt x="277" y="5"/>
                    <a:pt x="273" y="0"/>
                    <a:pt x="267" y="0"/>
                  </a:cubicBezTo>
                  <a:cubicBezTo>
                    <a:pt x="11" y="0"/>
                    <a:pt x="11" y="0"/>
                    <a:pt x="11" y="0"/>
                  </a:cubicBezTo>
                  <a:cubicBezTo>
                    <a:pt x="5" y="0"/>
                    <a:pt x="0" y="5"/>
                    <a:pt x="0" y="11"/>
                  </a:cubicBezTo>
                  <a:cubicBezTo>
                    <a:pt x="0" y="160"/>
                    <a:pt x="0" y="160"/>
                    <a:pt x="0" y="160"/>
                  </a:cubicBezTo>
                  <a:cubicBezTo>
                    <a:pt x="0" y="166"/>
                    <a:pt x="5" y="171"/>
                    <a:pt x="11" y="171"/>
                  </a:cubicBezTo>
                  <a:close/>
                  <a:moveTo>
                    <a:pt x="21" y="21"/>
                  </a:moveTo>
                  <a:cubicBezTo>
                    <a:pt x="256" y="21"/>
                    <a:pt x="256" y="21"/>
                    <a:pt x="256" y="21"/>
                  </a:cubicBezTo>
                  <a:cubicBezTo>
                    <a:pt x="256" y="149"/>
                    <a:pt x="256" y="149"/>
                    <a:pt x="256" y="149"/>
                  </a:cubicBezTo>
                  <a:cubicBezTo>
                    <a:pt x="21" y="149"/>
                    <a:pt x="21" y="149"/>
                    <a:pt x="21" y="149"/>
                  </a:cubicBezTo>
                  <a:lnTo>
                    <a:pt x="21"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
          <p:nvSpPr>
            <p:cNvPr id="35" name="Freeform 491">
              <a:extLst>
                <a:ext uri="{FF2B5EF4-FFF2-40B4-BE49-F238E27FC236}">
                  <a16:creationId xmlns:a16="http://schemas.microsoft.com/office/drawing/2014/main" id="{794382B6-1A22-4FA7-B3EE-6BA2A0980A29}"/>
                </a:ext>
              </a:extLst>
            </p:cNvPr>
            <p:cNvSpPr>
              <a:spLocks/>
            </p:cNvSpPr>
            <p:nvPr/>
          </p:nvSpPr>
          <p:spPr bwMode="auto">
            <a:xfrm>
              <a:off x="2984" y="2490"/>
              <a:ext cx="212" cy="14"/>
            </a:xfrm>
            <a:custGeom>
              <a:avLst/>
              <a:gdLst>
                <a:gd name="T0" fmla="*/ 309 w 320"/>
                <a:gd name="T1" fmla="*/ 0 h 21"/>
                <a:gd name="T2" fmla="*/ 10 w 320"/>
                <a:gd name="T3" fmla="*/ 0 h 21"/>
                <a:gd name="T4" fmla="*/ 0 w 320"/>
                <a:gd name="T5" fmla="*/ 11 h 21"/>
                <a:gd name="T6" fmla="*/ 10 w 320"/>
                <a:gd name="T7" fmla="*/ 21 h 21"/>
                <a:gd name="T8" fmla="*/ 309 w 320"/>
                <a:gd name="T9" fmla="*/ 21 h 21"/>
                <a:gd name="T10" fmla="*/ 320 w 320"/>
                <a:gd name="T11" fmla="*/ 11 h 21"/>
                <a:gd name="T12" fmla="*/ 309 w 320"/>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20" h="21">
                  <a:moveTo>
                    <a:pt x="309" y="0"/>
                  </a:moveTo>
                  <a:cubicBezTo>
                    <a:pt x="10" y="0"/>
                    <a:pt x="10" y="0"/>
                    <a:pt x="10" y="0"/>
                  </a:cubicBezTo>
                  <a:cubicBezTo>
                    <a:pt x="4" y="0"/>
                    <a:pt x="0" y="5"/>
                    <a:pt x="0" y="11"/>
                  </a:cubicBezTo>
                  <a:cubicBezTo>
                    <a:pt x="0" y="17"/>
                    <a:pt x="4" y="21"/>
                    <a:pt x="10" y="21"/>
                  </a:cubicBezTo>
                  <a:cubicBezTo>
                    <a:pt x="309" y="21"/>
                    <a:pt x="309" y="21"/>
                    <a:pt x="309" y="21"/>
                  </a:cubicBezTo>
                  <a:cubicBezTo>
                    <a:pt x="315" y="21"/>
                    <a:pt x="320" y="17"/>
                    <a:pt x="320" y="11"/>
                  </a:cubicBezTo>
                  <a:cubicBezTo>
                    <a:pt x="320" y="5"/>
                    <a:pt x="315" y="0"/>
                    <a:pt x="30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
          <p:nvSpPr>
            <p:cNvPr id="36" name="Freeform 492">
              <a:extLst>
                <a:ext uri="{FF2B5EF4-FFF2-40B4-BE49-F238E27FC236}">
                  <a16:creationId xmlns:a16="http://schemas.microsoft.com/office/drawing/2014/main" id="{BE96D8F4-C2AA-4C55-AC81-BBBCE8329AF8}"/>
                </a:ext>
              </a:extLst>
            </p:cNvPr>
            <p:cNvSpPr>
              <a:spLocks noEditPoints="1"/>
            </p:cNvSpPr>
            <p:nvPr/>
          </p:nvSpPr>
          <p:spPr bwMode="auto">
            <a:xfrm>
              <a:off x="2920" y="226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grpSp>
      <p:grpSp>
        <p:nvGrpSpPr>
          <p:cNvPr id="37" name="Group 378">
            <a:extLst>
              <a:ext uri="{FF2B5EF4-FFF2-40B4-BE49-F238E27FC236}">
                <a16:creationId xmlns:a16="http://schemas.microsoft.com/office/drawing/2014/main" id="{EA33D11D-839D-44C6-A0D0-B95CB64FE119}"/>
              </a:ext>
            </a:extLst>
          </p:cNvPr>
          <p:cNvGrpSpPr>
            <a:grpSpLocks noChangeAspect="1"/>
          </p:cNvGrpSpPr>
          <p:nvPr/>
        </p:nvGrpSpPr>
        <p:grpSpPr bwMode="auto">
          <a:xfrm>
            <a:off x="2644472" y="3221466"/>
            <a:ext cx="565159" cy="565159"/>
            <a:chOff x="390" y="1172"/>
            <a:chExt cx="341" cy="341"/>
          </a:xfrm>
          <a:solidFill>
            <a:schemeClr val="bg1"/>
          </a:solidFill>
        </p:grpSpPr>
        <p:sp>
          <p:nvSpPr>
            <p:cNvPr id="38" name="Freeform 348">
              <a:extLst>
                <a:ext uri="{FF2B5EF4-FFF2-40B4-BE49-F238E27FC236}">
                  <a16:creationId xmlns:a16="http://schemas.microsoft.com/office/drawing/2014/main" id="{AF6A773A-A52A-491A-BFEB-132DAA6632A3}"/>
                </a:ext>
              </a:extLst>
            </p:cNvPr>
            <p:cNvSpPr>
              <a:spLocks noEditPoints="1"/>
            </p:cNvSpPr>
            <p:nvPr/>
          </p:nvSpPr>
          <p:spPr bwMode="auto">
            <a:xfrm>
              <a:off x="390" y="1172"/>
              <a:ext cx="341"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
          <p:nvSpPr>
            <p:cNvPr id="39" name="Freeform 349">
              <a:extLst>
                <a:ext uri="{FF2B5EF4-FFF2-40B4-BE49-F238E27FC236}">
                  <a16:creationId xmlns:a16="http://schemas.microsoft.com/office/drawing/2014/main" id="{4EB4C169-BE92-43D0-9C77-7872429BC9E8}"/>
                </a:ext>
              </a:extLst>
            </p:cNvPr>
            <p:cNvSpPr>
              <a:spLocks noEditPoints="1"/>
            </p:cNvSpPr>
            <p:nvPr/>
          </p:nvSpPr>
          <p:spPr bwMode="auto">
            <a:xfrm>
              <a:off x="482" y="1267"/>
              <a:ext cx="156" cy="153"/>
            </a:xfrm>
            <a:custGeom>
              <a:avLst/>
              <a:gdLst>
                <a:gd name="T0" fmla="*/ 235 w 235"/>
                <a:gd name="T1" fmla="*/ 155 h 230"/>
                <a:gd name="T2" fmla="*/ 235 w 235"/>
                <a:gd name="T3" fmla="*/ 219 h 230"/>
                <a:gd name="T4" fmla="*/ 224 w 235"/>
                <a:gd name="T5" fmla="*/ 230 h 230"/>
                <a:gd name="T6" fmla="*/ 11 w 235"/>
                <a:gd name="T7" fmla="*/ 230 h 230"/>
                <a:gd name="T8" fmla="*/ 0 w 235"/>
                <a:gd name="T9" fmla="*/ 219 h 230"/>
                <a:gd name="T10" fmla="*/ 0 w 235"/>
                <a:gd name="T11" fmla="*/ 155 h 230"/>
                <a:gd name="T12" fmla="*/ 11 w 235"/>
                <a:gd name="T13" fmla="*/ 145 h 230"/>
                <a:gd name="T14" fmla="*/ 22 w 235"/>
                <a:gd name="T15" fmla="*/ 155 h 230"/>
                <a:gd name="T16" fmla="*/ 22 w 235"/>
                <a:gd name="T17" fmla="*/ 209 h 230"/>
                <a:gd name="T18" fmla="*/ 214 w 235"/>
                <a:gd name="T19" fmla="*/ 209 h 230"/>
                <a:gd name="T20" fmla="*/ 214 w 235"/>
                <a:gd name="T21" fmla="*/ 155 h 230"/>
                <a:gd name="T22" fmla="*/ 224 w 235"/>
                <a:gd name="T23" fmla="*/ 145 h 230"/>
                <a:gd name="T24" fmla="*/ 235 w 235"/>
                <a:gd name="T25" fmla="*/ 155 h 230"/>
                <a:gd name="T26" fmla="*/ 54 w 235"/>
                <a:gd name="T27" fmla="*/ 187 h 230"/>
                <a:gd name="T28" fmla="*/ 182 w 235"/>
                <a:gd name="T29" fmla="*/ 187 h 230"/>
                <a:gd name="T30" fmla="*/ 192 w 235"/>
                <a:gd name="T31" fmla="*/ 177 h 230"/>
                <a:gd name="T32" fmla="*/ 182 w 235"/>
                <a:gd name="T33" fmla="*/ 166 h 230"/>
                <a:gd name="T34" fmla="*/ 54 w 235"/>
                <a:gd name="T35" fmla="*/ 166 h 230"/>
                <a:gd name="T36" fmla="*/ 43 w 235"/>
                <a:gd name="T37" fmla="*/ 177 h 230"/>
                <a:gd name="T38" fmla="*/ 54 w 235"/>
                <a:gd name="T39" fmla="*/ 187 h 230"/>
                <a:gd name="T40" fmla="*/ 53 w 235"/>
                <a:gd name="T41" fmla="*/ 132 h 230"/>
                <a:gd name="T42" fmla="*/ 181 w 235"/>
                <a:gd name="T43" fmla="*/ 145 h 230"/>
                <a:gd name="T44" fmla="*/ 182 w 235"/>
                <a:gd name="T45" fmla="*/ 145 h 230"/>
                <a:gd name="T46" fmla="*/ 192 w 235"/>
                <a:gd name="T47" fmla="*/ 135 h 230"/>
                <a:gd name="T48" fmla="*/ 183 w 235"/>
                <a:gd name="T49" fmla="*/ 123 h 230"/>
                <a:gd name="T50" fmla="*/ 55 w 235"/>
                <a:gd name="T51" fmla="*/ 111 h 230"/>
                <a:gd name="T52" fmla="*/ 44 w 235"/>
                <a:gd name="T53" fmla="*/ 120 h 230"/>
                <a:gd name="T54" fmla="*/ 53 w 235"/>
                <a:gd name="T55" fmla="*/ 132 h 230"/>
                <a:gd name="T56" fmla="*/ 60 w 235"/>
                <a:gd name="T57" fmla="*/ 78 h 230"/>
                <a:gd name="T58" fmla="*/ 185 w 235"/>
                <a:gd name="T59" fmla="*/ 104 h 230"/>
                <a:gd name="T60" fmla="*/ 187 w 235"/>
                <a:gd name="T61" fmla="*/ 104 h 230"/>
                <a:gd name="T62" fmla="*/ 198 w 235"/>
                <a:gd name="T63" fmla="*/ 96 h 230"/>
                <a:gd name="T64" fmla="*/ 190 w 235"/>
                <a:gd name="T65" fmla="*/ 83 h 230"/>
                <a:gd name="T66" fmla="*/ 64 w 235"/>
                <a:gd name="T67" fmla="*/ 58 h 230"/>
                <a:gd name="T68" fmla="*/ 52 w 235"/>
                <a:gd name="T69" fmla="*/ 66 h 230"/>
                <a:gd name="T70" fmla="*/ 60 w 235"/>
                <a:gd name="T71" fmla="*/ 78 h 230"/>
                <a:gd name="T72" fmla="*/ 75 w 235"/>
                <a:gd name="T73" fmla="*/ 23 h 230"/>
                <a:gd name="T74" fmla="*/ 195 w 235"/>
                <a:gd name="T75" fmla="*/ 66 h 230"/>
                <a:gd name="T76" fmla="*/ 199 w 235"/>
                <a:gd name="T77" fmla="*/ 66 h 230"/>
                <a:gd name="T78" fmla="*/ 209 w 235"/>
                <a:gd name="T79" fmla="*/ 59 h 230"/>
                <a:gd name="T80" fmla="*/ 202 w 235"/>
                <a:gd name="T81" fmla="*/ 46 h 230"/>
                <a:gd name="T82" fmla="*/ 82 w 235"/>
                <a:gd name="T83" fmla="*/ 2 h 230"/>
                <a:gd name="T84" fmla="*/ 68 w 235"/>
                <a:gd name="T85" fmla="*/ 9 h 230"/>
                <a:gd name="T86" fmla="*/ 75 w 235"/>
                <a:gd name="T87" fmla="*/ 2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5" h="230">
                  <a:moveTo>
                    <a:pt x="235" y="155"/>
                  </a:moveTo>
                  <a:cubicBezTo>
                    <a:pt x="235" y="219"/>
                    <a:pt x="235" y="219"/>
                    <a:pt x="235" y="219"/>
                  </a:cubicBezTo>
                  <a:cubicBezTo>
                    <a:pt x="235" y="225"/>
                    <a:pt x="230" y="230"/>
                    <a:pt x="224" y="230"/>
                  </a:cubicBezTo>
                  <a:cubicBezTo>
                    <a:pt x="11" y="230"/>
                    <a:pt x="11" y="230"/>
                    <a:pt x="11" y="230"/>
                  </a:cubicBezTo>
                  <a:cubicBezTo>
                    <a:pt x="5" y="230"/>
                    <a:pt x="0" y="225"/>
                    <a:pt x="0" y="219"/>
                  </a:cubicBezTo>
                  <a:cubicBezTo>
                    <a:pt x="0" y="155"/>
                    <a:pt x="0" y="155"/>
                    <a:pt x="0" y="155"/>
                  </a:cubicBezTo>
                  <a:cubicBezTo>
                    <a:pt x="0" y="149"/>
                    <a:pt x="5" y="145"/>
                    <a:pt x="11" y="145"/>
                  </a:cubicBezTo>
                  <a:cubicBezTo>
                    <a:pt x="17" y="145"/>
                    <a:pt x="22" y="149"/>
                    <a:pt x="22" y="155"/>
                  </a:cubicBezTo>
                  <a:cubicBezTo>
                    <a:pt x="22" y="209"/>
                    <a:pt x="22" y="209"/>
                    <a:pt x="22" y="209"/>
                  </a:cubicBezTo>
                  <a:cubicBezTo>
                    <a:pt x="214" y="209"/>
                    <a:pt x="214" y="209"/>
                    <a:pt x="214" y="209"/>
                  </a:cubicBezTo>
                  <a:cubicBezTo>
                    <a:pt x="214" y="155"/>
                    <a:pt x="214" y="155"/>
                    <a:pt x="214" y="155"/>
                  </a:cubicBezTo>
                  <a:cubicBezTo>
                    <a:pt x="214" y="149"/>
                    <a:pt x="218" y="145"/>
                    <a:pt x="224" y="145"/>
                  </a:cubicBezTo>
                  <a:cubicBezTo>
                    <a:pt x="230" y="145"/>
                    <a:pt x="235" y="149"/>
                    <a:pt x="235" y="155"/>
                  </a:cubicBezTo>
                  <a:close/>
                  <a:moveTo>
                    <a:pt x="54" y="187"/>
                  </a:moveTo>
                  <a:cubicBezTo>
                    <a:pt x="182" y="187"/>
                    <a:pt x="182" y="187"/>
                    <a:pt x="182" y="187"/>
                  </a:cubicBezTo>
                  <a:cubicBezTo>
                    <a:pt x="188" y="187"/>
                    <a:pt x="192" y="183"/>
                    <a:pt x="192" y="177"/>
                  </a:cubicBezTo>
                  <a:cubicBezTo>
                    <a:pt x="192" y="171"/>
                    <a:pt x="188" y="166"/>
                    <a:pt x="182" y="166"/>
                  </a:cubicBezTo>
                  <a:cubicBezTo>
                    <a:pt x="54" y="166"/>
                    <a:pt x="54" y="166"/>
                    <a:pt x="54" y="166"/>
                  </a:cubicBezTo>
                  <a:cubicBezTo>
                    <a:pt x="48" y="166"/>
                    <a:pt x="43" y="171"/>
                    <a:pt x="43" y="177"/>
                  </a:cubicBezTo>
                  <a:cubicBezTo>
                    <a:pt x="43" y="183"/>
                    <a:pt x="48" y="187"/>
                    <a:pt x="54" y="187"/>
                  </a:cubicBezTo>
                  <a:close/>
                  <a:moveTo>
                    <a:pt x="53" y="132"/>
                  </a:moveTo>
                  <a:cubicBezTo>
                    <a:pt x="181" y="145"/>
                    <a:pt x="181" y="145"/>
                    <a:pt x="181" y="145"/>
                  </a:cubicBezTo>
                  <a:cubicBezTo>
                    <a:pt x="181" y="145"/>
                    <a:pt x="181" y="145"/>
                    <a:pt x="182" y="145"/>
                  </a:cubicBezTo>
                  <a:cubicBezTo>
                    <a:pt x="187" y="145"/>
                    <a:pt x="192" y="141"/>
                    <a:pt x="192" y="135"/>
                  </a:cubicBezTo>
                  <a:cubicBezTo>
                    <a:pt x="193" y="129"/>
                    <a:pt x="189" y="124"/>
                    <a:pt x="183" y="123"/>
                  </a:cubicBezTo>
                  <a:cubicBezTo>
                    <a:pt x="55" y="111"/>
                    <a:pt x="55" y="111"/>
                    <a:pt x="55" y="111"/>
                  </a:cubicBezTo>
                  <a:cubicBezTo>
                    <a:pt x="49" y="110"/>
                    <a:pt x="44" y="114"/>
                    <a:pt x="44" y="120"/>
                  </a:cubicBezTo>
                  <a:cubicBezTo>
                    <a:pt x="43" y="126"/>
                    <a:pt x="47" y="131"/>
                    <a:pt x="53" y="132"/>
                  </a:cubicBezTo>
                  <a:close/>
                  <a:moveTo>
                    <a:pt x="60" y="78"/>
                  </a:moveTo>
                  <a:cubicBezTo>
                    <a:pt x="185" y="104"/>
                    <a:pt x="185" y="104"/>
                    <a:pt x="185" y="104"/>
                  </a:cubicBezTo>
                  <a:cubicBezTo>
                    <a:pt x="186" y="104"/>
                    <a:pt x="187" y="104"/>
                    <a:pt x="187" y="104"/>
                  </a:cubicBezTo>
                  <a:cubicBezTo>
                    <a:pt x="192" y="104"/>
                    <a:pt x="197" y="101"/>
                    <a:pt x="198" y="96"/>
                  </a:cubicBezTo>
                  <a:cubicBezTo>
                    <a:pt x="199" y="90"/>
                    <a:pt x="195" y="84"/>
                    <a:pt x="190" y="83"/>
                  </a:cubicBezTo>
                  <a:cubicBezTo>
                    <a:pt x="64" y="58"/>
                    <a:pt x="64" y="58"/>
                    <a:pt x="64" y="58"/>
                  </a:cubicBezTo>
                  <a:cubicBezTo>
                    <a:pt x="58" y="56"/>
                    <a:pt x="53" y="60"/>
                    <a:pt x="52" y="66"/>
                  </a:cubicBezTo>
                  <a:cubicBezTo>
                    <a:pt x="50" y="72"/>
                    <a:pt x="54" y="77"/>
                    <a:pt x="60" y="78"/>
                  </a:cubicBezTo>
                  <a:close/>
                  <a:moveTo>
                    <a:pt x="75" y="23"/>
                  </a:moveTo>
                  <a:cubicBezTo>
                    <a:pt x="195" y="66"/>
                    <a:pt x="195" y="66"/>
                    <a:pt x="195" y="66"/>
                  </a:cubicBezTo>
                  <a:cubicBezTo>
                    <a:pt x="196" y="66"/>
                    <a:pt x="198" y="66"/>
                    <a:pt x="199" y="66"/>
                  </a:cubicBezTo>
                  <a:cubicBezTo>
                    <a:pt x="203" y="66"/>
                    <a:pt x="207" y="64"/>
                    <a:pt x="209" y="59"/>
                  </a:cubicBezTo>
                  <a:cubicBezTo>
                    <a:pt x="211" y="54"/>
                    <a:pt x="208" y="48"/>
                    <a:pt x="202" y="46"/>
                  </a:cubicBezTo>
                  <a:cubicBezTo>
                    <a:pt x="82" y="2"/>
                    <a:pt x="82" y="2"/>
                    <a:pt x="82" y="2"/>
                  </a:cubicBezTo>
                  <a:cubicBezTo>
                    <a:pt x="76" y="0"/>
                    <a:pt x="70" y="3"/>
                    <a:pt x="68" y="9"/>
                  </a:cubicBezTo>
                  <a:cubicBezTo>
                    <a:pt x="66" y="14"/>
                    <a:pt x="69" y="21"/>
                    <a:pt x="75" y="2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grpSp>
      <p:grpSp>
        <p:nvGrpSpPr>
          <p:cNvPr id="40" name="Group 503">
            <a:extLst>
              <a:ext uri="{FF2B5EF4-FFF2-40B4-BE49-F238E27FC236}">
                <a16:creationId xmlns:a16="http://schemas.microsoft.com/office/drawing/2014/main" id="{58676AD4-E678-4D00-BA65-4F0DF9F6E9C5}"/>
              </a:ext>
            </a:extLst>
          </p:cNvPr>
          <p:cNvGrpSpPr>
            <a:grpSpLocks noChangeAspect="1"/>
          </p:cNvGrpSpPr>
          <p:nvPr/>
        </p:nvGrpSpPr>
        <p:grpSpPr bwMode="auto">
          <a:xfrm>
            <a:off x="2648163" y="3950636"/>
            <a:ext cx="556119" cy="556119"/>
            <a:chOff x="1920" y="2027"/>
            <a:chExt cx="340" cy="340"/>
          </a:xfrm>
          <a:solidFill>
            <a:schemeClr val="bg1"/>
          </a:solidFill>
        </p:grpSpPr>
        <p:sp>
          <p:nvSpPr>
            <p:cNvPr id="41" name="Freeform 504">
              <a:extLst>
                <a:ext uri="{FF2B5EF4-FFF2-40B4-BE49-F238E27FC236}">
                  <a16:creationId xmlns:a16="http://schemas.microsoft.com/office/drawing/2014/main" id="{A8586C95-430D-478E-9FCC-7AF1D8807A63}"/>
                </a:ext>
              </a:extLst>
            </p:cNvPr>
            <p:cNvSpPr>
              <a:spLocks noEditPoints="1"/>
            </p:cNvSpPr>
            <p:nvPr/>
          </p:nvSpPr>
          <p:spPr bwMode="auto">
            <a:xfrm>
              <a:off x="1983" y="2097"/>
              <a:ext cx="213" cy="178"/>
            </a:xfrm>
            <a:custGeom>
              <a:avLst/>
              <a:gdLst>
                <a:gd name="T0" fmla="*/ 319 w 321"/>
                <a:gd name="T1" fmla="*/ 252 h 268"/>
                <a:gd name="T2" fmla="*/ 170 w 321"/>
                <a:gd name="T3" fmla="*/ 6 h 268"/>
                <a:gd name="T4" fmla="*/ 152 w 321"/>
                <a:gd name="T5" fmla="*/ 6 h 268"/>
                <a:gd name="T6" fmla="*/ 2 w 321"/>
                <a:gd name="T7" fmla="*/ 252 h 268"/>
                <a:gd name="T8" fmla="*/ 2 w 321"/>
                <a:gd name="T9" fmla="*/ 263 h 268"/>
                <a:gd name="T10" fmla="*/ 11 w 321"/>
                <a:gd name="T11" fmla="*/ 268 h 268"/>
                <a:gd name="T12" fmla="*/ 310 w 321"/>
                <a:gd name="T13" fmla="*/ 268 h 268"/>
                <a:gd name="T14" fmla="*/ 319 w 321"/>
                <a:gd name="T15" fmla="*/ 263 h 268"/>
                <a:gd name="T16" fmla="*/ 319 w 321"/>
                <a:gd name="T17" fmla="*/ 252 h 268"/>
                <a:gd name="T18" fmla="*/ 30 w 321"/>
                <a:gd name="T19" fmla="*/ 247 h 268"/>
                <a:gd name="T20" fmla="*/ 161 w 321"/>
                <a:gd name="T21" fmla="*/ 33 h 268"/>
                <a:gd name="T22" fmla="*/ 291 w 321"/>
                <a:gd name="T23" fmla="*/ 247 h 268"/>
                <a:gd name="T24" fmla="*/ 30 w 321"/>
                <a:gd name="T25" fmla="*/ 247 h 268"/>
                <a:gd name="T26" fmla="*/ 161 w 321"/>
                <a:gd name="T27" fmla="*/ 87 h 268"/>
                <a:gd name="T28" fmla="*/ 171 w 321"/>
                <a:gd name="T29" fmla="*/ 97 h 268"/>
                <a:gd name="T30" fmla="*/ 171 w 321"/>
                <a:gd name="T31" fmla="*/ 172 h 268"/>
                <a:gd name="T32" fmla="*/ 161 w 321"/>
                <a:gd name="T33" fmla="*/ 183 h 268"/>
                <a:gd name="T34" fmla="*/ 150 w 321"/>
                <a:gd name="T35" fmla="*/ 172 h 268"/>
                <a:gd name="T36" fmla="*/ 150 w 321"/>
                <a:gd name="T37" fmla="*/ 97 h 268"/>
                <a:gd name="T38" fmla="*/ 161 w 321"/>
                <a:gd name="T39" fmla="*/ 87 h 268"/>
                <a:gd name="T40" fmla="*/ 171 w 321"/>
                <a:gd name="T41" fmla="*/ 215 h 268"/>
                <a:gd name="T42" fmla="*/ 161 w 321"/>
                <a:gd name="T43" fmla="*/ 225 h 268"/>
                <a:gd name="T44" fmla="*/ 150 w 321"/>
                <a:gd name="T45" fmla="*/ 215 h 268"/>
                <a:gd name="T46" fmla="*/ 161 w 321"/>
                <a:gd name="T47" fmla="*/ 204 h 268"/>
                <a:gd name="T48" fmla="*/ 171 w 321"/>
                <a:gd name="T49" fmla="*/ 21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1" h="268">
                  <a:moveTo>
                    <a:pt x="319" y="252"/>
                  </a:moveTo>
                  <a:cubicBezTo>
                    <a:pt x="170" y="6"/>
                    <a:pt x="170" y="6"/>
                    <a:pt x="170" y="6"/>
                  </a:cubicBezTo>
                  <a:cubicBezTo>
                    <a:pt x="166" y="0"/>
                    <a:pt x="155" y="0"/>
                    <a:pt x="152" y="6"/>
                  </a:cubicBezTo>
                  <a:cubicBezTo>
                    <a:pt x="2" y="252"/>
                    <a:pt x="2" y="252"/>
                    <a:pt x="2" y="252"/>
                  </a:cubicBezTo>
                  <a:cubicBezTo>
                    <a:pt x="0" y="255"/>
                    <a:pt x="0" y="259"/>
                    <a:pt x="2" y="263"/>
                  </a:cubicBezTo>
                  <a:cubicBezTo>
                    <a:pt x="4" y="266"/>
                    <a:pt x="7" y="268"/>
                    <a:pt x="11" y="268"/>
                  </a:cubicBezTo>
                  <a:cubicBezTo>
                    <a:pt x="310" y="268"/>
                    <a:pt x="310" y="268"/>
                    <a:pt x="310" y="268"/>
                  </a:cubicBezTo>
                  <a:cubicBezTo>
                    <a:pt x="314" y="268"/>
                    <a:pt x="317" y="266"/>
                    <a:pt x="319" y="263"/>
                  </a:cubicBezTo>
                  <a:cubicBezTo>
                    <a:pt x="321" y="259"/>
                    <a:pt x="321" y="255"/>
                    <a:pt x="319" y="252"/>
                  </a:cubicBezTo>
                  <a:close/>
                  <a:moveTo>
                    <a:pt x="30" y="247"/>
                  </a:moveTo>
                  <a:cubicBezTo>
                    <a:pt x="161" y="33"/>
                    <a:pt x="161" y="33"/>
                    <a:pt x="161" y="33"/>
                  </a:cubicBezTo>
                  <a:cubicBezTo>
                    <a:pt x="291" y="247"/>
                    <a:pt x="291" y="247"/>
                    <a:pt x="291" y="247"/>
                  </a:cubicBezTo>
                  <a:lnTo>
                    <a:pt x="30" y="247"/>
                  </a:lnTo>
                  <a:close/>
                  <a:moveTo>
                    <a:pt x="161" y="87"/>
                  </a:moveTo>
                  <a:cubicBezTo>
                    <a:pt x="167" y="87"/>
                    <a:pt x="171" y="91"/>
                    <a:pt x="171" y="97"/>
                  </a:cubicBezTo>
                  <a:cubicBezTo>
                    <a:pt x="171" y="172"/>
                    <a:pt x="171" y="172"/>
                    <a:pt x="171" y="172"/>
                  </a:cubicBezTo>
                  <a:cubicBezTo>
                    <a:pt x="171" y="178"/>
                    <a:pt x="167" y="183"/>
                    <a:pt x="161" y="183"/>
                  </a:cubicBezTo>
                  <a:cubicBezTo>
                    <a:pt x="155" y="183"/>
                    <a:pt x="150" y="178"/>
                    <a:pt x="150" y="172"/>
                  </a:cubicBezTo>
                  <a:cubicBezTo>
                    <a:pt x="150" y="97"/>
                    <a:pt x="150" y="97"/>
                    <a:pt x="150" y="97"/>
                  </a:cubicBezTo>
                  <a:cubicBezTo>
                    <a:pt x="150" y="91"/>
                    <a:pt x="155" y="87"/>
                    <a:pt x="161" y="87"/>
                  </a:cubicBezTo>
                  <a:close/>
                  <a:moveTo>
                    <a:pt x="171" y="215"/>
                  </a:moveTo>
                  <a:cubicBezTo>
                    <a:pt x="171" y="221"/>
                    <a:pt x="167" y="225"/>
                    <a:pt x="161" y="225"/>
                  </a:cubicBezTo>
                  <a:cubicBezTo>
                    <a:pt x="155" y="225"/>
                    <a:pt x="150" y="221"/>
                    <a:pt x="150" y="215"/>
                  </a:cubicBezTo>
                  <a:cubicBezTo>
                    <a:pt x="150" y="209"/>
                    <a:pt x="155" y="204"/>
                    <a:pt x="161" y="204"/>
                  </a:cubicBezTo>
                  <a:cubicBezTo>
                    <a:pt x="167" y="204"/>
                    <a:pt x="171" y="209"/>
                    <a:pt x="171" y="21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42" name="Freeform 505">
              <a:extLst>
                <a:ext uri="{FF2B5EF4-FFF2-40B4-BE49-F238E27FC236}">
                  <a16:creationId xmlns:a16="http://schemas.microsoft.com/office/drawing/2014/main" id="{5C08D6DE-9C66-4CE2-9D45-40FCE35A47E7}"/>
                </a:ext>
              </a:extLst>
            </p:cNvPr>
            <p:cNvSpPr>
              <a:spLocks noEditPoints="1"/>
            </p:cNvSpPr>
            <p:nvPr/>
          </p:nvSpPr>
          <p:spPr bwMode="auto">
            <a:xfrm>
              <a:off x="1920" y="202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grpSp>
      <p:grpSp>
        <p:nvGrpSpPr>
          <p:cNvPr id="43" name="Group 614">
            <a:extLst>
              <a:ext uri="{FF2B5EF4-FFF2-40B4-BE49-F238E27FC236}">
                <a16:creationId xmlns:a16="http://schemas.microsoft.com/office/drawing/2014/main" id="{AC93298E-925B-4D77-ACB4-3AF3AFC6BBD7}"/>
              </a:ext>
            </a:extLst>
          </p:cNvPr>
          <p:cNvGrpSpPr>
            <a:grpSpLocks noChangeAspect="1"/>
          </p:cNvGrpSpPr>
          <p:nvPr/>
        </p:nvGrpSpPr>
        <p:grpSpPr bwMode="auto">
          <a:xfrm>
            <a:off x="2636293" y="4691946"/>
            <a:ext cx="549430" cy="549430"/>
            <a:chOff x="3780" y="2658"/>
            <a:chExt cx="340" cy="340"/>
          </a:xfrm>
          <a:solidFill>
            <a:schemeClr val="bg1"/>
          </a:solidFill>
        </p:grpSpPr>
        <p:sp>
          <p:nvSpPr>
            <p:cNvPr id="44" name="Freeform 615">
              <a:extLst>
                <a:ext uri="{FF2B5EF4-FFF2-40B4-BE49-F238E27FC236}">
                  <a16:creationId xmlns:a16="http://schemas.microsoft.com/office/drawing/2014/main" id="{10398069-B407-418B-9D2A-D78802CF1360}"/>
                </a:ext>
              </a:extLst>
            </p:cNvPr>
            <p:cNvSpPr>
              <a:spLocks/>
            </p:cNvSpPr>
            <p:nvPr/>
          </p:nvSpPr>
          <p:spPr bwMode="auto">
            <a:xfrm>
              <a:off x="3858" y="2799"/>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45" name="Freeform 616">
              <a:extLst>
                <a:ext uri="{FF2B5EF4-FFF2-40B4-BE49-F238E27FC236}">
                  <a16:creationId xmlns:a16="http://schemas.microsoft.com/office/drawing/2014/main" id="{F0DA0CFA-2A09-4CC8-848A-7F7640DDFDCF}"/>
                </a:ext>
              </a:extLst>
            </p:cNvPr>
            <p:cNvSpPr>
              <a:spLocks/>
            </p:cNvSpPr>
            <p:nvPr/>
          </p:nvSpPr>
          <p:spPr bwMode="auto">
            <a:xfrm>
              <a:off x="3858" y="2757"/>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46" name="Freeform 617">
              <a:extLst>
                <a:ext uri="{FF2B5EF4-FFF2-40B4-BE49-F238E27FC236}">
                  <a16:creationId xmlns:a16="http://schemas.microsoft.com/office/drawing/2014/main" id="{6BD5D378-AFCF-4A54-B366-8BF5EEB38AEB}"/>
                </a:ext>
              </a:extLst>
            </p:cNvPr>
            <p:cNvSpPr>
              <a:spLocks/>
            </p:cNvSpPr>
            <p:nvPr/>
          </p:nvSpPr>
          <p:spPr bwMode="auto">
            <a:xfrm>
              <a:off x="3858" y="2842"/>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47" name="Freeform 618">
              <a:extLst>
                <a:ext uri="{FF2B5EF4-FFF2-40B4-BE49-F238E27FC236}">
                  <a16:creationId xmlns:a16="http://schemas.microsoft.com/office/drawing/2014/main" id="{35512B93-7FC8-4969-BD01-E1C821ADBAF7}"/>
                </a:ext>
              </a:extLst>
            </p:cNvPr>
            <p:cNvSpPr>
              <a:spLocks/>
            </p:cNvSpPr>
            <p:nvPr/>
          </p:nvSpPr>
          <p:spPr bwMode="auto">
            <a:xfrm>
              <a:off x="3907" y="2799"/>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48" name="Freeform 619">
              <a:extLst>
                <a:ext uri="{FF2B5EF4-FFF2-40B4-BE49-F238E27FC236}">
                  <a16:creationId xmlns:a16="http://schemas.microsoft.com/office/drawing/2014/main" id="{B25252B3-D802-40C9-BA31-4BB09B7FCE1F}"/>
                </a:ext>
              </a:extLst>
            </p:cNvPr>
            <p:cNvSpPr>
              <a:spLocks/>
            </p:cNvSpPr>
            <p:nvPr/>
          </p:nvSpPr>
          <p:spPr bwMode="auto">
            <a:xfrm>
              <a:off x="3907" y="2757"/>
              <a:ext cx="135" cy="14"/>
            </a:xfrm>
            <a:custGeom>
              <a:avLst/>
              <a:gdLst>
                <a:gd name="T0" fmla="*/ 10 w 202"/>
                <a:gd name="T1" fmla="*/ 21 h 21"/>
                <a:gd name="T2" fmla="*/ 192 w 202"/>
                <a:gd name="T3" fmla="*/ 21 h 21"/>
                <a:gd name="T4" fmla="*/ 202 w 202"/>
                <a:gd name="T5" fmla="*/ 11 h 21"/>
                <a:gd name="T6" fmla="*/ 192 w 202"/>
                <a:gd name="T7" fmla="*/ 0 h 21"/>
                <a:gd name="T8" fmla="*/ 10 w 202"/>
                <a:gd name="T9" fmla="*/ 0 h 21"/>
                <a:gd name="T10" fmla="*/ 0 w 202"/>
                <a:gd name="T11" fmla="*/ 11 h 21"/>
                <a:gd name="T12" fmla="*/ 10 w 20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0" y="21"/>
                  </a:moveTo>
                  <a:cubicBezTo>
                    <a:pt x="192" y="21"/>
                    <a:pt x="192" y="21"/>
                    <a:pt x="192" y="21"/>
                  </a:cubicBezTo>
                  <a:cubicBezTo>
                    <a:pt x="198" y="21"/>
                    <a:pt x="202" y="17"/>
                    <a:pt x="202" y="11"/>
                  </a:cubicBezTo>
                  <a:cubicBezTo>
                    <a:pt x="202" y="5"/>
                    <a:pt x="198" y="0"/>
                    <a:pt x="192" y="0"/>
                  </a:cubicBezTo>
                  <a:cubicBezTo>
                    <a:pt x="10" y="0"/>
                    <a:pt x="10" y="0"/>
                    <a:pt x="10" y="0"/>
                  </a:cubicBezTo>
                  <a:cubicBezTo>
                    <a:pt x="4" y="0"/>
                    <a:pt x="0" y="5"/>
                    <a:pt x="0" y="11"/>
                  </a:cubicBezTo>
                  <a:cubicBezTo>
                    <a:pt x="0" y="17"/>
                    <a:pt x="4" y="21"/>
                    <a:pt x="10"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49" name="Freeform 620">
              <a:extLst>
                <a:ext uri="{FF2B5EF4-FFF2-40B4-BE49-F238E27FC236}">
                  <a16:creationId xmlns:a16="http://schemas.microsoft.com/office/drawing/2014/main" id="{C39F6252-044A-47A3-8F4C-644AC9BD4C88}"/>
                </a:ext>
              </a:extLst>
            </p:cNvPr>
            <p:cNvSpPr>
              <a:spLocks/>
            </p:cNvSpPr>
            <p:nvPr/>
          </p:nvSpPr>
          <p:spPr bwMode="auto">
            <a:xfrm>
              <a:off x="3907" y="2842"/>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0" name="Freeform 621">
              <a:extLst>
                <a:ext uri="{FF2B5EF4-FFF2-40B4-BE49-F238E27FC236}">
                  <a16:creationId xmlns:a16="http://schemas.microsoft.com/office/drawing/2014/main" id="{BA6B2616-9981-448E-8136-448887DAC394}"/>
                </a:ext>
              </a:extLst>
            </p:cNvPr>
            <p:cNvSpPr>
              <a:spLocks/>
            </p:cNvSpPr>
            <p:nvPr/>
          </p:nvSpPr>
          <p:spPr bwMode="auto">
            <a:xfrm>
              <a:off x="3858" y="2884"/>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1" name="Freeform 622">
              <a:extLst>
                <a:ext uri="{FF2B5EF4-FFF2-40B4-BE49-F238E27FC236}">
                  <a16:creationId xmlns:a16="http://schemas.microsoft.com/office/drawing/2014/main" id="{BDFA4749-6094-401A-AFDE-194B26131A60}"/>
                </a:ext>
              </a:extLst>
            </p:cNvPr>
            <p:cNvSpPr>
              <a:spLocks/>
            </p:cNvSpPr>
            <p:nvPr/>
          </p:nvSpPr>
          <p:spPr bwMode="auto">
            <a:xfrm>
              <a:off x="3907" y="2884"/>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2" name="Freeform 623">
              <a:extLst>
                <a:ext uri="{FF2B5EF4-FFF2-40B4-BE49-F238E27FC236}">
                  <a16:creationId xmlns:a16="http://schemas.microsoft.com/office/drawing/2014/main" id="{69ED3319-7DBA-4429-B31A-614DA80E54AF}"/>
                </a:ext>
              </a:extLst>
            </p:cNvPr>
            <p:cNvSpPr>
              <a:spLocks noEditPoints="1"/>
            </p:cNvSpPr>
            <p:nvPr/>
          </p:nvSpPr>
          <p:spPr bwMode="auto">
            <a:xfrm>
              <a:off x="3780" y="265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grpSp>
      <p:sp>
        <p:nvSpPr>
          <p:cNvPr id="53" name="Oval 52">
            <a:extLst>
              <a:ext uri="{FF2B5EF4-FFF2-40B4-BE49-F238E27FC236}">
                <a16:creationId xmlns:a16="http://schemas.microsoft.com/office/drawing/2014/main" id="{BFCF265F-2483-4457-A695-A66D1BB1E7AC}"/>
              </a:ext>
            </a:extLst>
          </p:cNvPr>
          <p:cNvSpPr/>
          <p:nvPr/>
        </p:nvSpPr>
        <p:spPr bwMode="gray">
          <a:xfrm>
            <a:off x="2718632" y="6057270"/>
            <a:ext cx="82678" cy="80602"/>
          </a:xfrm>
          <a:prstGeom prst="ellipse">
            <a:avLst/>
          </a:prstGeom>
          <a:solidFill>
            <a:schemeClr val="bg1"/>
          </a:solidFill>
          <a:ln>
            <a:solidFill>
              <a:schemeClr val="bg1"/>
            </a:solidFill>
            <a:headEnd/>
            <a:tailEnd/>
          </a:ln>
        </p:spPr>
        <p:style>
          <a:lnRef idx="2">
            <a:schemeClr val="dk1">
              <a:shade val="50000"/>
            </a:schemeClr>
          </a:lnRef>
          <a:fillRef idx="1">
            <a:schemeClr val="dk1"/>
          </a:fillRef>
          <a:effectRef idx="0">
            <a:schemeClr val="dk1"/>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56" name="Straight Connector 55">
            <a:extLst>
              <a:ext uri="{FF2B5EF4-FFF2-40B4-BE49-F238E27FC236}">
                <a16:creationId xmlns:a16="http://schemas.microsoft.com/office/drawing/2014/main" id="{67365878-603C-45FF-9684-D2D5B93872B3}"/>
              </a:ext>
            </a:extLst>
          </p:cNvPr>
          <p:cNvCxnSpPr>
            <a:cxnSpLocks/>
          </p:cNvCxnSpPr>
          <p:nvPr/>
        </p:nvCxnSpPr>
        <p:spPr>
          <a:xfrm flipH="1" flipV="1">
            <a:off x="1545927" y="5362190"/>
            <a:ext cx="521641" cy="467361"/>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BAC7035B-8775-4421-8CFA-3500C132613F}"/>
              </a:ext>
            </a:extLst>
          </p:cNvPr>
          <p:cNvCxnSpPr>
            <a:cxnSpLocks/>
          </p:cNvCxnSpPr>
          <p:nvPr/>
        </p:nvCxnSpPr>
        <p:spPr>
          <a:xfrm>
            <a:off x="2060611" y="5829551"/>
            <a:ext cx="680628"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4C3D1228-A1EB-466B-8B8D-1960252383DB}"/>
              </a:ext>
            </a:extLst>
          </p:cNvPr>
          <p:cNvCxnSpPr>
            <a:cxnSpLocks/>
          </p:cNvCxnSpPr>
          <p:nvPr/>
        </p:nvCxnSpPr>
        <p:spPr>
          <a:xfrm flipV="1">
            <a:off x="2752912" y="5820124"/>
            <a:ext cx="0" cy="270559"/>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5" name="AutoShape 6" descr="Image result for iot vectors">
            <a:extLst>
              <a:ext uri="{FF2B5EF4-FFF2-40B4-BE49-F238E27FC236}">
                <a16:creationId xmlns:a16="http://schemas.microsoft.com/office/drawing/2014/main" id="{9DC65058-29B9-42D3-ABB0-3DDBCDA52F30}"/>
              </a:ext>
            </a:extLst>
          </p:cNvPr>
          <p:cNvSpPr>
            <a:spLocks noChangeAspect="1" noChangeArrowheads="1"/>
          </p:cNvSpPr>
          <p:nvPr/>
        </p:nvSpPr>
        <p:spPr bwMode="auto">
          <a:xfrm>
            <a:off x="10087762" y="47294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7" name="TextBox 66">
            <a:extLst>
              <a:ext uri="{FF2B5EF4-FFF2-40B4-BE49-F238E27FC236}">
                <a16:creationId xmlns:a16="http://schemas.microsoft.com/office/drawing/2014/main" id="{29D17B9D-E5B5-4F87-8D1B-368121A0EAAE}"/>
              </a:ext>
            </a:extLst>
          </p:cNvPr>
          <p:cNvSpPr txBox="1"/>
          <p:nvPr/>
        </p:nvSpPr>
        <p:spPr>
          <a:xfrm>
            <a:off x="454467" y="276737"/>
            <a:ext cx="1191032" cy="338554"/>
          </a:xfrm>
          <a:prstGeom prst="rect">
            <a:avLst/>
          </a:prstGeom>
          <a:noFill/>
        </p:spPr>
        <p:txBody>
          <a:bodyPr vert="horz" wrap="none" lIns="0" tIns="0" rIns="0" bIns="0" rtlCol="0">
            <a:spAutoFit/>
          </a:bodyPr>
          <a:lstStyle/>
          <a:p>
            <a:pPr>
              <a:spcBef>
                <a:spcPts val="200"/>
              </a:spcBef>
              <a:buSzPct val="100000"/>
            </a:pPr>
            <a:r>
              <a:rPr lang="en-US" sz="2200" b="1" dirty="0">
                <a:solidFill>
                  <a:schemeClr val="bg1"/>
                </a:solidFill>
                <a:latin typeface="+mj-lt"/>
              </a:rPr>
              <a:t>Agenda</a:t>
            </a:r>
          </a:p>
        </p:txBody>
      </p:sp>
      <p:pic>
        <p:nvPicPr>
          <p:cNvPr id="68" name="Picture 67">
            <a:extLst>
              <a:ext uri="{FF2B5EF4-FFF2-40B4-BE49-F238E27FC236}">
                <a16:creationId xmlns:a16="http://schemas.microsoft.com/office/drawing/2014/main" id="{798E763A-9588-4948-87B2-381AA1B9C044}"/>
              </a:ext>
            </a:extLst>
          </p:cNvPr>
          <p:cNvPicPr>
            <a:picLocks noChangeAspect="1"/>
          </p:cNvPicPr>
          <p:nvPr/>
        </p:nvPicPr>
        <p:blipFill>
          <a:blip r:embed="rId2"/>
          <a:stretch>
            <a:fillRect/>
          </a:stretch>
        </p:blipFill>
        <p:spPr>
          <a:xfrm>
            <a:off x="6834600" y="1043405"/>
            <a:ext cx="4805510" cy="4312793"/>
          </a:xfrm>
          <a:prstGeom prst="rect">
            <a:avLst/>
          </a:prstGeom>
          <a:solidFill>
            <a:srgbClr val="1C415A"/>
          </a:solidFill>
        </p:spPr>
      </p:pic>
    </p:spTree>
    <p:extLst>
      <p:ext uri="{BB962C8B-B14F-4D97-AF65-F5344CB8AC3E}">
        <p14:creationId xmlns:p14="http://schemas.microsoft.com/office/powerpoint/2010/main" val="171616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B2AE82-52E4-46B6-97DC-5F756593C5DA}"/>
              </a:ext>
            </a:extLst>
          </p:cNvPr>
          <p:cNvSpPr txBox="1"/>
          <p:nvPr/>
        </p:nvSpPr>
        <p:spPr>
          <a:xfrm>
            <a:off x="480766" y="329938"/>
            <a:ext cx="5072002" cy="707886"/>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rPr>
              <a:t>INTRODUCTION</a:t>
            </a:r>
          </a:p>
          <a:p>
            <a:r>
              <a:rPr lang="en-US" sz="2000" dirty="0">
                <a:solidFill>
                  <a:schemeClr val="bg1">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Internet Of Thinking</a:t>
            </a:r>
          </a:p>
        </p:txBody>
      </p:sp>
      <p:sp>
        <p:nvSpPr>
          <p:cNvPr id="3" name="TextBox 2">
            <a:extLst>
              <a:ext uri="{FF2B5EF4-FFF2-40B4-BE49-F238E27FC236}">
                <a16:creationId xmlns:a16="http://schemas.microsoft.com/office/drawing/2014/main" id="{D084A710-2814-4A50-AC7E-9F29EB73941A}"/>
              </a:ext>
            </a:extLst>
          </p:cNvPr>
          <p:cNvSpPr txBox="1"/>
          <p:nvPr/>
        </p:nvSpPr>
        <p:spPr>
          <a:xfrm>
            <a:off x="1252193" y="1263192"/>
            <a:ext cx="9687614" cy="5062924"/>
          </a:xfrm>
          <a:prstGeom prst="rect">
            <a:avLst/>
          </a:prstGeom>
          <a:solidFill>
            <a:schemeClr val="bg1">
              <a:lumMod val="95000"/>
            </a:schemeClr>
          </a:solidFill>
        </p:spPr>
        <p:txBody>
          <a:bodyPr wrap="square" rtlCol="0">
            <a:spAutoFit/>
          </a:bodyPr>
          <a:lstStyle/>
          <a:p>
            <a:r>
              <a:rPr lang="en-US" sz="1600" dirty="0">
                <a:ln w="0"/>
                <a:effectLst>
                  <a:outerShdw blurRad="38100" dist="19050" dir="2700000" algn="tl" rotWithShape="0">
                    <a:schemeClr val="dk1">
                      <a:alpha val="40000"/>
                    </a:schemeClr>
                  </a:outerShdw>
                </a:effectLst>
                <a:latin typeface="Arial Rounded MT Bold" panose="020F0704030504030204" pitchFamily="34" charset="0"/>
              </a:rPr>
              <a:t>ENABLING INTELLIGENCE FOR THE NEXT GENERATION OF TECHNOLOGY DEMANDS A BALANCE OF CLOUD AND EDGE COMPUTE  TO DELIVER INTELLIGENCE EVERYWHERE !</a:t>
            </a:r>
          </a:p>
          <a:p>
            <a:pPr lvl="0"/>
            <a:endParaRPr lang="en-US" sz="1500" b="1" dirty="0">
              <a:latin typeface="Verdana" panose="020B0604030504040204" pitchFamily="34" charset="0"/>
              <a:ea typeface="Verdana" panose="020B0604030504040204" pitchFamily="34" charset="0"/>
            </a:endParaRPr>
          </a:p>
          <a:p>
            <a:pPr lvl="0"/>
            <a:endParaRPr lang="en-US" sz="1500" b="1" dirty="0">
              <a:latin typeface="Verdana" panose="020B0604030504040204" pitchFamily="34" charset="0"/>
              <a:ea typeface="Verdana" panose="020B0604030504040204" pitchFamily="34" charset="0"/>
            </a:endParaRPr>
          </a:p>
          <a:p>
            <a:pPr lvl="0"/>
            <a:r>
              <a:rPr lang="en-US" sz="1500" b="1" dirty="0">
                <a:latin typeface="Verdana" panose="020B0604030504040204" pitchFamily="34" charset="0"/>
                <a:ea typeface="Verdana" panose="020B0604030504040204" pitchFamily="34" charset="0"/>
              </a:rPr>
              <a:t>Internet Of Thinking:</a:t>
            </a:r>
          </a:p>
          <a:p>
            <a:pPr marL="285750" indent="-285750" algn="just">
              <a:buFont typeface="Arial" panose="020B0604020202020204" pitchFamily="34" charset="0"/>
              <a:buChar char="•"/>
            </a:pPr>
            <a:r>
              <a:rPr lang="en-US" sz="1500" dirty="0">
                <a:latin typeface="Verdana" panose="020B0604030504040204" pitchFamily="34" charset="0"/>
                <a:ea typeface="Verdana" panose="020B0604030504040204" pitchFamily="34" charset="0"/>
              </a:rPr>
              <a:t>Driving revolutionary technology.</a:t>
            </a:r>
          </a:p>
          <a:p>
            <a:pPr marL="285750" indent="-285750" algn="just">
              <a:buFont typeface="Arial" panose="020B0604020202020204" pitchFamily="34" charset="0"/>
              <a:buChar char="•"/>
            </a:pPr>
            <a:r>
              <a:rPr lang="en-US" dirty="0"/>
              <a:t>Intelligence at the edge.</a:t>
            </a:r>
            <a:endParaRPr lang="en-US" sz="1500"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1500" dirty="0">
                <a:latin typeface="Verdana" panose="020B0604030504040204" pitchFamily="34" charset="0"/>
                <a:ea typeface="Verdana" panose="020B0604030504040204" pitchFamily="34" charset="0"/>
              </a:rPr>
              <a:t>Ties different components together to provide edge devices with the computing power.</a:t>
            </a:r>
          </a:p>
          <a:p>
            <a:pPr lvl="0"/>
            <a:endParaRPr lang="en-US" sz="1500" dirty="0">
              <a:latin typeface="Verdana" panose="020B0604030504040204" pitchFamily="34" charset="0"/>
              <a:ea typeface="Verdana" panose="020B0604030504040204" pitchFamily="34" charset="0"/>
            </a:endParaRPr>
          </a:p>
          <a:p>
            <a:pPr lvl="0"/>
            <a:r>
              <a:rPr lang="en-US" sz="1500" b="1" dirty="0">
                <a:latin typeface="Verdana" panose="020B0604030504040204" pitchFamily="34" charset="0"/>
                <a:ea typeface="Verdana" panose="020B0604030504040204" pitchFamily="34" charset="0"/>
              </a:rPr>
              <a:t>So why we need IOT?</a:t>
            </a:r>
          </a:p>
          <a:p>
            <a:pPr marL="742950" lvl="1" indent="-285750">
              <a:buFont typeface="Arial" panose="020B0604020202020204" pitchFamily="34" charset="0"/>
              <a:buChar char="•"/>
            </a:pPr>
            <a:r>
              <a:rPr lang="en-US" sz="1500" dirty="0">
                <a:latin typeface="Verdana" panose="020B0604030504040204" pitchFamily="34" charset="0"/>
                <a:ea typeface="Verdana" panose="020B0604030504040204" pitchFamily="34" charset="0"/>
              </a:rPr>
              <a:t>Less Computation Time</a:t>
            </a:r>
          </a:p>
          <a:p>
            <a:pPr marL="742950" lvl="1" indent="-285750">
              <a:buFont typeface="Arial" panose="020B0604020202020204" pitchFamily="34" charset="0"/>
              <a:buChar char="•"/>
            </a:pPr>
            <a:r>
              <a:rPr lang="en-US" sz="1500" dirty="0">
                <a:latin typeface="Verdana" panose="020B0604030504040204" pitchFamily="34" charset="0"/>
                <a:ea typeface="Verdana" panose="020B0604030504040204" pitchFamily="34" charset="0"/>
              </a:rPr>
              <a:t>Flexible</a:t>
            </a:r>
          </a:p>
          <a:p>
            <a:pPr marL="742950" lvl="1" indent="-285750">
              <a:buFont typeface="Arial" panose="020B0604020202020204" pitchFamily="34" charset="0"/>
              <a:buChar char="•"/>
            </a:pPr>
            <a:r>
              <a:rPr lang="en-US" sz="1500" dirty="0">
                <a:latin typeface="Verdana" panose="020B0604030504040204" pitchFamily="34" charset="0"/>
                <a:ea typeface="Verdana" panose="020B0604030504040204" pitchFamily="34" charset="0"/>
              </a:rPr>
              <a:t>Real-Time</a:t>
            </a:r>
          </a:p>
          <a:p>
            <a:pPr marL="742950" lvl="1" indent="-285750">
              <a:buFont typeface="Arial" panose="020B0604020202020204" pitchFamily="34" charset="0"/>
              <a:buChar char="•"/>
            </a:pPr>
            <a:r>
              <a:rPr lang="en-US" sz="1500" dirty="0">
                <a:latin typeface="Verdana" panose="020B0604030504040204" pitchFamily="34" charset="0"/>
                <a:ea typeface="Verdana" panose="020B0604030504040204" pitchFamily="34" charset="0"/>
              </a:rPr>
              <a:t>Interactive</a:t>
            </a:r>
            <a:endParaRPr lang="en-US" sz="1500" b="1" dirty="0">
              <a:latin typeface="Verdana" panose="020B0604030504040204" pitchFamily="34" charset="0"/>
              <a:ea typeface="Verdana" panose="020B0604030504040204" pitchFamily="34" charset="0"/>
            </a:endParaRPr>
          </a:p>
          <a:p>
            <a:pPr lvl="0"/>
            <a:endParaRPr lang="en-US" sz="1500" dirty="0">
              <a:latin typeface="Verdana" panose="020B0604030504040204" pitchFamily="34" charset="0"/>
              <a:ea typeface="Verdana" panose="020B0604030504040204" pitchFamily="34" charset="0"/>
            </a:endParaRPr>
          </a:p>
          <a:p>
            <a:pPr lvl="0"/>
            <a:r>
              <a:rPr lang="en-US" sz="1500" b="1" dirty="0">
                <a:latin typeface="Verdana" panose="020B0604030504040204" pitchFamily="34" charset="0"/>
                <a:ea typeface="Verdana" panose="020B0604030504040204" pitchFamily="34" charset="0"/>
              </a:rPr>
              <a:t>What can be done to make the efficient use of the technology?</a:t>
            </a:r>
          </a:p>
          <a:p>
            <a:pPr lvl="0"/>
            <a:endParaRPr lang="en-US" sz="1400" dirty="0">
              <a:latin typeface="Verdana" panose="020B0604030504040204" pitchFamily="34" charset="0"/>
              <a:ea typeface="Verdana" panose="020B0604030504040204" pitchFamily="34" charset="0"/>
            </a:endParaRPr>
          </a:p>
          <a:p>
            <a:pPr lvl="0"/>
            <a:endParaRPr lang="en-US" sz="1400" dirty="0">
              <a:latin typeface="Verdana" panose="020B0604030504040204" pitchFamily="34" charset="0"/>
              <a:ea typeface="Verdana" panose="020B0604030504040204" pitchFamily="34" charset="0"/>
            </a:endParaRPr>
          </a:p>
          <a:p>
            <a:pPr lvl="0"/>
            <a:r>
              <a:rPr lang="en-US" sz="1400" dirty="0">
                <a:latin typeface="Verdana" panose="020B0604030504040204" pitchFamily="34" charset="0"/>
                <a:ea typeface="Verdana" panose="020B0604030504040204" pitchFamily="34" charset="0"/>
              </a:rPr>
              <a:t> </a:t>
            </a:r>
          </a:p>
          <a:p>
            <a:endParaRPr lang="en-US" dirty="0"/>
          </a:p>
          <a:p>
            <a:endParaRPr lang="en-US" dirty="0"/>
          </a:p>
        </p:txBody>
      </p:sp>
    </p:spTree>
    <p:extLst>
      <p:ext uri="{BB962C8B-B14F-4D97-AF65-F5344CB8AC3E}">
        <p14:creationId xmlns:p14="http://schemas.microsoft.com/office/powerpoint/2010/main" val="362549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8927" y="2057009"/>
            <a:ext cx="2814146" cy="2743981"/>
          </a:xfrm>
        </p:spPr>
        <p:txBody>
          <a:bodyPr>
            <a:normAutofit/>
          </a:bodyPr>
          <a:lstStyle/>
          <a:p>
            <a:r>
              <a:rPr lang="en-US" dirty="0"/>
              <a:t>Associated Risks &amp; Mitigation</a:t>
            </a:r>
          </a:p>
        </p:txBody>
      </p:sp>
      <p:sp>
        <p:nvSpPr>
          <p:cNvPr id="8" name="Subtitle 7">
            <a:extLst>
              <a:ext uri="{FF2B5EF4-FFF2-40B4-BE49-F238E27FC236}">
                <a16:creationId xmlns:a16="http://schemas.microsoft.com/office/drawing/2014/main" id="{6E6B03F0-13DF-46DB-A8C9-DA958BD93ED0}"/>
              </a:ext>
            </a:extLst>
          </p:cNvPr>
          <p:cNvSpPr>
            <a:spLocks noGrp="1"/>
          </p:cNvSpPr>
          <p:nvPr>
            <p:ph type="subTitle" idx="1"/>
          </p:nvPr>
        </p:nvSpPr>
        <p:spPr>
          <a:xfrm>
            <a:off x="177349" y="1526598"/>
            <a:ext cx="4243822" cy="4097819"/>
          </a:xfrm>
        </p:spPr>
        <p:txBody>
          <a:bodyPr/>
          <a:lstStyle/>
          <a:p>
            <a:r>
              <a:rPr lang="en-US" sz="1800" b="1" dirty="0"/>
              <a:t>Risks on the edge:</a:t>
            </a:r>
            <a:endParaRPr lang="en-US" b="1" dirty="0"/>
          </a:p>
          <a:p>
            <a:pPr marL="285750" indent="-285750">
              <a:buFont typeface="Arial" panose="020B0604020202020204" pitchFamily="34" charset="0"/>
              <a:buChar char="•"/>
            </a:pPr>
            <a:r>
              <a:rPr lang="en-US" dirty="0"/>
              <a:t>Only a subset of data is analyzed on the edge, discarding raw information and providing incomplete insights.</a:t>
            </a:r>
          </a:p>
          <a:p>
            <a:pPr marL="285750" indent="-285750">
              <a:buFont typeface="Arial" panose="020B0604020202020204" pitchFamily="34" charset="0"/>
              <a:buChar char="•"/>
            </a:pPr>
            <a:r>
              <a:rPr lang="en-US" dirty="0"/>
              <a:t>Probability of data loss is high as whole data is processed on the device itself, making data recovery difficult.</a:t>
            </a:r>
          </a:p>
          <a:p>
            <a:pPr marL="285750" indent="-285750">
              <a:buFont typeface="Arial" panose="020B0604020202020204" pitchFamily="34" charset="0"/>
              <a:buChar char="•"/>
            </a:pPr>
            <a:r>
              <a:rPr lang="en-US" dirty="0"/>
              <a:t>Inefficiency in computation when data volumes are increased</a:t>
            </a:r>
          </a:p>
          <a:p>
            <a:pPr marL="285750" indent="-285750">
              <a:buFont typeface="Arial" panose="020B0604020202020204" pitchFamily="34" charset="0"/>
              <a:buChar char="•"/>
            </a:pPr>
            <a:r>
              <a:rPr lang="en-US" dirty="0"/>
              <a:t>Physical Security Risks:</a:t>
            </a:r>
          </a:p>
          <a:p>
            <a:pPr marL="342900" indent="-342900">
              <a:buFont typeface="+mj-lt"/>
              <a:buAutoNum type="arabicPeriod"/>
            </a:pPr>
            <a:r>
              <a:rPr lang="en-US" dirty="0"/>
              <a:t>Default and Weak Credentials </a:t>
            </a:r>
          </a:p>
          <a:p>
            <a:pPr marL="342900" indent="-342900">
              <a:buFont typeface="+mj-lt"/>
              <a:buAutoNum type="arabicPeriod"/>
            </a:pPr>
            <a:r>
              <a:rPr lang="en-US" dirty="0"/>
              <a:t>Boot protection </a:t>
            </a:r>
          </a:p>
          <a:p>
            <a:endParaRPr lang="en-US" dirty="0"/>
          </a:p>
        </p:txBody>
      </p:sp>
      <p:sp>
        <p:nvSpPr>
          <p:cNvPr id="11" name="Text Placeholder 10">
            <a:extLst>
              <a:ext uri="{FF2B5EF4-FFF2-40B4-BE49-F238E27FC236}">
                <a16:creationId xmlns:a16="http://schemas.microsoft.com/office/drawing/2014/main" id="{33395EAC-C424-43A9-8630-E35EEB1D35CA}"/>
              </a:ext>
            </a:extLst>
          </p:cNvPr>
          <p:cNvSpPr>
            <a:spLocks noGrp="1"/>
          </p:cNvSpPr>
          <p:nvPr>
            <p:ph type="body" sz="quarter" idx="10"/>
          </p:nvPr>
        </p:nvSpPr>
        <p:spPr>
          <a:xfrm>
            <a:off x="7770829" y="1526598"/>
            <a:ext cx="4094376" cy="4930763"/>
          </a:xfrm>
        </p:spPr>
        <p:txBody>
          <a:bodyPr>
            <a:normAutofit/>
          </a:bodyPr>
          <a:lstStyle/>
          <a:p>
            <a:pPr marL="0" indent="0">
              <a:buNone/>
            </a:pPr>
            <a:r>
              <a:rPr lang="en-US" sz="1800" b="1" dirty="0"/>
              <a:t>Its mitigation:</a:t>
            </a:r>
            <a:endParaRPr lang="en-US" sz="1600" b="1" dirty="0"/>
          </a:p>
          <a:p>
            <a:r>
              <a:rPr lang="en-US" sz="1600" dirty="0"/>
              <a:t>To maintain data integrity, sensitive data should be moved from edges to cloud with encryption using an edge orchestrator.</a:t>
            </a:r>
          </a:p>
          <a:p>
            <a:r>
              <a:rPr lang="en-US" sz="1600" dirty="0"/>
              <a:t>Patching or upgrading the firmware of edge devices with the latest updates to prevent attacks.</a:t>
            </a:r>
          </a:p>
          <a:p>
            <a:r>
              <a:rPr lang="en-US" sz="1600" dirty="0"/>
              <a:t>As data flows from device to data collection system, it must be protected. Personally identifiable information (PII) should be separated from other data elements using Multi-level Security (MLS)</a:t>
            </a:r>
            <a:endParaRPr lang="en-US" b="1" dirty="0"/>
          </a:p>
        </p:txBody>
      </p:sp>
    </p:spTree>
    <p:extLst>
      <p:ext uri="{BB962C8B-B14F-4D97-AF65-F5344CB8AC3E}">
        <p14:creationId xmlns:p14="http://schemas.microsoft.com/office/powerpoint/2010/main" val="4901452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46903" y="1067194"/>
            <a:ext cx="2814146" cy="2743981"/>
          </a:xfrm>
        </p:spPr>
        <p:txBody>
          <a:bodyPr/>
          <a:lstStyle/>
          <a:p>
            <a:r>
              <a:rPr lang="en-US" dirty="0"/>
              <a:t>Associated Risks &amp; Mitigation</a:t>
            </a:r>
          </a:p>
        </p:txBody>
      </p:sp>
      <p:sp>
        <p:nvSpPr>
          <p:cNvPr id="4" name="Text Placeholder 3"/>
          <p:cNvSpPr>
            <a:spLocks noGrp="1"/>
          </p:cNvSpPr>
          <p:nvPr>
            <p:ph type="body" sz="quarter" idx="10"/>
          </p:nvPr>
        </p:nvSpPr>
        <p:spPr>
          <a:xfrm>
            <a:off x="5525491" y="94956"/>
            <a:ext cx="6089715" cy="3034743"/>
          </a:xfrm>
        </p:spPr>
        <p:txBody>
          <a:bodyPr/>
          <a:lstStyle/>
          <a:p>
            <a:pPr marL="0" indent="0">
              <a:buNone/>
            </a:pPr>
            <a:r>
              <a:rPr lang="en-US" sz="1800" b="1" dirty="0"/>
              <a:t>On the channel:</a:t>
            </a:r>
          </a:p>
          <a:p>
            <a:r>
              <a:rPr lang="en-US" sz="1600" dirty="0"/>
              <a:t>Software vulnerabilities pose network security risks.</a:t>
            </a:r>
          </a:p>
          <a:p>
            <a:r>
              <a:rPr lang="en-US" sz="1600" dirty="0"/>
              <a:t>Unencrypted/unsecure wireless network access while on the move.</a:t>
            </a:r>
          </a:p>
          <a:p>
            <a:r>
              <a:rPr lang="en-US" sz="1600" dirty="0"/>
              <a:t>Irregular software </a:t>
            </a:r>
            <a:r>
              <a:rPr lang="en-US" sz="1600" dirty="0" err="1"/>
              <a:t>updations</a:t>
            </a:r>
            <a:r>
              <a:rPr lang="en-US" sz="1600" dirty="0"/>
              <a:t> due to ignorance of user.</a:t>
            </a:r>
          </a:p>
          <a:p>
            <a:r>
              <a:rPr lang="en-US" sz="1600" dirty="0"/>
              <a:t>Cyber attacks:</a:t>
            </a:r>
          </a:p>
          <a:p>
            <a:pPr marL="342900" indent="-342900">
              <a:buFont typeface="+mj-lt"/>
              <a:buAutoNum type="arabicPeriod"/>
            </a:pPr>
            <a:r>
              <a:rPr lang="en-US" sz="1600" dirty="0"/>
              <a:t>Man in the middle</a:t>
            </a:r>
          </a:p>
          <a:p>
            <a:pPr marL="342900" indent="-342900">
              <a:buFont typeface="+mj-lt"/>
              <a:buAutoNum type="arabicPeriod"/>
            </a:pPr>
            <a:r>
              <a:rPr lang="en-US" sz="1600" dirty="0"/>
              <a:t>DDOS/DOS</a:t>
            </a:r>
          </a:p>
          <a:p>
            <a:pPr marL="342900" indent="-342900">
              <a:buFont typeface="+mj-lt"/>
              <a:buAutoNum type="arabicPeriod"/>
            </a:pPr>
            <a:r>
              <a:rPr lang="en-US" sz="1600" dirty="0"/>
              <a:t>SQL Injection</a:t>
            </a:r>
          </a:p>
          <a:p>
            <a:endParaRPr lang="en-US" dirty="0"/>
          </a:p>
        </p:txBody>
      </p:sp>
      <p:sp>
        <p:nvSpPr>
          <p:cNvPr id="9" name="TextBox 8">
            <a:extLst>
              <a:ext uri="{FF2B5EF4-FFF2-40B4-BE49-F238E27FC236}">
                <a16:creationId xmlns:a16="http://schemas.microsoft.com/office/drawing/2014/main" id="{AC40DAC6-44CC-4943-BFD2-A412CDFBF0C3}"/>
              </a:ext>
            </a:extLst>
          </p:cNvPr>
          <p:cNvSpPr txBox="1"/>
          <p:nvPr/>
        </p:nvSpPr>
        <p:spPr>
          <a:xfrm>
            <a:off x="442974" y="1608240"/>
            <a:ext cx="4536742" cy="5386090"/>
          </a:xfrm>
          <a:prstGeom prst="rect">
            <a:avLst/>
          </a:prstGeom>
          <a:noFill/>
        </p:spPr>
        <p:txBody>
          <a:bodyPr wrap="square" rtlCol="0">
            <a:spAutoFit/>
          </a:bodyPr>
          <a:lstStyle/>
          <a:p>
            <a:r>
              <a:rPr lang="en-US" b="1" dirty="0">
                <a:solidFill>
                  <a:schemeClr val="bg1"/>
                </a:solidFill>
              </a:rPr>
              <a:t>On the cloud:</a:t>
            </a:r>
          </a:p>
          <a:p>
            <a:pPr marL="285750" indent="-285750">
              <a:buFont typeface="Arial" panose="020B0604020202020204" pitchFamily="34" charset="0"/>
              <a:buChar char="•"/>
            </a:pPr>
            <a:r>
              <a:rPr lang="en-US" sz="1600" dirty="0">
                <a:solidFill>
                  <a:schemeClr val="bg1"/>
                </a:solidFill>
              </a:rPr>
              <a:t>Unauthorized access to customer and business data.</a:t>
            </a:r>
          </a:p>
          <a:p>
            <a:pPr marL="285750" indent="-285750">
              <a:buFont typeface="Arial" panose="020B0604020202020204" pitchFamily="34" charset="0"/>
              <a:buChar char="•"/>
            </a:pPr>
            <a:r>
              <a:rPr lang="en-US" sz="1600" dirty="0">
                <a:solidFill>
                  <a:schemeClr val="bg1"/>
                </a:solidFill>
              </a:rPr>
              <a:t>Risks related to lack of control.</a:t>
            </a:r>
          </a:p>
          <a:p>
            <a:pPr marL="285750" indent="-285750">
              <a:buFont typeface="Arial" panose="020B0604020202020204" pitchFamily="34" charset="0"/>
              <a:buChar char="•"/>
            </a:pPr>
            <a:r>
              <a:rPr lang="en-US" sz="1600" dirty="0">
                <a:solidFill>
                  <a:schemeClr val="bg1"/>
                </a:solidFill>
              </a:rPr>
              <a:t>Internet-Accessible Management APIs may be compromised.</a:t>
            </a:r>
          </a:p>
          <a:p>
            <a:pPr marL="285750" indent="-285750">
              <a:buFont typeface="Arial" panose="020B0604020202020204" pitchFamily="34" charset="0"/>
              <a:buChar char="•"/>
            </a:pPr>
            <a:r>
              <a:rPr lang="en-US" sz="1600" dirty="0">
                <a:solidFill>
                  <a:schemeClr val="bg1"/>
                </a:solidFill>
              </a:rPr>
              <a:t>Malware infections may unleash a targeted attack.</a:t>
            </a:r>
          </a:p>
          <a:p>
            <a:pPr marL="285750" indent="-285750">
              <a:buFont typeface="Arial" panose="020B0604020202020204" pitchFamily="34" charset="0"/>
              <a:buChar char="•"/>
            </a:pPr>
            <a:endParaRPr lang="en-US" sz="1600" dirty="0">
              <a:solidFill>
                <a:schemeClr val="bg1"/>
              </a:solidFill>
            </a:endParaRPr>
          </a:p>
          <a:p>
            <a:r>
              <a:rPr lang="en-US" b="1" dirty="0">
                <a:solidFill>
                  <a:schemeClr val="bg1"/>
                </a:solidFill>
              </a:rPr>
              <a:t>Mitigations on the cloud:</a:t>
            </a:r>
          </a:p>
          <a:p>
            <a:pPr marL="285750" indent="-285750">
              <a:lnSpc>
                <a:spcPct val="150000"/>
              </a:lnSpc>
              <a:buFont typeface="Arial" panose="020B0604020202020204" pitchFamily="34" charset="0"/>
              <a:buChar char="•"/>
            </a:pPr>
            <a:r>
              <a:rPr lang="en-US" sz="1600" dirty="0">
                <a:solidFill>
                  <a:schemeClr val="bg1"/>
                </a:solidFill>
              </a:rPr>
              <a:t>Periodic testing to verify integrity of back up.</a:t>
            </a:r>
          </a:p>
          <a:p>
            <a:pPr marL="285750" indent="-285750">
              <a:lnSpc>
                <a:spcPct val="150000"/>
              </a:lnSpc>
              <a:buFont typeface="Arial" panose="020B0604020202020204" pitchFamily="34" charset="0"/>
              <a:buChar char="•"/>
            </a:pPr>
            <a:r>
              <a:rPr lang="en-US" sz="1600" dirty="0">
                <a:solidFill>
                  <a:schemeClr val="bg1"/>
                </a:solidFill>
              </a:rPr>
              <a:t>Using DLP solutions for data security.</a:t>
            </a:r>
          </a:p>
          <a:p>
            <a:pPr marL="285750" indent="-285750">
              <a:lnSpc>
                <a:spcPct val="150000"/>
              </a:lnSpc>
              <a:buFont typeface="Arial" panose="020B0604020202020204" pitchFamily="34" charset="0"/>
              <a:buChar char="•"/>
            </a:pPr>
            <a:r>
              <a:rPr lang="en-US" sz="1600" dirty="0">
                <a:solidFill>
                  <a:schemeClr val="bg1"/>
                </a:solidFill>
              </a:rPr>
              <a:t>Vulnerabilities are documented and widely deployed making targeting the devices easy. Organizations should track all open source component and version dependencies.</a:t>
            </a:r>
          </a:p>
          <a:p>
            <a:pPr marL="285750" indent="-285750">
              <a:buFont typeface="Arial" panose="020B0604020202020204" pitchFamily="34" charset="0"/>
              <a:buChar char="•"/>
            </a:pPr>
            <a:endParaRPr lang="en-US" dirty="0">
              <a:solidFill>
                <a:schemeClr val="bg1"/>
              </a:solidFill>
            </a:endParaRPr>
          </a:p>
          <a:p>
            <a:endParaRPr lang="en-US" b="1" dirty="0">
              <a:solidFill>
                <a:schemeClr val="bg1"/>
              </a:solidFill>
            </a:endParaRPr>
          </a:p>
        </p:txBody>
      </p:sp>
      <p:sp>
        <p:nvSpPr>
          <p:cNvPr id="5" name="Subtitle 4">
            <a:extLst>
              <a:ext uri="{FF2B5EF4-FFF2-40B4-BE49-F238E27FC236}">
                <a16:creationId xmlns:a16="http://schemas.microsoft.com/office/drawing/2014/main" id="{89762AEA-7E2F-43F0-977D-F285A245A522}"/>
              </a:ext>
            </a:extLst>
          </p:cNvPr>
          <p:cNvSpPr>
            <a:spLocks noGrp="1"/>
          </p:cNvSpPr>
          <p:nvPr>
            <p:ph type="subTitle" idx="1"/>
          </p:nvPr>
        </p:nvSpPr>
        <p:spPr>
          <a:xfrm>
            <a:off x="5525491" y="3280853"/>
            <a:ext cx="6421412" cy="3802385"/>
          </a:xfrm>
        </p:spPr>
        <p:txBody>
          <a:bodyPr/>
          <a:lstStyle/>
          <a:p>
            <a:r>
              <a:rPr lang="en-US" sz="1800" b="1" dirty="0"/>
              <a:t>Mitigations on the channel:</a:t>
            </a:r>
          </a:p>
          <a:p>
            <a:pPr marL="285750" indent="-285750">
              <a:buFont typeface="Arial" panose="020B0604020202020204" pitchFamily="34" charset="0"/>
              <a:buChar char="•"/>
            </a:pPr>
            <a:r>
              <a:rPr lang="en-US" dirty="0"/>
              <a:t>Medium of data transmission should be secure so that Man-in-the-Middle and similar attacks can be avoided. Edge gateways provide:</a:t>
            </a:r>
          </a:p>
          <a:p>
            <a:pPr marL="342900" indent="-342900">
              <a:buFont typeface="+mj-lt"/>
              <a:buAutoNum type="arabicPeriod"/>
            </a:pPr>
            <a:r>
              <a:rPr lang="en-US" dirty="0"/>
              <a:t> Security via encryption &amp; X.509 certificates</a:t>
            </a:r>
          </a:p>
          <a:p>
            <a:pPr marL="342900" indent="-342900">
              <a:buFont typeface="+mj-lt"/>
              <a:buAutoNum type="arabicPeriod"/>
            </a:pPr>
            <a:r>
              <a:rPr lang="en-US" dirty="0"/>
              <a:t>Protocol translator converting disparate convergent data into a single protocol such as Messaging Queuing Telemetry Transport (MQTT). </a:t>
            </a:r>
          </a:p>
          <a:p>
            <a:pPr marL="342900" indent="-342900">
              <a:buFont typeface="Arial" panose="020B0604020202020204" pitchFamily="34" charset="0"/>
              <a:buChar char="•"/>
            </a:pPr>
            <a:r>
              <a:rPr lang="en-US" dirty="0"/>
              <a:t>For DOS/DDOS:</a:t>
            </a:r>
          </a:p>
          <a:p>
            <a:pPr marL="342900" indent="-342900">
              <a:buFont typeface="+mj-lt"/>
              <a:buAutoNum type="arabicPeriod"/>
            </a:pPr>
            <a:r>
              <a:rPr lang="en-US" dirty="0"/>
              <a:t>Whitelisting legitimate IP addresses or blocking ones from known attackers</a:t>
            </a:r>
          </a:p>
          <a:p>
            <a:pPr marL="342900" indent="-342900">
              <a:buFont typeface="+mj-lt"/>
              <a:buAutoNum type="arabicPeriod"/>
            </a:pPr>
            <a:r>
              <a:rPr lang="en-US" dirty="0"/>
              <a:t>Rate limiting </a:t>
            </a:r>
          </a:p>
          <a:p>
            <a:pPr marL="342900" indent="-342900">
              <a:buFont typeface="+mj-lt"/>
              <a:buAutoNum type="arabicPeriod"/>
            </a:pPr>
            <a:r>
              <a:rPr lang="en-US" dirty="0"/>
              <a:t>Filter requests upstream before they reach the target network</a:t>
            </a:r>
          </a:p>
          <a:p>
            <a:pPr marL="342900" indent="-342900">
              <a:buFont typeface="+mj-lt"/>
              <a:buAutoNum type="arabicPeriod"/>
            </a:pPr>
            <a:endParaRPr lang="en-US" dirty="0"/>
          </a:p>
        </p:txBody>
      </p:sp>
    </p:spTree>
    <p:extLst>
      <p:ext uri="{BB962C8B-B14F-4D97-AF65-F5344CB8AC3E}">
        <p14:creationId xmlns:p14="http://schemas.microsoft.com/office/powerpoint/2010/main" val="27234025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4E47F09-F7D2-4E11-8BB3-A8A0B1508C4B}"/>
              </a:ext>
            </a:extLst>
          </p:cNvPr>
          <p:cNvGrpSpPr/>
          <p:nvPr/>
        </p:nvGrpSpPr>
        <p:grpSpPr>
          <a:xfrm>
            <a:off x="2201503" y="933415"/>
            <a:ext cx="3187076" cy="5749911"/>
            <a:chOff x="2839685" y="1256992"/>
            <a:chExt cx="3187076" cy="5749911"/>
          </a:xfrm>
        </p:grpSpPr>
        <p:grpSp>
          <p:nvGrpSpPr>
            <p:cNvPr id="3" name="Group 2">
              <a:extLst>
                <a:ext uri="{FF2B5EF4-FFF2-40B4-BE49-F238E27FC236}">
                  <a16:creationId xmlns:a16="http://schemas.microsoft.com/office/drawing/2014/main" id="{87E83696-174A-431C-B393-A33C5E6C733A}"/>
                </a:ext>
              </a:extLst>
            </p:cNvPr>
            <p:cNvGrpSpPr/>
            <p:nvPr/>
          </p:nvGrpSpPr>
          <p:grpSpPr>
            <a:xfrm>
              <a:off x="2849112" y="5402065"/>
              <a:ext cx="3159801" cy="1604838"/>
              <a:chOff x="2849112" y="5705722"/>
              <a:chExt cx="3159801" cy="1604838"/>
            </a:xfrm>
          </p:grpSpPr>
          <p:sp>
            <p:nvSpPr>
              <p:cNvPr id="17" name="Rectangle 16">
                <a:extLst>
                  <a:ext uri="{FF2B5EF4-FFF2-40B4-BE49-F238E27FC236}">
                    <a16:creationId xmlns:a16="http://schemas.microsoft.com/office/drawing/2014/main" id="{545DFBB9-D452-4DF4-A720-3AB1281B0689}"/>
                  </a:ext>
                </a:extLst>
              </p:cNvPr>
              <p:cNvSpPr/>
              <p:nvPr/>
            </p:nvSpPr>
            <p:spPr>
              <a:xfrm>
                <a:off x="2946110" y="6017898"/>
                <a:ext cx="3062803" cy="1292662"/>
              </a:xfrm>
              <a:prstGeom prst="rect">
                <a:avLst/>
              </a:prstGeom>
            </p:spPr>
            <p:txBody>
              <a:bodyPr wrap="square" lIns="0" tIns="0" rIns="0" bIns="0">
                <a:spAutoFit/>
              </a:bodyPr>
              <a:lstStyle/>
              <a:p>
                <a:pPr algn="just"/>
                <a:r>
                  <a:rPr lang="en-US" sz="1200" dirty="0"/>
                  <a:t>Processing and computation together are bringing thinking into play i.e. they can understand the difference between a part that is broken and one that is out of order and decide whether to discard the part, call a supervisor, or work out their own solution.</a:t>
                </a:r>
              </a:p>
              <a:p>
                <a:pPr algn="just"/>
                <a:endParaRPr lang="en-US" sz="1200" dirty="0"/>
              </a:p>
            </p:txBody>
          </p:sp>
          <p:sp>
            <p:nvSpPr>
              <p:cNvPr id="20" name="Rectangle 19">
                <a:extLst>
                  <a:ext uri="{FF2B5EF4-FFF2-40B4-BE49-F238E27FC236}">
                    <a16:creationId xmlns:a16="http://schemas.microsoft.com/office/drawing/2014/main" id="{A086932F-7129-4416-9D3B-CCBDC360FBA2}"/>
                  </a:ext>
                </a:extLst>
              </p:cNvPr>
              <p:cNvSpPr/>
              <p:nvPr/>
            </p:nvSpPr>
            <p:spPr>
              <a:xfrm>
                <a:off x="2849112" y="5705722"/>
                <a:ext cx="1914134" cy="784830"/>
              </a:xfrm>
              <a:prstGeom prst="rect">
                <a:avLst/>
              </a:prstGeom>
            </p:spPr>
            <p:txBody>
              <a:bodyPr wrap="square">
                <a:spAutoFit/>
              </a:bodyPr>
              <a:lstStyle/>
              <a:p>
                <a:r>
                  <a:rPr lang="en-US" sz="1500" dirty="0">
                    <a:solidFill>
                      <a:schemeClr val="accent2"/>
                    </a:solidFill>
                  </a:rPr>
                  <a:t>Robotics</a:t>
                </a:r>
              </a:p>
              <a:p>
                <a:endParaRPr lang="en-US" sz="1500" dirty="0">
                  <a:solidFill>
                    <a:schemeClr val="accent2"/>
                  </a:solidFill>
                </a:endParaRPr>
              </a:p>
              <a:p>
                <a:r>
                  <a:rPr lang="en-US" sz="1500" dirty="0">
                    <a:solidFill>
                      <a:schemeClr val="accent2"/>
                    </a:solidFill>
                  </a:rPr>
                  <a:t> </a:t>
                </a:r>
                <a:endParaRPr lang="en-US" sz="1500" dirty="0"/>
              </a:p>
            </p:txBody>
          </p:sp>
        </p:grpSp>
        <p:grpSp>
          <p:nvGrpSpPr>
            <p:cNvPr id="4" name="Group 3">
              <a:extLst>
                <a:ext uri="{FF2B5EF4-FFF2-40B4-BE49-F238E27FC236}">
                  <a16:creationId xmlns:a16="http://schemas.microsoft.com/office/drawing/2014/main" id="{9D7CEB00-AAE0-42B3-8241-7B84D55C669C}"/>
                </a:ext>
              </a:extLst>
            </p:cNvPr>
            <p:cNvGrpSpPr/>
            <p:nvPr/>
          </p:nvGrpSpPr>
          <p:grpSpPr>
            <a:xfrm>
              <a:off x="2870558" y="1256992"/>
              <a:ext cx="3138355" cy="1361891"/>
              <a:chOff x="2870558" y="1269373"/>
              <a:chExt cx="3138355" cy="1361891"/>
            </a:xfrm>
          </p:grpSpPr>
          <p:sp>
            <p:nvSpPr>
              <p:cNvPr id="15" name="Rectangle 14">
                <a:extLst>
                  <a:ext uri="{FF2B5EF4-FFF2-40B4-BE49-F238E27FC236}">
                    <a16:creationId xmlns:a16="http://schemas.microsoft.com/office/drawing/2014/main" id="{0EB96F89-2D02-4413-9848-4B31BB262A91}"/>
                  </a:ext>
                </a:extLst>
              </p:cNvPr>
              <p:cNvSpPr/>
              <p:nvPr/>
            </p:nvSpPr>
            <p:spPr>
              <a:xfrm>
                <a:off x="2946110" y="1446324"/>
                <a:ext cx="3062803" cy="1184940"/>
              </a:xfrm>
              <a:prstGeom prst="rect">
                <a:avLst/>
              </a:prstGeom>
            </p:spPr>
            <p:txBody>
              <a:bodyPr wrap="square" lIns="0" tIns="0" rIns="0" bIns="0">
                <a:spAutoFit/>
              </a:bodyPr>
              <a:lstStyle/>
              <a:p>
                <a:br>
                  <a:rPr lang="en-US" sz="1100" b="1" dirty="0"/>
                </a:br>
                <a:r>
                  <a:rPr lang="en-US" sz="1100" dirty="0"/>
                  <a:t>A wearable fitness band is an example of a basic edge solution. It can locally analyze data like heart rate or sleep patterns and provide recommendations without a frequent need to connect to the cloud. Other examples can include pedometers, pharmacogenomics, etc.</a:t>
                </a:r>
              </a:p>
            </p:txBody>
          </p:sp>
          <p:sp>
            <p:nvSpPr>
              <p:cNvPr id="16" name="Rectangle 15">
                <a:extLst>
                  <a:ext uri="{FF2B5EF4-FFF2-40B4-BE49-F238E27FC236}">
                    <a16:creationId xmlns:a16="http://schemas.microsoft.com/office/drawing/2014/main" id="{3F181DE2-5B43-4F93-9FBB-A15009D2F680}"/>
                  </a:ext>
                </a:extLst>
              </p:cNvPr>
              <p:cNvSpPr/>
              <p:nvPr/>
            </p:nvSpPr>
            <p:spPr>
              <a:xfrm>
                <a:off x="2870558" y="1269373"/>
                <a:ext cx="1354858" cy="323165"/>
              </a:xfrm>
              <a:prstGeom prst="rect">
                <a:avLst/>
              </a:prstGeom>
            </p:spPr>
            <p:txBody>
              <a:bodyPr wrap="none">
                <a:spAutoFit/>
              </a:bodyPr>
              <a:lstStyle/>
              <a:p>
                <a:r>
                  <a:rPr lang="en-US" sz="1500" dirty="0">
                    <a:solidFill>
                      <a:schemeClr val="accent3"/>
                    </a:solidFill>
                  </a:rPr>
                  <a:t>Health care </a:t>
                </a:r>
                <a:endParaRPr lang="en-US" sz="1500" dirty="0"/>
              </a:p>
            </p:txBody>
          </p:sp>
        </p:grpSp>
        <p:grpSp>
          <p:nvGrpSpPr>
            <p:cNvPr id="5" name="Group 4">
              <a:extLst>
                <a:ext uri="{FF2B5EF4-FFF2-40B4-BE49-F238E27FC236}">
                  <a16:creationId xmlns:a16="http://schemas.microsoft.com/office/drawing/2014/main" id="{1201BB7A-33EF-4C42-A7BE-F70BC52D8B0D}"/>
                </a:ext>
              </a:extLst>
            </p:cNvPr>
            <p:cNvGrpSpPr/>
            <p:nvPr/>
          </p:nvGrpSpPr>
          <p:grpSpPr>
            <a:xfrm>
              <a:off x="2839685" y="2687171"/>
              <a:ext cx="3187076" cy="929031"/>
              <a:chOff x="2821837" y="2927843"/>
              <a:chExt cx="3187076" cy="929031"/>
            </a:xfrm>
          </p:grpSpPr>
          <p:sp>
            <p:nvSpPr>
              <p:cNvPr id="10" name="Rectangle 9">
                <a:extLst>
                  <a:ext uri="{FF2B5EF4-FFF2-40B4-BE49-F238E27FC236}">
                    <a16:creationId xmlns:a16="http://schemas.microsoft.com/office/drawing/2014/main" id="{12630566-1AEA-4532-9A2E-4078CA24522B}"/>
                  </a:ext>
                </a:extLst>
              </p:cNvPr>
              <p:cNvSpPr/>
              <p:nvPr/>
            </p:nvSpPr>
            <p:spPr>
              <a:xfrm>
                <a:off x="2920424" y="3010488"/>
                <a:ext cx="3088489" cy="846386"/>
              </a:xfrm>
              <a:prstGeom prst="rect">
                <a:avLst/>
              </a:prstGeom>
            </p:spPr>
            <p:txBody>
              <a:bodyPr wrap="square" lIns="0" tIns="0" rIns="0" bIns="0">
                <a:spAutoFit/>
              </a:bodyPr>
              <a:lstStyle/>
              <a:p>
                <a:pPr algn="just"/>
                <a:br>
                  <a:rPr lang="en-US" sz="1100" b="1" dirty="0"/>
                </a:br>
                <a:r>
                  <a:rPr lang="en-US" sz="1100" dirty="0"/>
                  <a:t>Requires large computing power to respond to users action and update the state of AR environment , by using edge computing in AR applications energy usage of all devices can be reduced. </a:t>
                </a:r>
              </a:p>
            </p:txBody>
          </p:sp>
          <p:sp>
            <p:nvSpPr>
              <p:cNvPr id="11" name="Rectangle 10">
                <a:extLst>
                  <a:ext uri="{FF2B5EF4-FFF2-40B4-BE49-F238E27FC236}">
                    <a16:creationId xmlns:a16="http://schemas.microsoft.com/office/drawing/2014/main" id="{63EDA68D-1213-4196-9670-7B134B862C7B}"/>
                  </a:ext>
                </a:extLst>
              </p:cNvPr>
              <p:cNvSpPr/>
              <p:nvPr/>
            </p:nvSpPr>
            <p:spPr>
              <a:xfrm>
                <a:off x="2821837" y="2927843"/>
                <a:ext cx="1669431" cy="323165"/>
              </a:xfrm>
              <a:prstGeom prst="rect">
                <a:avLst/>
              </a:prstGeom>
            </p:spPr>
            <p:txBody>
              <a:bodyPr wrap="none">
                <a:spAutoFit/>
              </a:bodyPr>
              <a:lstStyle/>
              <a:p>
                <a:r>
                  <a:rPr lang="en-US" sz="1500" dirty="0">
                    <a:solidFill>
                      <a:schemeClr val="accent4"/>
                    </a:solidFill>
                  </a:rPr>
                  <a:t>Consumer Industry</a:t>
                </a:r>
                <a:endParaRPr lang="en-US" sz="1500" dirty="0"/>
              </a:p>
            </p:txBody>
          </p:sp>
        </p:grpSp>
        <p:grpSp>
          <p:nvGrpSpPr>
            <p:cNvPr id="6" name="Group 5">
              <a:extLst>
                <a:ext uri="{FF2B5EF4-FFF2-40B4-BE49-F238E27FC236}">
                  <a16:creationId xmlns:a16="http://schemas.microsoft.com/office/drawing/2014/main" id="{0F2B34A2-8DBA-4932-A2D3-9256164FF489}"/>
                </a:ext>
              </a:extLst>
            </p:cNvPr>
            <p:cNvGrpSpPr/>
            <p:nvPr/>
          </p:nvGrpSpPr>
          <p:grpSpPr>
            <a:xfrm>
              <a:off x="2870558" y="3831186"/>
              <a:ext cx="3156203" cy="2214812"/>
              <a:chOff x="2852711" y="4260679"/>
              <a:chExt cx="3156203" cy="2214812"/>
            </a:xfrm>
          </p:grpSpPr>
          <p:sp>
            <p:nvSpPr>
              <p:cNvPr id="7" name="Rectangle 6">
                <a:extLst>
                  <a:ext uri="{FF2B5EF4-FFF2-40B4-BE49-F238E27FC236}">
                    <a16:creationId xmlns:a16="http://schemas.microsoft.com/office/drawing/2014/main" id="{775A61A7-B86A-4E4E-8AAD-176FAF25109E}"/>
                  </a:ext>
                </a:extLst>
              </p:cNvPr>
              <p:cNvSpPr/>
              <p:nvPr/>
            </p:nvSpPr>
            <p:spPr>
              <a:xfrm>
                <a:off x="2949235" y="4444166"/>
                <a:ext cx="3059679" cy="2031325"/>
              </a:xfrm>
              <a:prstGeom prst="rect">
                <a:avLst/>
              </a:prstGeom>
            </p:spPr>
            <p:txBody>
              <a:bodyPr wrap="square" lIns="0" tIns="0" rIns="0" bIns="0">
                <a:spAutoFit/>
              </a:bodyPr>
              <a:lstStyle/>
              <a:p>
                <a:pPr algn="just"/>
                <a:br>
                  <a:rPr lang="en-US" sz="1200" b="1" dirty="0"/>
                </a:br>
                <a:r>
                  <a:rPr lang="en-US" sz="1200" dirty="0"/>
                  <a:t>It helps to imbue the device itself with intelligence, so that analytics can happen at the source. This reduces the lag time and bandwidth needs, improves security, by removing the need to send potentially sensitive data to the cloud for analysis.</a:t>
                </a:r>
              </a:p>
              <a:p>
                <a:pPr algn="just"/>
                <a:endParaRPr lang="en-US" sz="1200" dirty="0"/>
              </a:p>
              <a:p>
                <a:pPr algn="just"/>
                <a:endParaRPr lang="en-US" sz="1200" dirty="0"/>
              </a:p>
              <a:p>
                <a:pPr algn="just"/>
                <a:endParaRPr lang="en-US" sz="1200" dirty="0"/>
              </a:p>
              <a:p>
                <a:pPr algn="just"/>
                <a:endParaRPr lang="en-US" sz="1200" dirty="0"/>
              </a:p>
            </p:txBody>
          </p:sp>
          <p:sp>
            <p:nvSpPr>
              <p:cNvPr id="8" name="Rectangle 7">
                <a:extLst>
                  <a:ext uri="{FF2B5EF4-FFF2-40B4-BE49-F238E27FC236}">
                    <a16:creationId xmlns:a16="http://schemas.microsoft.com/office/drawing/2014/main" id="{360EA05C-36A6-460F-986A-6DC422659251}"/>
                  </a:ext>
                </a:extLst>
              </p:cNvPr>
              <p:cNvSpPr/>
              <p:nvPr/>
            </p:nvSpPr>
            <p:spPr>
              <a:xfrm>
                <a:off x="2852711" y="4260679"/>
                <a:ext cx="1803251" cy="323165"/>
              </a:xfrm>
              <a:prstGeom prst="rect">
                <a:avLst/>
              </a:prstGeom>
            </p:spPr>
            <p:txBody>
              <a:bodyPr wrap="none">
                <a:spAutoFit/>
              </a:bodyPr>
              <a:lstStyle/>
              <a:p>
                <a:r>
                  <a:rPr lang="en-US" sz="1500" dirty="0">
                    <a:solidFill>
                      <a:schemeClr val="accent5"/>
                    </a:solidFill>
                  </a:rPr>
                  <a:t>Surveillance Systems</a:t>
                </a:r>
                <a:endParaRPr lang="en-US" sz="1500" dirty="0"/>
              </a:p>
            </p:txBody>
          </p:sp>
        </p:grpSp>
      </p:grpSp>
      <p:sp>
        <p:nvSpPr>
          <p:cNvPr id="40" name="Rectangle 39">
            <a:extLst>
              <a:ext uri="{FF2B5EF4-FFF2-40B4-BE49-F238E27FC236}">
                <a16:creationId xmlns:a16="http://schemas.microsoft.com/office/drawing/2014/main" id="{5354C88D-570B-4276-9A78-3AD35DFBB6AF}"/>
              </a:ext>
            </a:extLst>
          </p:cNvPr>
          <p:cNvSpPr/>
          <p:nvPr/>
        </p:nvSpPr>
        <p:spPr>
          <a:xfrm>
            <a:off x="409452" y="352564"/>
            <a:ext cx="5344878" cy="369332"/>
          </a:xfrm>
          <a:prstGeom prst="rect">
            <a:avLst/>
          </a:prstGeom>
        </p:spPr>
        <p:txBody>
          <a:bodyPr wrap="square">
            <a:spAutoFit/>
          </a:bodyPr>
          <a:lstStyle/>
          <a:p>
            <a:r>
              <a:rPr lang="en-US" b="1" dirty="0"/>
              <a:t>Current Key Applications: Industries Being Affected</a:t>
            </a:r>
            <a:endParaRPr lang="en-US" dirty="0"/>
          </a:p>
        </p:txBody>
      </p:sp>
      <p:pic>
        <p:nvPicPr>
          <p:cNvPr id="43" name="Picture 42">
            <a:extLst>
              <a:ext uri="{FF2B5EF4-FFF2-40B4-BE49-F238E27FC236}">
                <a16:creationId xmlns:a16="http://schemas.microsoft.com/office/drawing/2014/main" id="{4E8A8F45-8E75-46D2-8376-14743F2F2488}"/>
              </a:ext>
            </a:extLst>
          </p:cNvPr>
          <p:cNvPicPr>
            <a:picLocks noChangeAspect="1"/>
          </p:cNvPicPr>
          <p:nvPr/>
        </p:nvPicPr>
        <p:blipFill>
          <a:blip r:embed="rId2"/>
          <a:stretch>
            <a:fillRect/>
          </a:stretch>
        </p:blipFill>
        <p:spPr>
          <a:xfrm>
            <a:off x="409453" y="5186543"/>
            <a:ext cx="1679947" cy="1122312"/>
          </a:xfrm>
          <a:prstGeom prst="rect">
            <a:avLst/>
          </a:prstGeom>
        </p:spPr>
      </p:pic>
      <p:pic>
        <p:nvPicPr>
          <p:cNvPr id="44" name="Picture 43">
            <a:extLst>
              <a:ext uri="{FF2B5EF4-FFF2-40B4-BE49-F238E27FC236}">
                <a16:creationId xmlns:a16="http://schemas.microsoft.com/office/drawing/2014/main" id="{6853E62E-0ED2-43A3-AE7D-F46CD5E261B9}"/>
              </a:ext>
            </a:extLst>
          </p:cNvPr>
          <p:cNvPicPr>
            <a:picLocks noChangeAspect="1"/>
          </p:cNvPicPr>
          <p:nvPr/>
        </p:nvPicPr>
        <p:blipFill>
          <a:blip r:embed="rId3"/>
          <a:stretch>
            <a:fillRect/>
          </a:stretch>
        </p:blipFill>
        <p:spPr>
          <a:xfrm>
            <a:off x="409451" y="1085461"/>
            <a:ext cx="1679949" cy="1032767"/>
          </a:xfrm>
          <a:prstGeom prst="rect">
            <a:avLst/>
          </a:prstGeom>
        </p:spPr>
      </p:pic>
      <p:pic>
        <p:nvPicPr>
          <p:cNvPr id="9" name="Picture 8">
            <a:extLst>
              <a:ext uri="{FF2B5EF4-FFF2-40B4-BE49-F238E27FC236}">
                <a16:creationId xmlns:a16="http://schemas.microsoft.com/office/drawing/2014/main" id="{64298F43-7B8B-406B-8863-728A7270BBDC}"/>
              </a:ext>
            </a:extLst>
          </p:cNvPr>
          <p:cNvPicPr>
            <a:picLocks noChangeAspect="1"/>
          </p:cNvPicPr>
          <p:nvPr/>
        </p:nvPicPr>
        <p:blipFill>
          <a:blip r:embed="rId4"/>
          <a:stretch>
            <a:fillRect/>
          </a:stretch>
        </p:blipFill>
        <p:spPr>
          <a:xfrm>
            <a:off x="409451" y="3687310"/>
            <a:ext cx="1679949" cy="1052463"/>
          </a:xfrm>
          <a:prstGeom prst="rect">
            <a:avLst/>
          </a:prstGeom>
        </p:spPr>
      </p:pic>
      <p:sp>
        <p:nvSpPr>
          <p:cNvPr id="31" name="Title 1">
            <a:extLst>
              <a:ext uri="{FF2B5EF4-FFF2-40B4-BE49-F238E27FC236}">
                <a16:creationId xmlns:a16="http://schemas.microsoft.com/office/drawing/2014/main" id="{15DA02E4-E5CD-4333-9347-A5A6F4D15663}"/>
              </a:ext>
            </a:extLst>
          </p:cNvPr>
          <p:cNvSpPr txBox="1">
            <a:spLocks/>
          </p:cNvSpPr>
          <p:nvPr/>
        </p:nvSpPr>
        <p:spPr>
          <a:xfrm>
            <a:off x="3930270" y="933415"/>
            <a:ext cx="8391525" cy="3341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21" name="Rectangle 1">
            <a:extLst>
              <a:ext uri="{FF2B5EF4-FFF2-40B4-BE49-F238E27FC236}">
                <a16:creationId xmlns:a16="http://schemas.microsoft.com/office/drawing/2014/main" id="{4FC6182E-479C-4D7C-99DF-7C15A53512F1}"/>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76176" bIns="11426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3C5E"/>
                </a:solidFill>
                <a:effectLst/>
                <a:latin typeface="Austin News Deck Semibold"/>
              </a:rPr>
              <a:t>The first thing to recognise about the shift to the internet of thinking is that our physical world is transforming into a range of increasingly intelligent environments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Rectangle 2">
            <a:extLst>
              <a:ext uri="{FF2B5EF4-FFF2-40B4-BE49-F238E27FC236}">
                <a16:creationId xmlns:a16="http://schemas.microsoft.com/office/drawing/2014/main" id="{551AAE6B-9AB3-4092-B249-796A05CFC70B}"/>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76176" bIns="11426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3C5E"/>
                </a:solidFill>
                <a:effectLst/>
                <a:latin typeface="Austin News Deck Semibold"/>
              </a:rPr>
              <a:t>The first thing to recognise about the shift to the internet of thinking is that our physical world is transforming into a range of increasingly intelligent environments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TextBox 79">
            <a:extLst>
              <a:ext uri="{FF2B5EF4-FFF2-40B4-BE49-F238E27FC236}">
                <a16:creationId xmlns:a16="http://schemas.microsoft.com/office/drawing/2014/main" id="{07303A94-FCA4-47F9-8712-9FE6490733E4}"/>
              </a:ext>
            </a:extLst>
          </p:cNvPr>
          <p:cNvSpPr txBox="1"/>
          <p:nvPr/>
        </p:nvSpPr>
        <p:spPr>
          <a:xfrm>
            <a:off x="6437671" y="589935"/>
            <a:ext cx="4623619" cy="1200329"/>
          </a:xfrm>
          <a:prstGeom prst="rect">
            <a:avLst/>
          </a:prstGeom>
          <a:noFill/>
        </p:spPr>
        <p:txBody>
          <a:bodyPr wrap="square" rtlCol="0">
            <a:spAutoFit/>
          </a:bodyPr>
          <a:lstStyle/>
          <a:p>
            <a:pPr algn="just"/>
            <a:r>
              <a:rPr lang="en-US" dirty="0"/>
              <a:t>Our physical world is transforming into a range of increasingly intelligent environments, hence requiring the need to shift to Internet Of Thinking.</a:t>
            </a:r>
          </a:p>
        </p:txBody>
      </p:sp>
      <p:sp>
        <p:nvSpPr>
          <p:cNvPr id="12" name="TextBox 11">
            <a:extLst>
              <a:ext uri="{FF2B5EF4-FFF2-40B4-BE49-F238E27FC236}">
                <a16:creationId xmlns:a16="http://schemas.microsoft.com/office/drawing/2014/main" id="{D1B1B81A-58BE-42BB-9965-76C217BA4D8B}"/>
              </a:ext>
            </a:extLst>
          </p:cNvPr>
          <p:cNvSpPr txBox="1"/>
          <p:nvPr/>
        </p:nvSpPr>
        <p:spPr>
          <a:xfrm>
            <a:off x="8663234" y="2051815"/>
            <a:ext cx="3403076" cy="5278368"/>
          </a:xfrm>
          <a:prstGeom prst="rect">
            <a:avLst/>
          </a:prstGeom>
          <a:noFill/>
        </p:spPr>
        <p:txBody>
          <a:bodyPr wrap="square" rtlCol="0">
            <a:spAutoFit/>
          </a:bodyPr>
          <a:lstStyle/>
          <a:p>
            <a:r>
              <a:rPr lang="en-US" sz="1500" dirty="0">
                <a:solidFill>
                  <a:schemeClr val="accent4">
                    <a:lumMod val="60000"/>
                    <a:lumOff val="40000"/>
                  </a:schemeClr>
                </a:solidFill>
              </a:rPr>
              <a:t>Retail</a:t>
            </a:r>
          </a:p>
          <a:p>
            <a:r>
              <a:rPr lang="en-US" sz="1100" dirty="0"/>
              <a:t>Uses edge devices to do everything from creating better in-store customer service by deploying tablets to employees, using sensors to monitor temperature-sensitive foods, or even ambitious pilots that uses myriad devices to power a store with no checkout lines.</a:t>
            </a:r>
          </a:p>
          <a:p>
            <a:endParaRPr lang="en-US" sz="1200" dirty="0"/>
          </a:p>
          <a:p>
            <a:endParaRPr lang="en-US" sz="1200" dirty="0"/>
          </a:p>
          <a:p>
            <a:r>
              <a:rPr lang="en-US" sz="1500" dirty="0"/>
              <a:t>Precision Agriculture</a:t>
            </a:r>
          </a:p>
          <a:p>
            <a:r>
              <a:rPr lang="en-US" sz="1050" dirty="0"/>
              <a:t>Uses sensors and connected farm equipment to improve yields ,save cost and become more sustainable.</a:t>
            </a:r>
          </a:p>
          <a:p>
            <a:endParaRPr lang="en-US" sz="1050" dirty="0"/>
          </a:p>
          <a:p>
            <a:endParaRPr lang="en-US" sz="1050" dirty="0"/>
          </a:p>
          <a:p>
            <a:r>
              <a:rPr lang="en-US" sz="1500" dirty="0">
                <a:solidFill>
                  <a:schemeClr val="accent1">
                    <a:lumMod val="50000"/>
                  </a:schemeClr>
                </a:solidFill>
              </a:rPr>
              <a:t>Manufacturing:</a:t>
            </a:r>
          </a:p>
          <a:p>
            <a:r>
              <a:rPr lang="en-US" sz="1100" dirty="0"/>
              <a:t>Deploying robots that can “learn on the job” across production lines for real time customization, more efficient boxing and packaging, and more.</a:t>
            </a:r>
          </a:p>
          <a:p>
            <a:endParaRPr lang="en-US" sz="1100" dirty="0"/>
          </a:p>
          <a:p>
            <a:r>
              <a:rPr lang="en-US" sz="1100" b="1" dirty="0"/>
              <a:t> </a:t>
            </a:r>
            <a:endParaRPr lang="en-US" sz="1100" dirty="0"/>
          </a:p>
          <a:p>
            <a:r>
              <a:rPr lang="en-US" sz="1500" dirty="0">
                <a:solidFill>
                  <a:srgbClr val="C00000"/>
                </a:solidFill>
              </a:rPr>
              <a:t>Oil and gas:</a:t>
            </a:r>
          </a:p>
          <a:p>
            <a:r>
              <a:rPr lang="en-US" sz="1100" dirty="0"/>
              <a:t>Companies are using remote sensors and devices like drones to monitor pipelines for predictive maintenance, map routes, or improve the work of field technicians.</a:t>
            </a:r>
          </a:p>
          <a:p>
            <a:endParaRPr lang="en-US" sz="1500" dirty="0"/>
          </a:p>
          <a:p>
            <a:endParaRPr lang="en-US" sz="1050" dirty="0"/>
          </a:p>
          <a:p>
            <a:endParaRPr lang="en-US" sz="1050" dirty="0"/>
          </a:p>
          <a:p>
            <a:endParaRPr lang="en-US" sz="1400" dirty="0"/>
          </a:p>
          <a:p>
            <a:endParaRPr lang="en-US" dirty="0"/>
          </a:p>
        </p:txBody>
      </p:sp>
    </p:spTree>
    <p:extLst>
      <p:ext uri="{BB962C8B-B14F-4D97-AF65-F5344CB8AC3E}">
        <p14:creationId xmlns:p14="http://schemas.microsoft.com/office/powerpoint/2010/main" val="598781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2FA1EC-D1BB-4C9A-8AA0-AD4E349BA0A1}"/>
              </a:ext>
            </a:extLst>
          </p:cNvPr>
          <p:cNvSpPr/>
          <p:nvPr/>
        </p:nvSpPr>
        <p:spPr>
          <a:xfrm>
            <a:off x="616626" y="346276"/>
            <a:ext cx="2032416" cy="369332"/>
          </a:xfrm>
          <a:prstGeom prst="rect">
            <a:avLst/>
          </a:prstGeom>
        </p:spPr>
        <p:txBody>
          <a:bodyPr wrap="none">
            <a:spAutoFit/>
          </a:bodyPr>
          <a:lstStyle/>
          <a:p>
            <a:pPr>
              <a:spcBef>
                <a:spcPts val="200"/>
              </a:spcBef>
              <a:buSzPct val="100000"/>
            </a:pPr>
            <a:r>
              <a:rPr lang="en-US" b="1" dirty="0"/>
              <a:t>Future Scope of IoT</a:t>
            </a:r>
            <a:endParaRPr lang="en-US" dirty="0"/>
          </a:p>
        </p:txBody>
      </p:sp>
      <p:sp>
        <p:nvSpPr>
          <p:cNvPr id="3" name="Rectangle 2">
            <a:extLst>
              <a:ext uri="{FF2B5EF4-FFF2-40B4-BE49-F238E27FC236}">
                <a16:creationId xmlns:a16="http://schemas.microsoft.com/office/drawing/2014/main" id="{2BB9A30C-810F-48E6-AEA4-13D3B5169AAD}"/>
              </a:ext>
            </a:extLst>
          </p:cNvPr>
          <p:cNvSpPr/>
          <p:nvPr/>
        </p:nvSpPr>
        <p:spPr>
          <a:xfrm>
            <a:off x="6271162" y="1516513"/>
            <a:ext cx="4765362" cy="4247317"/>
          </a:xfrm>
          <a:prstGeom prst="rect">
            <a:avLst/>
          </a:prstGeom>
        </p:spPr>
        <p:txBody>
          <a:bodyPr wrap="square">
            <a:spAutoFit/>
          </a:bodyPr>
          <a:lstStyle/>
          <a:p>
            <a:r>
              <a:rPr lang="en-US" dirty="0"/>
              <a:t>These next generation solutions are not isolated to a few industries, but are emerging everywhere. Soon the edge will matter to every company!</a:t>
            </a:r>
          </a:p>
          <a:p>
            <a:endParaRPr lang="en-US" dirty="0"/>
          </a:p>
          <a:p>
            <a:pPr marL="285750" lvl="0" indent="-285750">
              <a:buFont typeface="Arial" panose="020B0604020202020204" pitchFamily="34" charset="0"/>
              <a:buChar char="•"/>
            </a:pPr>
            <a:r>
              <a:rPr lang="en-US" dirty="0"/>
              <a:t>More hardware orientation than s/w unlike the expected trend</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Smarter devices, and cities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Routers will become secure</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Smarter security devices, less passwords, easier but more secure accesses</a:t>
            </a:r>
          </a:p>
          <a:p>
            <a:endParaRPr lang="en-US" dirty="0"/>
          </a:p>
        </p:txBody>
      </p:sp>
      <p:sp>
        <p:nvSpPr>
          <p:cNvPr id="4" name="Hexagon 3">
            <a:extLst>
              <a:ext uri="{FF2B5EF4-FFF2-40B4-BE49-F238E27FC236}">
                <a16:creationId xmlns:a16="http://schemas.microsoft.com/office/drawing/2014/main" id="{2020BBBD-4266-475D-90C5-41A3FADA6248}"/>
              </a:ext>
            </a:extLst>
          </p:cNvPr>
          <p:cNvSpPr/>
          <p:nvPr/>
        </p:nvSpPr>
        <p:spPr bwMode="gray">
          <a:xfrm>
            <a:off x="1776801" y="3050984"/>
            <a:ext cx="1087502" cy="937501"/>
          </a:xfrm>
          <a:prstGeom prst="hexagon">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000" b="1" dirty="0">
              <a:solidFill>
                <a:schemeClr val="bg1"/>
              </a:solidFill>
              <a:cs typeface="Arial" pitchFamily="34" charset="0"/>
            </a:endParaRPr>
          </a:p>
        </p:txBody>
      </p:sp>
      <p:sp>
        <p:nvSpPr>
          <p:cNvPr id="5" name="Hexagon 4">
            <a:extLst>
              <a:ext uri="{FF2B5EF4-FFF2-40B4-BE49-F238E27FC236}">
                <a16:creationId xmlns:a16="http://schemas.microsoft.com/office/drawing/2014/main" id="{8B08B635-8FDC-4233-BB1C-5CEC50F1904C}"/>
              </a:ext>
            </a:extLst>
          </p:cNvPr>
          <p:cNvSpPr/>
          <p:nvPr/>
        </p:nvSpPr>
        <p:spPr bwMode="gray">
          <a:xfrm>
            <a:off x="1776801" y="2067124"/>
            <a:ext cx="1087502" cy="937501"/>
          </a:xfrm>
          <a:prstGeom prst="hexagon">
            <a:avLst/>
          </a:prstGeom>
          <a:solidFill>
            <a:schemeClr val="accent6"/>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fontAlgn="auto">
              <a:spcAft>
                <a:spcPts val="0"/>
              </a:spcAft>
            </a:pPr>
            <a:endParaRPr lang="en-US" sz="1000" b="1" dirty="0">
              <a:solidFill>
                <a:schemeClr val="bg1"/>
              </a:solidFill>
            </a:endParaRPr>
          </a:p>
        </p:txBody>
      </p:sp>
      <p:sp>
        <p:nvSpPr>
          <p:cNvPr id="6" name="Hexagon 5">
            <a:extLst>
              <a:ext uri="{FF2B5EF4-FFF2-40B4-BE49-F238E27FC236}">
                <a16:creationId xmlns:a16="http://schemas.microsoft.com/office/drawing/2014/main" id="{56EA83E5-86D0-42A2-9053-2400E701C148}"/>
              </a:ext>
            </a:extLst>
          </p:cNvPr>
          <p:cNvSpPr/>
          <p:nvPr/>
        </p:nvSpPr>
        <p:spPr bwMode="gray">
          <a:xfrm>
            <a:off x="1776801" y="4034845"/>
            <a:ext cx="1087502" cy="937501"/>
          </a:xfrm>
          <a:prstGeom prst="hexagon">
            <a:avLst/>
          </a:prstGeom>
          <a:solidFill>
            <a:schemeClr val="accent2"/>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000" b="1" dirty="0">
              <a:solidFill>
                <a:schemeClr val="bg1"/>
              </a:solidFill>
              <a:cs typeface="Arial" pitchFamily="34" charset="0"/>
            </a:endParaRPr>
          </a:p>
        </p:txBody>
      </p:sp>
      <p:sp>
        <p:nvSpPr>
          <p:cNvPr id="7" name="Hexagon 6">
            <a:extLst>
              <a:ext uri="{FF2B5EF4-FFF2-40B4-BE49-F238E27FC236}">
                <a16:creationId xmlns:a16="http://schemas.microsoft.com/office/drawing/2014/main" id="{5F111A83-4480-44DF-89B9-0045BA6B0BE5}"/>
              </a:ext>
            </a:extLst>
          </p:cNvPr>
          <p:cNvSpPr/>
          <p:nvPr/>
        </p:nvSpPr>
        <p:spPr bwMode="gray">
          <a:xfrm>
            <a:off x="2678244" y="3540339"/>
            <a:ext cx="1087502" cy="937501"/>
          </a:xfrm>
          <a:prstGeom prst="hexagon">
            <a:avLst/>
          </a:prstGeom>
          <a:solidFill>
            <a:schemeClr val="accent3"/>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000" b="1" dirty="0">
              <a:solidFill>
                <a:schemeClr val="bg1"/>
              </a:solidFill>
              <a:cs typeface="Arial" pitchFamily="34" charset="0"/>
            </a:endParaRPr>
          </a:p>
        </p:txBody>
      </p:sp>
      <p:sp>
        <p:nvSpPr>
          <p:cNvPr id="8" name="Hexagon 7">
            <a:extLst>
              <a:ext uri="{FF2B5EF4-FFF2-40B4-BE49-F238E27FC236}">
                <a16:creationId xmlns:a16="http://schemas.microsoft.com/office/drawing/2014/main" id="{9F716BC5-D548-4C4D-B5D2-1379A5805898}"/>
              </a:ext>
            </a:extLst>
          </p:cNvPr>
          <p:cNvSpPr/>
          <p:nvPr/>
        </p:nvSpPr>
        <p:spPr bwMode="gray">
          <a:xfrm>
            <a:off x="2678244" y="2561630"/>
            <a:ext cx="1087502" cy="937501"/>
          </a:xfrm>
          <a:prstGeom prst="hexagon">
            <a:avLst/>
          </a:prstGeom>
          <a:solidFill>
            <a:schemeClr val="accent5"/>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000" b="1" dirty="0">
              <a:solidFill>
                <a:schemeClr val="bg1"/>
              </a:solidFill>
              <a:cs typeface="Arial" pitchFamily="34" charset="0"/>
            </a:endParaRPr>
          </a:p>
        </p:txBody>
      </p:sp>
      <p:sp>
        <p:nvSpPr>
          <p:cNvPr id="9" name="Hexagon 8">
            <a:extLst>
              <a:ext uri="{FF2B5EF4-FFF2-40B4-BE49-F238E27FC236}">
                <a16:creationId xmlns:a16="http://schemas.microsoft.com/office/drawing/2014/main" id="{AF58B084-A594-47DC-B830-BFB63876C1A7}"/>
              </a:ext>
            </a:extLst>
          </p:cNvPr>
          <p:cNvSpPr/>
          <p:nvPr/>
        </p:nvSpPr>
        <p:spPr bwMode="gray">
          <a:xfrm>
            <a:off x="875358" y="3540339"/>
            <a:ext cx="1087502" cy="937501"/>
          </a:xfrm>
          <a:prstGeom prst="hexagon">
            <a:avLst/>
          </a:prstGeom>
          <a:solidFill>
            <a:schemeClr val="accent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000" b="1" dirty="0">
              <a:solidFill>
                <a:schemeClr val="bg1"/>
              </a:solidFill>
              <a:cs typeface="Arial" pitchFamily="34" charset="0"/>
            </a:endParaRPr>
          </a:p>
        </p:txBody>
      </p:sp>
      <p:sp>
        <p:nvSpPr>
          <p:cNvPr id="10" name="Hexagon 9">
            <a:extLst>
              <a:ext uri="{FF2B5EF4-FFF2-40B4-BE49-F238E27FC236}">
                <a16:creationId xmlns:a16="http://schemas.microsoft.com/office/drawing/2014/main" id="{8E5AA973-3486-444C-A5BD-BAC1274FC44F}"/>
              </a:ext>
            </a:extLst>
          </p:cNvPr>
          <p:cNvSpPr/>
          <p:nvPr/>
        </p:nvSpPr>
        <p:spPr bwMode="gray">
          <a:xfrm>
            <a:off x="875358" y="2561630"/>
            <a:ext cx="1087502" cy="937501"/>
          </a:xfrm>
          <a:prstGeom prst="hexagon">
            <a:avLst/>
          </a:prstGeom>
          <a:solidFill>
            <a:schemeClr val="accent4"/>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eaLnBrk="1" fontAlgn="auto" hangingPunct="1">
              <a:spcAft>
                <a:spcPts val="0"/>
              </a:spcAft>
            </a:pPr>
            <a:endParaRPr lang="en-US" sz="1000" b="1" dirty="0">
              <a:solidFill>
                <a:schemeClr val="bg1"/>
              </a:solidFill>
              <a:cs typeface="Arial" pitchFamily="34" charset="0"/>
            </a:endParaRPr>
          </a:p>
        </p:txBody>
      </p:sp>
      <p:grpSp>
        <p:nvGrpSpPr>
          <p:cNvPr id="11" name="Group 510">
            <a:extLst>
              <a:ext uri="{FF2B5EF4-FFF2-40B4-BE49-F238E27FC236}">
                <a16:creationId xmlns:a16="http://schemas.microsoft.com/office/drawing/2014/main" id="{091F0D28-97BD-43FE-AEDA-06A1101D1804}"/>
              </a:ext>
            </a:extLst>
          </p:cNvPr>
          <p:cNvGrpSpPr>
            <a:grpSpLocks noChangeAspect="1"/>
          </p:cNvGrpSpPr>
          <p:nvPr/>
        </p:nvGrpSpPr>
        <p:grpSpPr bwMode="auto">
          <a:xfrm>
            <a:off x="1056371" y="2658361"/>
            <a:ext cx="738305" cy="736140"/>
            <a:chOff x="4155" y="3088"/>
            <a:chExt cx="341" cy="340"/>
          </a:xfrm>
          <a:solidFill>
            <a:schemeClr val="bg1"/>
          </a:solidFill>
        </p:grpSpPr>
        <p:sp>
          <p:nvSpPr>
            <p:cNvPr id="12" name="Freeform 511">
              <a:extLst>
                <a:ext uri="{FF2B5EF4-FFF2-40B4-BE49-F238E27FC236}">
                  <a16:creationId xmlns:a16="http://schemas.microsoft.com/office/drawing/2014/main" id="{37D2B567-99C0-45D5-A665-A7AD8AC2CA05}"/>
                </a:ext>
              </a:extLst>
            </p:cNvPr>
            <p:cNvSpPr>
              <a:spLocks noEditPoints="1"/>
            </p:cNvSpPr>
            <p:nvPr/>
          </p:nvSpPr>
          <p:spPr bwMode="auto">
            <a:xfrm>
              <a:off x="4254" y="3152"/>
              <a:ext cx="142" cy="212"/>
            </a:xfrm>
            <a:custGeom>
              <a:avLst/>
              <a:gdLst>
                <a:gd name="T0" fmla="*/ 11 w 213"/>
                <a:gd name="T1" fmla="*/ 64 h 320"/>
                <a:gd name="T2" fmla="*/ 203 w 213"/>
                <a:gd name="T3" fmla="*/ 64 h 320"/>
                <a:gd name="T4" fmla="*/ 213 w 213"/>
                <a:gd name="T5" fmla="*/ 53 h 320"/>
                <a:gd name="T6" fmla="*/ 203 w 213"/>
                <a:gd name="T7" fmla="*/ 42 h 320"/>
                <a:gd name="T8" fmla="*/ 167 w 213"/>
                <a:gd name="T9" fmla="*/ 42 h 320"/>
                <a:gd name="T10" fmla="*/ 107 w 213"/>
                <a:gd name="T11" fmla="*/ 0 h 320"/>
                <a:gd name="T12" fmla="*/ 48 w 213"/>
                <a:gd name="T13" fmla="*/ 38 h 320"/>
                <a:gd name="T14" fmla="*/ 48 w 213"/>
                <a:gd name="T15" fmla="*/ 38 h 320"/>
                <a:gd name="T16" fmla="*/ 46 w 213"/>
                <a:gd name="T17" fmla="*/ 42 h 320"/>
                <a:gd name="T18" fmla="*/ 11 w 213"/>
                <a:gd name="T19" fmla="*/ 42 h 320"/>
                <a:gd name="T20" fmla="*/ 0 w 213"/>
                <a:gd name="T21" fmla="*/ 53 h 320"/>
                <a:gd name="T22" fmla="*/ 11 w 213"/>
                <a:gd name="T23" fmla="*/ 64 h 320"/>
                <a:gd name="T24" fmla="*/ 107 w 213"/>
                <a:gd name="T25" fmla="*/ 21 h 320"/>
                <a:gd name="T26" fmla="*/ 144 w 213"/>
                <a:gd name="T27" fmla="*/ 42 h 320"/>
                <a:gd name="T28" fmla="*/ 70 w 213"/>
                <a:gd name="T29" fmla="*/ 42 h 320"/>
                <a:gd name="T30" fmla="*/ 107 w 213"/>
                <a:gd name="T31" fmla="*/ 21 h 320"/>
                <a:gd name="T32" fmla="*/ 203 w 213"/>
                <a:gd name="T33" fmla="*/ 85 h 320"/>
                <a:gd name="T34" fmla="*/ 192 w 213"/>
                <a:gd name="T35" fmla="*/ 85 h 320"/>
                <a:gd name="T36" fmla="*/ 21 w 213"/>
                <a:gd name="T37" fmla="*/ 85 h 320"/>
                <a:gd name="T38" fmla="*/ 11 w 213"/>
                <a:gd name="T39" fmla="*/ 85 h 320"/>
                <a:gd name="T40" fmla="*/ 0 w 213"/>
                <a:gd name="T41" fmla="*/ 96 h 320"/>
                <a:gd name="T42" fmla="*/ 11 w 213"/>
                <a:gd name="T43" fmla="*/ 106 h 320"/>
                <a:gd name="T44" fmla="*/ 11 w 213"/>
                <a:gd name="T45" fmla="*/ 309 h 320"/>
                <a:gd name="T46" fmla="*/ 21 w 213"/>
                <a:gd name="T47" fmla="*/ 320 h 320"/>
                <a:gd name="T48" fmla="*/ 192 w 213"/>
                <a:gd name="T49" fmla="*/ 320 h 320"/>
                <a:gd name="T50" fmla="*/ 203 w 213"/>
                <a:gd name="T51" fmla="*/ 309 h 320"/>
                <a:gd name="T52" fmla="*/ 203 w 213"/>
                <a:gd name="T53" fmla="*/ 106 h 320"/>
                <a:gd name="T54" fmla="*/ 213 w 213"/>
                <a:gd name="T55" fmla="*/ 96 h 320"/>
                <a:gd name="T56" fmla="*/ 203 w 213"/>
                <a:gd name="T57" fmla="*/ 85 h 320"/>
                <a:gd name="T58" fmla="*/ 181 w 213"/>
                <a:gd name="T59" fmla="*/ 298 h 320"/>
                <a:gd name="T60" fmla="*/ 32 w 213"/>
                <a:gd name="T61" fmla="*/ 298 h 320"/>
                <a:gd name="T62" fmla="*/ 32 w 213"/>
                <a:gd name="T63" fmla="*/ 106 h 320"/>
                <a:gd name="T64" fmla="*/ 181 w 213"/>
                <a:gd name="T65" fmla="*/ 106 h 320"/>
                <a:gd name="T66" fmla="*/ 181 w 213"/>
                <a:gd name="T67" fmla="*/ 298 h 320"/>
                <a:gd name="T68" fmla="*/ 53 w 213"/>
                <a:gd name="T69" fmla="*/ 266 h 320"/>
                <a:gd name="T70" fmla="*/ 53 w 213"/>
                <a:gd name="T71" fmla="*/ 138 h 320"/>
                <a:gd name="T72" fmla="*/ 64 w 213"/>
                <a:gd name="T73" fmla="*/ 128 h 320"/>
                <a:gd name="T74" fmla="*/ 75 w 213"/>
                <a:gd name="T75" fmla="*/ 138 h 320"/>
                <a:gd name="T76" fmla="*/ 75 w 213"/>
                <a:gd name="T77" fmla="*/ 266 h 320"/>
                <a:gd name="T78" fmla="*/ 64 w 213"/>
                <a:gd name="T79" fmla="*/ 277 h 320"/>
                <a:gd name="T80" fmla="*/ 53 w 213"/>
                <a:gd name="T81" fmla="*/ 266 h 320"/>
                <a:gd name="T82" fmla="*/ 96 w 213"/>
                <a:gd name="T83" fmla="*/ 266 h 320"/>
                <a:gd name="T84" fmla="*/ 96 w 213"/>
                <a:gd name="T85" fmla="*/ 138 h 320"/>
                <a:gd name="T86" fmla="*/ 107 w 213"/>
                <a:gd name="T87" fmla="*/ 128 h 320"/>
                <a:gd name="T88" fmla="*/ 117 w 213"/>
                <a:gd name="T89" fmla="*/ 138 h 320"/>
                <a:gd name="T90" fmla="*/ 117 w 213"/>
                <a:gd name="T91" fmla="*/ 266 h 320"/>
                <a:gd name="T92" fmla="*/ 107 w 213"/>
                <a:gd name="T93" fmla="*/ 277 h 320"/>
                <a:gd name="T94" fmla="*/ 96 w 213"/>
                <a:gd name="T95" fmla="*/ 266 h 320"/>
                <a:gd name="T96" fmla="*/ 139 w 213"/>
                <a:gd name="T97" fmla="*/ 266 h 320"/>
                <a:gd name="T98" fmla="*/ 139 w 213"/>
                <a:gd name="T99" fmla="*/ 138 h 320"/>
                <a:gd name="T100" fmla="*/ 149 w 213"/>
                <a:gd name="T101" fmla="*/ 128 h 320"/>
                <a:gd name="T102" fmla="*/ 160 w 213"/>
                <a:gd name="T103" fmla="*/ 138 h 320"/>
                <a:gd name="T104" fmla="*/ 160 w 213"/>
                <a:gd name="T105" fmla="*/ 266 h 320"/>
                <a:gd name="T106" fmla="*/ 149 w 213"/>
                <a:gd name="T107" fmla="*/ 277 h 320"/>
                <a:gd name="T108" fmla="*/ 139 w 213"/>
                <a:gd name="T109" fmla="*/ 26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3" h="320">
                  <a:moveTo>
                    <a:pt x="11" y="64"/>
                  </a:moveTo>
                  <a:cubicBezTo>
                    <a:pt x="203" y="64"/>
                    <a:pt x="203" y="64"/>
                    <a:pt x="203" y="64"/>
                  </a:cubicBezTo>
                  <a:cubicBezTo>
                    <a:pt x="209" y="64"/>
                    <a:pt x="213" y="59"/>
                    <a:pt x="213" y="53"/>
                  </a:cubicBezTo>
                  <a:cubicBezTo>
                    <a:pt x="213" y="47"/>
                    <a:pt x="209" y="42"/>
                    <a:pt x="203" y="42"/>
                  </a:cubicBezTo>
                  <a:cubicBezTo>
                    <a:pt x="167" y="42"/>
                    <a:pt x="167" y="42"/>
                    <a:pt x="167" y="42"/>
                  </a:cubicBezTo>
                  <a:cubicBezTo>
                    <a:pt x="158" y="17"/>
                    <a:pt x="134" y="0"/>
                    <a:pt x="107" y="0"/>
                  </a:cubicBezTo>
                  <a:cubicBezTo>
                    <a:pt x="81" y="0"/>
                    <a:pt x="58" y="15"/>
                    <a:pt x="48" y="38"/>
                  </a:cubicBezTo>
                  <a:cubicBezTo>
                    <a:pt x="48" y="38"/>
                    <a:pt x="48" y="38"/>
                    <a:pt x="48" y="38"/>
                  </a:cubicBezTo>
                  <a:cubicBezTo>
                    <a:pt x="47" y="39"/>
                    <a:pt x="47" y="41"/>
                    <a:pt x="46" y="42"/>
                  </a:cubicBezTo>
                  <a:cubicBezTo>
                    <a:pt x="11" y="42"/>
                    <a:pt x="11" y="42"/>
                    <a:pt x="11" y="42"/>
                  </a:cubicBezTo>
                  <a:cubicBezTo>
                    <a:pt x="5" y="42"/>
                    <a:pt x="0" y="47"/>
                    <a:pt x="0" y="53"/>
                  </a:cubicBezTo>
                  <a:cubicBezTo>
                    <a:pt x="0" y="59"/>
                    <a:pt x="5" y="64"/>
                    <a:pt x="11" y="64"/>
                  </a:cubicBezTo>
                  <a:close/>
                  <a:moveTo>
                    <a:pt x="107" y="21"/>
                  </a:moveTo>
                  <a:cubicBezTo>
                    <a:pt x="122" y="21"/>
                    <a:pt x="136" y="29"/>
                    <a:pt x="144" y="42"/>
                  </a:cubicBezTo>
                  <a:cubicBezTo>
                    <a:pt x="70" y="42"/>
                    <a:pt x="70" y="42"/>
                    <a:pt x="70" y="42"/>
                  </a:cubicBezTo>
                  <a:cubicBezTo>
                    <a:pt x="77" y="29"/>
                    <a:pt x="91" y="21"/>
                    <a:pt x="107" y="21"/>
                  </a:cubicBezTo>
                  <a:close/>
                  <a:moveTo>
                    <a:pt x="203" y="85"/>
                  </a:moveTo>
                  <a:cubicBezTo>
                    <a:pt x="192" y="85"/>
                    <a:pt x="192" y="85"/>
                    <a:pt x="192" y="85"/>
                  </a:cubicBezTo>
                  <a:cubicBezTo>
                    <a:pt x="21" y="85"/>
                    <a:pt x="21" y="85"/>
                    <a:pt x="21" y="85"/>
                  </a:cubicBezTo>
                  <a:cubicBezTo>
                    <a:pt x="11" y="85"/>
                    <a:pt x="11" y="85"/>
                    <a:pt x="11" y="85"/>
                  </a:cubicBezTo>
                  <a:cubicBezTo>
                    <a:pt x="5" y="85"/>
                    <a:pt x="0" y="90"/>
                    <a:pt x="0" y="96"/>
                  </a:cubicBezTo>
                  <a:cubicBezTo>
                    <a:pt x="0" y="102"/>
                    <a:pt x="5" y="106"/>
                    <a:pt x="11" y="106"/>
                  </a:cubicBezTo>
                  <a:cubicBezTo>
                    <a:pt x="11" y="309"/>
                    <a:pt x="11" y="309"/>
                    <a:pt x="11" y="309"/>
                  </a:cubicBezTo>
                  <a:cubicBezTo>
                    <a:pt x="11" y="315"/>
                    <a:pt x="15" y="320"/>
                    <a:pt x="21" y="320"/>
                  </a:cubicBezTo>
                  <a:cubicBezTo>
                    <a:pt x="192" y="320"/>
                    <a:pt x="192" y="320"/>
                    <a:pt x="192" y="320"/>
                  </a:cubicBezTo>
                  <a:cubicBezTo>
                    <a:pt x="198" y="320"/>
                    <a:pt x="203" y="315"/>
                    <a:pt x="203" y="309"/>
                  </a:cubicBezTo>
                  <a:cubicBezTo>
                    <a:pt x="203" y="106"/>
                    <a:pt x="203" y="106"/>
                    <a:pt x="203" y="106"/>
                  </a:cubicBezTo>
                  <a:cubicBezTo>
                    <a:pt x="209" y="106"/>
                    <a:pt x="213" y="102"/>
                    <a:pt x="213" y="96"/>
                  </a:cubicBezTo>
                  <a:cubicBezTo>
                    <a:pt x="213" y="90"/>
                    <a:pt x="209" y="85"/>
                    <a:pt x="203" y="85"/>
                  </a:cubicBezTo>
                  <a:close/>
                  <a:moveTo>
                    <a:pt x="181" y="298"/>
                  </a:moveTo>
                  <a:cubicBezTo>
                    <a:pt x="32" y="298"/>
                    <a:pt x="32" y="298"/>
                    <a:pt x="32" y="298"/>
                  </a:cubicBezTo>
                  <a:cubicBezTo>
                    <a:pt x="32" y="106"/>
                    <a:pt x="32" y="106"/>
                    <a:pt x="32" y="106"/>
                  </a:cubicBezTo>
                  <a:cubicBezTo>
                    <a:pt x="181" y="106"/>
                    <a:pt x="181" y="106"/>
                    <a:pt x="181" y="106"/>
                  </a:cubicBezTo>
                  <a:lnTo>
                    <a:pt x="181" y="298"/>
                  </a:lnTo>
                  <a:close/>
                  <a:moveTo>
                    <a:pt x="53" y="266"/>
                  </a:moveTo>
                  <a:cubicBezTo>
                    <a:pt x="53" y="138"/>
                    <a:pt x="53" y="138"/>
                    <a:pt x="53" y="138"/>
                  </a:cubicBezTo>
                  <a:cubicBezTo>
                    <a:pt x="53" y="132"/>
                    <a:pt x="58" y="128"/>
                    <a:pt x="64" y="128"/>
                  </a:cubicBezTo>
                  <a:cubicBezTo>
                    <a:pt x="70" y="128"/>
                    <a:pt x="75" y="132"/>
                    <a:pt x="75" y="138"/>
                  </a:cubicBezTo>
                  <a:cubicBezTo>
                    <a:pt x="75" y="266"/>
                    <a:pt x="75" y="266"/>
                    <a:pt x="75" y="266"/>
                  </a:cubicBezTo>
                  <a:cubicBezTo>
                    <a:pt x="75" y="272"/>
                    <a:pt x="70" y="277"/>
                    <a:pt x="64" y="277"/>
                  </a:cubicBezTo>
                  <a:cubicBezTo>
                    <a:pt x="58" y="277"/>
                    <a:pt x="53" y="272"/>
                    <a:pt x="53" y="266"/>
                  </a:cubicBezTo>
                  <a:close/>
                  <a:moveTo>
                    <a:pt x="96" y="266"/>
                  </a:moveTo>
                  <a:cubicBezTo>
                    <a:pt x="96" y="138"/>
                    <a:pt x="96" y="138"/>
                    <a:pt x="96" y="138"/>
                  </a:cubicBezTo>
                  <a:cubicBezTo>
                    <a:pt x="96" y="132"/>
                    <a:pt x="101" y="128"/>
                    <a:pt x="107" y="128"/>
                  </a:cubicBezTo>
                  <a:cubicBezTo>
                    <a:pt x="113" y="128"/>
                    <a:pt x="117" y="132"/>
                    <a:pt x="117" y="138"/>
                  </a:cubicBezTo>
                  <a:cubicBezTo>
                    <a:pt x="117" y="266"/>
                    <a:pt x="117" y="266"/>
                    <a:pt x="117" y="266"/>
                  </a:cubicBezTo>
                  <a:cubicBezTo>
                    <a:pt x="117" y="272"/>
                    <a:pt x="113" y="277"/>
                    <a:pt x="107" y="277"/>
                  </a:cubicBezTo>
                  <a:cubicBezTo>
                    <a:pt x="101" y="277"/>
                    <a:pt x="96" y="272"/>
                    <a:pt x="96" y="266"/>
                  </a:cubicBezTo>
                  <a:close/>
                  <a:moveTo>
                    <a:pt x="139" y="266"/>
                  </a:moveTo>
                  <a:cubicBezTo>
                    <a:pt x="139" y="138"/>
                    <a:pt x="139" y="138"/>
                    <a:pt x="139" y="138"/>
                  </a:cubicBezTo>
                  <a:cubicBezTo>
                    <a:pt x="139" y="132"/>
                    <a:pt x="143" y="128"/>
                    <a:pt x="149" y="128"/>
                  </a:cubicBezTo>
                  <a:cubicBezTo>
                    <a:pt x="155" y="128"/>
                    <a:pt x="160" y="132"/>
                    <a:pt x="160" y="138"/>
                  </a:cubicBezTo>
                  <a:cubicBezTo>
                    <a:pt x="160" y="266"/>
                    <a:pt x="160" y="266"/>
                    <a:pt x="160" y="266"/>
                  </a:cubicBezTo>
                  <a:cubicBezTo>
                    <a:pt x="160" y="272"/>
                    <a:pt x="155" y="277"/>
                    <a:pt x="149" y="277"/>
                  </a:cubicBezTo>
                  <a:cubicBezTo>
                    <a:pt x="143" y="277"/>
                    <a:pt x="139" y="272"/>
                    <a:pt x="139" y="26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512">
              <a:extLst>
                <a:ext uri="{FF2B5EF4-FFF2-40B4-BE49-F238E27FC236}">
                  <a16:creationId xmlns:a16="http://schemas.microsoft.com/office/drawing/2014/main" id="{94A9E216-58C0-4681-91B8-424394EB2A51}"/>
                </a:ext>
              </a:extLst>
            </p:cNvPr>
            <p:cNvSpPr>
              <a:spLocks noEditPoints="1"/>
            </p:cNvSpPr>
            <p:nvPr/>
          </p:nvSpPr>
          <p:spPr bwMode="auto">
            <a:xfrm>
              <a:off x="4155" y="3088"/>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4" name="Group 325">
            <a:extLst>
              <a:ext uri="{FF2B5EF4-FFF2-40B4-BE49-F238E27FC236}">
                <a16:creationId xmlns:a16="http://schemas.microsoft.com/office/drawing/2014/main" id="{E1EF3694-1CAA-4A01-99DB-F333D81C4C76}"/>
              </a:ext>
            </a:extLst>
          </p:cNvPr>
          <p:cNvGrpSpPr>
            <a:grpSpLocks noChangeAspect="1"/>
          </p:cNvGrpSpPr>
          <p:nvPr/>
        </p:nvGrpSpPr>
        <p:grpSpPr bwMode="auto">
          <a:xfrm>
            <a:off x="2866630" y="3640172"/>
            <a:ext cx="684623" cy="686636"/>
            <a:chOff x="5044" y="1157"/>
            <a:chExt cx="340" cy="341"/>
          </a:xfrm>
          <a:solidFill>
            <a:schemeClr val="bg1"/>
          </a:solidFill>
        </p:grpSpPr>
        <p:sp>
          <p:nvSpPr>
            <p:cNvPr id="15" name="Freeform 326">
              <a:extLst>
                <a:ext uri="{FF2B5EF4-FFF2-40B4-BE49-F238E27FC236}">
                  <a16:creationId xmlns:a16="http://schemas.microsoft.com/office/drawing/2014/main" id="{BBE8D9F4-1ABF-4EF6-8B71-4EE182185B18}"/>
                </a:ext>
              </a:extLst>
            </p:cNvPr>
            <p:cNvSpPr>
              <a:spLocks noEditPoints="1"/>
            </p:cNvSpPr>
            <p:nvPr/>
          </p:nvSpPr>
          <p:spPr bwMode="auto">
            <a:xfrm>
              <a:off x="5044" y="1157"/>
              <a:ext cx="340" cy="3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90 h 512"/>
                <a:gd name="T12" fmla="*/ 21 w 512"/>
                <a:gd name="T13" fmla="*/ 256 h 512"/>
                <a:gd name="T14" fmla="*/ 256 w 512"/>
                <a:gd name="T15" fmla="*/ 21 h 512"/>
                <a:gd name="T16" fmla="*/ 490 w 512"/>
                <a:gd name="T17" fmla="*/ 256 h 512"/>
                <a:gd name="T18" fmla="*/ 256 w 512"/>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90"/>
                  </a:moveTo>
                  <a:cubicBezTo>
                    <a:pt x="126" y="490"/>
                    <a:pt x="21" y="385"/>
                    <a:pt x="21" y="256"/>
                  </a:cubicBezTo>
                  <a:cubicBezTo>
                    <a:pt x="21" y="126"/>
                    <a:pt x="126" y="21"/>
                    <a:pt x="256" y="21"/>
                  </a:cubicBezTo>
                  <a:cubicBezTo>
                    <a:pt x="385" y="21"/>
                    <a:pt x="490" y="126"/>
                    <a:pt x="490" y="256"/>
                  </a:cubicBezTo>
                  <a:cubicBezTo>
                    <a:pt x="490" y="385"/>
                    <a:pt x="385" y="490"/>
                    <a:pt x="256" y="4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327">
              <a:extLst>
                <a:ext uri="{FF2B5EF4-FFF2-40B4-BE49-F238E27FC236}">
                  <a16:creationId xmlns:a16="http://schemas.microsoft.com/office/drawing/2014/main" id="{CF4FA46F-EB13-41F5-9B25-289B6C1583CC}"/>
                </a:ext>
              </a:extLst>
            </p:cNvPr>
            <p:cNvSpPr>
              <a:spLocks noEditPoints="1"/>
            </p:cNvSpPr>
            <p:nvPr/>
          </p:nvSpPr>
          <p:spPr bwMode="auto">
            <a:xfrm>
              <a:off x="5122" y="1221"/>
              <a:ext cx="188" cy="213"/>
            </a:xfrm>
            <a:custGeom>
              <a:avLst/>
              <a:gdLst>
                <a:gd name="T0" fmla="*/ 149 w 284"/>
                <a:gd name="T1" fmla="*/ 106 h 320"/>
                <a:gd name="T2" fmla="*/ 149 w 284"/>
                <a:gd name="T3" fmla="*/ 181 h 320"/>
                <a:gd name="T4" fmla="*/ 139 w 284"/>
                <a:gd name="T5" fmla="*/ 192 h 320"/>
                <a:gd name="T6" fmla="*/ 128 w 284"/>
                <a:gd name="T7" fmla="*/ 181 h 320"/>
                <a:gd name="T8" fmla="*/ 128 w 284"/>
                <a:gd name="T9" fmla="*/ 106 h 320"/>
                <a:gd name="T10" fmla="*/ 139 w 284"/>
                <a:gd name="T11" fmla="*/ 96 h 320"/>
                <a:gd name="T12" fmla="*/ 149 w 284"/>
                <a:gd name="T13" fmla="*/ 106 h 320"/>
                <a:gd name="T14" fmla="*/ 280 w 284"/>
                <a:gd name="T15" fmla="*/ 64 h 320"/>
                <a:gd name="T16" fmla="*/ 280 w 284"/>
                <a:gd name="T17" fmla="*/ 79 h 320"/>
                <a:gd name="T18" fmla="*/ 272 w 284"/>
                <a:gd name="T19" fmla="*/ 82 h 320"/>
                <a:gd name="T20" fmla="*/ 265 w 284"/>
                <a:gd name="T21" fmla="*/ 79 h 320"/>
                <a:gd name="T22" fmla="*/ 250 w 284"/>
                <a:gd name="T23" fmla="*/ 64 h 320"/>
                <a:gd name="T24" fmla="*/ 233 w 284"/>
                <a:gd name="T25" fmla="*/ 80 h 320"/>
                <a:gd name="T26" fmla="*/ 277 w 284"/>
                <a:gd name="T27" fmla="*/ 181 h 320"/>
                <a:gd name="T28" fmla="*/ 139 w 284"/>
                <a:gd name="T29" fmla="*/ 320 h 320"/>
                <a:gd name="T30" fmla="*/ 0 w 284"/>
                <a:gd name="T31" fmla="*/ 181 h 320"/>
                <a:gd name="T32" fmla="*/ 128 w 284"/>
                <a:gd name="T33" fmla="*/ 43 h 320"/>
                <a:gd name="T34" fmla="*/ 128 w 284"/>
                <a:gd name="T35" fmla="*/ 21 h 320"/>
                <a:gd name="T36" fmla="*/ 107 w 284"/>
                <a:gd name="T37" fmla="*/ 21 h 320"/>
                <a:gd name="T38" fmla="*/ 96 w 284"/>
                <a:gd name="T39" fmla="*/ 10 h 320"/>
                <a:gd name="T40" fmla="*/ 107 w 284"/>
                <a:gd name="T41" fmla="*/ 0 h 320"/>
                <a:gd name="T42" fmla="*/ 171 w 284"/>
                <a:gd name="T43" fmla="*/ 0 h 320"/>
                <a:gd name="T44" fmla="*/ 181 w 284"/>
                <a:gd name="T45" fmla="*/ 10 h 320"/>
                <a:gd name="T46" fmla="*/ 171 w 284"/>
                <a:gd name="T47" fmla="*/ 21 h 320"/>
                <a:gd name="T48" fmla="*/ 149 w 284"/>
                <a:gd name="T49" fmla="*/ 21 h 320"/>
                <a:gd name="T50" fmla="*/ 149 w 284"/>
                <a:gd name="T51" fmla="*/ 43 h 320"/>
                <a:gd name="T52" fmla="*/ 217 w 284"/>
                <a:gd name="T53" fmla="*/ 67 h 320"/>
                <a:gd name="T54" fmla="*/ 235 w 284"/>
                <a:gd name="T55" fmla="*/ 49 h 320"/>
                <a:gd name="T56" fmla="*/ 220 w 284"/>
                <a:gd name="T57" fmla="*/ 33 h 320"/>
                <a:gd name="T58" fmla="*/ 220 w 284"/>
                <a:gd name="T59" fmla="*/ 18 h 320"/>
                <a:gd name="T60" fmla="*/ 235 w 284"/>
                <a:gd name="T61" fmla="*/ 18 h 320"/>
                <a:gd name="T62" fmla="*/ 280 w 284"/>
                <a:gd name="T63" fmla="*/ 64 h 320"/>
                <a:gd name="T64" fmla="*/ 139 w 284"/>
                <a:gd name="T65" fmla="*/ 64 h 320"/>
                <a:gd name="T66" fmla="*/ 21 w 284"/>
                <a:gd name="T67" fmla="*/ 181 h 320"/>
                <a:gd name="T68" fmla="*/ 139 w 284"/>
                <a:gd name="T69" fmla="*/ 298 h 320"/>
                <a:gd name="T70" fmla="*/ 256 w 284"/>
                <a:gd name="T71" fmla="*/ 181 h 320"/>
                <a:gd name="T72" fmla="*/ 139 w 284"/>
                <a:gd name="T73"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4" h="320">
                  <a:moveTo>
                    <a:pt x="149" y="106"/>
                  </a:moveTo>
                  <a:cubicBezTo>
                    <a:pt x="149" y="181"/>
                    <a:pt x="149" y="181"/>
                    <a:pt x="149" y="181"/>
                  </a:cubicBezTo>
                  <a:cubicBezTo>
                    <a:pt x="149" y="187"/>
                    <a:pt x="145" y="192"/>
                    <a:pt x="139" y="192"/>
                  </a:cubicBezTo>
                  <a:cubicBezTo>
                    <a:pt x="133" y="192"/>
                    <a:pt x="128" y="187"/>
                    <a:pt x="128" y="181"/>
                  </a:cubicBezTo>
                  <a:cubicBezTo>
                    <a:pt x="128" y="106"/>
                    <a:pt x="128" y="106"/>
                    <a:pt x="128" y="106"/>
                  </a:cubicBezTo>
                  <a:cubicBezTo>
                    <a:pt x="128" y="100"/>
                    <a:pt x="133" y="96"/>
                    <a:pt x="139" y="96"/>
                  </a:cubicBezTo>
                  <a:cubicBezTo>
                    <a:pt x="145" y="96"/>
                    <a:pt x="149" y="100"/>
                    <a:pt x="149" y="106"/>
                  </a:cubicBezTo>
                  <a:close/>
                  <a:moveTo>
                    <a:pt x="280" y="64"/>
                  </a:moveTo>
                  <a:cubicBezTo>
                    <a:pt x="284" y="68"/>
                    <a:pt x="284" y="75"/>
                    <a:pt x="280" y="79"/>
                  </a:cubicBezTo>
                  <a:cubicBezTo>
                    <a:pt x="278" y="81"/>
                    <a:pt x="275" y="82"/>
                    <a:pt x="272" y="82"/>
                  </a:cubicBezTo>
                  <a:cubicBezTo>
                    <a:pt x="270" y="82"/>
                    <a:pt x="267" y="81"/>
                    <a:pt x="265" y="79"/>
                  </a:cubicBezTo>
                  <a:cubicBezTo>
                    <a:pt x="250" y="64"/>
                    <a:pt x="250" y="64"/>
                    <a:pt x="250" y="64"/>
                  </a:cubicBezTo>
                  <a:cubicBezTo>
                    <a:pt x="233" y="80"/>
                    <a:pt x="233" y="80"/>
                    <a:pt x="233" y="80"/>
                  </a:cubicBezTo>
                  <a:cubicBezTo>
                    <a:pt x="260" y="105"/>
                    <a:pt x="277" y="141"/>
                    <a:pt x="277" y="181"/>
                  </a:cubicBezTo>
                  <a:cubicBezTo>
                    <a:pt x="277" y="257"/>
                    <a:pt x="215" y="320"/>
                    <a:pt x="139" y="320"/>
                  </a:cubicBezTo>
                  <a:cubicBezTo>
                    <a:pt x="62" y="320"/>
                    <a:pt x="0" y="257"/>
                    <a:pt x="0" y="181"/>
                  </a:cubicBezTo>
                  <a:cubicBezTo>
                    <a:pt x="0" y="108"/>
                    <a:pt x="57" y="48"/>
                    <a:pt x="128" y="43"/>
                  </a:cubicBezTo>
                  <a:cubicBezTo>
                    <a:pt x="128" y="21"/>
                    <a:pt x="128" y="21"/>
                    <a:pt x="128" y="21"/>
                  </a:cubicBezTo>
                  <a:cubicBezTo>
                    <a:pt x="107" y="21"/>
                    <a:pt x="107" y="21"/>
                    <a:pt x="107" y="21"/>
                  </a:cubicBezTo>
                  <a:cubicBezTo>
                    <a:pt x="101" y="21"/>
                    <a:pt x="96" y="16"/>
                    <a:pt x="96" y="10"/>
                  </a:cubicBezTo>
                  <a:cubicBezTo>
                    <a:pt x="96" y="4"/>
                    <a:pt x="101" y="0"/>
                    <a:pt x="107" y="0"/>
                  </a:cubicBezTo>
                  <a:cubicBezTo>
                    <a:pt x="171" y="0"/>
                    <a:pt x="171" y="0"/>
                    <a:pt x="171" y="0"/>
                  </a:cubicBezTo>
                  <a:cubicBezTo>
                    <a:pt x="177" y="0"/>
                    <a:pt x="181" y="4"/>
                    <a:pt x="181" y="10"/>
                  </a:cubicBezTo>
                  <a:cubicBezTo>
                    <a:pt x="181" y="16"/>
                    <a:pt x="177" y="21"/>
                    <a:pt x="171" y="21"/>
                  </a:cubicBezTo>
                  <a:cubicBezTo>
                    <a:pt x="149" y="21"/>
                    <a:pt x="149" y="21"/>
                    <a:pt x="149" y="21"/>
                  </a:cubicBezTo>
                  <a:cubicBezTo>
                    <a:pt x="149" y="43"/>
                    <a:pt x="149" y="43"/>
                    <a:pt x="149" y="43"/>
                  </a:cubicBezTo>
                  <a:cubicBezTo>
                    <a:pt x="174" y="45"/>
                    <a:pt x="197" y="53"/>
                    <a:pt x="217" y="67"/>
                  </a:cubicBezTo>
                  <a:cubicBezTo>
                    <a:pt x="235" y="49"/>
                    <a:pt x="235" y="49"/>
                    <a:pt x="235" y="49"/>
                  </a:cubicBezTo>
                  <a:cubicBezTo>
                    <a:pt x="220" y="33"/>
                    <a:pt x="220" y="33"/>
                    <a:pt x="220" y="33"/>
                  </a:cubicBezTo>
                  <a:cubicBezTo>
                    <a:pt x="215" y="29"/>
                    <a:pt x="215" y="23"/>
                    <a:pt x="220" y="18"/>
                  </a:cubicBezTo>
                  <a:cubicBezTo>
                    <a:pt x="224" y="14"/>
                    <a:pt x="231" y="14"/>
                    <a:pt x="235" y="18"/>
                  </a:cubicBezTo>
                  <a:lnTo>
                    <a:pt x="280" y="64"/>
                  </a:lnTo>
                  <a:close/>
                  <a:moveTo>
                    <a:pt x="139" y="64"/>
                  </a:moveTo>
                  <a:cubicBezTo>
                    <a:pt x="74" y="64"/>
                    <a:pt x="21" y="116"/>
                    <a:pt x="21" y="181"/>
                  </a:cubicBezTo>
                  <a:cubicBezTo>
                    <a:pt x="21" y="246"/>
                    <a:pt x="74" y="298"/>
                    <a:pt x="139" y="298"/>
                  </a:cubicBezTo>
                  <a:cubicBezTo>
                    <a:pt x="203" y="298"/>
                    <a:pt x="256" y="246"/>
                    <a:pt x="256" y="181"/>
                  </a:cubicBezTo>
                  <a:cubicBezTo>
                    <a:pt x="256" y="116"/>
                    <a:pt x="203" y="64"/>
                    <a:pt x="139" y="6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7" name="Group 932">
            <a:extLst>
              <a:ext uri="{FF2B5EF4-FFF2-40B4-BE49-F238E27FC236}">
                <a16:creationId xmlns:a16="http://schemas.microsoft.com/office/drawing/2014/main" id="{B5C473D9-625A-40E5-BBD4-E8C1E4FDA48F}"/>
              </a:ext>
            </a:extLst>
          </p:cNvPr>
          <p:cNvGrpSpPr>
            <a:grpSpLocks noChangeAspect="1"/>
          </p:cNvGrpSpPr>
          <p:nvPr/>
        </p:nvGrpSpPr>
        <p:grpSpPr bwMode="auto">
          <a:xfrm>
            <a:off x="2876034" y="2671047"/>
            <a:ext cx="715774" cy="715774"/>
            <a:chOff x="5795" y="3560"/>
            <a:chExt cx="340" cy="340"/>
          </a:xfrm>
          <a:solidFill>
            <a:schemeClr val="bg1"/>
          </a:solidFill>
        </p:grpSpPr>
        <p:sp>
          <p:nvSpPr>
            <p:cNvPr id="18" name="Freeform 933">
              <a:extLst>
                <a:ext uri="{FF2B5EF4-FFF2-40B4-BE49-F238E27FC236}">
                  <a16:creationId xmlns:a16="http://schemas.microsoft.com/office/drawing/2014/main" id="{41E7C005-71B5-46E7-86F5-79B1E1A4A33B}"/>
                </a:ext>
              </a:extLst>
            </p:cNvPr>
            <p:cNvSpPr>
              <a:spLocks noEditPoints="1"/>
            </p:cNvSpPr>
            <p:nvPr/>
          </p:nvSpPr>
          <p:spPr bwMode="auto">
            <a:xfrm>
              <a:off x="5859" y="3652"/>
              <a:ext cx="212" cy="148"/>
            </a:xfrm>
            <a:custGeom>
              <a:avLst/>
              <a:gdLst>
                <a:gd name="T0" fmla="*/ 313 w 320"/>
                <a:gd name="T1" fmla="*/ 54 h 224"/>
                <a:gd name="T2" fmla="*/ 163 w 320"/>
                <a:gd name="T3" fmla="*/ 1 h 224"/>
                <a:gd name="T4" fmla="*/ 156 w 320"/>
                <a:gd name="T5" fmla="*/ 1 h 224"/>
                <a:gd name="T6" fmla="*/ 7 w 320"/>
                <a:gd name="T7" fmla="*/ 54 h 224"/>
                <a:gd name="T8" fmla="*/ 0 w 320"/>
                <a:gd name="T9" fmla="*/ 64 h 224"/>
                <a:gd name="T10" fmla="*/ 6 w 320"/>
                <a:gd name="T11" fmla="*/ 74 h 224"/>
                <a:gd name="T12" fmla="*/ 63 w 320"/>
                <a:gd name="T13" fmla="*/ 98 h 224"/>
                <a:gd name="T14" fmla="*/ 53 w 320"/>
                <a:gd name="T15" fmla="*/ 170 h 224"/>
                <a:gd name="T16" fmla="*/ 54 w 320"/>
                <a:gd name="T17" fmla="*/ 176 h 224"/>
                <a:gd name="T18" fmla="*/ 160 w 320"/>
                <a:gd name="T19" fmla="*/ 224 h 224"/>
                <a:gd name="T20" fmla="*/ 264 w 320"/>
                <a:gd name="T21" fmla="*/ 178 h 224"/>
                <a:gd name="T22" fmla="*/ 266 w 320"/>
                <a:gd name="T23" fmla="*/ 170 h 224"/>
                <a:gd name="T24" fmla="*/ 257 w 320"/>
                <a:gd name="T25" fmla="*/ 98 h 224"/>
                <a:gd name="T26" fmla="*/ 288 w 320"/>
                <a:gd name="T27" fmla="*/ 85 h 224"/>
                <a:gd name="T28" fmla="*/ 288 w 320"/>
                <a:gd name="T29" fmla="*/ 214 h 224"/>
                <a:gd name="T30" fmla="*/ 298 w 320"/>
                <a:gd name="T31" fmla="*/ 224 h 224"/>
                <a:gd name="T32" fmla="*/ 309 w 320"/>
                <a:gd name="T33" fmla="*/ 214 h 224"/>
                <a:gd name="T34" fmla="*/ 309 w 320"/>
                <a:gd name="T35" fmla="*/ 76 h 224"/>
                <a:gd name="T36" fmla="*/ 313 w 320"/>
                <a:gd name="T37" fmla="*/ 74 h 224"/>
                <a:gd name="T38" fmla="*/ 320 w 320"/>
                <a:gd name="T39" fmla="*/ 64 h 224"/>
                <a:gd name="T40" fmla="*/ 313 w 320"/>
                <a:gd name="T41" fmla="*/ 54 h 224"/>
                <a:gd name="T42" fmla="*/ 244 w 320"/>
                <a:gd name="T43" fmla="*/ 167 h 224"/>
                <a:gd name="T44" fmla="*/ 160 w 320"/>
                <a:gd name="T45" fmla="*/ 203 h 224"/>
                <a:gd name="T46" fmla="*/ 75 w 320"/>
                <a:gd name="T47" fmla="*/ 168 h 224"/>
                <a:gd name="T48" fmla="*/ 83 w 320"/>
                <a:gd name="T49" fmla="*/ 107 h 224"/>
                <a:gd name="T50" fmla="*/ 155 w 320"/>
                <a:gd name="T51" fmla="*/ 138 h 224"/>
                <a:gd name="T52" fmla="*/ 160 w 320"/>
                <a:gd name="T53" fmla="*/ 139 h 224"/>
                <a:gd name="T54" fmla="*/ 164 w 320"/>
                <a:gd name="T55" fmla="*/ 138 h 224"/>
                <a:gd name="T56" fmla="*/ 236 w 320"/>
                <a:gd name="T57" fmla="*/ 107 h 224"/>
                <a:gd name="T58" fmla="*/ 244 w 320"/>
                <a:gd name="T59" fmla="*/ 167 h 224"/>
                <a:gd name="T60" fmla="*/ 160 w 320"/>
                <a:gd name="T61" fmla="*/ 117 h 224"/>
                <a:gd name="T62" fmla="*/ 40 w 320"/>
                <a:gd name="T63" fmla="*/ 65 h 224"/>
                <a:gd name="T64" fmla="*/ 160 w 320"/>
                <a:gd name="T65" fmla="*/ 22 h 224"/>
                <a:gd name="T66" fmla="*/ 280 w 320"/>
                <a:gd name="T67" fmla="*/ 65 h 224"/>
                <a:gd name="T68" fmla="*/ 160 w 320"/>
                <a:gd name="T69" fmla="*/ 11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24">
                  <a:moveTo>
                    <a:pt x="313" y="54"/>
                  </a:moveTo>
                  <a:cubicBezTo>
                    <a:pt x="163" y="1"/>
                    <a:pt x="163" y="1"/>
                    <a:pt x="163" y="1"/>
                  </a:cubicBezTo>
                  <a:cubicBezTo>
                    <a:pt x="161" y="0"/>
                    <a:pt x="158" y="0"/>
                    <a:pt x="156" y="1"/>
                  </a:cubicBezTo>
                  <a:cubicBezTo>
                    <a:pt x="7" y="54"/>
                    <a:pt x="7" y="54"/>
                    <a:pt x="7" y="54"/>
                  </a:cubicBezTo>
                  <a:cubicBezTo>
                    <a:pt x="3" y="56"/>
                    <a:pt x="0" y="60"/>
                    <a:pt x="0" y="64"/>
                  </a:cubicBezTo>
                  <a:cubicBezTo>
                    <a:pt x="0" y="68"/>
                    <a:pt x="2" y="72"/>
                    <a:pt x="6" y="74"/>
                  </a:cubicBezTo>
                  <a:cubicBezTo>
                    <a:pt x="63" y="98"/>
                    <a:pt x="63" y="98"/>
                    <a:pt x="63" y="98"/>
                  </a:cubicBezTo>
                  <a:cubicBezTo>
                    <a:pt x="53" y="170"/>
                    <a:pt x="53" y="170"/>
                    <a:pt x="53" y="170"/>
                  </a:cubicBezTo>
                  <a:cubicBezTo>
                    <a:pt x="53" y="172"/>
                    <a:pt x="53" y="174"/>
                    <a:pt x="54" y="176"/>
                  </a:cubicBezTo>
                  <a:cubicBezTo>
                    <a:pt x="56" y="178"/>
                    <a:pt x="83" y="224"/>
                    <a:pt x="160" y="224"/>
                  </a:cubicBezTo>
                  <a:cubicBezTo>
                    <a:pt x="223" y="224"/>
                    <a:pt x="262" y="180"/>
                    <a:pt x="264" y="178"/>
                  </a:cubicBezTo>
                  <a:cubicBezTo>
                    <a:pt x="266" y="176"/>
                    <a:pt x="267" y="173"/>
                    <a:pt x="266" y="170"/>
                  </a:cubicBezTo>
                  <a:cubicBezTo>
                    <a:pt x="257" y="98"/>
                    <a:pt x="257" y="98"/>
                    <a:pt x="257" y="98"/>
                  </a:cubicBezTo>
                  <a:cubicBezTo>
                    <a:pt x="288" y="85"/>
                    <a:pt x="288" y="85"/>
                    <a:pt x="288" y="85"/>
                  </a:cubicBezTo>
                  <a:cubicBezTo>
                    <a:pt x="288" y="214"/>
                    <a:pt x="288" y="214"/>
                    <a:pt x="288" y="214"/>
                  </a:cubicBezTo>
                  <a:cubicBezTo>
                    <a:pt x="288" y="220"/>
                    <a:pt x="292" y="224"/>
                    <a:pt x="298" y="224"/>
                  </a:cubicBezTo>
                  <a:cubicBezTo>
                    <a:pt x="304" y="224"/>
                    <a:pt x="309" y="220"/>
                    <a:pt x="309" y="214"/>
                  </a:cubicBezTo>
                  <a:cubicBezTo>
                    <a:pt x="309" y="76"/>
                    <a:pt x="309" y="76"/>
                    <a:pt x="309" y="76"/>
                  </a:cubicBezTo>
                  <a:cubicBezTo>
                    <a:pt x="313" y="74"/>
                    <a:pt x="313" y="74"/>
                    <a:pt x="313" y="74"/>
                  </a:cubicBezTo>
                  <a:cubicBezTo>
                    <a:pt x="317" y="72"/>
                    <a:pt x="320" y="68"/>
                    <a:pt x="320" y="64"/>
                  </a:cubicBezTo>
                  <a:cubicBezTo>
                    <a:pt x="320" y="60"/>
                    <a:pt x="317" y="56"/>
                    <a:pt x="313" y="54"/>
                  </a:cubicBezTo>
                  <a:close/>
                  <a:moveTo>
                    <a:pt x="244" y="167"/>
                  </a:moveTo>
                  <a:cubicBezTo>
                    <a:pt x="235" y="177"/>
                    <a:pt x="203" y="203"/>
                    <a:pt x="160" y="203"/>
                  </a:cubicBezTo>
                  <a:cubicBezTo>
                    <a:pt x="105" y="203"/>
                    <a:pt x="81" y="177"/>
                    <a:pt x="75" y="168"/>
                  </a:cubicBezTo>
                  <a:cubicBezTo>
                    <a:pt x="83" y="107"/>
                    <a:pt x="83" y="107"/>
                    <a:pt x="83" y="107"/>
                  </a:cubicBezTo>
                  <a:cubicBezTo>
                    <a:pt x="155" y="138"/>
                    <a:pt x="155" y="138"/>
                    <a:pt x="155" y="138"/>
                  </a:cubicBezTo>
                  <a:cubicBezTo>
                    <a:pt x="157" y="139"/>
                    <a:pt x="158" y="139"/>
                    <a:pt x="160" y="139"/>
                  </a:cubicBezTo>
                  <a:cubicBezTo>
                    <a:pt x="161" y="139"/>
                    <a:pt x="163" y="139"/>
                    <a:pt x="164" y="138"/>
                  </a:cubicBezTo>
                  <a:cubicBezTo>
                    <a:pt x="236" y="107"/>
                    <a:pt x="236" y="107"/>
                    <a:pt x="236" y="107"/>
                  </a:cubicBezTo>
                  <a:lnTo>
                    <a:pt x="244" y="167"/>
                  </a:lnTo>
                  <a:close/>
                  <a:moveTo>
                    <a:pt x="160" y="117"/>
                  </a:moveTo>
                  <a:cubicBezTo>
                    <a:pt x="40" y="65"/>
                    <a:pt x="40" y="65"/>
                    <a:pt x="40" y="65"/>
                  </a:cubicBezTo>
                  <a:cubicBezTo>
                    <a:pt x="160" y="22"/>
                    <a:pt x="160" y="22"/>
                    <a:pt x="160" y="22"/>
                  </a:cubicBezTo>
                  <a:cubicBezTo>
                    <a:pt x="280" y="65"/>
                    <a:pt x="280" y="65"/>
                    <a:pt x="280" y="65"/>
                  </a:cubicBezTo>
                  <a:lnTo>
                    <a:pt x="160" y="1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934">
              <a:extLst>
                <a:ext uri="{FF2B5EF4-FFF2-40B4-BE49-F238E27FC236}">
                  <a16:creationId xmlns:a16="http://schemas.microsoft.com/office/drawing/2014/main" id="{C5C6B6A1-78FD-4C3B-8D6C-67F7811E2D9C}"/>
                </a:ext>
              </a:extLst>
            </p:cNvPr>
            <p:cNvSpPr>
              <a:spLocks noEditPoints="1"/>
            </p:cNvSpPr>
            <p:nvPr/>
          </p:nvSpPr>
          <p:spPr bwMode="auto">
            <a:xfrm>
              <a:off x="5795" y="356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0" name="Group 669">
            <a:extLst>
              <a:ext uri="{FF2B5EF4-FFF2-40B4-BE49-F238E27FC236}">
                <a16:creationId xmlns:a16="http://schemas.microsoft.com/office/drawing/2014/main" id="{0DBBB7FB-959B-4C3B-B993-8A1EE8F1DF9F}"/>
              </a:ext>
            </a:extLst>
          </p:cNvPr>
          <p:cNvGrpSpPr>
            <a:grpSpLocks noChangeAspect="1"/>
          </p:cNvGrpSpPr>
          <p:nvPr/>
        </p:nvGrpSpPr>
        <p:grpSpPr bwMode="auto">
          <a:xfrm>
            <a:off x="1924806" y="4119019"/>
            <a:ext cx="780311" cy="780311"/>
            <a:chOff x="1910" y="2326"/>
            <a:chExt cx="340" cy="340"/>
          </a:xfrm>
          <a:solidFill>
            <a:schemeClr val="bg1"/>
          </a:solidFill>
        </p:grpSpPr>
        <p:sp>
          <p:nvSpPr>
            <p:cNvPr id="21" name="Freeform 670">
              <a:extLst>
                <a:ext uri="{FF2B5EF4-FFF2-40B4-BE49-F238E27FC236}">
                  <a16:creationId xmlns:a16="http://schemas.microsoft.com/office/drawing/2014/main" id="{30CA7CB3-5EE8-4533-85B3-89D6D870B803}"/>
                </a:ext>
              </a:extLst>
            </p:cNvPr>
            <p:cNvSpPr>
              <a:spLocks noEditPoints="1"/>
            </p:cNvSpPr>
            <p:nvPr/>
          </p:nvSpPr>
          <p:spPr bwMode="auto">
            <a:xfrm>
              <a:off x="1910" y="2326"/>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671">
              <a:extLst>
                <a:ext uri="{FF2B5EF4-FFF2-40B4-BE49-F238E27FC236}">
                  <a16:creationId xmlns:a16="http://schemas.microsoft.com/office/drawing/2014/main" id="{99FEC4D5-5A81-4306-A5FE-B49301CA9EFB}"/>
                </a:ext>
              </a:extLst>
            </p:cNvPr>
            <p:cNvSpPr>
              <a:spLocks noEditPoints="1"/>
            </p:cNvSpPr>
            <p:nvPr/>
          </p:nvSpPr>
          <p:spPr bwMode="auto">
            <a:xfrm>
              <a:off x="1973" y="2390"/>
              <a:ext cx="214" cy="212"/>
            </a:xfrm>
            <a:custGeom>
              <a:avLst/>
              <a:gdLst>
                <a:gd name="T0" fmla="*/ 298 w 322"/>
                <a:gd name="T1" fmla="*/ 67 h 320"/>
                <a:gd name="T2" fmla="*/ 246 w 322"/>
                <a:gd name="T3" fmla="*/ 55 h 320"/>
                <a:gd name="T4" fmla="*/ 246 w 322"/>
                <a:gd name="T5" fmla="*/ 10 h 320"/>
                <a:gd name="T6" fmla="*/ 235 w 322"/>
                <a:gd name="T7" fmla="*/ 0 h 320"/>
                <a:gd name="T8" fmla="*/ 86 w 322"/>
                <a:gd name="T9" fmla="*/ 0 h 320"/>
                <a:gd name="T10" fmla="*/ 75 w 322"/>
                <a:gd name="T11" fmla="*/ 10 h 320"/>
                <a:gd name="T12" fmla="*/ 76 w 322"/>
                <a:gd name="T13" fmla="*/ 55 h 320"/>
                <a:gd name="T14" fmla="*/ 23 w 322"/>
                <a:gd name="T15" fmla="*/ 67 h 320"/>
                <a:gd name="T16" fmla="*/ 52 w 322"/>
                <a:gd name="T17" fmla="*/ 177 h 320"/>
                <a:gd name="T18" fmla="*/ 104 w 322"/>
                <a:gd name="T19" fmla="*/ 213 h 320"/>
                <a:gd name="T20" fmla="*/ 107 w 322"/>
                <a:gd name="T21" fmla="*/ 213 h 320"/>
                <a:gd name="T22" fmla="*/ 109 w 322"/>
                <a:gd name="T23" fmla="*/ 213 h 320"/>
                <a:gd name="T24" fmla="*/ 121 w 322"/>
                <a:gd name="T25" fmla="*/ 227 h 320"/>
                <a:gd name="T26" fmla="*/ 146 w 322"/>
                <a:gd name="T27" fmla="*/ 243 h 320"/>
                <a:gd name="T28" fmla="*/ 119 w 322"/>
                <a:gd name="T29" fmla="*/ 305 h 320"/>
                <a:gd name="T30" fmla="*/ 120 w 322"/>
                <a:gd name="T31" fmla="*/ 315 h 320"/>
                <a:gd name="T32" fmla="*/ 129 w 322"/>
                <a:gd name="T33" fmla="*/ 320 h 320"/>
                <a:gd name="T34" fmla="*/ 193 w 322"/>
                <a:gd name="T35" fmla="*/ 320 h 320"/>
                <a:gd name="T36" fmla="*/ 202 w 322"/>
                <a:gd name="T37" fmla="*/ 315 h 320"/>
                <a:gd name="T38" fmla="*/ 202 w 322"/>
                <a:gd name="T39" fmla="*/ 305 h 320"/>
                <a:gd name="T40" fmla="*/ 176 w 322"/>
                <a:gd name="T41" fmla="*/ 243 h 320"/>
                <a:gd name="T42" fmla="*/ 201 w 322"/>
                <a:gd name="T43" fmla="*/ 227 h 320"/>
                <a:gd name="T44" fmla="*/ 212 w 322"/>
                <a:gd name="T45" fmla="*/ 213 h 320"/>
                <a:gd name="T46" fmla="*/ 214 w 322"/>
                <a:gd name="T47" fmla="*/ 213 h 320"/>
                <a:gd name="T48" fmla="*/ 217 w 322"/>
                <a:gd name="T49" fmla="*/ 213 h 320"/>
                <a:gd name="T50" fmla="*/ 270 w 322"/>
                <a:gd name="T51" fmla="*/ 177 h 320"/>
                <a:gd name="T52" fmla="*/ 298 w 322"/>
                <a:gd name="T53" fmla="*/ 67 h 320"/>
                <a:gd name="T54" fmla="*/ 66 w 322"/>
                <a:gd name="T55" fmla="*/ 161 h 320"/>
                <a:gd name="T56" fmla="*/ 39 w 322"/>
                <a:gd name="T57" fmla="*/ 81 h 320"/>
                <a:gd name="T58" fmla="*/ 77 w 322"/>
                <a:gd name="T59" fmla="*/ 77 h 320"/>
                <a:gd name="T60" fmla="*/ 97 w 322"/>
                <a:gd name="T61" fmla="*/ 186 h 320"/>
                <a:gd name="T62" fmla="*/ 66 w 322"/>
                <a:gd name="T63" fmla="*/ 161 h 320"/>
                <a:gd name="T64" fmla="*/ 145 w 322"/>
                <a:gd name="T65" fmla="*/ 298 h 320"/>
                <a:gd name="T66" fmla="*/ 161 w 322"/>
                <a:gd name="T67" fmla="*/ 262 h 320"/>
                <a:gd name="T68" fmla="*/ 176 w 322"/>
                <a:gd name="T69" fmla="*/ 298 h 320"/>
                <a:gd name="T70" fmla="*/ 145 w 322"/>
                <a:gd name="T71" fmla="*/ 298 h 320"/>
                <a:gd name="T72" fmla="*/ 185 w 322"/>
                <a:gd name="T73" fmla="*/ 213 h 320"/>
                <a:gd name="T74" fmla="*/ 161 w 322"/>
                <a:gd name="T75" fmla="*/ 224 h 320"/>
                <a:gd name="T76" fmla="*/ 136 w 322"/>
                <a:gd name="T77" fmla="*/ 213 h 320"/>
                <a:gd name="T78" fmla="*/ 96 w 322"/>
                <a:gd name="T79" fmla="*/ 21 h 320"/>
                <a:gd name="T80" fmla="*/ 225 w 322"/>
                <a:gd name="T81" fmla="*/ 21 h 320"/>
                <a:gd name="T82" fmla="*/ 185 w 322"/>
                <a:gd name="T83" fmla="*/ 213 h 320"/>
                <a:gd name="T84" fmla="*/ 255 w 322"/>
                <a:gd name="T85" fmla="*/ 161 h 320"/>
                <a:gd name="T86" fmla="*/ 225 w 322"/>
                <a:gd name="T87" fmla="*/ 186 h 320"/>
                <a:gd name="T88" fmla="*/ 245 w 322"/>
                <a:gd name="T89" fmla="*/ 77 h 320"/>
                <a:gd name="T90" fmla="*/ 283 w 322"/>
                <a:gd name="T91" fmla="*/ 81 h 320"/>
                <a:gd name="T92" fmla="*/ 255 w 322"/>
                <a:gd name="T93" fmla="*/ 161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20">
                  <a:moveTo>
                    <a:pt x="298" y="67"/>
                  </a:moveTo>
                  <a:cubicBezTo>
                    <a:pt x="286" y="54"/>
                    <a:pt x="268" y="50"/>
                    <a:pt x="246" y="55"/>
                  </a:cubicBezTo>
                  <a:cubicBezTo>
                    <a:pt x="247" y="30"/>
                    <a:pt x="246" y="12"/>
                    <a:pt x="246" y="10"/>
                  </a:cubicBezTo>
                  <a:cubicBezTo>
                    <a:pt x="246" y="4"/>
                    <a:pt x="241" y="0"/>
                    <a:pt x="235" y="0"/>
                  </a:cubicBezTo>
                  <a:cubicBezTo>
                    <a:pt x="86" y="0"/>
                    <a:pt x="86" y="0"/>
                    <a:pt x="86" y="0"/>
                  </a:cubicBezTo>
                  <a:cubicBezTo>
                    <a:pt x="80" y="0"/>
                    <a:pt x="76" y="4"/>
                    <a:pt x="75" y="10"/>
                  </a:cubicBezTo>
                  <a:cubicBezTo>
                    <a:pt x="75" y="12"/>
                    <a:pt x="75" y="30"/>
                    <a:pt x="76" y="55"/>
                  </a:cubicBezTo>
                  <a:cubicBezTo>
                    <a:pt x="54" y="50"/>
                    <a:pt x="35" y="54"/>
                    <a:pt x="23" y="67"/>
                  </a:cubicBezTo>
                  <a:cubicBezTo>
                    <a:pt x="0" y="92"/>
                    <a:pt x="12" y="140"/>
                    <a:pt x="52" y="177"/>
                  </a:cubicBezTo>
                  <a:cubicBezTo>
                    <a:pt x="67" y="191"/>
                    <a:pt x="85" y="207"/>
                    <a:pt x="104" y="213"/>
                  </a:cubicBezTo>
                  <a:cubicBezTo>
                    <a:pt x="105" y="213"/>
                    <a:pt x="106" y="213"/>
                    <a:pt x="107" y="213"/>
                  </a:cubicBezTo>
                  <a:cubicBezTo>
                    <a:pt x="108" y="213"/>
                    <a:pt x="109" y="213"/>
                    <a:pt x="109" y="213"/>
                  </a:cubicBezTo>
                  <a:cubicBezTo>
                    <a:pt x="113" y="218"/>
                    <a:pt x="117" y="223"/>
                    <a:pt x="121" y="227"/>
                  </a:cubicBezTo>
                  <a:cubicBezTo>
                    <a:pt x="128" y="235"/>
                    <a:pt x="136" y="240"/>
                    <a:pt x="146" y="243"/>
                  </a:cubicBezTo>
                  <a:cubicBezTo>
                    <a:pt x="119" y="305"/>
                    <a:pt x="119" y="305"/>
                    <a:pt x="119" y="305"/>
                  </a:cubicBezTo>
                  <a:cubicBezTo>
                    <a:pt x="117" y="308"/>
                    <a:pt x="118" y="312"/>
                    <a:pt x="120" y="315"/>
                  </a:cubicBezTo>
                  <a:cubicBezTo>
                    <a:pt x="122" y="318"/>
                    <a:pt x="125" y="320"/>
                    <a:pt x="129" y="320"/>
                  </a:cubicBezTo>
                  <a:cubicBezTo>
                    <a:pt x="193" y="320"/>
                    <a:pt x="193" y="320"/>
                    <a:pt x="193" y="320"/>
                  </a:cubicBezTo>
                  <a:cubicBezTo>
                    <a:pt x="196" y="320"/>
                    <a:pt x="200" y="318"/>
                    <a:pt x="202" y="315"/>
                  </a:cubicBezTo>
                  <a:cubicBezTo>
                    <a:pt x="204" y="312"/>
                    <a:pt x="204" y="308"/>
                    <a:pt x="202" y="305"/>
                  </a:cubicBezTo>
                  <a:cubicBezTo>
                    <a:pt x="176" y="243"/>
                    <a:pt x="176" y="243"/>
                    <a:pt x="176" y="243"/>
                  </a:cubicBezTo>
                  <a:cubicBezTo>
                    <a:pt x="185" y="240"/>
                    <a:pt x="193" y="235"/>
                    <a:pt x="201" y="227"/>
                  </a:cubicBezTo>
                  <a:cubicBezTo>
                    <a:pt x="205" y="223"/>
                    <a:pt x="209" y="218"/>
                    <a:pt x="212" y="213"/>
                  </a:cubicBezTo>
                  <a:cubicBezTo>
                    <a:pt x="213" y="213"/>
                    <a:pt x="213" y="213"/>
                    <a:pt x="214" y="213"/>
                  </a:cubicBezTo>
                  <a:cubicBezTo>
                    <a:pt x="215" y="213"/>
                    <a:pt x="216" y="213"/>
                    <a:pt x="217" y="213"/>
                  </a:cubicBezTo>
                  <a:cubicBezTo>
                    <a:pt x="236" y="207"/>
                    <a:pt x="254" y="191"/>
                    <a:pt x="270" y="177"/>
                  </a:cubicBezTo>
                  <a:cubicBezTo>
                    <a:pt x="309" y="140"/>
                    <a:pt x="322" y="92"/>
                    <a:pt x="298" y="67"/>
                  </a:cubicBezTo>
                  <a:close/>
                  <a:moveTo>
                    <a:pt x="66" y="161"/>
                  </a:moveTo>
                  <a:cubicBezTo>
                    <a:pt x="37" y="134"/>
                    <a:pt x="24" y="97"/>
                    <a:pt x="39" y="81"/>
                  </a:cubicBezTo>
                  <a:cubicBezTo>
                    <a:pt x="46" y="74"/>
                    <a:pt x="60" y="72"/>
                    <a:pt x="77" y="77"/>
                  </a:cubicBezTo>
                  <a:cubicBezTo>
                    <a:pt x="79" y="112"/>
                    <a:pt x="85" y="153"/>
                    <a:pt x="97" y="186"/>
                  </a:cubicBezTo>
                  <a:cubicBezTo>
                    <a:pt x="86" y="179"/>
                    <a:pt x="76" y="170"/>
                    <a:pt x="66" y="161"/>
                  </a:cubicBezTo>
                  <a:close/>
                  <a:moveTo>
                    <a:pt x="145" y="298"/>
                  </a:moveTo>
                  <a:cubicBezTo>
                    <a:pt x="161" y="262"/>
                    <a:pt x="161" y="262"/>
                    <a:pt x="161" y="262"/>
                  </a:cubicBezTo>
                  <a:cubicBezTo>
                    <a:pt x="176" y="298"/>
                    <a:pt x="176" y="298"/>
                    <a:pt x="176" y="298"/>
                  </a:cubicBezTo>
                  <a:lnTo>
                    <a:pt x="145" y="298"/>
                  </a:lnTo>
                  <a:close/>
                  <a:moveTo>
                    <a:pt x="185" y="213"/>
                  </a:moveTo>
                  <a:cubicBezTo>
                    <a:pt x="178" y="220"/>
                    <a:pt x="170" y="224"/>
                    <a:pt x="161" y="224"/>
                  </a:cubicBezTo>
                  <a:cubicBezTo>
                    <a:pt x="151" y="224"/>
                    <a:pt x="143" y="220"/>
                    <a:pt x="136" y="213"/>
                  </a:cubicBezTo>
                  <a:cubicBezTo>
                    <a:pt x="102" y="177"/>
                    <a:pt x="96" y="70"/>
                    <a:pt x="96" y="21"/>
                  </a:cubicBezTo>
                  <a:cubicBezTo>
                    <a:pt x="225" y="21"/>
                    <a:pt x="225" y="21"/>
                    <a:pt x="225" y="21"/>
                  </a:cubicBezTo>
                  <a:cubicBezTo>
                    <a:pt x="225" y="70"/>
                    <a:pt x="220" y="177"/>
                    <a:pt x="185" y="213"/>
                  </a:cubicBezTo>
                  <a:close/>
                  <a:moveTo>
                    <a:pt x="255" y="161"/>
                  </a:moveTo>
                  <a:cubicBezTo>
                    <a:pt x="246" y="170"/>
                    <a:pt x="235" y="179"/>
                    <a:pt x="225" y="186"/>
                  </a:cubicBezTo>
                  <a:cubicBezTo>
                    <a:pt x="237" y="153"/>
                    <a:pt x="242" y="112"/>
                    <a:pt x="245" y="77"/>
                  </a:cubicBezTo>
                  <a:cubicBezTo>
                    <a:pt x="261" y="72"/>
                    <a:pt x="275" y="74"/>
                    <a:pt x="283" y="81"/>
                  </a:cubicBezTo>
                  <a:cubicBezTo>
                    <a:pt x="297" y="97"/>
                    <a:pt x="284" y="134"/>
                    <a:pt x="255" y="16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3" name="Group 986">
            <a:extLst>
              <a:ext uri="{FF2B5EF4-FFF2-40B4-BE49-F238E27FC236}">
                <a16:creationId xmlns:a16="http://schemas.microsoft.com/office/drawing/2014/main" id="{30E7170A-DD9E-4B05-8A21-3476DE1F8C32}"/>
              </a:ext>
            </a:extLst>
          </p:cNvPr>
          <p:cNvGrpSpPr>
            <a:grpSpLocks noChangeAspect="1"/>
          </p:cNvGrpSpPr>
          <p:nvPr/>
        </p:nvGrpSpPr>
        <p:grpSpPr bwMode="auto">
          <a:xfrm>
            <a:off x="1091066" y="3655411"/>
            <a:ext cx="685798" cy="685798"/>
            <a:chOff x="4274" y="3998"/>
            <a:chExt cx="340" cy="340"/>
          </a:xfrm>
          <a:solidFill>
            <a:schemeClr val="bg1"/>
          </a:solidFill>
        </p:grpSpPr>
        <p:sp>
          <p:nvSpPr>
            <p:cNvPr id="24" name="Freeform 987">
              <a:extLst>
                <a:ext uri="{FF2B5EF4-FFF2-40B4-BE49-F238E27FC236}">
                  <a16:creationId xmlns:a16="http://schemas.microsoft.com/office/drawing/2014/main" id="{D319DB3D-F267-454D-B828-9F6F1717A505}"/>
                </a:ext>
              </a:extLst>
            </p:cNvPr>
            <p:cNvSpPr>
              <a:spLocks noEditPoints="1"/>
            </p:cNvSpPr>
            <p:nvPr/>
          </p:nvSpPr>
          <p:spPr bwMode="auto">
            <a:xfrm>
              <a:off x="4338" y="4068"/>
              <a:ext cx="212" cy="192"/>
            </a:xfrm>
            <a:custGeom>
              <a:avLst/>
              <a:gdLst>
                <a:gd name="T0" fmla="*/ 85 w 320"/>
                <a:gd name="T1" fmla="*/ 236 h 289"/>
                <a:gd name="T2" fmla="*/ 85 w 320"/>
                <a:gd name="T3" fmla="*/ 151 h 289"/>
                <a:gd name="T4" fmla="*/ 96 w 320"/>
                <a:gd name="T5" fmla="*/ 140 h 289"/>
                <a:gd name="T6" fmla="*/ 106 w 320"/>
                <a:gd name="T7" fmla="*/ 151 h 289"/>
                <a:gd name="T8" fmla="*/ 106 w 320"/>
                <a:gd name="T9" fmla="*/ 236 h 289"/>
                <a:gd name="T10" fmla="*/ 96 w 320"/>
                <a:gd name="T11" fmla="*/ 247 h 289"/>
                <a:gd name="T12" fmla="*/ 85 w 320"/>
                <a:gd name="T13" fmla="*/ 236 h 289"/>
                <a:gd name="T14" fmla="*/ 138 w 320"/>
                <a:gd name="T15" fmla="*/ 247 h 289"/>
                <a:gd name="T16" fmla="*/ 149 w 320"/>
                <a:gd name="T17" fmla="*/ 236 h 289"/>
                <a:gd name="T18" fmla="*/ 149 w 320"/>
                <a:gd name="T19" fmla="*/ 151 h 289"/>
                <a:gd name="T20" fmla="*/ 138 w 320"/>
                <a:gd name="T21" fmla="*/ 140 h 289"/>
                <a:gd name="T22" fmla="*/ 128 w 320"/>
                <a:gd name="T23" fmla="*/ 151 h 289"/>
                <a:gd name="T24" fmla="*/ 128 w 320"/>
                <a:gd name="T25" fmla="*/ 236 h 289"/>
                <a:gd name="T26" fmla="*/ 138 w 320"/>
                <a:gd name="T27" fmla="*/ 247 h 289"/>
                <a:gd name="T28" fmla="*/ 181 w 320"/>
                <a:gd name="T29" fmla="*/ 247 h 289"/>
                <a:gd name="T30" fmla="*/ 192 w 320"/>
                <a:gd name="T31" fmla="*/ 236 h 289"/>
                <a:gd name="T32" fmla="*/ 192 w 320"/>
                <a:gd name="T33" fmla="*/ 151 h 289"/>
                <a:gd name="T34" fmla="*/ 181 w 320"/>
                <a:gd name="T35" fmla="*/ 140 h 289"/>
                <a:gd name="T36" fmla="*/ 170 w 320"/>
                <a:gd name="T37" fmla="*/ 151 h 289"/>
                <a:gd name="T38" fmla="*/ 170 w 320"/>
                <a:gd name="T39" fmla="*/ 236 h 289"/>
                <a:gd name="T40" fmla="*/ 181 w 320"/>
                <a:gd name="T41" fmla="*/ 247 h 289"/>
                <a:gd name="T42" fmla="*/ 224 w 320"/>
                <a:gd name="T43" fmla="*/ 247 h 289"/>
                <a:gd name="T44" fmla="*/ 234 w 320"/>
                <a:gd name="T45" fmla="*/ 236 h 289"/>
                <a:gd name="T46" fmla="*/ 234 w 320"/>
                <a:gd name="T47" fmla="*/ 151 h 289"/>
                <a:gd name="T48" fmla="*/ 224 w 320"/>
                <a:gd name="T49" fmla="*/ 140 h 289"/>
                <a:gd name="T50" fmla="*/ 213 w 320"/>
                <a:gd name="T51" fmla="*/ 151 h 289"/>
                <a:gd name="T52" fmla="*/ 213 w 320"/>
                <a:gd name="T53" fmla="*/ 236 h 289"/>
                <a:gd name="T54" fmla="*/ 224 w 320"/>
                <a:gd name="T55" fmla="*/ 247 h 289"/>
                <a:gd name="T56" fmla="*/ 320 w 320"/>
                <a:gd name="T57" fmla="*/ 108 h 289"/>
                <a:gd name="T58" fmla="*/ 309 w 320"/>
                <a:gd name="T59" fmla="*/ 119 h 289"/>
                <a:gd name="T60" fmla="*/ 307 w 320"/>
                <a:gd name="T61" fmla="*/ 119 h 289"/>
                <a:gd name="T62" fmla="*/ 277 w 320"/>
                <a:gd name="T63" fmla="*/ 281 h 289"/>
                <a:gd name="T64" fmla="*/ 266 w 320"/>
                <a:gd name="T65" fmla="*/ 289 h 289"/>
                <a:gd name="T66" fmla="*/ 53 w 320"/>
                <a:gd name="T67" fmla="*/ 289 h 289"/>
                <a:gd name="T68" fmla="*/ 43 w 320"/>
                <a:gd name="T69" fmla="*/ 281 h 289"/>
                <a:gd name="T70" fmla="*/ 12 w 320"/>
                <a:gd name="T71" fmla="*/ 119 h 289"/>
                <a:gd name="T72" fmla="*/ 10 w 320"/>
                <a:gd name="T73" fmla="*/ 119 h 289"/>
                <a:gd name="T74" fmla="*/ 0 w 320"/>
                <a:gd name="T75" fmla="*/ 108 h 289"/>
                <a:gd name="T76" fmla="*/ 10 w 320"/>
                <a:gd name="T77" fmla="*/ 97 h 289"/>
                <a:gd name="T78" fmla="*/ 47 w 320"/>
                <a:gd name="T79" fmla="*/ 97 h 289"/>
                <a:gd name="T80" fmla="*/ 108 w 320"/>
                <a:gd name="T81" fmla="*/ 6 h 289"/>
                <a:gd name="T82" fmla="*/ 123 w 320"/>
                <a:gd name="T83" fmla="*/ 3 h 289"/>
                <a:gd name="T84" fmla="*/ 126 w 320"/>
                <a:gd name="T85" fmla="*/ 18 h 289"/>
                <a:gd name="T86" fmla="*/ 73 w 320"/>
                <a:gd name="T87" fmla="*/ 97 h 289"/>
                <a:gd name="T88" fmla="*/ 246 w 320"/>
                <a:gd name="T89" fmla="*/ 97 h 289"/>
                <a:gd name="T90" fmla="*/ 193 w 320"/>
                <a:gd name="T91" fmla="*/ 18 h 289"/>
                <a:gd name="T92" fmla="*/ 196 w 320"/>
                <a:gd name="T93" fmla="*/ 3 h 289"/>
                <a:gd name="T94" fmla="*/ 211 w 320"/>
                <a:gd name="T95" fmla="*/ 6 h 289"/>
                <a:gd name="T96" fmla="*/ 272 w 320"/>
                <a:gd name="T97" fmla="*/ 97 h 289"/>
                <a:gd name="T98" fmla="*/ 309 w 320"/>
                <a:gd name="T99" fmla="*/ 97 h 289"/>
                <a:gd name="T100" fmla="*/ 320 w 320"/>
                <a:gd name="T101" fmla="*/ 108 h 289"/>
                <a:gd name="T102" fmla="*/ 285 w 320"/>
                <a:gd name="T103" fmla="*/ 119 h 289"/>
                <a:gd name="T104" fmla="*/ 34 w 320"/>
                <a:gd name="T105" fmla="*/ 119 h 289"/>
                <a:gd name="T106" fmla="*/ 62 w 320"/>
                <a:gd name="T107" fmla="*/ 268 h 289"/>
                <a:gd name="T108" fmla="*/ 257 w 320"/>
                <a:gd name="T109" fmla="*/ 268 h 289"/>
                <a:gd name="T110" fmla="*/ 285 w 320"/>
                <a:gd name="T111" fmla="*/ 11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89">
                  <a:moveTo>
                    <a:pt x="85" y="236"/>
                  </a:moveTo>
                  <a:cubicBezTo>
                    <a:pt x="85" y="151"/>
                    <a:pt x="85" y="151"/>
                    <a:pt x="85" y="151"/>
                  </a:cubicBezTo>
                  <a:cubicBezTo>
                    <a:pt x="85" y="145"/>
                    <a:pt x="90" y="140"/>
                    <a:pt x="96" y="140"/>
                  </a:cubicBezTo>
                  <a:cubicBezTo>
                    <a:pt x="102" y="140"/>
                    <a:pt x="106" y="145"/>
                    <a:pt x="106" y="151"/>
                  </a:cubicBezTo>
                  <a:cubicBezTo>
                    <a:pt x="106" y="236"/>
                    <a:pt x="106" y="236"/>
                    <a:pt x="106" y="236"/>
                  </a:cubicBezTo>
                  <a:cubicBezTo>
                    <a:pt x="106" y="242"/>
                    <a:pt x="102" y="247"/>
                    <a:pt x="96" y="247"/>
                  </a:cubicBezTo>
                  <a:cubicBezTo>
                    <a:pt x="90" y="247"/>
                    <a:pt x="85" y="242"/>
                    <a:pt x="85" y="236"/>
                  </a:cubicBezTo>
                  <a:close/>
                  <a:moveTo>
                    <a:pt x="138" y="247"/>
                  </a:moveTo>
                  <a:cubicBezTo>
                    <a:pt x="144" y="247"/>
                    <a:pt x="149" y="242"/>
                    <a:pt x="149" y="236"/>
                  </a:cubicBezTo>
                  <a:cubicBezTo>
                    <a:pt x="149" y="151"/>
                    <a:pt x="149" y="151"/>
                    <a:pt x="149" y="151"/>
                  </a:cubicBezTo>
                  <a:cubicBezTo>
                    <a:pt x="149" y="145"/>
                    <a:pt x="144" y="140"/>
                    <a:pt x="138" y="140"/>
                  </a:cubicBezTo>
                  <a:cubicBezTo>
                    <a:pt x="132" y="140"/>
                    <a:pt x="128" y="145"/>
                    <a:pt x="128" y="151"/>
                  </a:cubicBezTo>
                  <a:cubicBezTo>
                    <a:pt x="128" y="236"/>
                    <a:pt x="128" y="236"/>
                    <a:pt x="128" y="236"/>
                  </a:cubicBezTo>
                  <a:cubicBezTo>
                    <a:pt x="128" y="242"/>
                    <a:pt x="132" y="247"/>
                    <a:pt x="138" y="247"/>
                  </a:cubicBezTo>
                  <a:close/>
                  <a:moveTo>
                    <a:pt x="181" y="247"/>
                  </a:moveTo>
                  <a:cubicBezTo>
                    <a:pt x="187" y="247"/>
                    <a:pt x="192" y="242"/>
                    <a:pt x="192" y="236"/>
                  </a:cubicBezTo>
                  <a:cubicBezTo>
                    <a:pt x="192" y="151"/>
                    <a:pt x="192" y="151"/>
                    <a:pt x="192" y="151"/>
                  </a:cubicBezTo>
                  <a:cubicBezTo>
                    <a:pt x="192" y="145"/>
                    <a:pt x="187" y="140"/>
                    <a:pt x="181" y="140"/>
                  </a:cubicBezTo>
                  <a:cubicBezTo>
                    <a:pt x="175" y="140"/>
                    <a:pt x="170" y="145"/>
                    <a:pt x="170" y="151"/>
                  </a:cubicBezTo>
                  <a:cubicBezTo>
                    <a:pt x="170" y="236"/>
                    <a:pt x="170" y="236"/>
                    <a:pt x="170" y="236"/>
                  </a:cubicBezTo>
                  <a:cubicBezTo>
                    <a:pt x="170" y="242"/>
                    <a:pt x="175" y="247"/>
                    <a:pt x="181" y="247"/>
                  </a:cubicBezTo>
                  <a:close/>
                  <a:moveTo>
                    <a:pt x="224" y="247"/>
                  </a:moveTo>
                  <a:cubicBezTo>
                    <a:pt x="230" y="247"/>
                    <a:pt x="234" y="242"/>
                    <a:pt x="234" y="236"/>
                  </a:cubicBezTo>
                  <a:cubicBezTo>
                    <a:pt x="234" y="151"/>
                    <a:pt x="234" y="151"/>
                    <a:pt x="234" y="151"/>
                  </a:cubicBezTo>
                  <a:cubicBezTo>
                    <a:pt x="234" y="145"/>
                    <a:pt x="230" y="140"/>
                    <a:pt x="224" y="140"/>
                  </a:cubicBezTo>
                  <a:cubicBezTo>
                    <a:pt x="218" y="140"/>
                    <a:pt x="213" y="145"/>
                    <a:pt x="213" y="151"/>
                  </a:cubicBezTo>
                  <a:cubicBezTo>
                    <a:pt x="213" y="236"/>
                    <a:pt x="213" y="236"/>
                    <a:pt x="213" y="236"/>
                  </a:cubicBezTo>
                  <a:cubicBezTo>
                    <a:pt x="213" y="242"/>
                    <a:pt x="218" y="247"/>
                    <a:pt x="224" y="247"/>
                  </a:cubicBezTo>
                  <a:close/>
                  <a:moveTo>
                    <a:pt x="320" y="108"/>
                  </a:moveTo>
                  <a:cubicBezTo>
                    <a:pt x="320" y="114"/>
                    <a:pt x="315" y="119"/>
                    <a:pt x="309" y="119"/>
                  </a:cubicBezTo>
                  <a:cubicBezTo>
                    <a:pt x="307" y="119"/>
                    <a:pt x="307" y="119"/>
                    <a:pt x="307" y="119"/>
                  </a:cubicBezTo>
                  <a:cubicBezTo>
                    <a:pt x="277" y="281"/>
                    <a:pt x="277" y="281"/>
                    <a:pt x="277" y="281"/>
                  </a:cubicBezTo>
                  <a:cubicBezTo>
                    <a:pt x="276" y="286"/>
                    <a:pt x="271" y="289"/>
                    <a:pt x="266" y="289"/>
                  </a:cubicBezTo>
                  <a:cubicBezTo>
                    <a:pt x="53" y="289"/>
                    <a:pt x="53" y="289"/>
                    <a:pt x="53" y="289"/>
                  </a:cubicBezTo>
                  <a:cubicBezTo>
                    <a:pt x="48" y="289"/>
                    <a:pt x="43" y="286"/>
                    <a:pt x="43" y="281"/>
                  </a:cubicBezTo>
                  <a:cubicBezTo>
                    <a:pt x="12" y="119"/>
                    <a:pt x="12" y="119"/>
                    <a:pt x="12" y="119"/>
                  </a:cubicBezTo>
                  <a:cubicBezTo>
                    <a:pt x="10" y="119"/>
                    <a:pt x="10" y="119"/>
                    <a:pt x="10" y="119"/>
                  </a:cubicBezTo>
                  <a:cubicBezTo>
                    <a:pt x="4" y="119"/>
                    <a:pt x="0" y="114"/>
                    <a:pt x="0" y="108"/>
                  </a:cubicBezTo>
                  <a:cubicBezTo>
                    <a:pt x="0" y="102"/>
                    <a:pt x="4" y="97"/>
                    <a:pt x="10" y="97"/>
                  </a:cubicBezTo>
                  <a:cubicBezTo>
                    <a:pt x="47" y="97"/>
                    <a:pt x="47" y="97"/>
                    <a:pt x="47" y="97"/>
                  </a:cubicBezTo>
                  <a:cubicBezTo>
                    <a:pt x="108" y="6"/>
                    <a:pt x="108" y="6"/>
                    <a:pt x="108" y="6"/>
                  </a:cubicBezTo>
                  <a:cubicBezTo>
                    <a:pt x="111" y="1"/>
                    <a:pt x="118" y="0"/>
                    <a:pt x="123" y="3"/>
                  </a:cubicBezTo>
                  <a:cubicBezTo>
                    <a:pt x="128" y="6"/>
                    <a:pt x="129" y="13"/>
                    <a:pt x="126" y="18"/>
                  </a:cubicBezTo>
                  <a:cubicBezTo>
                    <a:pt x="73" y="97"/>
                    <a:pt x="73" y="97"/>
                    <a:pt x="73" y="97"/>
                  </a:cubicBezTo>
                  <a:cubicBezTo>
                    <a:pt x="246" y="97"/>
                    <a:pt x="246" y="97"/>
                    <a:pt x="246" y="97"/>
                  </a:cubicBezTo>
                  <a:cubicBezTo>
                    <a:pt x="193" y="18"/>
                    <a:pt x="193" y="18"/>
                    <a:pt x="193" y="18"/>
                  </a:cubicBezTo>
                  <a:cubicBezTo>
                    <a:pt x="190" y="13"/>
                    <a:pt x="192" y="6"/>
                    <a:pt x="196" y="3"/>
                  </a:cubicBezTo>
                  <a:cubicBezTo>
                    <a:pt x="201" y="0"/>
                    <a:pt x="208" y="1"/>
                    <a:pt x="211" y="6"/>
                  </a:cubicBezTo>
                  <a:cubicBezTo>
                    <a:pt x="272" y="97"/>
                    <a:pt x="272" y="97"/>
                    <a:pt x="272" y="97"/>
                  </a:cubicBezTo>
                  <a:cubicBezTo>
                    <a:pt x="309" y="97"/>
                    <a:pt x="309" y="97"/>
                    <a:pt x="309" y="97"/>
                  </a:cubicBezTo>
                  <a:cubicBezTo>
                    <a:pt x="315" y="97"/>
                    <a:pt x="320" y="102"/>
                    <a:pt x="320" y="108"/>
                  </a:cubicBezTo>
                  <a:close/>
                  <a:moveTo>
                    <a:pt x="285" y="119"/>
                  </a:moveTo>
                  <a:cubicBezTo>
                    <a:pt x="34" y="119"/>
                    <a:pt x="34" y="119"/>
                    <a:pt x="34" y="119"/>
                  </a:cubicBezTo>
                  <a:cubicBezTo>
                    <a:pt x="62" y="268"/>
                    <a:pt x="62" y="268"/>
                    <a:pt x="62" y="268"/>
                  </a:cubicBezTo>
                  <a:cubicBezTo>
                    <a:pt x="257" y="268"/>
                    <a:pt x="257" y="268"/>
                    <a:pt x="257" y="268"/>
                  </a:cubicBezTo>
                  <a:lnTo>
                    <a:pt x="285" y="11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988">
              <a:extLst>
                <a:ext uri="{FF2B5EF4-FFF2-40B4-BE49-F238E27FC236}">
                  <a16:creationId xmlns:a16="http://schemas.microsoft.com/office/drawing/2014/main" id="{B22F35CC-A30F-4A23-B2DB-742C45660FB2}"/>
                </a:ext>
              </a:extLst>
            </p:cNvPr>
            <p:cNvSpPr>
              <a:spLocks noEditPoints="1"/>
            </p:cNvSpPr>
            <p:nvPr/>
          </p:nvSpPr>
          <p:spPr bwMode="auto">
            <a:xfrm>
              <a:off x="4274" y="399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6" name="Group 519">
            <a:extLst>
              <a:ext uri="{FF2B5EF4-FFF2-40B4-BE49-F238E27FC236}">
                <a16:creationId xmlns:a16="http://schemas.microsoft.com/office/drawing/2014/main" id="{967C032A-CC8B-4690-83DB-72745EB75597}"/>
              </a:ext>
            </a:extLst>
          </p:cNvPr>
          <p:cNvGrpSpPr>
            <a:grpSpLocks noChangeAspect="1"/>
          </p:cNvGrpSpPr>
          <p:nvPr/>
        </p:nvGrpSpPr>
        <p:grpSpPr bwMode="auto">
          <a:xfrm>
            <a:off x="1973708" y="2199836"/>
            <a:ext cx="689055" cy="689055"/>
            <a:chOff x="4190" y="2983"/>
            <a:chExt cx="340" cy="340"/>
          </a:xfrm>
          <a:solidFill>
            <a:schemeClr val="bg1"/>
          </a:solidFill>
        </p:grpSpPr>
        <p:sp>
          <p:nvSpPr>
            <p:cNvPr id="27" name="Freeform 520">
              <a:extLst>
                <a:ext uri="{FF2B5EF4-FFF2-40B4-BE49-F238E27FC236}">
                  <a16:creationId xmlns:a16="http://schemas.microsoft.com/office/drawing/2014/main" id="{8BCCF3DF-455C-418E-B945-9274BDB9D95E}"/>
                </a:ext>
              </a:extLst>
            </p:cNvPr>
            <p:cNvSpPr>
              <a:spLocks noEditPoints="1"/>
            </p:cNvSpPr>
            <p:nvPr/>
          </p:nvSpPr>
          <p:spPr bwMode="auto">
            <a:xfrm>
              <a:off x="4268" y="3061"/>
              <a:ext cx="184" cy="184"/>
            </a:xfrm>
            <a:custGeom>
              <a:avLst/>
              <a:gdLst>
                <a:gd name="T0" fmla="*/ 267 w 278"/>
                <a:gd name="T1" fmla="*/ 96 h 277"/>
                <a:gd name="T2" fmla="*/ 277 w 278"/>
                <a:gd name="T3" fmla="*/ 13 h 277"/>
                <a:gd name="T4" fmla="*/ 267 w 278"/>
                <a:gd name="T5" fmla="*/ 0 h 277"/>
                <a:gd name="T6" fmla="*/ 163 w 278"/>
                <a:gd name="T7" fmla="*/ 4 h 277"/>
                <a:gd name="T8" fmla="*/ 169 w 278"/>
                <a:gd name="T9" fmla="*/ 96 h 277"/>
                <a:gd name="T10" fmla="*/ 149 w 278"/>
                <a:gd name="T11" fmla="*/ 107 h 277"/>
                <a:gd name="T12" fmla="*/ 128 w 278"/>
                <a:gd name="T13" fmla="*/ 128 h 277"/>
                <a:gd name="T14" fmla="*/ 117 w 278"/>
                <a:gd name="T15" fmla="*/ 96 h 277"/>
                <a:gd name="T16" fmla="*/ 117 w 278"/>
                <a:gd name="T17" fmla="*/ 12 h 277"/>
                <a:gd name="T18" fmla="*/ 107 w 278"/>
                <a:gd name="T19" fmla="*/ 0 h 277"/>
                <a:gd name="T20" fmla="*/ 2 w 278"/>
                <a:gd name="T21" fmla="*/ 4 h 277"/>
                <a:gd name="T22" fmla="*/ 19 w 278"/>
                <a:gd name="T23" fmla="*/ 96 h 277"/>
                <a:gd name="T24" fmla="*/ 3 w 278"/>
                <a:gd name="T25" fmla="*/ 100 h 277"/>
                <a:gd name="T26" fmla="*/ 12 w 278"/>
                <a:gd name="T27" fmla="*/ 225 h 277"/>
                <a:gd name="T28" fmla="*/ 32 w 278"/>
                <a:gd name="T29" fmla="*/ 235 h 277"/>
                <a:gd name="T30" fmla="*/ 43 w 278"/>
                <a:gd name="T31" fmla="*/ 277 h 277"/>
                <a:gd name="T32" fmla="*/ 117 w 278"/>
                <a:gd name="T33" fmla="*/ 267 h 277"/>
                <a:gd name="T34" fmla="*/ 128 w 278"/>
                <a:gd name="T35" fmla="*/ 224 h 277"/>
                <a:gd name="T36" fmla="*/ 149 w 278"/>
                <a:gd name="T37" fmla="*/ 213 h 277"/>
                <a:gd name="T38" fmla="*/ 160 w 278"/>
                <a:gd name="T39" fmla="*/ 235 h 277"/>
                <a:gd name="T40" fmla="*/ 171 w 278"/>
                <a:gd name="T41" fmla="*/ 277 h 277"/>
                <a:gd name="T42" fmla="*/ 245 w 278"/>
                <a:gd name="T43" fmla="*/ 267 h 277"/>
                <a:gd name="T44" fmla="*/ 255 w 278"/>
                <a:gd name="T45" fmla="*/ 235 h 277"/>
                <a:gd name="T46" fmla="*/ 277 w 278"/>
                <a:gd name="T47" fmla="*/ 108 h 277"/>
                <a:gd name="T48" fmla="*/ 183 w 278"/>
                <a:gd name="T49" fmla="*/ 21 h 277"/>
                <a:gd name="T50" fmla="*/ 237 w 278"/>
                <a:gd name="T51" fmla="*/ 96 h 277"/>
                <a:gd name="T52" fmla="*/ 183 w 278"/>
                <a:gd name="T53" fmla="*/ 21 h 277"/>
                <a:gd name="T54" fmla="*/ 95 w 278"/>
                <a:gd name="T55" fmla="*/ 21 h 277"/>
                <a:gd name="T56" fmla="*/ 41 w 278"/>
                <a:gd name="T57" fmla="*/ 96 h 277"/>
                <a:gd name="T58" fmla="*/ 107 w 278"/>
                <a:gd name="T59" fmla="*/ 117 h 277"/>
                <a:gd name="T60" fmla="*/ 32 w 278"/>
                <a:gd name="T61" fmla="*/ 213 h 277"/>
                <a:gd name="T62" fmla="*/ 107 w 278"/>
                <a:gd name="T63" fmla="*/ 117 h 277"/>
                <a:gd name="T64" fmla="*/ 53 w 278"/>
                <a:gd name="T65" fmla="*/ 256 h 277"/>
                <a:gd name="T66" fmla="*/ 96 w 278"/>
                <a:gd name="T67" fmla="*/ 235 h 277"/>
                <a:gd name="T68" fmla="*/ 128 w 278"/>
                <a:gd name="T69" fmla="*/ 192 h 277"/>
                <a:gd name="T70" fmla="*/ 149 w 278"/>
                <a:gd name="T71" fmla="*/ 149 h 277"/>
                <a:gd name="T72" fmla="*/ 128 w 278"/>
                <a:gd name="T73" fmla="*/ 192 h 277"/>
                <a:gd name="T74" fmla="*/ 181 w 278"/>
                <a:gd name="T75" fmla="*/ 256 h 277"/>
                <a:gd name="T76" fmla="*/ 224 w 278"/>
                <a:gd name="T77" fmla="*/ 235 h 277"/>
                <a:gd name="T78" fmla="*/ 245 w 278"/>
                <a:gd name="T79" fmla="*/ 213 h 277"/>
                <a:gd name="T80" fmla="*/ 171 w 278"/>
                <a:gd name="T81" fmla="*/ 117 h 277"/>
                <a:gd name="T82" fmla="*/ 245 w 278"/>
                <a:gd name="T83" fmla="*/ 21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8" h="277">
                  <a:moveTo>
                    <a:pt x="275" y="100"/>
                  </a:moveTo>
                  <a:cubicBezTo>
                    <a:pt x="273" y="97"/>
                    <a:pt x="270" y="96"/>
                    <a:pt x="267" y="96"/>
                  </a:cubicBezTo>
                  <a:cubicBezTo>
                    <a:pt x="259" y="96"/>
                    <a:pt x="259" y="96"/>
                    <a:pt x="259" y="96"/>
                  </a:cubicBezTo>
                  <a:cubicBezTo>
                    <a:pt x="277" y="13"/>
                    <a:pt x="277" y="13"/>
                    <a:pt x="277" y="13"/>
                  </a:cubicBezTo>
                  <a:cubicBezTo>
                    <a:pt x="278" y="10"/>
                    <a:pt x="277" y="7"/>
                    <a:pt x="275" y="4"/>
                  </a:cubicBezTo>
                  <a:cubicBezTo>
                    <a:pt x="273" y="1"/>
                    <a:pt x="270" y="0"/>
                    <a:pt x="267" y="0"/>
                  </a:cubicBezTo>
                  <a:cubicBezTo>
                    <a:pt x="171" y="0"/>
                    <a:pt x="171" y="0"/>
                    <a:pt x="171" y="0"/>
                  </a:cubicBezTo>
                  <a:cubicBezTo>
                    <a:pt x="168" y="0"/>
                    <a:pt x="165" y="1"/>
                    <a:pt x="163" y="4"/>
                  </a:cubicBezTo>
                  <a:cubicBezTo>
                    <a:pt x="161" y="6"/>
                    <a:pt x="160" y="9"/>
                    <a:pt x="160" y="12"/>
                  </a:cubicBezTo>
                  <a:cubicBezTo>
                    <a:pt x="169" y="96"/>
                    <a:pt x="169" y="96"/>
                    <a:pt x="169" y="96"/>
                  </a:cubicBezTo>
                  <a:cubicBezTo>
                    <a:pt x="160" y="96"/>
                    <a:pt x="160" y="96"/>
                    <a:pt x="160" y="96"/>
                  </a:cubicBezTo>
                  <a:cubicBezTo>
                    <a:pt x="154" y="96"/>
                    <a:pt x="149" y="101"/>
                    <a:pt x="149" y="107"/>
                  </a:cubicBezTo>
                  <a:cubicBezTo>
                    <a:pt x="149" y="128"/>
                    <a:pt x="149" y="128"/>
                    <a:pt x="149" y="128"/>
                  </a:cubicBezTo>
                  <a:cubicBezTo>
                    <a:pt x="128" y="128"/>
                    <a:pt x="128" y="128"/>
                    <a:pt x="128" y="128"/>
                  </a:cubicBezTo>
                  <a:cubicBezTo>
                    <a:pt x="128" y="107"/>
                    <a:pt x="128" y="107"/>
                    <a:pt x="128" y="107"/>
                  </a:cubicBezTo>
                  <a:cubicBezTo>
                    <a:pt x="128" y="101"/>
                    <a:pt x="123" y="96"/>
                    <a:pt x="117" y="96"/>
                  </a:cubicBezTo>
                  <a:cubicBezTo>
                    <a:pt x="108" y="96"/>
                    <a:pt x="108" y="96"/>
                    <a:pt x="108" y="96"/>
                  </a:cubicBezTo>
                  <a:cubicBezTo>
                    <a:pt x="117" y="12"/>
                    <a:pt x="117" y="12"/>
                    <a:pt x="117" y="12"/>
                  </a:cubicBezTo>
                  <a:cubicBezTo>
                    <a:pt x="118" y="9"/>
                    <a:pt x="117" y="6"/>
                    <a:pt x="115" y="4"/>
                  </a:cubicBezTo>
                  <a:cubicBezTo>
                    <a:pt x="113" y="1"/>
                    <a:pt x="110" y="0"/>
                    <a:pt x="107" y="0"/>
                  </a:cubicBezTo>
                  <a:cubicBezTo>
                    <a:pt x="11" y="0"/>
                    <a:pt x="11" y="0"/>
                    <a:pt x="11" y="0"/>
                  </a:cubicBezTo>
                  <a:cubicBezTo>
                    <a:pt x="7" y="0"/>
                    <a:pt x="4" y="1"/>
                    <a:pt x="2" y="4"/>
                  </a:cubicBezTo>
                  <a:cubicBezTo>
                    <a:pt x="0" y="7"/>
                    <a:pt x="0" y="10"/>
                    <a:pt x="0" y="13"/>
                  </a:cubicBezTo>
                  <a:cubicBezTo>
                    <a:pt x="19" y="96"/>
                    <a:pt x="19" y="96"/>
                    <a:pt x="19" y="96"/>
                  </a:cubicBezTo>
                  <a:cubicBezTo>
                    <a:pt x="11" y="96"/>
                    <a:pt x="11" y="96"/>
                    <a:pt x="11" y="96"/>
                  </a:cubicBezTo>
                  <a:cubicBezTo>
                    <a:pt x="8" y="96"/>
                    <a:pt x="5" y="97"/>
                    <a:pt x="3" y="100"/>
                  </a:cubicBezTo>
                  <a:cubicBezTo>
                    <a:pt x="1" y="102"/>
                    <a:pt x="0" y="105"/>
                    <a:pt x="0" y="108"/>
                  </a:cubicBezTo>
                  <a:cubicBezTo>
                    <a:pt x="12" y="225"/>
                    <a:pt x="12" y="225"/>
                    <a:pt x="12" y="225"/>
                  </a:cubicBezTo>
                  <a:cubicBezTo>
                    <a:pt x="12" y="231"/>
                    <a:pt x="17" y="235"/>
                    <a:pt x="22" y="235"/>
                  </a:cubicBezTo>
                  <a:cubicBezTo>
                    <a:pt x="32" y="235"/>
                    <a:pt x="32" y="235"/>
                    <a:pt x="32" y="235"/>
                  </a:cubicBezTo>
                  <a:cubicBezTo>
                    <a:pt x="32" y="267"/>
                    <a:pt x="32" y="267"/>
                    <a:pt x="32" y="267"/>
                  </a:cubicBezTo>
                  <a:cubicBezTo>
                    <a:pt x="32" y="273"/>
                    <a:pt x="37" y="277"/>
                    <a:pt x="43" y="277"/>
                  </a:cubicBezTo>
                  <a:cubicBezTo>
                    <a:pt x="107" y="277"/>
                    <a:pt x="107" y="277"/>
                    <a:pt x="107" y="277"/>
                  </a:cubicBezTo>
                  <a:cubicBezTo>
                    <a:pt x="113" y="277"/>
                    <a:pt x="117" y="273"/>
                    <a:pt x="117" y="267"/>
                  </a:cubicBezTo>
                  <a:cubicBezTo>
                    <a:pt x="117" y="235"/>
                    <a:pt x="117" y="235"/>
                    <a:pt x="117" y="235"/>
                  </a:cubicBezTo>
                  <a:cubicBezTo>
                    <a:pt x="123" y="235"/>
                    <a:pt x="128" y="230"/>
                    <a:pt x="128" y="224"/>
                  </a:cubicBezTo>
                  <a:cubicBezTo>
                    <a:pt x="128" y="213"/>
                    <a:pt x="128" y="213"/>
                    <a:pt x="128" y="213"/>
                  </a:cubicBezTo>
                  <a:cubicBezTo>
                    <a:pt x="149" y="213"/>
                    <a:pt x="149" y="213"/>
                    <a:pt x="149" y="213"/>
                  </a:cubicBezTo>
                  <a:cubicBezTo>
                    <a:pt x="149" y="224"/>
                    <a:pt x="149" y="224"/>
                    <a:pt x="149" y="224"/>
                  </a:cubicBezTo>
                  <a:cubicBezTo>
                    <a:pt x="149" y="230"/>
                    <a:pt x="154" y="235"/>
                    <a:pt x="160" y="235"/>
                  </a:cubicBezTo>
                  <a:cubicBezTo>
                    <a:pt x="160" y="267"/>
                    <a:pt x="160" y="267"/>
                    <a:pt x="160" y="267"/>
                  </a:cubicBezTo>
                  <a:cubicBezTo>
                    <a:pt x="160" y="273"/>
                    <a:pt x="165" y="277"/>
                    <a:pt x="171" y="277"/>
                  </a:cubicBezTo>
                  <a:cubicBezTo>
                    <a:pt x="235" y="277"/>
                    <a:pt x="235" y="277"/>
                    <a:pt x="235" y="277"/>
                  </a:cubicBezTo>
                  <a:cubicBezTo>
                    <a:pt x="241" y="277"/>
                    <a:pt x="245" y="273"/>
                    <a:pt x="245" y="267"/>
                  </a:cubicBezTo>
                  <a:cubicBezTo>
                    <a:pt x="245" y="235"/>
                    <a:pt x="245" y="235"/>
                    <a:pt x="245" y="235"/>
                  </a:cubicBezTo>
                  <a:cubicBezTo>
                    <a:pt x="255" y="235"/>
                    <a:pt x="255" y="235"/>
                    <a:pt x="255" y="235"/>
                  </a:cubicBezTo>
                  <a:cubicBezTo>
                    <a:pt x="260" y="235"/>
                    <a:pt x="265" y="231"/>
                    <a:pt x="266" y="225"/>
                  </a:cubicBezTo>
                  <a:cubicBezTo>
                    <a:pt x="277" y="108"/>
                    <a:pt x="277" y="108"/>
                    <a:pt x="277" y="108"/>
                  </a:cubicBezTo>
                  <a:cubicBezTo>
                    <a:pt x="278" y="105"/>
                    <a:pt x="277" y="102"/>
                    <a:pt x="275" y="100"/>
                  </a:cubicBezTo>
                  <a:close/>
                  <a:moveTo>
                    <a:pt x="183" y="21"/>
                  </a:moveTo>
                  <a:cubicBezTo>
                    <a:pt x="253" y="21"/>
                    <a:pt x="253" y="21"/>
                    <a:pt x="253" y="21"/>
                  </a:cubicBezTo>
                  <a:cubicBezTo>
                    <a:pt x="237" y="96"/>
                    <a:pt x="237" y="96"/>
                    <a:pt x="237" y="96"/>
                  </a:cubicBezTo>
                  <a:cubicBezTo>
                    <a:pt x="191" y="96"/>
                    <a:pt x="191" y="96"/>
                    <a:pt x="191" y="96"/>
                  </a:cubicBezTo>
                  <a:lnTo>
                    <a:pt x="183" y="21"/>
                  </a:lnTo>
                  <a:close/>
                  <a:moveTo>
                    <a:pt x="24" y="21"/>
                  </a:moveTo>
                  <a:cubicBezTo>
                    <a:pt x="95" y="21"/>
                    <a:pt x="95" y="21"/>
                    <a:pt x="95" y="21"/>
                  </a:cubicBezTo>
                  <a:cubicBezTo>
                    <a:pt x="86" y="96"/>
                    <a:pt x="86" y="96"/>
                    <a:pt x="86" y="96"/>
                  </a:cubicBezTo>
                  <a:cubicBezTo>
                    <a:pt x="41" y="96"/>
                    <a:pt x="41" y="96"/>
                    <a:pt x="41" y="96"/>
                  </a:cubicBezTo>
                  <a:lnTo>
                    <a:pt x="24" y="21"/>
                  </a:lnTo>
                  <a:close/>
                  <a:moveTo>
                    <a:pt x="107" y="117"/>
                  </a:moveTo>
                  <a:cubicBezTo>
                    <a:pt x="107" y="213"/>
                    <a:pt x="107" y="213"/>
                    <a:pt x="107" y="213"/>
                  </a:cubicBezTo>
                  <a:cubicBezTo>
                    <a:pt x="32" y="213"/>
                    <a:pt x="32" y="213"/>
                    <a:pt x="32" y="213"/>
                  </a:cubicBezTo>
                  <a:cubicBezTo>
                    <a:pt x="22" y="117"/>
                    <a:pt x="22" y="117"/>
                    <a:pt x="22" y="117"/>
                  </a:cubicBezTo>
                  <a:lnTo>
                    <a:pt x="107" y="117"/>
                  </a:lnTo>
                  <a:close/>
                  <a:moveTo>
                    <a:pt x="96" y="256"/>
                  </a:moveTo>
                  <a:cubicBezTo>
                    <a:pt x="53" y="256"/>
                    <a:pt x="53" y="256"/>
                    <a:pt x="53" y="256"/>
                  </a:cubicBezTo>
                  <a:cubicBezTo>
                    <a:pt x="53" y="235"/>
                    <a:pt x="53" y="235"/>
                    <a:pt x="53" y="235"/>
                  </a:cubicBezTo>
                  <a:cubicBezTo>
                    <a:pt x="96" y="235"/>
                    <a:pt x="96" y="235"/>
                    <a:pt x="96" y="235"/>
                  </a:cubicBezTo>
                  <a:lnTo>
                    <a:pt x="96" y="256"/>
                  </a:lnTo>
                  <a:close/>
                  <a:moveTo>
                    <a:pt x="128" y="192"/>
                  </a:moveTo>
                  <a:cubicBezTo>
                    <a:pt x="128" y="149"/>
                    <a:pt x="128" y="149"/>
                    <a:pt x="128" y="149"/>
                  </a:cubicBezTo>
                  <a:cubicBezTo>
                    <a:pt x="149" y="149"/>
                    <a:pt x="149" y="149"/>
                    <a:pt x="149" y="149"/>
                  </a:cubicBezTo>
                  <a:cubicBezTo>
                    <a:pt x="149" y="192"/>
                    <a:pt x="149" y="192"/>
                    <a:pt x="149" y="192"/>
                  </a:cubicBezTo>
                  <a:lnTo>
                    <a:pt x="128" y="192"/>
                  </a:lnTo>
                  <a:close/>
                  <a:moveTo>
                    <a:pt x="224" y="256"/>
                  </a:moveTo>
                  <a:cubicBezTo>
                    <a:pt x="181" y="256"/>
                    <a:pt x="181" y="256"/>
                    <a:pt x="181" y="256"/>
                  </a:cubicBezTo>
                  <a:cubicBezTo>
                    <a:pt x="181" y="235"/>
                    <a:pt x="181" y="235"/>
                    <a:pt x="181" y="235"/>
                  </a:cubicBezTo>
                  <a:cubicBezTo>
                    <a:pt x="224" y="235"/>
                    <a:pt x="224" y="235"/>
                    <a:pt x="224" y="235"/>
                  </a:cubicBezTo>
                  <a:lnTo>
                    <a:pt x="224" y="256"/>
                  </a:lnTo>
                  <a:close/>
                  <a:moveTo>
                    <a:pt x="245" y="213"/>
                  </a:moveTo>
                  <a:cubicBezTo>
                    <a:pt x="171" y="213"/>
                    <a:pt x="171" y="213"/>
                    <a:pt x="171" y="213"/>
                  </a:cubicBezTo>
                  <a:cubicBezTo>
                    <a:pt x="171" y="117"/>
                    <a:pt x="171" y="117"/>
                    <a:pt x="171" y="117"/>
                  </a:cubicBezTo>
                  <a:cubicBezTo>
                    <a:pt x="255" y="117"/>
                    <a:pt x="255" y="117"/>
                    <a:pt x="255" y="117"/>
                  </a:cubicBezTo>
                  <a:lnTo>
                    <a:pt x="245" y="21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521">
              <a:extLst>
                <a:ext uri="{FF2B5EF4-FFF2-40B4-BE49-F238E27FC236}">
                  <a16:creationId xmlns:a16="http://schemas.microsoft.com/office/drawing/2014/main" id="{D9924432-15D9-4E1A-A210-9E559A2D59DC}"/>
                </a:ext>
              </a:extLst>
            </p:cNvPr>
            <p:cNvSpPr>
              <a:spLocks noEditPoints="1"/>
            </p:cNvSpPr>
            <p:nvPr/>
          </p:nvSpPr>
          <p:spPr bwMode="auto">
            <a:xfrm>
              <a:off x="4190" y="298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57" name="Freeform 388">
            <a:extLst>
              <a:ext uri="{FF2B5EF4-FFF2-40B4-BE49-F238E27FC236}">
                <a16:creationId xmlns:a16="http://schemas.microsoft.com/office/drawing/2014/main" id="{AF11BC32-D2B7-447B-844C-C2CDC65ABF76}"/>
              </a:ext>
            </a:extLst>
          </p:cNvPr>
          <p:cNvSpPr>
            <a:spLocks noEditPoints="1"/>
          </p:cNvSpPr>
          <p:nvPr/>
        </p:nvSpPr>
        <p:spPr bwMode="auto">
          <a:xfrm>
            <a:off x="4518807" y="2996394"/>
            <a:ext cx="63230" cy="84095"/>
          </a:xfrm>
          <a:custGeom>
            <a:avLst/>
            <a:gdLst>
              <a:gd name="T0" fmla="*/ 64 w 320"/>
              <a:gd name="T1" fmla="*/ 0 h 213"/>
              <a:gd name="T2" fmla="*/ 10 w 320"/>
              <a:gd name="T3" fmla="*/ 0 h 213"/>
              <a:gd name="T4" fmla="*/ 0 w 320"/>
              <a:gd name="T5" fmla="*/ 11 h 213"/>
              <a:gd name="T6" fmla="*/ 0 w 320"/>
              <a:gd name="T7" fmla="*/ 64 h 213"/>
              <a:gd name="T8" fmla="*/ 10 w 320"/>
              <a:gd name="T9" fmla="*/ 75 h 213"/>
              <a:gd name="T10" fmla="*/ 64 w 320"/>
              <a:gd name="T11" fmla="*/ 75 h 213"/>
              <a:gd name="T12" fmla="*/ 74 w 320"/>
              <a:gd name="T13" fmla="*/ 64 h 213"/>
              <a:gd name="T14" fmla="*/ 74 w 320"/>
              <a:gd name="T15" fmla="*/ 11 h 213"/>
              <a:gd name="T16" fmla="*/ 64 w 320"/>
              <a:gd name="T17" fmla="*/ 0 h 213"/>
              <a:gd name="T18" fmla="*/ 53 w 320"/>
              <a:gd name="T19" fmla="*/ 53 h 213"/>
              <a:gd name="T20" fmla="*/ 21 w 320"/>
              <a:gd name="T21" fmla="*/ 53 h 213"/>
              <a:gd name="T22" fmla="*/ 21 w 320"/>
              <a:gd name="T23" fmla="*/ 21 h 213"/>
              <a:gd name="T24" fmla="*/ 53 w 320"/>
              <a:gd name="T25" fmla="*/ 21 h 213"/>
              <a:gd name="T26" fmla="*/ 53 w 320"/>
              <a:gd name="T27" fmla="*/ 53 h 213"/>
              <a:gd name="T28" fmla="*/ 117 w 320"/>
              <a:gd name="T29" fmla="*/ 11 h 213"/>
              <a:gd name="T30" fmla="*/ 128 w 320"/>
              <a:gd name="T31" fmla="*/ 0 h 213"/>
              <a:gd name="T32" fmla="*/ 309 w 320"/>
              <a:gd name="T33" fmla="*/ 0 h 213"/>
              <a:gd name="T34" fmla="*/ 320 w 320"/>
              <a:gd name="T35" fmla="*/ 11 h 213"/>
              <a:gd name="T36" fmla="*/ 309 w 320"/>
              <a:gd name="T37" fmla="*/ 21 h 213"/>
              <a:gd name="T38" fmla="*/ 128 w 320"/>
              <a:gd name="T39" fmla="*/ 21 h 213"/>
              <a:gd name="T40" fmla="*/ 117 w 320"/>
              <a:gd name="T41" fmla="*/ 11 h 213"/>
              <a:gd name="T42" fmla="*/ 320 w 320"/>
              <a:gd name="T43" fmla="*/ 64 h 213"/>
              <a:gd name="T44" fmla="*/ 309 w 320"/>
              <a:gd name="T45" fmla="*/ 75 h 213"/>
              <a:gd name="T46" fmla="*/ 128 w 320"/>
              <a:gd name="T47" fmla="*/ 75 h 213"/>
              <a:gd name="T48" fmla="*/ 117 w 320"/>
              <a:gd name="T49" fmla="*/ 64 h 213"/>
              <a:gd name="T50" fmla="*/ 128 w 320"/>
              <a:gd name="T51" fmla="*/ 53 h 213"/>
              <a:gd name="T52" fmla="*/ 309 w 320"/>
              <a:gd name="T53" fmla="*/ 53 h 213"/>
              <a:gd name="T54" fmla="*/ 320 w 320"/>
              <a:gd name="T55" fmla="*/ 64 h 213"/>
              <a:gd name="T56" fmla="*/ 64 w 320"/>
              <a:gd name="T57" fmla="*/ 139 h 213"/>
              <a:gd name="T58" fmla="*/ 10 w 320"/>
              <a:gd name="T59" fmla="*/ 139 h 213"/>
              <a:gd name="T60" fmla="*/ 0 w 320"/>
              <a:gd name="T61" fmla="*/ 149 h 213"/>
              <a:gd name="T62" fmla="*/ 0 w 320"/>
              <a:gd name="T63" fmla="*/ 203 h 213"/>
              <a:gd name="T64" fmla="*/ 10 w 320"/>
              <a:gd name="T65" fmla="*/ 213 h 213"/>
              <a:gd name="T66" fmla="*/ 64 w 320"/>
              <a:gd name="T67" fmla="*/ 213 h 213"/>
              <a:gd name="T68" fmla="*/ 74 w 320"/>
              <a:gd name="T69" fmla="*/ 203 h 213"/>
              <a:gd name="T70" fmla="*/ 74 w 320"/>
              <a:gd name="T71" fmla="*/ 149 h 213"/>
              <a:gd name="T72" fmla="*/ 64 w 320"/>
              <a:gd name="T73" fmla="*/ 139 h 213"/>
              <a:gd name="T74" fmla="*/ 53 w 320"/>
              <a:gd name="T75" fmla="*/ 192 h 213"/>
              <a:gd name="T76" fmla="*/ 21 w 320"/>
              <a:gd name="T77" fmla="*/ 192 h 213"/>
              <a:gd name="T78" fmla="*/ 21 w 320"/>
              <a:gd name="T79" fmla="*/ 160 h 213"/>
              <a:gd name="T80" fmla="*/ 53 w 320"/>
              <a:gd name="T81" fmla="*/ 160 h 213"/>
              <a:gd name="T82" fmla="*/ 53 w 320"/>
              <a:gd name="T83" fmla="*/ 192 h 213"/>
              <a:gd name="T84" fmla="*/ 320 w 320"/>
              <a:gd name="T85" fmla="*/ 149 h 213"/>
              <a:gd name="T86" fmla="*/ 309 w 320"/>
              <a:gd name="T87" fmla="*/ 160 h 213"/>
              <a:gd name="T88" fmla="*/ 128 w 320"/>
              <a:gd name="T89" fmla="*/ 160 h 213"/>
              <a:gd name="T90" fmla="*/ 117 w 320"/>
              <a:gd name="T91" fmla="*/ 149 h 213"/>
              <a:gd name="T92" fmla="*/ 128 w 320"/>
              <a:gd name="T93" fmla="*/ 139 h 213"/>
              <a:gd name="T94" fmla="*/ 309 w 320"/>
              <a:gd name="T95" fmla="*/ 139 h 213"/>
              <a:gd name="T96" fmla="*/ 320 w 320"/>
              <a:gd name="T97" fmla="*/ 149 h 213"/>
              <a:gd name="T98" fmla="*/ 320 w 320"/>
              <a:gd name="T99" fmla="*/ 203 h 213"/>
              <a:gd name="T100" fmla="*/ 309 w 320"/>
              <a:gd name="T101" fmla="*/ 213 h 213"/>
              <a:gd name="T102" fmla="*/ 128 w 320"/>
              <a:gd name="T103" fmla="*/ 213 h 213"/>
              <a:gd name="T104" fmla="*/ 117 w 320"/>
              <a:gd name="T105" fmla="*/ 203 h 213"/>
              <a:gd name="T106" fmla="*/ 128 w 320"/>
              <a:gd name="T107" fmla="*/ 192 h 213"/>
              <a:gd name="T108" fmla="*/ 309 w 320"/>
              <a:gd name="T109" fmla="*/ 192 h 213"/>
              <a:gd name="T110" fmla="*/ 320 w 320"/>
              <a:gd name="T111" fmla="*/ 20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13">
                <a:moveTo>
                  <a:pt x="64" y="0"/>
                </a:moveTo>
                <a:cubicBezTo>
                  <a:pt x="10" y="0"/>
                  <a:pt x="10" y="0"/>
                  <a:pt x="10" y="0"/>
                </a:cubicBezTo>
                <a:cubicBezTo>
                  <a:pt x="4" y="0"/>
                  <a:pt x="0" y="5"/>
                  <a:pt x="0" y="11"/>
                </a:cubicBezTo>
                <a:cubicBezTo>
                  <a:pt x="0" y="64"/>
                  <a:pt x="0" y="64"/>
                  <a:pt x="0" y="64"/>
                </a:cubicBezTo>
                <a:cubicBezTo>
                  <a:pt x="0" y="70"/>
                  <a:pt x="4" y="75"/>
                  <a:pt x="10" y="75"/>
                </a:cubicBezTo>
                <a:cubicBezTo>
                  <a:pt x="64" y="75"/>
                  <a:pt x="64" y="75"/>
                  <a:pt x="64" y="75"/>
                </a:cubicBezTo>
                <a:cubicBezTo>
                  <a:pt x="70" y="75"/>
                  <a:pt x="74" y="70"/>
                  <a:pt x="74" y="64"/>
                </a:cubicBezTo>
                <a:cubicBezTo>
                  <a:pt x="74" y="11"/>
                  <a:pt x="74" y="11"/>
                  <a:pt x="74" y="11"/>
                </a:cubicBezTo>
                <a:cubicBezTo>
                  <a:pt x="74" y="5"/>
                  <a:pt x="70" y="0"/>
                  <a:pt x="64" y="0"/>
                </a:cubicBezTo>
                <a:close/>
                <a:moveTo>
                  <a:pt x="53" y="53"/>
                </a:moveTo>
                <a:cubicBezTo>
                  <a:pt x="21" y="53"/>
                  <a:pt x="21" y="53"/>
                  <a:pt x="21" y="53"/>
                </a:cubicBezTo>
                <a:cubicBezTo>
                  <a:pt x="21" y="21"/>
                  <a:pt x="21" y="21"/>
                  <a:pt x="21" y="21"/>
                </a:cubicBezTo>
                <a:cubicBezTo>
                  <a:pt x="53" y="21"/>
                  <a:pt x="53" y="21"/>
                  <a:pt x="53" y="21"/>
                </a:cubicBezTo>
                <a:lnTo>
                  <a:pt x="53" y="53"/>
                </a:lnTo>
                <a:close/>
                <a:moveTo>
                  <a:pt x="117" y="11"/>
                </a:moveTo>
                <a:cubicBezTo>
                  <a:pt x="117" y="5"/>
                  <a:pt x="122" y="0"/>
                  <a:pt x="128" y="0"/>
                </a:cubicBezTo>
                <a:cubicBezTo>
                  <a:pt x="309" y="0"/>
                  <a:pt x="309" y="0"/>
                  <a:pt x="309" y="0"/>
                </a:cubicBezTo>
                <a:cubicBezTo>
                  <a:pt x="315" y="0"/>
                  <a:pt x="320" y="5"/>
                  <a:pt x="320" y="11"/>
                </a:cubicBezTo>
                <a:cubicBezTo>
                  <a:pt x="320" y="17"/>
                  <a:pt x="315" y="21"/>
                  <a:pt x="309" y="21"/>
                </a:cubicBezTo>
                <a:cubicBezTo>
                  <a:pt x="128" y="21"/>
                  <a:pt x="128" y="21"/>
                  <a:pt x="128" y="21"/>
                </a:cubicBezTo>
                <a:cubicBezTo>
                  <a:pt x="122" y="21"/>
                  <a:pt x="117" y="17"/>
                  <a:pt x="117" y="11"/>
                </a:cubicBezTo>
                <a:close/>
                <a:moveTo>
                  <a:pt x="320" y="64"/>
                </a:moveTo>
                <a:cubicBezTo>
                  <a:pt x="320" y="70"/>
                  <a:pt x="315" y="75"/>
                  <a:pt x="309" y="75"/>
                </a:cubicBezTo>
                <a:cubicBezTo>
                  <a:pt x="128" y="75"/>
                  <a:pt x="128" y="75"/>
                  <a:pt x="128" y="75"/>
                </a:cubicBezTo>
                <a:cubicBezTo>
                  <a:pt x="122" y="75"/>
                  <a:pt x="117" y="70"/>
                  <a:pt x="117" y="64"/>
                </a:cubicBezTo>
                <a:cubicBezTo>
                  <a:pt x="117" y="58"/>
                  <a:pt x="122" y="53"/>
                  <a:pt x="128" y="53"/>
                </a:cubicBezTo>
                <a:cubicBezTo>
                  <a:pt x="309" y="53"/>
                  <a:pt x="309" y="53"/>
                  <a:pt x="309" y="53"/>
                </a:cubicBezTo>
                <a:cubicBezTo>
                  <a:pt x="315" y="53"/>
                  <a:pt x="320" y="58"/>
                  <a:pt x="320" y="64"/>
                </a:cubicBezTo>
                <a:close/>
                <a:moveTo>
                  <a:pt x="64" y="139"/>
                </a:moveTo>
                <a:cubicBezTo>
                  <a:pt x="10" y="139"/>
                  <a:pt x="10" y="139"/>
                  <a:pt x="10" y="139"/>
                </a:cubicBezTo>
                <a:cubicBezTo>
                  <a:pt x="4" y="139"/>
                  <a:pt x="0" y="143"/>
                  <a:pt x="0" y="149"/>
                </a:cubicBezTo>
                <a:cubicBezTo>
                  <a:pt x="0" y="203"/>
                  <a:pt x="0" y="203"/>
                  <a:pt x="0" y="203"/>
                </a:cubicBezTo>
                <a:cubicBezTo>
                  <a:pt x="0" y="209"/>
                  <a:pt x="4" y="213"/>
                  <a:pt x="10" y="213"/>
                </a:cubicBezTo>
                <a:cubicBezTo>
                  <a:pt x="64" y="213"/>
                  <a:pt x="64" y="213"/>
                  <a:pt x="64" y="213"/>
                </a:cubicBezTo>
                <a:cubicBezTo>
                  <a:pt x="70" y="213"/>
                  <a:pt x="74" y="209"/>
                  <a:pt x="74" y="203"/>
                </a:cubicBezTo>
                <a:cubicBezTo>
                  <a:pt x="74" y="149"/>
                  <a:pt x="74" y="149"/>
                  <a:pt x="74" y="149"/>
                </a:cubicBezTo>
                <a:cubicBezTo>
                  <a:pt x="74" y="143"/>
                  <a:pt x="70" y="139"/>
                  <a:pt x="64" y="139"/>
                </a:cubicBezTo>
                <a:close/>
                <a:moveTo>
                  <a:pt x="53" y="192"/>
                </a:moveTo>
                <a:cubicBezTo>
                  <a:pt x="21" y="192"/>
                  <a:pt x="21" y="192"/>
                  <a:pt x="21" y="192"/>
                </a:cubicBezTo>
                <a:cubicBezTo>
                  <a:pt x="21" y="160"/>
                  <a:pt x="21" y="160"/>
                  <a:pt x="21" y="160"/>
                </a:cubicBezTo>
                <a:cubicBezTo>
                  <a:pt x="53" y="160"/>
                  <a:pt x="53" y="160"/>
                  <a:pt x="53" y="160"/>
                </a:cubicBezTo>
                <a:lnTo>
                  <a:pt x="53" y="192"/>
                </a:lnTo>
                <a:close/>
                <a:moveTo>
                  <a:pt x="320" y="149"/>
                </a:moveTo>
                <a:cubicBezTo>
                  <a:pt x="320" y="155"/>
                  <a:pt x="315" y="160"/>
                  <a:pt x="309" y="160"/>
                </a:cubicBezTo>
                <a:cubicBezTo>
                  <a:pt x="128" y="160"/>
                  <a:pt x="128" y="160"/>
                  <a:pt x="128" y="160"/>
                </a:cubicBezTo>
                <a:cubicBezTo>
                  <a:pt x="122" y="160"/>
                  <a:pt x="117" y="155"/>
                  <a:pt x="117" y="149"/>
                </a:cubicBezTo>
                <a:cubicBezTo>
                  <a:pt x="117" y="143"/>
                  <a:pt x="122" y="139"/>
                  <a:pt x="128" y="139"/>
                </a:cubicBezTo>
                <a:cubicBezTo>
                  <a:pt x="309" y="139"/>
                  <a:pt x="309" y="139"/>
                  <a:pt x="309" y="139"/>
                </a:cubicBezTo>
                <a:cubicBezTo>
                  <a:pt x="315" y="139"/>
                  <a:pt x="320" y="143"/>
                  <a:pt x="320" y="149"/>
                </a:cubicBezTo>
                <a:close/>
                <a:moveTo>
                  <a:pt x="320" y="203"/>
                </a:moveTo>
                <a:cubicBezTo>
                  <a:pt x="320" y="209"/>
                  <a:pt x="315" y="213"/>
                  <a:pt x="309" y="213"/>
                </a:cubicBezTo>
                <a:cubicBezTo>
                  <a:pt x="128" y="213"/>
                  <a:pt x="128" y="213"/>
                  <a:pt x="128" y="213"/>
                </a:cubicBezTo>
                <a:cubicBezTo>
                  <a:pt x="122" y="213"/>
                  <a:pt x="117" y="209"/>
                  <a:pt x="117" y="203"/>
                </a:cubicBezTo>
                <a:cubicBezTo>
                  <a:pt x="117" y="197"/>
                  <a:pt x="122" y="192"/>
                  <a:pt x="128" y="192"/>
                </a:cubicBezTo>
                <a:cubicBezTo>
                  <a:pt x="309" y="192"/>
                  <a:pt x="309" y="192"/>
                  <a:pt x="309" y="192"/>
                </a:cubicBezTo>
                <a:cubicBezTo>
                  <a:pt x="315" y="192"/>
                  <a:pt x="320" y="197"/>
                  <a:pt x="320" y="20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05672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SOC_Text2"/>
          <p:cNvSpPr txBox="1">
            <a:spLocks/>
          </p:cNvSpPr>
          <p:nvPr/>
        </p:nvSpPr>
        <p:spPr bwMode="gray">
          <a:xfrm>
            <a:off x="466518" y="5116318"/>
            <a:ext cx="7079737" cy="1441016"/>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a:solidFill>
                  <a:schemeClr val="tx1"/>
                </a:solidFill>
              </a:rPr>
              <a:t>About Deloitte</a:t>
            </a:r>
            <a:br>
              <a:rPr lang="en-US" sz="700" dirty="0">
                <a:solidFill>
                  <a:schemeClr val="tx1"/>
                </a:solidFill>
              </a:rPr>
            </a:br>
            <a:r>
              <a:rPr lang="en-US" sz="700" dirty="0" err="1">
                <a:solidFill>
                  <a:schemeClr val="tx1"/>
                </a:solidFill>
              </a:rPr>
              <a:t>Deloitte</a:t>
            </a:r>
            <a:r>
              <a:rPr lang="en-US" sz="700" dirty="0">
                <a:solidFill>
                  <a:schemeClr val="tx1"/>
                </a:solidFill>
              </a:rPr>
              <a:t> refers to one or more of Deloitte </a:t>
            </a:r>
            <a:r>
              <a:rPr lang="en-US" sz="700" noProof="1">
                <a:solidFill>
                  <a:schemeClr val="tx1"/>
                </a:solidFill>
              </a:rPr>
              <a:t>Touche</a:t>
            </a:r>
            <a:r>
              <a:rPr lang="en-US" sz="700" dirty="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a:t>
            </a:r>
            <a:r>
              <a:rPr lang="en-US" sz="700" dirty="0">
                <a:solidFill>
                  <a:schemeClr val="tx1"/>
                </a:solidFill>
                <a:hlinkClick r:id="rId2"/>
              </a:rPr>
              <a:t>www.deloitte.com/about</a:t>
            </a:r>
            <a:r>
              <a:rPr lang="en-US" sz="700" dirty="0">
                <a:solidFill>
                  <a:schemeClr val="tx1"/>
                </a:solidFill>
              </a:rPr>
              <a:t> to learn more about our global network of member firms. </a:t>
            </a:r>
            <a:br>
              <a:rPr lang="en-US" sz="700" dirty="0">
                <a:solidFill>
                  <a:schemeClr val="tx1"/>
                </a:solidFill>
              </a:rPr>
            </a:br>
            <a:br>
              <a:rPr lang="en-US" sz="700" dirty="0">
                <a:solidFill>
                  <a:schemeClr val="tx1"/>
                </a:solidFill>
              </a:rPr>
            </a:br>
            <a:r>
              <a:rPr lang="en-US" sz="700" dirty="0">
                <a:solidFill>
                  <a:schemeClr val="tx1"/>
                </a:solidFill>
              </a:rPr>
              <a:t>Copyright © 2018 Deloitte Development LLC. All rights reserved.</a:t>
            </a:r>
            <a:br>
              <a:rPr lang="en-US" sz="700" dirty="0">
                <a:solidFill>
                  <a:schemeClr val="tx1"/>
                </a:solidFill>
              </a:rPr>
            </a:br>
            <a:endParaRPr lang="en-US" sz="700" dirty="0">
              <a:solidFill>
                <a:schemeClr val="tx1"/>
              </a:solidFill>
            </a:endParaRPr>
          </a:p>
        </p:txBody>
      </p:sp>
    </p:spTree>
    <p:extLst>
      <p:ext uri="{BB962C8B-B14F-4D97-AF65-F5344CB8AC3E}">
        <p14:creationId xmlns:p14="http://schemas.microsoft.com/office/powerpoint/2010/main" val="231344110"/>
      </p:ext>
    </p:extLst>
  </p:cSld>
  <p:clrMapOvr>
    <a:masterClrMapping/>
  </p:clrMapOvr>
</p:sld>
</file>

<file path=ppt/theme/theme1.xml><?xml version="1.0" encoding="utf-8"?>
<a:theme xmlns:a="http://schemas.openxmlformats.org/drawingml/2006/main" name="Office Theme">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12379</TotalTime>
  <Words>745</Words>
  <Application>Microsoft Office PowerPoint</Application>
  <PresentationFormat>Widescreen</PresentationFormat>
  <Paragraphs>113</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 Rounded MT Bold</vt:lpstr>
      <vt:lpstr>Austin News Deck Semibold</vt:lpstr>
      <vt:lpstr>Calibri</vt:lpstr>
      <vt:lpstr>Calibri Light</vt:lpstr>
      <vt:lpstr>Open Sans</vt:lpstr>
      <vt:lpstr>Verdana</vt:lpstr>
      <vt:lpstr>Wingdings 2</vt:lpstr>
      <vt:lpstr>Office Theme</vt:lpstr>
      <vt:lpstr>PowerPoint Presentation</vt:lpstr>
      <vt:lpstr>PowerPoint Presentation</vt:lpstr>
      <vt:lpstr>PowerPoint Presentation</vt:lpstr>
      <vt:lpstr>Associated Risks &amp; Mitigation</vt:lpstr>
      <vt:lpstr>Associated Risks &amp; Mitigation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Jain, Shubham (US - Bengaluru)</dc:creator>
  <cp:lastModifiedBy>Dharmapuri, Meghana (US - Bengaluru)</cp:lastModifiedBy>
  <cp:revision>59</cp:revision>
  <dcterms:created xsi:type="dcterms:W3CDTF">2019-03-12T09:05:04Z</dcterms:created>
  <dcterms:modified xsi:type="dcterms:W3CDTF">2019-04-17T10:05:13Z</dcterms:modified>
</cp:coreProperties>
</file>