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26AC8E-A43B-459F-82D6-170477D52A31}">
  <a:tblStyle styleId="{3426AC8E-A43B-459F-82D6-170477D52A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2a724d4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2a724d4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2a724d4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2a724d4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2a724d42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2a724d42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3e8ad5d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83e8ad5d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ff4b8ee4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ff4b8ee4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2a724d4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2a724d4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2a724d4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2a724d4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deafef2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deafef2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ff4b8ee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ff4b8ee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debf6d0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debf6d0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debf6d0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debf6d0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debf6d00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debf6d00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2a724d4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2a724d4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rjunsuvarna1/CSE6324_Team4_Fall23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crytic/slither/issues/1950" TargetMode="External"/><Relationship Id="rId4" Type="http://schemas.openxmlformats.org/officeDocument/2006/relationships/hyperlink" Target="https://swcregistry.io/docs/SWC-136/" TargetMode="External"/><Relationship Id="rId10" Type="http://schemas.openxmlformats.org/officeDocument/2006/relationships/hyperlink" Target="https://neptunemutual.com/blog/understanding-signature-replay-attack/" TargetMode="External"/><Relationship Id="rId9" Type="http://schemas.openxmlformats.org/officeDocument/2006/relationships/hyperlink" Target="https://github.com/ethereum/EIPs/blob/master/EIPS/eip-155.md" TargetMode="External"/><Relationship Id="rId5" Type="http://schemas.openxmlformats.org/officeDocument/2006/relationships/hyperlink" Target="https://cwe.mitre.org/data/definitions/798.html" TargetMode="External"/><Relationship Id="rId6" Type="http://schemas.openxmlformats.org/officeDocument/2006/relationships/hyperlink" Target="https://swcregistry.io/docs/SWC-121/" TargetMode="External"/><Relationship Id="rId7" Type="http://schemas.openxmlformats.org/officeDocument/2006/relationships/hyperlink" Target="https://github.com/crytic/slither/pull/2015" TargetMode="External"/><Relationship Id="rId8" Type="http://schemas.openxmlformats.org/officeDocument/2006/relationships/hyperlink" Target="https://ethereum.github.io/yellowpaper/paper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rytic/slither/pull/201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ethereum.github.io/yellowpaper/paper.pdf" TargetMode="External"/><Relationship Id="rId5" Type="http://schemas.openxmlformats.org/officeDocument/2006/relationships/hyperlink" Target="https://ethereum.github.io/yellowpaper/paper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github.com/crytic/slither/blob/ab6939c2c851e4a0122f131df56d87d11f5df43f/tests/e2e/detectors/test_data/ecrecover/0.8.0/ecrecover.so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github.com/crytic/slither/blob/ab6939c2c851e4a0122f131df56d87d11f5df43f/tests/e2e/detectors/test_data/ecrecover/0.8.0/ecrecover.so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357450" y="2181200"/>
            <a:ext cx="2344200" cy="6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Inception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3309575"/>
            <a:ext cx="8520600" cy="17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Suvarna, Arjun - 1002024437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Sinari, Navina - 1002072310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Palnati, Netra - 1002030626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Waje, Sanjana - 1002069940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77850" y="896800"/>
            <a:ext cx="77883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Advanced Topics in Software Engineering</a:t>
            </a:r>
            <a:endParaRPr b="1" sz="2400"/>
          </a:p>
        </p:txBody>
      </p:sp>
      <p:sp>
        <p:nvSpPr>
          <p:cNvPr id="88" name="Google Shape;88;p13"/>
          <p:cNvSpPr txBox="1"/>
          <p:nvPr/>
        </p:nvSpPr>
        <p:spPr>
          <a:xfrm>
            <a:off x="1653000" y="1251996"/>
            <a:ext cx="5753100" cy="20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CSE 6324 - Section 001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Iteration 1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Team 4</a:t>
            </a:r>
            <a:endParaRPr b="1" sz="2400"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384231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74400" y="45689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Risks &amp; Mitigations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Google Shape;175;p22"/>
          <p:cNvGraphicFramePr/>
          <p:nvPr/>
        </p:nvGraphicFramePr>
        <p:xfrm>
          <a:off x="296688" y="121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{3426AC8E-A43B-459F-82D6-170477D52A31}</a:tableStyleId>
              </a:tblPr>
              <a:tblGrid>
                <a:gridCol w="3299400"/>
                <a:gridCol w="5318675"/>
              </a:tblGrid>
              <a:tr h="37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Risk</a:t>
                      </a:r>
                      <a:endParaRPr b="1" sz="2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Mitigation Plan</a:t>
                      </a:r>
                      <a:endParaRPr b="1" sz="2000"/>
                    </a:p>
                  </a:txBody>
                  <a:tcPr marT="63500" marB="63500" marR="63500" marL="63500"/>
                </a:tc>
              </a:tr>
              <a:tr h="53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Incomplete rule definition</a:t>
                      </a:r>
                      <a:endParaRPr sz="18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Iteratively build and test the detectors with rules defined</a:t>
                      </a:r>
                      <a:endParaRPr sz="18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Changing Solidity Standards 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Use the latest standards in solidity with long-term support like Ethereum Improvement Proposal #712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Missing Slither User’s needs from the detector’s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Thoroughly research the issue and interact with slither users</a:t>
                      </a:r>
                      <a:endParaRPr sz="1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False Positive </a:t>
                      </a:r>
                      <a:endParaRPr sz="18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Test with multiple negative scenarios </a:t>
                      </a:r>
                      <a:endParaRPr sz="18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False Negatives</a:t>
                      </a:r>
                      <a:endParaRPr sz="1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Test with multiple positive scenarios 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375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Customers and Users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374400" y="45689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374400" y="94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{3426AC8E-A43B-459F-82D6-170477D52A31}</a:tableStyleId>
              </a:tblPr>
              <a:tblGrid>
                <a:gridCol w="1681225"/>
                <a:gridCol w="2569000"/>
                <a:gridCol w="4142725"/>
              </a:tblGrid>
              <a:tr h="42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User</a:t>
                      </a:r>
                      <a:endParaRPr b="1" sz="1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Role </a:t>
                      </a:r>
                      <a:endParaRPr b="1" sz="1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Feedback</a:t>
                      </a:r>
                      <a:endParaRPr b="1" sz="1900"/>
                    </a:p>
                  </a:txBody>
                  <a:tcPr marT="63500" marB="63500" marR="63500" marL="63500"/>
                </a:tc>
              </a:tr>
              <a:tr h="71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Mehul Hivlekar </a:t>
                      </a:r>
                      <a:endParaRPr sz="1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New User to Smart Contracts and Solidity </a:t>
                      </a:r>
                      <a:endParaRPr sz="1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The new detector covers many use cases.</a:t>
                      </a:r>
                      <a:endParaRPr sz="1900"/>
                    </a:p>
                  </a:txBody>
                  <a:tcPr marT="63500" marB="63500" marR="63500" marL="63500"/>
                </a:tc>
              </a:tr>
              <a:tr h="99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Shruthaja Patali Rao</a:t>
                      </a:r>
                      <a:endParaRPr sz="1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CSE-6324-001 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Team 5</a:t>
                      </a:r>
                      <a:endParaRPr sz="1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SWC-121 has evolving standards to mitigate and must be monitored to keep the detector effective</a:t>
                      </a:r>
                      <a:endParaRPr sz="1900"/>
                    </a:p>
                  </a:txBody>
                  <a:tcPr marT="63500" marB="63500" marR="63500" marL="63500"/>
                </a:tc>
              </a:tr>
              <a:tr h="71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Devyani Singh </a:t>
                      </a:r>
                      <a:endParaRPr sz="1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CSE-6324-001 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Team 8</a:t>
                      </a:r>
                      <a:endParaRPr sz="1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More cases can be explored by the detector to enhance coverage.</a:t>
                      </a:r>
                      <a:endParaRPr sz="19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311700" y="452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Github Repository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292950" y="962675"/>
            <a:ext cx="8716200" cy="3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https://github.com/arjunsuvarna1/CSE6324_Team4_Fall23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460306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374400" y="45689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311700" y="254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11700" y="686400"/>
            <a:ext cx="8716200" cy="32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  Improper usage of ecrecover -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https://github.com/crytic/slither/issues/1950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  SWC-136 -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https://swcregistry.io/docs/SWC-136/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  CWE-798 -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https://cwe.mitre.org/data/definitions/798.html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  SWC-121-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https://swcregistry.io/docs/SWC-121/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  Detector for ecrecover return value validation and use of nonces -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https://github.com/crytic/slither/pull/2015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[6] 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Ethereum: A Secure Decentralized Generalized Transaction Ledger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https://ethereum.github.io/yellowpaper/paper.pdf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[7]   EIP-155: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https://github.com/ethereum/EIPs/blob/master/EIPS/eip-155.md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[8]   Understanding Signature Replay Attack -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https://neptunemutual.com/blog/understanding-signature-replay-attack/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8460306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374400" y="45689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598100" y="1880900"/>
            <a:ext cx="8222100" cy="12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Thank you!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Questions?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Background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11700" y="1123838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crecover() function is 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vulnerable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replay attacks if not used without proper checks, like adding nonces, chainId and 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certifying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validity of the signature. (Github Issue #1950) </a:t>
            </a:r>
            <a:r>
              <a:rPr baseline="30000"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howjump?jump=lastslide"/>
              </a:rPr>
              <a:t>[1]</a:t>
            </a:r>
            <a:r>
              <a:rPr baseline="30000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aseline="30000"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howjump?jump=lastslide"/>
              </a:rPr>
              <a:t>[4]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ncrypted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like keys and passwords on chain stored even in private 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visible to a attacker </a:t>
            </a:r>
            <a:r>
              <a:rPr baseline="30000"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howjump?jump=lastslide"/>
              </a:rPr>
              <a:t>[2]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Hardcoded 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credentials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make it easy for an attacker to use them for 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nefarious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purposes </a:t>
            </a:r>
            <a:r>
              <a:rPr baseline="30000"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howjump?jump=lastslide"/>
              </a:rPr>
              <a:t>[3]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460431" y="45688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374400" y="45689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Detectors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74400" y="1017800"/>
            <a:ext cx="8064300" cy="26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Slither detectors to detect: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Usage of the ecrecover() function without adequate protection and flag it as a security vulnerability. This detector is based on the pull request (#</a:t>
            </a:r>
            <a:r>
              <a:rPr lang="en" sz="23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2015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aseline="30000"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howjump?jump=lastslide"/>
              </a:rPr>
              <a:t>[5] </a:t>
            </a:r>
            <a:endParaRPr baseline="30000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Keys stored as plain text.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ard-coded 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passwords.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438581" y="45688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74400" y="45689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ECDSA Signature Validity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5908" t="0"/>
          <a:stretch/>
        </p:blipFill>
        <p:spPr>
          <a:xfrm>
            <a:off x="96263" y="1565700"/>
            <a:ext cx="8951475" cy="17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3417125" y="4136725"/>
            <a:ext cx="21534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Ethereum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 Yellow Paper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Chain ID</a:t>
            </a:r>
            <a:r>
              <a:rPr b="1" lang="en" sz="2400"/>
              <a:t> </a:t>
            </a:r>
            <a:endParaRPr b="1" sz="2400"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1017800"/>
            <a:ext cx="8520600" cy="26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Introduced in Ethereum Improvement Proposal #155 to 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uniquely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identify Ethereum chains </a:t>
            </a:r>
            <a:r>
              <a:rPr baseline="30000"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howjump?jump=lastslide"/>
              </a:rPr>
              <a:t>[7]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Transactions signed with chain ID component would 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 from other in the network </a:t>
            </a:r>
            <a:r>
              <a:rPr baseline="30000"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howjump?jump=lastslide"/>
              </a:rPr>
              <a:t>[7]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Replaying transactions from another chain would not be possible due to chain ID differing </a:t>
            </a:r>
            <a:r>
              <a:rPr baseline="30000"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howjump?jump=lastslide"/>
              </a:rPr>
              <a:t>[8]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3707" l="0" r="10217" t="0"/>
          <a:stretch/>
        </p:blipFill>
        <p:spPr>
          <a:xfrm>
            <a:off x="442550" y="669425"/>
            <a:ext cx="8170275" cy="398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Detecting Improper Usage of ecrecover()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1544500" y="3369575"/>
            <a:ext cx="3141300" cy="29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058425" y="4638150"/>
            <a:ext cx="26208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[Slither Pull Request #0215]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18936" t="0"/>
          <a:stretch/>
        </p:blipFill>
        <p:spPr>
          <a:xfrm>
            <a:off x="453500" y="706975"/>
            <a:ext cx="8061325" cy="39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Detecting Improper Usage of ecrecover()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7413975" y="2839125"/>
            <a:ext cx="836400" cy="252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5430375" y="2395275"/>
            <a:ext cx="836400" cy="252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2852550" y="4675075"/>
            <a:ext cx="24159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[Slither Pull Request #0215]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 txBox="1"/>
          <p:nvPr>
            <p:ph type="title"/>
          </p:nvPr>
        </p:nvSpPr>
        <p:spPr>
          <a:xfrm>
            <a:off x="3558450" y="2116750"/>
            <a:ext cx="2027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Arial"/>
                <a:ea typeface="Arial"/>
                <a:cs typeface="Arial"/>
                <a:sym typeface="Arial"/>
              </a:rPr>
              <a:t>Demo</a:t>
            </a:r>
            <a:endParaRPr b="1" sz="4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Planning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60431" y="45749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21"/>
          <p:cNvGrpSpPr/>
          <p:nvPr/>
        </p:nvGrpSpPr>
        <p:grpSpPr>
          <a:xfrm>
            <a:off x="1319250" y="1004850"/>
            <a:ext cx="6505500" cy="2874325"/>
            <a:chOff x="1319250" y="1017800"/>
            <a:chExt cx="6505500" cy="2874325"/>
          </a:xfrm>
        </p:grpSpPr>
        <p:cxnSp>
          <p:nvCxnSpPr>
            <p:cNvPr id="154" name="Google Shape;154;p21"/>
            <p:cNvCxnSpPr>
              <a:stCxn id="155" idx="3"/>
              <a:endCxn id="156" idx="1"/>
            </p:cNvCxnSpPr>
            <p:nvPr/>
          </p:nvCxnSpPr>
          <p:spPr>
            <a:xfrm>
              <a:off x="3216250" y="1618550"/>
              <a:ext cx="42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7" name="Google Shape;157;p21"/>
            <p:cNvCxnSpPr>
              <a:stCxn id="156" idx="3"/>
              <a:endCxn id="158" idx="1"/>
            </p:cNvCxnSpPr>
            <p:nvPr/>
          </p:nvCxnSpPr>
          <p:spPr>
            <a:xfrm>
              <a:off x="5541875" y="1618675"/>
              <a:ext cx="386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9" name="Google Shape;159;p21"/>
            <p:cNvCxnSpPr>
              <a:stCxn id="158" idx="2"/>
              <a:endCxn id="160" idx="0"/>
            </p:cNvCxnSpPr>
            <p:nvPr/>
          </p:nvCxnSpPr>
          <p:spPr>
            <a:xfrm rot="5400000">
              <a:off x="4336500" y="150725"/>
              <a:ext cx="471000" cy="4608600"/>
            </a:xfrm>
            <a:prstGeom prst="bentConnector3">
              <a:avLst>
                <a:gd fmla="val 5001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" name="Google Shape;161;p21"/>
            <p:cNvCxnSpPr>
              <a:stCxn id="160" idx="3"/>
              <a:endCxn id="162" idx="1"/>
            </p:cNvCxnSpPr>
            <p:nvPr/>
          </p:nvCxnSpPr>
          <p:spPr>
            <a:xfrm>
              <a:off x="3216150" y="3291375"/>
              <a:ext cx="42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5" name="Google Shape;155;p21"/>
            <p:cNvSpPr/>
            <p:nvPr/>
          </p:nvSpPr>
          <p:spPr>
            <a:xfrm>
              <a:off x="1319350" y="1017800"/>
              <a:ext cx="1896900" cy="1201500"/>
            </a:xfrm>
            <a:prstGeom prst="rect">
              <a:avLst/>
            </a:prstGeom>
            <a:solidFill>
              <a:srgbClr val="C9DAF8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Define rules for ecrecover.</a:t>
              </a:r>
              <a:endParaRPr sz="1700"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3644975" y="1017925"/>
              <a:ext cx="1896900" cy="1201500"/>
            </a:xfrm>
            <a:prstGeom prst="rect">
              <a:avLst/>
            </a:prstGeom>
            <a:solidFill>
              <a:srgbClr val="C9DAF8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Build Detector on the rules.</a:t>
              </a:r>
              <a:endParaRPr sz="170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5927850" y="1018025"/>
              <a:ext cx="1896900" cy="1201500"/>
            </a:xfrm>
            <a:prstGeom prst="rect">
              <a:avLst/>
            </a:prstGeom>
            <a:solidFill>
              <a:srgbClr val="C9DAF8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Load the Smart Contract.</a:t>
              </a:r>
              <a:endParaRPr sz="1700"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1319250" y="2690625"/>
              <a:ext cx="1896900" cy="1201500"/>
            </a:xfrm>
            <a:prstGeom prst="rect">
              <a:avLst/>
            </a:prstGeom>
            <a:solidFill>
              <a:srgbClr val="C9DAF8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Analyze smart contract with new detector.</a:t>
              </a:r>
              <a:endParaRPr sz="1700"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3644975" y="2690625"/>
              <a:ext cx="1896900" cy="1201500"/>
            </a:xfrm>
            <a:prstGeom prst="rect">
              <a:avLst/>
            </a:prstGeom>
            <a:solidFill>
              <a:srgbClr val="C9DAF8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Build detector</a:t>
              </a:r>
              <a:r>
                <a:rPr lang="en" sz="1700"/>
                <a:t> for hardcoded sensitive data.</a:t>
              </a:r>
              <a:endParaRPr sz="1700"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5919400" y="2690625"/>
              <a:ext cx="1896900" cy="1201500"/>
            </a:xfrm>
            <a:prstGeom prst="rect">
              <a:avLst/>
            </a:prstGeom>
            <a:solidFill>
              <a:srgbClr val="C9DAF8"/>
            </a:solidFill>
            <a:ln cap="flat" cmpd="sng" w="381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Improve through Iterative development and feedback.</a:t>
              </a:r>
              <a:endParaRPr sz="1700"/>
            </a:p>
          </p:txBody>
        </p:sp>
        <p:cxnSp>
          <p:nvCxnSpPr>
            <p:cNvPr id="164" name="Google Shape;164;p21"/>
            <p:cNvCxnSpPr>
              <a:stCxn id="162" idx="3"/>
              <a:endCxn id="163" idx="1"/>
            </p:cNvCxnSpPr>
            <p:nvPr/>
          </p:nvCxnSpPr>
          <p:spPr>
            <a:xfrm>
              <a:off x="5541875" y="3291375"/>
              <a:ext cx="377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5" name="Google Shape;165;p21"/>
          <p:cNvSpPr txBox="1"/>
          <p:nvPr/>
        </p:nvSpPr>
        <p:spPr>
          <a:xfrm>
            <a:off x="374400" y="4568900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204675" y="2165725"/>
            <a:ext cx="120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Iteration 1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3970050" y="3991675"/>
            <a:ext cx="120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Iteration 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7895525" y="2991125"/>
            <a:ext cx="120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</a:rPr>
              <a:t>Iteration 3</a:t>
            </a:r>
            <a:endParaRPr b="1" sz="16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