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022DAA-751A-4D42-A881-0E700F01E8D1}">
  <a:tblStyle styleId="{70022DAA-751A-4D42-A881-0E700F01E8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2a724d4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2a724d4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2a724d4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2a724d4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2a724d42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2a724d42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3e8ad5d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3e8ad5d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2a724d4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2a724d4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ff4b8ee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ff4b8ee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debf6d0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debf6d0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debf6d0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debf6d0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727fe5d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727fe5d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7a1c225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7a1c22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debf6d0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debf6d0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2a724d4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2a724d4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rjunsuvarna1/CSE6324_Team4_Fall2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crytic/slither/issues/1950" TargetMode="External"/><Relationship Id="rId4" Type="http://schemas.openxmlformats.org/officeDocument/2006/relationships/hyperlink" Target="https://swcregistry.io/docs/SWC-136/" TargetMode="External"/><Relationship Id="rId10" Type="http://schemas.openxmlformats.org/officeDocument/2006/relationships/hyperlink" Target="https://github.com/OpenZeppelin/openzeppelin-contracts/blob/master/contracts/utils/cryptography/ECDSA.sol" TargetMode="External"/><Relationship Id="rId9" Type="http://schemas.openxmlformats.org/officeDocument/2006/relationships/hyperlink" Target="https://github.com/Skyscanner/sonar-secrets/tree/master" TargetMode="External"/><Relationship Id="rId5" Type="http://schemas.openxmlformats.org/officeDocument/2006/relationships/hyperlink" Target="https://cwe.mitre.org/data/definitions/798.html" TargetMode="External"/><Relationship Id="rId6" Type="http://schemas.openxmlformats.org/officeDocument/2006/relationships/hyperlink" Target="https://swcregistry.io/docs/SWC-121/" TargetMode="External"/><Relationship Id="rId7" Type="http://schemas.openxmlformats.org/officeDocument/2006/relationships/hyperlink" Target="https://github.com/crytic/slither/pull/2015" TargetMode="External"/><Relationship Id="rId8" Type="http://schemas.openxmlformats.org/officeDocument/2006/relationships/hyperlink" Target="https://ethereum.github.io/yellowpaper/paper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3.xml"/><Relationship Id="rId4" Type="http://schemas.openxmlformats.org/officeDocument/2006/relationships/hyperlink" Target="https://github.com/crytic/slither/pull/201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Relationship Id="rId5" Type="http://schemas.openxmlformats.org/officeDocument/2006/relationships/hyperlink" Target="https://github.com/crytic/slither/pull/201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ethereum.github.io/yellowpaper/paper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github.com/crytic/slither/blob/ab6939c2c851e4a0122f131df56d87d11f5df43f/tests/e2e/detectors/test_data/ecrecover/0.8.0/ecrecover.so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357450" y="2181200"/>
            <a:ext cx="2344200" cy="6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Inception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3309575"/>
            <a:ext cx="8520600" cy="17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Suvarna, Arjun - 1002024437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Sinari, Navina - 1002072310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Palnati, Netra - 1002030626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Waje, Sanjana - 1002069940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77850" y="896800"/>
            <a:ext cx="7788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Advanced Topics in Software Engineering</a:t>
            </a:r>
            <a:endParaRPr b="1" sz="2400"/>
          </a:p>
        </p:txBody>
      </p:sp>
      <p:sp>
        <p:nvSpPr>
          <p:cNvPr id="88" name="Google Shape;88;p13"/>
          <p:cNvSpPr txBox="1"/>
          <p:nvPr/>
        </p:nvSpPr>
        <p:spPr>
          <a:xfrm>
            <a:off x="1653000" y="1251996"/>
            <a:ext cx="57531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CSE 6324 - Section 001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Iteration 2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Team 4</a:t>
            </a:r>
            <a:endParaRPr b="1" sz="2400"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3842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74400" y="45689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Risks &amp; Mitigations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22"/>
          <p:cNvGraphicFramePr/>
          <p:nvPr/>
        </p:nvGraphicFramePr>
        <p:xfrm>
          <a:off x="296688" y="121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{70022DAA-751A-4D42-A881-0E700F01E8D1}</a:tableStyleId>
              </a:tblPr>
              <a:tblGrid>
                <a:gridCol w="3299400"/>
                <a:gridCol w="5318675"/>
              </a:tblGrid>
              <a:tr h="37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Risk</a:t>
                      </a:r>
                      <a:endParaRPr b="1" sz="2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Mitigation Plan</a:t>
                      </a:r>
                      <a:endParaRPr b="1" sz="2000"/>
                    </a:p>
                  </a:txBody>
                  <a:tcPr marT="63500" marB="63500" marR="63500" marL="63500"/>
                </a:tc>
              </a:tr>
              <a:tr h="53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Incomplete rule definition</a:t>
                      </a:r>
                      <a:endParaRPr sz="18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Iteratively build and test the detectors with rules defined</a:t>
                      </a:r>
                      <a:endParaRPr sz="18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Changing Solidity Standards 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Fix Solidity version 0.8.18 as the target version 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Missing Slither User’s needs from the detector’s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Thoroughly research the issue and interact with slither users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False Positive </a:t>
                      </a:r>
                      <a:endParaRPr sz="18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Test with multiple negative scenarios </a:t>
                      </a:r>
                      <a:endParaRPr sz="18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False Negatives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Test with multiple positive scenarios 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idx="4294967295" type="title"/>
          </p:nvPr>
        </p:nvSpPr>
        <p:spPr>
          <a:xfrm>
            <a:off x="311700" y="268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Customers and Users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74400" y="45689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375525" y="940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{70022DAA-751A-4D42-A881-0E700F01E8D1}</a:tableStyleId>
              </a:tblPr>
              <a:tblGrid>
                <a:gridCol w="1681225"/>
                <a:gridCol w="2569000"/>
                <a:gridCol w="4142725"/>
              </a:tblGrid>
              <a:tr h="42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User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Role 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Feedback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  <a:tr h="7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Mehul Hivlekar 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New User to Smart Contracts and Solidity 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The API key detector solves a very common developer error which can be a major issue.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99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Shruthaja Patali Rao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CSE-6324-001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Team 5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More scenarios where the API key is exposed can be checked to improve the detector.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7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Devyani Singh 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CSE-6324-001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Team 8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The additional ecrecover detector changes make it very useful in preventing vulnerable code from being deployed.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452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Github Repository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292950" y="962675"/>
            <a:ext cx="87162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https://github.com/arjunsuvarna1/CSE6324_Team4_Fall23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460306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74400" y="45689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254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410075"/>
            <a:ext cx="8716200" cy="3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  Improper usage of ecrecover -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https://github.com/crytic/slither/issues/1950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  SWC-136 -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https://swcregistry.io/docs/SWC-136/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  CWE-798 -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https://cwe.mitre.org/data/definitions/798.html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  SWC-121-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https://swcregistry.io/docs/SWC-121/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  Detector for ecrecover return value validation and use of nonces -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https://github.com/crytic/slither/pull/2015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Ethereum: A Secure Decentralized Generalized Transaction Ledger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https://ethereum.github.io/yellowpaper/paper.pdf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  Sonar Secrets Github: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https://github.com/Skyscanner/sonar-secrets/tree/master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[8]  Openzeppelin ECDSA solidity implementation -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https://github.com/OpenZeppelin/openzeppelin-contracts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460306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1700" y="1123838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ecrecover detector was built to detect improper use of ecrecover() in smart contracts. (Github Issue #1950) </a:t>
            </a:r>
            <a:r>
              <a:rPr baseline="30000"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howjump?jump=lastslide"/>
              </a:rPr>
              <a:t>[1]</a:t>
            </a:r>
            <a:r>
              <a:rPr baseline="30000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30000"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[5]</a:t>
            </a:r>
            <a:r>
              <a:rPr baseline="30000"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howjump?jump=lastslide"/>
              </a:rPr>
              <a:t>[4]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the nature of 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Ethereum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smart 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contracts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private data like API Keys and passwords are not 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safe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be hardcoded into the code </a:t>
            </a:r>
            <a:r>
              <a:rPr baseline="30000"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howjump?jump=lastslide"/>
              </a:rPr>
              <a:t>[2][3]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60431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374400" y="45689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API Key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Detector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017800"/>
            <a:ext cx="8520600" cy="26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key detector detects API keys hardcoded keys based on variable names using regular expressions.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regular expression is built upon the regular expression used by sonar secrets to detect API Keys in Java code </a:t>
            </a:r>
            <a:r>
              <a:rPr baseline="30000"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[7]</a:t>
            </a:r>
            <a:r>
              <a:rPr baseline="30000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detector is based on the ecrecover detector which was built upon the slither pull request (#</a:t>
            </a:r>
            <a:r>
              <a:rPr lang="en" sz="23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2015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aseline="30000" lang="en" sz="23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action="ppaction://hlinkshowjump?jump=las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[5] 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368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API Key Detector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25" y="1355010"/>
            <a:ext cx="8989300" cy="205914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1230150" y="2179950"/>
            <a:ext cx="4127400" cy="19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230150" y="3009825"/>
            <a:ext cx="1025100" cy="19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74525" y="4647900"/>
            <a:ext cx="88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[API key fetched from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https://stackoverflow.com/questions/62073437/how-to-make-an-api-call-in-solidity</a:t>
            </a:r>
            <a:r>
              <a:rPr lang="en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3558450" y="2116750"/>
            <a:ext cx="2027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Arial"/>
                <a:ea typeface="Arial"/>
                <a:cs typeface="Arial"/>
                <a:sym typeface="Arial"/>
              </a:rPr>
              <a:t>Demo</a:t>
            </a:r>
            <a:endParaRPr b="1" sz="4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Ecrecover() detector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11775" y="134605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75" y="10021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improper usage of ecrecover() function detector was enhanced to include additional checks described in the yellow paper</a:t>
            </a:r>
            <a:r>
              <a:rPr baseline="30000" lang="en" sz="23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[6]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open zeppelin implementation</a:t>
            </a:r>
            <a:r>
              <a:rPr baseline="30000" lang="en" sz="23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[8]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detector is based on the pull request (#</a:t>
            </a:r>
            <a:r>
              <a:rPr lang="en" sz="23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2015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aseline="30000" lang="en" sz="23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action="ppaction://hlinkshowjump?jump=las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[5]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Ecrecover() detector</a:t>
            </a:r>
            <a:endParaRPr sz="2400"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5908" t="0"/>
          <a:stretch/>
        </p:blipFill>
        <p:spPr>
          <a:xfrm>
            <a:off x="172250" y="1264400"/>
            <a:ext cx="8799498" cy="16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3495300" y="4515150"/>
            <a:ext cx="21534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" u="sng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Ethereum Yellow Paper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7250"/>
            <a:ext cx="8520600" cy="372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Improvements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 In Detecting Improper Usage of ecrecover()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3261600" y="4651200"/>
            <a:ext cx="262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[Slither Pull Request #2015]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399525" y="3431975"/>
            <a:ext cx="5883300" cy="20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Planning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21"/>
          <p:cNvGrpSpPr/>
          <p:nvPr/>
        </p:nvGrpSpPr>
        <p:grpSpPr>
          <a:xfrm>
            <a:off x="1319250" y="852450"/>
            <a:ext cx="6505500" cy="2874325"/>
            <a:chOff x="1319250" y="1017800"/>
            <a:chExt cx="6505500" cy="2874325"/>
          </a:xfrm>
        </p:grpSpPr>
        <p:cxnSp>
          <p:nvCxnSpPr>
            <p:cNvPr id="154" name="Google Shape;154;p21"/>
            <p:cNvCxnSpPr>
              <a:stCxn id="155" idx="3"/>
              <a:endCxn id="156" idx="1"/>
            </p:cNvCxnSpPr>
            <p:nvPr/>
          </p:nvCxnSpPr>
          <p:spPr>
            <a:xfrm>
              <a:off x="3216250" y="1618550"/>
              <a:ext cx="42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" name="Google Shape;157;p21"/>
            <p:cNvCxnSpPr>
              <a:stCxn id="156" idx="3"/>
              <a:endCxn id="158" idx="1"/>
            </p:cNvCxnSpPr>
            <p:nvPr/>
          </p:nvCxnSpPr>
          <p:spPr>
            <a:xfrm>
              <a:off x="5541875" y="1618675"/>
              <a:ext cx="386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21"/>
            <p:cNvCxnSpPr>
              <a:stCxn id="158" idx="2"/>
              <a:endCxn id="160" idx="0"/>
            </p:cNvCxnSpPr>
            <p:nvPr/>
          </p:nvCxnSpPr>
          <p:spPr>
            <a:xfrm rot="5400000">
              <a:off x="4336500" y="150725"/>
              <a:ext cx="471000" cy="4608600"/>
            </a:xfrm>
            <a:prstGeom prst="bentConnector3">
              <a:avLst>
                <a:gd fmla="val 5001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21"/>
            <p:cNvCxnSpPr>
              <a:stCxn id="160" idx="3"/>
              <a:endCxn id="162" idx="1"/>
            </p:cNvCxnSpPr>
            <p:nvPr/>
          </p:nvCxnSpPr>
          <p:spPr>
            <a:xfrm>
              <a:off x="3216150" y="3291375"/>
              <a:ext cx="42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" name="Google Shape;155;p21"/>
            <p:cNvSpPr/>
            <p:nvPr/>
          </p:nvSpPr>
          <p:spPr>
            <a:xfrm>
              <a:off x="1319350" y="1017800"/>
              <a:ext cx="1896900" cy="12015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Define rules for ecrecover.</a:t>
              </a:r>
              <a:endParaRPr sz="1700"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3644975" y="1017925"/>
              <a:ext cx="1896900" cy="12015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Build Detector on the rules.</a:t>
              </a:r>
              <a:endParaRPr sz="170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5927850" y="1018025"/>
              <a:ext cx="1896900" cy="12015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Load the Smart Contract.</a:t>
              </a:r>
              <a:endParaRPr sz="1700"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1319250" y="2690625"/>
              <a:ext cx="1896900" cy="12015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Analyze smart contract with new detector.</a:t>
              </a:r>
              <a:endParaRPr sz="1700"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3644975" y="2690625"/>
              <a:ext cx="1896900" cy="12015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Build detector</a:t>
              </a:r>
              <a:r>
                <a:rPr lang="en" sz="1700"/>
                <a:t> for hardcoded sensitive data.</a:t>
              </a:r>
              <a:endParaRPr sz="1700"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5919400" y="2690625"/>
              <a:ext cx="1896900" cy="12015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Improve through Iterative development and feedback.</a:t>
              </a:r>
              <a:endParaRPr sz="1700"/>
            </a:p>
          </p:txBody>
        </p:sp>
        <p:cxnSp>
          <p:nvCxnSpPr>
            <p:cNvPr id="164" name="Google Shape;164;p21"/>
            <p:cNvCxnSpPr>
              <a:stCxn id="162" idx="3"/>
              <a:endCxn id="163" idx="1"/>
            </p:cNvCxnSpPr>
            <p:nvPr/>
          </p:nvCxnSpPr>
          <p:spPr>
            <a:xfrm>
              <a:off x="5541875" y="329137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5" name="Google Shape;165;p21"/>
          <p:cNvSpPr txBox="1"/>
          <p:nvPr/>
        </p:nvSpPr>
        <p:spPr>
          <a:xfrm>
            <a:off x="374400" y="45689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204675" y="2089525"/>
            <a:ext cx="120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Iteration 1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3970050" y="3763075"/>
            <a:ext cx="120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Iteration 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7895525" y="2838725"/>
            <a:ext cx="120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</a:rPr>
              <a:t>Iteration 3</a:t>
            </a:r>
            <a:endParaRPr b="1" sz="16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