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59" r:id="rId14"/>
    <p:sldId id="260" r:id="rId15"/>
    <p:sldId id="269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8A8B824A-1E2C-454D-BE83-F81267602039}">
          <p14:sldIdLst>
            <p14:sldId id="256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59"/>
            <p14:sldId id="260"/>
            <p14:sldId id="269"/>
          </p14:sldIdLst>
        </p14:section>
        <p14:section name="Glossary" id="{591D06ED-74FA-468E-BA07-72ECE3193968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326E"/>
    <a:srgbClr val="1084C6"/>
    <a:srgbClr val="6DB3E4"/>
    <a:srgbClr val="A2CADF"/>
    <a:srgbClr val="2590A3"/>
    <a:srgbClr val="93C5DA"/>
    <a:srgbClr val="99CCCC"/>
    <a:srgbClr val="99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D83D97-6425-91EF-EBD7-04725D8B7F26}" v="122" dt="2025-02-12T14:05:38.177"/>
    <p1510:client id="{B7B7194E-C881-B4FD-71F8-A2BF4D2DBCF1}" v="479" dt="2025-02-12T13:08:56.383"/>
    <p1510:client id="{E8FE375B-9925-5D14-9F59-7313AD2AE5AB}" v="57" dt="2025-02-12T11:33:04.1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37"/>
  </p:normalViewPr>
  <p:slideViewPr>
    <p:cSldViewPr snapToGrid="0">
      <p:cViewPr>
        <p:scale>
          <a:sx n="90" d="100"/>
          <a:sy n="90" d="100"/>
        </p:scale>
        <p:origin x="1744" y="960"/>
      </p:cViewPr>
      <p:guideLst>
        <p:guide orient="horz" pos="161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2F302-A7C8-034E-97BB-FC8263E03487}" type="datetimeFigureOut">
              <a:rPr lang="en-US" smtClean="0"/>
              <a:t>2/14/25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ECF95-0BA1-6A41-BF58-BBB121C21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04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2B889E-FB6B-4D81-8FCC-1555F636B1A5}" type="datetimeFigureOut">
              <a:rPr lang="x-none" smtClean="0"/>
              <a:t>2/14/25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14CCA-F323-4048-B6FE-F8FEE77E6C44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17248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FEF6EFF-73C7-47D8-A747-7A9B37A027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43808" y="195486"/>
            <a:ext cx="5760640" cy="2520280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tx1"/>
                </a:solidFill>
                <a:latin typeface="+mj-lt"/>
                <a:ea typeface="Segoe UI Historic" charset="0"/>
                <a:cs typeface="Segoe UI Historic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43808" y="2859782"/>
            <a:ext cx="5760640" cy="1368152"/>
          </a:xfrm>
        </p:spPr>
        <p:txBody>
          <a:bodyPr>
            <a:normAutofit/>
          </a:bodyPr>
          <a:lstStyle>
            <a:lvl1pPr marL="0" indent="0" algn="l">
              <a:buNone/>
              <a:defRPr sz="2400" i="0">
                <a:solidFill>
                  <a:schemeClr val="tx1"/>
                </a:solidFill>
                <a:latin typeface="+mj-lt"/>
                <a:cs typeface="Segoe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>
                <a:latin typeface="Segoe UI Light" panose="020B0502040204020203" pitchFamily="34" charset="0"/>
              </a:rPr>
              <a:t>Formatvorlage des Untertitelmasters durch Klicken bearbeiten</a:t>
            </a:r>
            <a:endParaRPr lang="en-US"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625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5497"/>
            <a:ext cx="8208145" cy="85725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1473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467544" y="268675"/>
            <a:ext cx="820814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67544" y="1211750"/>
            <a:ext cx="8208144" cy="352024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marL="0" lvl="0" indent="0">
              <a:buNone/>
            </a:pPr>
            <a:r>
              <a:rPr lang="de-DE">
                <a:latin typeface="Segoe UI" panose="020B0502040204020203" pitchFamily="34" charset="0"/>
                <a:cs typeface="Segoe UI" panose="020B0502040204020203" pitchFamily="34" charset="0"/>
              </a:rPr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949111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4CE8F26B-7CFE-4A1A-93FE-AA7D57C973C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544" y="265497"/>
            <a:ext cx="820814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159977"/>
            <a:ext cx="8208144" cy="3606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E104B62-A716-495D-A1EA-8D432CDDA8C6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236296" y="4730489"/>
            <a:ext cx="1725558" cy="35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365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Segoe UI Light" panose="020B0502040204020203" pitchFamily="34" charset="0"/>
        </a:defRPr>
      </a:lvl1pPr>
    </p:titleStyle>
    <p:bodyStyle>
      <a:lvl1pPr marL="468312" indent="-457200" algn="l" defTabSz="457200" rtl="0" eaLnBrk="1" latinLnBrk="0" hangingPunct="1">
        <a:spcBef>
          <a:spcPct val="20000"/>
        </a:spcBef>
        <a:buClr>
          <a:schemeClr val="tx1"/>
        </a:buClr>
        <a:buSzPct val="100000"/>
        <a:buFont typeface="Wingdings" panose="05000000000000000000" pitchFamily="2" charset="2"/>
        <a:buChar char="§"/>
        <a:tabLst/>
        <a:defRPr sz="3000" b="0" kern="1200">
          <a:solidFill>
            <a:schemeClr val="tx1"/>
          </a:solidFill>
          <a:latin typeface="+mj-lt"/>
          <a:ea typeface="Segoe UI" panose="020B0502040204020203" pitchFamily="34" charset="0"/>
          <a:cs typeface="Segoe UI" panose="020B0502040204020203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tx1"/>
        </a:buClr>
        <a:buSzPct val="10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j-lt"/>
          <a:ea typeface="Segoe UI" panose="020B0502040204020203" pitchFamily="34" charset="0"/>
          <a:cs typeface="Segoe UI" panose="020B0502040204020203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tx1"/>
        </a:buClr>
        <a:buSzPct val="100000"/>
        <a:buFont typeface="Wingdings" panose="05000000000000000000" pitchFamily="2" charset="2"/>
        <a:buChar char="§"/>
        <a:defRPr sz="2400" b="0" kern="1200">
          <a:solidFill>
            <a:schemeClr val="tx1"/>
          </a:solidFill>
          <a:latin typeface="+mj-lt"/>
          <a:ea typeface="Segoe UI" panose="020B0502040204020203" pitchFamily="34" charset="0"/>
          <a:cs typeface="Segoe UI" panose="020B0502040204020203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tx1"/>
        </a:buClr>
        <a:buSzPct val="100000"/>
        <a:buFont typeface="Wingdings" panose="05000000000000000000" pitchFamily="2" charset="2"/>
        <a:buChar char="§"/>
        <a:defRPr sz="2000" b="0" kern="1200">
          <a:solidFill>
            <a:schemeClr val="tx1"/>
          </a:solidFill>
          <a:latin typeface="+mj-lt"/>
          <a:ea typeface="Segoe UI" panose="020B0502040204020203" pitchFamily="34" charset="0"/>
          <a:cs typeface="Segoe UI" panose="020B0502040204020203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tx1"/>
        </a:buClr>
        <a:buSzPct val="100000"/>
        <a:buFont typeface="Wingdings" panose="05000000000000000000" pitchFamily="2" charset="2"/>
        <a:buChar char="§"/>
        <a:defRPr sz="2000" b="0" kern="1200">
          <a:solidFill>
            <a:schemeClr val="tx1"/>
          </a:solidFill>
          <a:latin typeface="+mj-lt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9">
          <p15:clr>
            <a:srgbClr val="F26B43"/>
          </p15:clr>
        </p15:guide>
        <p15:guide id="2" pos="106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jpeg"/><Relationship Id="rId4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hyperlink" Target="https://lthub.ubc.ca/guides/github-instructor-guide/" TargetMode="External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livian.ro/linkedin-birthdays/" TargetMode="External"/><Relationship Id="rId11" Type="http://schemas.openxmlformats.org/officeDocument/2006/relationships/image" Target="../media/image10.png"/><Relationship Id="rId5" Type="http://schemas.openxmlformats.org/officeDocument/2006/relationships/image" Target="../media/image5.jpg"/><Relationship Id="rId10" Type="http://schemas.openxmlformats.org/officeDocument/2006/relationships/image" Target="../media/image9.jpeg"/><Relationship Id="rId4" Type="http://schemas.openxmlformats.org/officeDocument/2006/relationships/hyperlink" Target="https://creativecommons.org/licenses/by/3.0/" TargetMode="External"/><Relationship Id="rId9" Type="http://schemas.openxmlformats.org/officeDocument/2006/relationships/image" Target="../media/image8.jp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17.sv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fiftabsh.com/2020/06/10/secrets-of-becoming-a-corporate-swiss-knife/" TargetMode="External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svg"/><Relationship Id="rId4" Type="http://schemas.openxmlformats.org/officeDocument/2006/relationships/image" Target="../media/image3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a-um.me/eli25-feedback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-um.me/cli-m365" TargetMode="External"/><Relationship Id="rId2" Type="http://schemas.openxmlformats.org/officeDocument/2006/relationships/hyperlink" Target="https://a-um.me/eli25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74D12-DFFB-456A-A016-EFCB1503AA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2573" y="300074"/>
            <a:ext cx="6081875" cy="241569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212529"/>
                </a:solidFill>
                <a:ea typeface="Segoe UI Historic"/>
                <a:cs typeface="Segoe UI Historic"/>
              </a:rPr>
              <a:t>CLI for Microsoft 365 - Your Swiss army knife for M365 workloads &amp; productivity</a:t>
            </a:r>
            <a:br>
              <a:rPr lang="en-US" sz="2800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7B4443-F94B-4A57-B7A7-A9718E267B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latin typeface="Calibri"/>
              </a:rPr>
              <a:t>Arjun Menon</a:t>
            </a:r>
            <a:endParaRPr lang="en-US" dirty="0"/>
          </a:p>
          <a:p>
            <a:r>
              <a:rPr lang="de-CH" sz="1800" dirty="0">
                <a:latin typeface="Calibri"/>
              </a:rPr>
              <a:t>Microsoft MVP (M365 Development)</a:t>
            </a:r>
            <a:endParaRPr lang="de-CH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774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EF0FA-BEE1-46A1-8E73-E67EB17D1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Thank You!</a:t>
            </a:r>
            <a:endParaRPr lang="en-US"/>
          </a:p>
        </p:txBody>
      </p:sp>
      <p:pic>
        <p:nvPicPr>
          <p:cNvPr id="19" name="Picture 2" descr="Bild">
            <a:extLst>
              <a:ext uri="{FF2B5EF4-FFF2-40B4-BE49-F238E27FC236}">
                <a16:creationId xmlns:a16="http://schemas.microsoft.com/office/drawing/2014/main" id="{D91785B8-ACCA-4B77-998A-9DE4A91C7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14" y="2228333"/>
            <a:ext cx="1745926" cy="5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black and grey logo&#10;&#10;Description automatically generated">
            <a:extLst>
              <a:ext uri="{FF2B5EF4-FFF2-40B4-BE49-F238E27FC236}">
                <a16:creationId xmlns:a16="http://schemas.microsoft.com/office/drawing/2014/main" id="{CCDBE417-B776-C491-6CD9-B92299D66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692" y="2344526"/>
            <a:ext cx="1764580" cy="343299"/>
          </a:xfrm>
          <a:prstGeom prst="rect">
            <a:avLst/>
          </a:prstGeom>
        </p:spPr>
      </p:pic>
      <p:pic>
        <p:nvPicPr>
          <p:cNvPr id="8" name="Picture 7" descr="A black and blue text&#10;&#10;Description automatically generated">
            <a:extLst>
              <a:ext uri="{FF2B5EF4-FFF2-40B4-BE49-F238E27FC236}">
                <a16:creationId xmlns:a16="http://schemas.microsoft.com/office/drawing/2014/main" id="{22CD2CF8-57F9-C194-0F91-FA7E35198E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8804" y="2090536"/>
            <a:ext cx="2057729" cy="7071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CEC5ED-0B36-BE0D-12CE-1FCEE1DEBAE8}"/>
              </a:ext>
            </a:extLst>
          </p:cNvPr>
          <p:cNvSpPr txBox="1"/>
          <p:nvPr/>
        </p:nvSpPr>
        <p:spPr>
          <a:xfrm>
            <a:off x="465007" y="1614232"/>
            <a:ext cx="17397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Segoe UI"/>
              </a:rPr>
              <a:t>Venue Partner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36AD69-032B-BB98-4578-EBF41C1CF324}"/>
              </a:ext>
            </a:extLst>
          </p:cNvPr>
          <p:cNvSpPr txBox="1"/>
          <p:nvPr/>
        </p:nvSpPr>
        <p:spPr>
          <a:xfrm>
            <a:off x="3415541" y="1614231"/>
            <a:ext cx="17397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Segoe UI"/>
              </a:rPr>
              <a:t>Gold Partner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64EE68-8D46-FD4E-674D-78DE7FC91CF9}"/>
              </a:ext>
            </a:extLst>
          </p:cNvPr>
          <p:cNvSpPr txBox="1"/>
          <p:nvPr/>
        </p:nvSpPr>
        <p:spPr>
          <a:xfrm>
            <a:off x="6379367" y="1614232"/>
            <a:ext cx="17397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Segoe UI"/>
              </a:rPr>
              <a:t>Silver Partner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B166E2-2F1B-414F-E91D-84307EACCB24}"/>
              </a:ext>
            </a:extLst>
          </p:cNvPr>
          <p:cNvSpPr txBox="1"/>
          <p:nvPr/>
        </p:nvSpPr>
        <p:spPr>
          <a:xfrm>
            <a:off x="3681356" y="3694227"/>
            <a:ext cx="12081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Segoe UI"/>
              </a:rPr>
              <a:t>Shoutout!</a:t>
            </a:r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5D7409F-F343-43CC-15DC-0BA9F6F909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2546" y="4239289"/>
            <a:ext cx="1840762" cy="35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75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DBC3D-DD4C-7FB0-76F5-064B5957BA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D73A1-8AD4-4D37-B3F8-DB3E1D82E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Community Partners</a:t>
            </a:r>
            <a:endParaRPr lang="en-US"/>
          </a:p>
        </p:txBody>
      </p:sp>
      <p:pic>
        <p:nvPicPr>
          <p:cNvPr id="4" name="Picture 3" descr="A hand with a peace sign&#10;&#10;Description automatically generated">
            <a:extLst>
              <a:ext uri="{FF2B5EF4-FFF2-40B4-BE49-F238E27FC236}">
                <a16:creationId xmlns:a16="http://schemas.microsoft.com/office/drawing/2014/main" id="{E2BAE179-5EEE-3C29-D91A-2996DC558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631710"/>
            <a:ext cx="1513020" cy="648072"/>
          </a:xfrm>
          <a:prstGeom prst="rect">
            <a:avLst/>
          </a:prstGeom>
        </p:spPr>
      </p:pic>
      <p:pic>
        <p:nvPicPr>
          <p:cNvPr id="7" name="Picture 6" descr="A black background with white text and colorful lines&#10;&#10;Description automatically generated">
            <a:extLst>
              <a:ext uri="{FF2B5EF4-FFF2-40B4-BE49-F238E27FC236}">
                <a16:creationId xmlns:a16="http://schemas.microsoft.com/office/drawing/2014/main" id="{8C490009-B205-0055-BBF6-3414CDC3911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537" t="36179" r="9269" b="32065"/>
          <a:stretch/>
        </p:blipFill>
        <p:spPr>
          <a:xfrm>
            <a:off x="1583668" y="3363443"/>
            <a:ext cx="1512168" cy="557114"/>
          </a:xfrm>
          <a:prstGeom prst="rect">
            <a:avLst/>
          </a:prstGeom>
        </p:spPr>
      </p:pic>
      <p:pic>
        <p:nvPicPr>
          <p:cNvPr id="1026" name="Picture 2" descr="IT Crowd Fest">
            <a:extLst>
              <a:ext uri="{FF2B5EF4-FFF2-40B4-BE49-F238E27FC236}">
                <a16:creationId xmlns:a16="http://schemas.microsoft.com/office/drawing/2014/main" id="{6560BD6B-C906-7E41-B04E-FA23A3315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365444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black and blue logo&#10;&#10;Description automatically generated">
            <a:extLst>
              <a:ext uri="{FF2B5EF4-FFF2-40B4-BE49-F238E27FC236}">
                <a16:creationId xmlns:a16="http://schemas.microsoft.com/office/drawing/2014/main" id="{6C0B20EF-89BA-2F42-E4CC-14FEC1C039C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9960" t="25487" r="26460" b="25487"/>
          <a:stretch/>
        </p:blipFill>
        <p:spPr>
          <a:xfrm>
            <a:off x="5724128" y="2787774"/>
            <a:ext cx="1152128" cy="129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48107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CC51A38-C3C3-457F-7957-59FAAA82C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168" y="2272434"/>
            <a:ext cx="4323529" cy="857250"/>
          </a:xfrm>
        </p:spPr>
        <p:txBody>
          <a:bodyPr/>
          <a:lstStyle/>
          <a:p>
            <a:r>
              <a:rPr lang="en-US" dirty="0"/>
              <a:t>THANK YOU ❤️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6466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80EF3-C474-E372-87C4-B9941E6FA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</a:t>
            </a:r>
            <a:endParaRPr lang="en-IN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F8B9D2-70E3-08E2-E57B-3593AA52FF5F}"/>
              </a:ext>
            </a:extLst>
          </p:cNvPr>
          <p:cNvSpPr/>
          <p:nvPr/>
        </p:nvSpPr>
        <p:spPr>
          <a:xfrm>
            <a:off x="184727" y="919368"/>
            <a:ext cx="8923775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51B183"/>
              </a:solidFill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372356AB-651A-10DC-FBB9-528AF406BA76}"/>
              </a:ext>
            </a:extLst>
          </p:cNvPr>
          <p:cNvSpPr txBox="1">
            <a:spLocks/>
          </p:cNvSpPr>
          <p:nvPr/>
        </p:nvSpPr>
        <p:spPr>
          <a:xfrm>
            <a:off x="141362" y="981319"/>
            <a:ext cx="5575179" cy="27500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b="1" dirty="0">
              <a:latin typeface="+mj-lt"/>
            </a:endParaRPr>
          </a:p>
          <a:p>
            <a:r>
              <a:rPr lang="en-US" sz="1800" b="1" dirty="0">
                <a:latin typeface="+mj-lt"/>
              </a:rPr>
              <a:t>Microsoft MVP </a:t>
            </a:r>
            <a:r>
              <a:rPr lang="en-US" sz="1800" dirty="0">
                <a:latin typeface="+mj-lt"/>
              </a:rPr>
              <a:t>(M365 Development)</a:t>
            </a:r>
          </a:p>
          <a:p>
            <a:endParaRPr lang="en-US" sz="1800" b="1" dirty="0">
              <a:latin typeface="+mj-lt"/>
            </a:endParaRPr>
          </a:p>
          <a:p>
            <a:r>
              <a:rPr lang="en-US" sz="1800" b="1" dirty="0">
                <a:latin typeface="+mj-lt"/>
              </a:rPr>
              <a:t>Co-maintainer</a:t>
            </a:r>
            <a:r>
              <a:rPr lang="en-US" sz="1800" dirty="0">
                <a:latin typeface="+mj-lt"/>
              </a:rPr>
              <a:t> – CLI for Microsoft 365</a:t>
            </a:r>
          </a:p>
          <a:p>
            <a:endParaRPr lang="en-US" sz="1800" b="1" dirty="0">
              <a:latin typeface="+mj-lt"/>
            </a:endParaRPr>
          </a:p>
          <a:p>
            <a:r>
              <a:rPr lang="en-US" sz="1800" b="1" dirty="0">
                <a:latin typeface="+mj-lt"/>
              </a:rPr>
              <a:t>Core Team Member </a:t>
            </a:r>
            <a:r>
              <a:rPr lang="en-US" sz="1800" dirty="0">
                <a:latin typeface="+mj-lt"/>
              </a:rPr>
              <a:t>– Microsoft 365 </a:t>
            </a:r>
          </a:p>
          <a:p>
            <a:r>
              <a:rPr lang="en-US" sz="1800" dirty="0">
                <a:latin typeface="+mj-lt"/>
              </a:rPr>
              <a:t>&amp; Power Platform Community (PnP)</a:t>
            </a:r>
          </a:p>
          <a:p>
            <a:r>
              <a:rPr lang="en-US" sz="1800" b="1" dirty="0">
                <a:latin typeface="+mj-lt"/>
              </a:rPr>
              <a:t>Service Owner – Copilot </a:t>
            </a:r>
            <a:r>
              <a:rPr lang="en-US" sz="1800" dirty="0">
                <a:latin typeface="+mj-lt"/>
              </a:rPr>
              <a:t>with Nokia</a:t>
            </a:r>
            <a:endParaRPr lang="en-IN" sz="1800" dirty="0">
              <a:latin typeface="+mj-lt"/>
            </a:endParaRPr>
          </a:p>
        </p:txBody>
      </p:sp>
      <p:pic>
        <p:nvPicPr>
          <p:cNvPr id="24" name="Picture 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475DF799-3FAD-4EBC-1F39-5312DDC2C1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9650" r="30623" b="33779"/>
          <a:stretch/>
        </p:blipFill>
        <p:spPr>
          <a:xfrm>
            <a:off x="2616399" y="3701443"/>
            <a:ext cx="492374" cy="46166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0CD4783-92E5-CD0B-153E-C0022BAAD581}"/>
              </a:ext>
            </a:extLst>
          </p:cNvPr>
          <p:cNvSpPr txBox="1"/>
          <p:nvPr/>
        </p:nvSpPr>
        <p:spPr>
          <a:xfrm>
            <a:off x="-1477108" y="7620165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hlinkClick r:id="rId3" tooltip="https://lthub.ubc.ca/guides/github-instructor-guide/"/>
              </a:rPr>
              <a:t>This Photo</a:t>
            </a:r>
            <a:r>
              <a:rPr lang="en-IN" sz="900" dirty="0"/>
              <a:t> by Unknown Author is licensed under </a:t>
            </a:r>
            <a:r>
              <a:rPr lang="en-IN" sz="900" dirty="0">
                <a:hlinkClick r:id="rId4" tooltip="https://creativecommons.org/licenses/by/3.0/"/>
              </a:rPr>
              <a:t>CC BY</a:t>
            </a:r>
            <a:endParaRPr lang="en-IN" sz="900" dirty="0"/>
          </a:p>
        </p:txBody>
      </p:sp>
      <p:pic>
        <p:nvPicPr>
          <p:cNvPr id="26" name="Picture 25" descr="Logo&#10;&#10;Description automatically generated">
            <a:extLst>
              <a:ext uri="{FF2B5EF4-FFF2-40B4-BE49-F238E27FC236}">
                <a16:creationId xmlns:a16="http://schemas.microsoft.com/office/drawing/2014/main" id="{D6DE9AAA-E145-18CE-D26A-846DC1602CC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l="64213" t="30503" r="15700" b="42425"/>
          <a:stretch/>
        </p:blipFill>
        <p:spPr>
          <a:xfrm>
            <a:off x="245350" y="4171631"/>
            <a:ext cx="332218" cy="33581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0B233DB-A86C-5157-DC90-99E2E55C9055}"/>
              </a:ext>
            </a:extLst>
          </p:cNvPr>
          <p:cNvSpPr txBox="1"/>
          <p:nvPr/>
        </p:nvSpPr>
        <p:spPr>
          <a:xfrm>
            <a:off x="403221" y="7620165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hlinkClick r:id="rId6" tooltip="https://olivian.ro/linkedin-birthdays/"/>
              </a:rPr>
              <a:t>This Photo</a:t>
            </a:r>
            <a:r>
              <a:rPr lang="en-IN" sz="900" dirty="0"/>
              <a:t> by Unknown Author is licensed under </a:t>
            </a:r>
            <a:r>
              <a:rPr lang="en-IN" sz="900" dirty="0">
                <a:hlinkClick r:id="rId4" tooltip="https://creativecommons.org/licenses/by/3.0/"/>
              </a:rPr>
              <a:t>CC BY</a:t>
            </a:r>
            <a:endParaRPr lang="en-IN" sz="9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8AA215-E589-98E5-44C4-FF788FA27D0C}"/>
              </a:ext>
            </a:extLst>
          </p:cNvPr>
          <p:cNvSpPr/>
          <p:nvPr/>
        </p:nvSpPr>
        <p:spPr>
          <a:xfrm flipV="1">
            <a:off x="184727" y="3619304"/>
            <a:ext cx="8923776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51B183"/>
              </a:solidFill>
            </a:endParaRPr>
          </a:p>
        </p:txBody>
      </p:sp>
      <p:pic>
        <p:nvPicPr>
          <p:cNvPr id="29" name="Graphic 28" descr="Internet with solid fill">
            <a:extLst>
              <a:ext uri="{FF2B5EF4-FFF2-40B4-BE49-F238E27FC236}">
                <a16:creationId xmlns:a16="http://schemas.microsoft.com/office/drawing/2014/main" id="{7ECDAA06-C1D4-6DED-2060-D3010300EC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1362" y="4539505"/>
            <a:ext cx="540194" cy="54019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F5CD0BED-474A-4E09-DEE4-A245F82CFF1D}"/>
              </a:ext>
            </a:extLst>
          </p:cNvPr>
          <p:cNvSpPr txBox="1"/>
          <p:nvPr/>
        </p:nvSpPr>
        <p:spPr>
          <a:xfrm>
            <a:off x="1553592" y="4114124"/>
            <a:ext cx="2542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arjunumenon</a:t>
            </a:r>
            <a:endParaRPr lang="en-IN" sz="24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8C4A3D3-6CDA-7E16-0910-99F3ED9FE8ED}"/>
              </a:ext>
            </a:extLst>
          </p:cNvPr>
          <p:cNvSpPr txBox="1"/>
          <p:nvPr/>
        </p:nvSpPr>
        <p:spPr>
          <a:xfrm>
            <a:off x="741038" y="4096494"/>
            <a:ext cx="650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</a:t>
            </a:r>
            <a:r>
              <a:rPr lang="en-US" sz="2400" b="1" dirty="0"/>
              <a:t>in</a:t>
            </a:r>
            <a:r>
              <a:rPr lang="en-US" dirty="0"/>
              <a:t>/</a:t>
            </a:r>
            <a:endParaRPr lang="en-IN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3C9B2DB-8801-1199-D6B2-87D16396FA02}"/>
              </a:ext>
            </a:extLst>
          </p:cNvPr>
          <p:cNvSpPr txBox="1"/>
          <p:nvPr/>
        </p:nvSpPr>
        <p:spPr>
          <a:xfrm>
            <a:off x="1523213" y="4524796"/>
            <a:ext cx="3792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arjunumenon.com</a:t>
            </a:r>
            <a:endParaRPr lang="en-IN" sz="2400" b="1" dirty="0"/>
          </a:p>
        </p:txBody>
      </p:sp>
      <p:pic>
        <p:nvPicPr>
          <p:cNvPr id="33" name="Picture 2">
            <a:extLst>
              <a:ext uri="{FF2B5EF4-FFF2-40B4-BE49-F238E27FC236}">
                <a16:creationId xmlns:a16="http://schemas.microsoft.com/office/drawing/2014/main" id="{5AC3DA9F-603B-AEDD-7D3F-FBE63F633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27428" y="1098689"/>
            <a:ext cx="1833512" cy="1833512"/>
          </a:xfrm>
          <a:prstGeom prst="ellips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Content Placeholder 4">
            <a:extLst>
              <a:ext uri="{FF2B5EF4-FFF2-40B4-BE49-F238E27FC236}">
                <a16:creationId xmlns:a16="http://schemas.microsoft.com/office/drawing/2014/main" id="{04E45816-17C0-2489-61EA-937F403CC3B8}"/>
              </a:ext>
            </a:extLst>
          </p:cNvPr>
          <p:cNvSpPr txBox="1">
            <a:spLocks/>
          </p:cNvSpPr>
          <p:nvPr/>
        </p:nvSpPr>
        <p:spPr>
          <a:xfrm>
            <a:off x="6393110" y="2953634"/>
            <a:ext cx="2302148" cy="5060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Clr>
                <a:srgbClr val="086DB4"/>
              </a:buClr>
              <a:buSzPct val="150000"/>
              <a:buNone/>
            </a:pPr>
            <a:r>
              <a:rPr lang="en-US" sz="2500" b="1" dirty="0">
                <a:effectLst/>
                <a:latin typeface="+mj-lt"/>
              </a:rPr>
              <a:t>Arjun Menon</a:t>
            </a:r>
            <a:endParaRPr lang="en-US" sz="2500" b="1" dirty="0">
              <a:latin typeface="+mj-lt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F30D45FD-6939-466E-4C1F-4822C784E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154" y="1064183"/>
            <a:ext cx="558885" cy="558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8A8D2BB-C72F-7FC3-F48C-B9E44F90CD3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39075" y="1795353"/>
            <a:ext cx="1076271" cy="52715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94E9C17C-FA21-94F7-D875-F612FC4DC37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73155" y="2600616"/>
            <a:ext cx="707263" cy="548738"/>
          </a:xfrm>
          <a:prstGeom prst="rect">
            <a:avLst/>
          </a:prstGeom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559CCB27-9111-17DD-1377-3A7A0FAB4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723" y="3775863"/>
            <a:ext cx="313803" cy="320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 descr="A qr code with a black background&#10;&#10;Description automatically generated">
            <a:extLst>
              <a:ext uri="{FF2B5EF4-FFF2-40B4-BE49-F238E27FC236}">
                <a16:creationId xmlns:a16="http://schemas.microsoft.com/office/drawing/2014/main" id="{08FA26EE-5139-34C1-99E5-11808826AC5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968275" y="3782009"/>
            <a:ext cx="1305024" cy="130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20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A67AF-1144-F2FB-8403-221950983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CLI for Microsoft 365</a:t>
            </a:r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440659-25C5-A242-E6C9-0D7CCE33EA36}"/>
              </a:ext>
            </a:extLst>
          </p:cNvPr>
          <p:cNvSpPr txBox="1"/>
          <p:nvPr/>
        </p:nvSpPr>
        <p:spPr>
          <a:xfrm>
            <a:off x="232116" y="1062371"/>
            <a:ext cx="5261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Command line tool which allows you to manage Microsoft 365 and SharePoint Framework projects.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F8DF930-8A10-80F4-8A3D-EBAD9C2FCF28}"/>
              </a:ext>
            </a:extLst>
          </p:cNvPr>
          <p:cNvSpPr txBox="1"/>
          <p:nvPr/>
        </p:nvSpPr>
        <p:spPr>
          <a:xfrm>
            <a:off x="3764976" y="4671681"/>
            <a:ext cx="4209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Bash</a:t>
            </a:r>
            <a:r>
              <a:rPr 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4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PowerShell, CMD, … other</a:t>
            </a:r>
            <a:endParaRPr lang="en-US" sz="1400">
              <a:solidFill>
                <a:schemeClr val="tx1">
                  <a:lumMod val="95000"/>
                  <a:lumOff val="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722CA90-1761-D95D-4EE1-D786851E532B}"/>
              </a:ext>
            </a:extLst>
          </p:cNvPr>
          <p:cNvSpPr txBox="1"/>
          <p:nvPr/>
        </p:nvSpPr>
        <p:spPr>
          <a:xfrm rot="309791">
            <a:off x="-62419" y="4167029"/>
            <a:ext cx="4209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Windows, macOS, Linux, Android … other</a:t>
            </a:r>
            <a:endParaRPr lang="pl-PL" sz="14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F9F24E1-940C-A254-6582-BDE98EE32930}"/>
              </a:ext>
            </a:extLst>
          </p:cNvPr>
          <p:cNvSpPr/>
          <p:nvPr/>
        </p:nvSpPr>
        <p:spPr>
          <a:xfrm>
            <a:off x="2987392" y="1756416"/>
            <a:ext cx="2032702" cy="11640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&gt; m365</a:t>
            </a:r>
          </a:p>
        </p:txBody>
      </p:sp>
      <p:pic>
        <p:nvPicPr>
          <p:cNvPr id="35" name="Graphic 34" descr="Laptop with solid fill">
            <a:extLst>
              <a:ext uri="{FF2B5EF4-FFF2-40B4-BE49-F238E27FC236}">
                <a16:creationId xmlns:a16="http://schemas.microsoft.com/office/drawing/2014/main" id="{DA72515A-4CEF-B1ED-9075-810A7F9E7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109556">
            <a:off x="145534" y="3173348"/>
            <a:ext cx="914400" cy="914400"/>
          </a:xfrm>
          <a:prstGeom prst="rect">
            <a:avLst/>
          </a:prstGeom>
        </p:spPr>
      </p:pic>
      <p:pic>
        <p:nvPicPr>
          <p:cNvPr id="36" name="Graphic 35" descr="Smart Phone with solid fill">
            <a:extLst>
              <a:ext uri="{FF2B5EF4-FFF2-40B4-BE49-F238E27FC236}">
                <a16:creationId xmlns:a16="http://schemas.microsoft.com/office/drawing/2014/main" id="{1BE1E6D5-DCB1-45E3-A963-03DF67728C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498652">
            <a:off x="938609" y="3319352"/>
            <a:ext cx="654134" cy="654134"/>
          </a:xfrm>
          <a:prstGeom prst="rect">
            <a:avLst/>
          </a:prstGeom>
        </p:spPr>
      </p:pic>
      <p:pic>
        <p:nvPicPr>
          <p:cNvPr id="37" name="Graphic 36" descr="Computer with solid fill">
            <a:extLst>
              <a:ext uri="{FF2B5EF4-FFF2-40B4-BE49-F238E27FC236}">
                <a16:creationId xmlns:a16="http://schemas.microsoft.com/office/drawing/2014/main" id="{CBCFB4A8-D02B-97BB-A419-8B00A00EFE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45700" y="3406518"/>
            <a:ext cx="914400" cy="914400"/>
          </a:xfrm>
          <a:prstGeom prst="rect">
            <a:avLst/>
          </a:prstGeom>
        </p:spPr>
      </p:pic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A89E855A-4562-08DF-9E1F-2001A1AE6230}"/>
              </a:ext>
            </a:extLst>
          </p:cNvPr>
          <p:cNvCxnSpPr>
            <a:cxnSpLocks/>
            <a:stCxn id="34" idx="1"/>
            <a:endCxn id="37" idx="0"/>
          </p:cNvCxnSpPr>
          <p:nvPr/>
        </p:nvCxnSpPr>
        <p:spPr>
          <a:xfrm rot="10800000" flipV="1">
            <a:off x="1902900" y="2338456"/>
            <a:ext cx="1084492" cy="1068061"/>
          </a:xfrm>
          <a:prstGeom prst="curvedConnector2">
            <a:avLst/>
          </a:prstGeom>
          <a:ln>
            <a:solidFill>
              <a:schemeClr val="bg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9" name="Graphic 38" descr="Cmd Terminal outline">
            <a:extLst>
              <a:ext uri="{FF2B5EF4-FFF2-40B4-BE49-F238E27FC236}">
                <a16:creationId xmlns:a16="http://schemas.microsoft.com/office/drawing/2014/main" id="{5AFD2265-321F-75F3-8B83-6865E4260E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005595">
            <a:off x="4237834" y="3974755"/>
            <a:ext cx="724776" cy="724776"/>
          </a:xfrm>
          <a:prstGeom prst="rect">
            <a:avLst/>
          </a:prstGeom>
        </p:spPr>
      </p:pic>
      <p:pic>
        <p:nvPicPr>
          <p:cNvPr id="40" name="Graphic 39" descr="Cmd Terminal with solid fill">
            <a:extLst>
              <a:ext uri="{FF2B5EF4-FFF2-40B4-BE49-F238E27FC236}">
                <a16:creationId xmlns:a16="http://schemas.microsoft.com/office/drawing/2014/main" id="{D6452D7C-18FB-2C4F-1682-7A46D3F61DE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0994028">
            <a:off x="4882260" y="3881393"/>
            <a:ext cx="914400" cy="914400"/>
          </a:xfrm>
          <a:prstGeom prst="rect">
            <a:avLst/>
          </a:prstGeom>
        </p:spPr>
      </p:pic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7B9D7840-89A7-F063-CF76-E45D8292B9B7}"/>
              </a:ext>
            </a:extLst>
          </p:cNvPr>
          <p:cNvCxnSpPr>
            <a:cxnSpLocks/>
            <a:stCxn id="34" idx="2"/>
            <a:endCxn id="39" idx="1"/>
          </p:cNvCxnSpPr>
          <p:nvPr/>
        </p:nvCxnSpPr>
        <p:spPr>
          <a:xfrm rot="16200000" flipH="1">
            <a:off x="3472412" y="3451828"/>
            <a:ext cx="1312146" cy="249485"/>
          </a:xfrm>
          <a:prstGeom prst="curvedConnector2">
            <a:avLst/>
          </a:prstGeom>
          <a:ln>
            <a:solidFill>
              <a:schemeClr val="bg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2" name="Picture 2" descr="PowerShell Gallery | msgraph-sdk-powershell">
            <a:extLst>
              <a:ext uri="{FF2B5EF4-FFF2-40B4-BE49-F238E27FC236}">
                <a16:creationId xmlns:a16="http://schemas.microsoft.com/office/drawing/2014/main" id="{08816A49-79DE-2EB7-A110-96EC334E7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67543">
            <a:off x="7278897" y="766928"/>
            <a:ext cx="797666" cy="69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2" descr="Download Microsoft SharePoint Logo in SVG Vector or PNG File Format - Logo .wine">
            <a:extLst>
              <a:ext uri="{FF2B5EF4-FFF2-40B4-BE49-F238E27FC236}">
                <a16:creationId xmlns:a16="http://schemas.microsoft.com/office/drawing/2014/main" id="{6B8E638C-8616-4296-1B97-F4072F1714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3" t="12853" r="24075" b="15301"/>
          <a:stretch/>
        </p:blipFill>
        <p:spPr bwMode="auto">
          <a:xfrm rot="20551850">
            <a:off x="8351144" y="1003722"/>
            <a:ext cx="873934" cy="80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>
            <a:extLst>
              <a:ext uri="{FF2B5EF4-FFF2-40B4-BE49-F238E27FC236}">
                <a16:creationId xmlns:a16="http://schemas.microsoft.com/office/drawing/2014/main" id="{DC8AA456-D7A9-317B-8C26-83EFDA00F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69833">
            <a:off x="7770397" y="819619"/>
            <a:ext cx="837634" cy="837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FCC462E2-57FD-0A64-260F-EB0B57173ADE}"/>
              </a:ext>
            </a:extLst>
          </p:cNvPr>
          <p:cNvCxnSpPr>
            <a:cxnSpLocks/>
            <a:stCxn id="44" idx="2"/>
            <a:endCxn id="81" idx="0"/>
          </p:cNvCxnSpPr>
          <p:nvPr/>
        </p:nvCxnSpPr>
        <p:spPr>
          <a:xfrm rot="5400000">
            <a:off x="5861438" y="7404"/>
            <a:ext cx="586418" cy="3859446"/>
          </a:xfrm>
          <a:prstGeom prst="curvedConnector3">
            <a:avLst>
              <a:gd name="adj1" fmla="val 50000"/>
            </a:avLst>
          </a:prstGeom>
          <a:ln>
            <a:solidFill>
              <a:schemeClr val="bg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8" name="Picture 8" descr="NodeJs Development Services Reviews 2022: Details, Pricing, &amp; Features | G2">
            <a:extLst>
              <a:ext uri="{FF2B5EF4-FFF2-40B4-BE49-F238E27FC236}">
                <a16:creationId xmlns:a16="http://schemas.microsoft.com/office/drawing/2014/main" id="{738176E3-27A5-5613-8AB4-15A91045B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824" y="1891455"/>
            <a:ext cx="670352" cy="670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Connector: Curved 33">
            <a:extLst>
              <a:ext uri="{FF2B5EF4-FFF2-40B4-BE49-F238E27FC236}">
                <a16:creationId xmlns:a16="http://schemas.microsoft.com/office/drawing/2014/main" id="{39192672-F35E-825B-37DF-4900ECD58FFE}"/>
              </a:ext>
            </a:extLst>
          </p:cNvPr>
          <p:cNvCxnSpPr>
            <a:cxnSpLocks/>
            <a:stCxn id="81" idx="3"/>
            <a:endCxn id="76" idx="1"/>
          </p:cNvCxnSpPr>
          <p:nvPr/>
        </p:nvCxnSpPr>
        <p:spPr>
          <a:xfrm>
            <a:off x="4725956" y="2462404"/>
            <a:ext cx="3474392" cy="1953706"/>
          </a:xfrm>
          <a:prstGeom prst="curvedConnector3">
            <a:avLst>
              <a:gd name="adj1" fmla="val 50000"/>
            </a:avLst>
          </a:prstGeom>
          <a:ln>
            <a:solidFill>
              <a:schemeClr val="bg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1" name="Grafika 28" descr="Użytkownik z wypełnieniem pełnym">
            <a:extLst>
              <a:ext uri="{FF2B5EF4-FFF2-40B4-BE49-F238E27FC236}">
                <a16:creationId xmlns:a16="http://schemas.microsoft.com/office/drawing/2014/main" id="{CBE174C4-D484-2FEB-C8CA-4B8B54CD9BB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299323" y="2403973"/>
            <a:ext cx="640285" cy="640285"/>
          </a:xfrm>
          <a:prstGeom prst="rect">
            <a:avLst/>
          </a:prstGeom>
        </p:spPr>
      </p:pic>
      <p:grpSp>
        <p:nvGrpSpPr>
          <p:cNvPr id="52" name="Grupa 36">
            <a:extLst>
              <a:ext uri="{FF2B5EF4-FFF2-40B4-BE49-F238E27FC236}">
                <a16:creationId xmlns:a16="http://schemas.microsoft.com/office/drawing/2014/main" id="{E1D80E5A-DD87-1A13-EF49-E6DCBCB1C37E}"/>
              </a:ext>
            </a:extLst>
          </p:cNvPr>
          <p:cNvGrpSpPr/>
          <p:nvPr/>
        </p:nvGrpSpPr>
        <p:grpSpPr>
          <a:xfrm>
            <a:off x="7180713" y="3021720"/>
            <a:ext cx="791597" cy="728807"/>
            <a:chOff x="8309184" y="3137109"/>
            <a:chExt cx="791597" cy="728807"/>
          </a:xfrm>
        </p:grpSpPr>
        <p:pic>
          <p:nvPicPr>
            <p:cNvPr id="53" name="Grafika 31" descr="Zwój z wypełnieniem pełnym">
              <a:extLst>
                <a:ext uri="{FF2B5EF4-FFF2-40B4-BE49-F238E27FC236}">
                  <a16:creationId xmlns:a16="http://schemas.microsoft.com/office/drawing/2014/main" id="{9AD34404-DA38-CE6D-B0BB-F62357C53D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8309184" y="3137109"/>
              <a:ext cx="520794" cy="520794"/>
            </a:xfrm>
            <a:prstGeom prst="rect">
              <a:avLst/>
            </a:prstGeom>
          </p:spPr>
        </p:pic>
        <p:pic>
          <p:nvPicPr>
            <p:cNvPr id="54" name="Grafika 35" descr="Pojedyncze koło zębate z wypełnieniem pełnym">
              <a:extLst>
                <a:ext uri="{FF2B5EF4-FFF2-40B4-BE49-F238E27FC236}">
                  <a16:creationId xmlns:a16="http://schemas.microsoft.com/office/drawing/2014/main" id="{F5546C83-5332-EC10-1FD3-09360EA151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8482544" y="3247679"/>
              <a:ext cx="618237" cy="618237"/>
            </a:xfrm>
            <a:prstGeom prst="rect">
              <a:avLst/>
            </a:prstGeom>
          </p:spPr>
        </p:pic>
      </p:grpSp>
      <p:sp>
        <p:nvSpPr>
          <p:cNvPr id="55" name="TextBox 6">
            <a:extLst>
              <a:ext uri="{FF2B5EF4-FFF2-40B4-BE49-F238E27FC236}">
                <a16:creationId xmlns:a16="http://schemas.microsoft.com/office/drawing/2014/main" id="{203A3B2A-79C7-273E-5625-672FB7586932}"/>
              </a:ext>
            </a:extLst>
          </p:cNvPr>
          <p:cNvSpPr txBox="1"/>
          <p:nvPr/>
        </p:nvSpPr>
        <p:spPr>
          <a:xfrm>
            <a:off x="5159187" y="3011863"/>
            <a:ext cx="13467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Admin,</a:t>
            </a:r>
          </a:p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</a:t>
            </a:r>
            <a:b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….</a:t>
            </a:r>
          </a:p>
        </p:txBody>
      </p:sp>
      <p:sp>
        <p:nvSpPr>
          <p:cNvPr id="56" name="TextBox 6">
            <a:extLst>
              <a:ext uri="{FF2B5EF4-FFF2-40B4-BE49-F238E27FC236}">
                <a16:creationId xmlns:a16="http://schemas.microsoft.com/office/drawing/2014/main" id="{753638D7-E639-BF14-23B5-F51657712263}"/>
              </a:ext>
            </a:extLst>
          </p:cNvPr>
          <p:cNvSpPr txBox="1"/>
          <p:nvPr/>
        </p:nvSpPr>
        <p:spPr>
          <a:xfrm>
            <a:off x="7202786" y="3590634"/>
            <a:ext cx="1146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Automated script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6" name="Picture 75" descr="A logo with a rainbow colored design&#10;&#10;Description automatically generated">
            <a:extLst>
              <a:ext uri="{FF2B5EF4-FFF2-40B4-BE49-F238E27FC236}">
                <a16:creationId xmlns:a16="http://schemas.microsoft.com/office/drawing/2014/main" id="{1AEE47F2-DACA-8BEB-A254-561E80F9D62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48" y="4017327"/>
            <a:ext cx="818370" cy="797565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B8C98C0D-6CA0-B381-048B-DFE00D16BD17}"/>
              </a:ext>
            </a:extLst>
          </p:cNvPr>
          <p:cNvSpPr txBox="1"/>
          <p:nvPr/>
        </p:nvSpPr>
        <p:spPr>
          <a:xfrm rot="520205">
            <a:off x="3671435" y="2228577"/>
            <a:ext cx="1060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command</a:t>
            </a:r>
            <a:endParaRPr lang="en-US" sz="1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9F356F4-CF42-0F90-15EC-23D894EFA8E0}"/>
              </a:ext>
            </a:extLst>
          </p:cNvPr>
          <p:cNvSpPr txBox="1"/>
          <p:nvPr/>
        </p:nvSpPr>
        <p:spPr>
          <a:xfrm rot="21443501">
            <a:off x="4832756" y="1395962"/>
            <a:ext cx="3392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SharePoint REST API </a:t>
            </a:r>
          </a:p>
          <a:p>
            <a:pPr algn="ctr"/>
            <a:r>
              <a:rPr lang="en-US" sz="14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MS Graph API, Azure API, … other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47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4572B-B80A-17BD-4897-B069DF03D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it a Swiss army knife</a:t>
            </a:r>
            <a:endParaRPr lang="en-IN" dirty="0"/>
          </a:p>
        </p:txBody>
      </p:sp>
      <p:pic>
        <p:nvPicPr>
          <p:cNvPr id="4" name="Picture 3" descr="A multi-tool knife with many different tools&#10;&#10;Description automatically generated">
            <a:extLst>
              <a:ext uri="{FF2B5EF4-FFF2-40B4-BE49-F238E27FC236}">
                <a16:creationId xmlns:a16="http://schemas.microsoft.com/office/drawing/2014/main" id="{B3CA9144-81BA-B74F-0A66-6E7AE2320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199538" y="2374746"/>
            <a:ext cx="1234240" cy="1018769"/>
          </a:xfrm>
          <a:prstGeom prst="rect">
            <a:avLst/>
          </a:prstGeom>
        </p:spPr>
      </p:pic>
      <p:sp>
        <p:nvSpPr>
          <p:cNvPr id="6" name="pole tekstowe 2">
            <a:extLst>
              <a:ext uri="{FF2B5EF4-FFF2-40B4-BE49-F238E27FC236}">
                <a16:creationId xmlns:a16="http://schemas.microsoft.com/office/drawing/2014/main" id="{426DF73A-BFFE-4709-CD82-C17091D5540A}"/>
              </a:ext>
            </a:extLst>
          </p:cNvPr>
          <p:cNvSpPr txBox="1"/>
          <p:nvPr/>
        </p:nvSpPr>
        <p:spPr>
          <a:xfrm>
            <a:off x="5467" y="1565011"/>
            <a:ext cx="3353942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800+ commands </a:t>
            </a:r>
            <a:r>
              <a:rPr lang="en-US" sz="1600" dirty="0"/>
              <a:t>spanning 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SharePoint Online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SPFx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Entra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Power Platform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Power App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Power Automate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Chatbot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AI Builder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Purview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Planner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Outlook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….</a:t>
            </a:r>
          </a:p>
          <a:p>
            <a:endParaRPr lang="pl-PL" dirty="0"/>
          </a:p>
        </p:txBody>
      </p:sp>
      <p:sp>
        <p:nvSpPr>
          <p:cNvPr id="33" name="pole tekstowe 3">
            <a:extLst>
              <a:ext uri="{FF2B5EF4-FFF2-40B4-BE49-F238E27FC236}">
                <a16:creationId xmlns:a16="http://schemas.microsoft.com/office/drawing/2014/main" id="{992D2B56-5043-D3AE-6691-35297C57E4E7}"/>
              </a:ext>
            </a:extLst>
          </p:cNvPr>
          <p:cNvSpPr txBox="1"/>
          <p:nvPr/>
        </p:nvSpPr>
        <p:spPr>
          <a:xfrm>
            <a:off x="4707944" y="1257234"/>
            <a:ext cx="263904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Integrates everywhere</a:t>
            </a:r>
          </a:p>
          <a:p>
            <a:r>
              <a:rPr lang="en-US" sz="1600" dirty="0"/>
              <a:t>any device and any shell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83808DC-9DA7-410E-D5D8-18E9A506FBE9}"/>
              </a:ext>
            </a:extLst>
          </p:cNvPr>
          <p:cNvSpPr/>
          <p:nvPr/>
        </p:nvSpPr>
        <p:spPr>
          <a:xfrm>
            <a:off x="7538728" y="357717"/>
            <a:ext cx="1463719" cy="4681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EE88184B-AF81-ABB1-5662-D17FF0894519}"/>
              </a:ext>
            </a:extLst>
          </p:cNvPr>
          <p:cNvCxnSpPr>
            <a:stCxn id="4" idx="3"/>
            <a:endCxn id="33" idx="1"/>
          </p:cNvCxnSpPr>
          <p:nvPr/>
        </p:nvCxnSpPr>
        <p:spPr>
          <a:xfrm flipV="1">
            <a:off x="4433778" y="1565011"/>
            <a:ext cx="274166" cy="131912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pole tekstowe 112">
            <a:extLst>
              <a:ext uri="{FF2B5EF4-FFF2-40B4-BE49-F238E27FC236}">
                <a16:creationId xmlns:a16="http://schemas.microsoft.com/office/drawing/2014/main" id="{E6081088-D2C5-72EF-5222-39DF8D38289E}"/>
              </a:ext>
            </a:extLst>
          </p:cNvPr>
          <p:cNvSpPr txBox="1"/>
          <p:nvPr/>
        </p:nvSpPr>
        <p:spPr>
          <a:xfrm>
            <a:off x="7870613" y="451327"/>
            <a:ext cx="12733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Yes, Azure Functions as well </a:t>
            </a:r>
          </a:p>
        </p:txBody>
      </p: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0E6141CD-03A5-879A-F514-C0332E77B5DE}"/>
              </a:ext>
            </a:extLst>
          </p:cNvPr>
          <p:cNvCxnSpPr>
            <a:cxnSpLocks/>
            <a:stCxn id="33" idx="3"/>
            <a:endCxn id="38" idx="1"/>
          </p:cNvCxnSpPr>
          <p:nvPr/>
        </p:nvCxnSpPr>
        <p:spPr>
          <a:xfrm flipV="1">
            <a:off x="7346985" y="820659"/>
            <a:ext cx="523628" cy="744352"/>
          </a:xfrm>
          <a:prstGeom prst="curvedConnector3">
            <a:avLst>
              <a:gd name="adj1" fmla="val 50000"/>
            </a:avLst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pole tekstowe 47">
            <a:extLst>
              <a:ext uri="{FF2B5EF4-FFF2-40B4-BE49-F238E27FC236}">
                <a16:creationId xmlns:a16="http://schemas.microsoft.com/office/drawing/2014/main" id="{3B464D46-39C6-54B4-F277-1D73410B3C5B}"/>
              </a:ext>
            </a:extLst>
          </p:cNvPr>
          <p:cNvSpPr txBox="1"/>
          <p:nvPr/>
        </p:nvSpPr>
        <p:spPr>
          <a:xfrm>
            <a:off x="4833549" y="1932183"/>
            <a:ext cx="25134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SPFx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r"/>
            <a:r>
              <a:rPr lang="en-US" sz="16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environment and projects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EE67E2C3-F445-2FBA-3E62-075DB5FD237B}"/>
              </a:ext>
            </a:extLst>
          </p:cNvPr>
          <p:cNvCxnSpPr>
            <a:cxnSpLocks/>
            <a:stCxn id="4" idx="3"/>
            <a:endCxn id="44" idx="1"/>
          </p:cNvCxnSpPr>
          <p:nvPr/>
        </p:nvCxnSpPr>
        <p:spPr>
          <a:xfrm flipV="1">
            <a:off x="4433778" y="2224571"/>
            <a:ext cx="399771" cy="65956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pole tekstowe 121">
            <a:extLst>
              <a:ext uri="{FF2B5EF4-FFF2-40B4-BE49-F238E27FC236}">
                <a16:creationId xmlns:a16="http://schemas.microsoft.com/office/drawing/2014/main" id="{3DE9DCE2-EE35-16CC-2BED-123C43EE7160}"/>
              </a:ext>
            </a:extLst>
          </p:cNvPr>
          <p:cNvSpPr txBox="1"/>
          <p:nvPr/>
        </p:nvSpPr>
        <p:spPr>
          <a:xfrm>
            <a:off x="7664333" y="1644679"/>
            <a:ext cx="12733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upgrade, validate,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….</a:t>
            </a:r>
          </a:p>
        </p:txBody>
      </p: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9B9127AF-9F6D-D572-9A8E-726C434554FB}"/>
              </a:ext>
            </a:extLst>
          </p:cNvPr>
          <p:cNvCxnSpPr>
            <a:cxnSpLocks/>
            <a:endCxn id="48" idx="0"/>
          </p:cNvCxnSpPr>
          <p:nvPr/>
        </p:nvCxnSpPr>
        <p:spPr>
          <a:xfrm flipV="1">
            <a:off x="7397175" y="1644679"/>
            <a:ext cx="903852" cy="730068"/>
          </a:xfrm>
          <a:prstGeom prst="curvedConnector4">
            <a:avLst>
              <a:gd name="adj1" fmla="val 14779"/>
              <a:gd name="adj2" fmla="val 131312"/>
            </a:avLst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pole tekstowe 85">
            <a:extLst>
              <a:ext uri="{FF2B5EF4-FFF2-40B4-BE49-F238E27FC236}">
                <a16:creationId xmlns:a16="http://schemas.microsoft.com/office/drawing/2014/main" id="{A724CAC4-C0C4-2037-D0BA-DFCB1CB7B124}"/>
              </a:ext>
            </a:extLst>
          </p:cNvPr>
          <p:cNvSpPr txBox="1"/>
          <p:nvPr/>
        </p:nvSpPr>
        <p:spPr>
          <a:xfrm>
            <a:off x="4681283" y="2735357"/>
            <a:ext cx="26390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/>
              <a:t>Configurable</a:t>
            </a:r>
          </a:p>
          <a:p>
            <a:pPr algn="r"/>
            <a:r>
              <a:rPr lang="en-US" sz="1400" dirty="0"/>
              <a:t>Tailor the settings for you</a:t>
            </a:r>
          </a:p>
        </p:txBody>
      </p:sp>
      <p:sp>
        <p:nvSpPr>
          <p:cNvPr id="55" name="pole tekstowe 1028">
            <a:extLst>
              <a:ext uri="{FF2B5EF4-FFF2-40B4-BE49-F238E27FC236}">
                <a16:creationId xmlns:a16="http://schemas.microsoft.com/office/drawing/2014/main" id="{363C7BF7-08A4-2FB7-8A99-861F36C4C84A}"/>
              </a:ext>
            </a:extLst>
          </p:cNvPr>
          <p:cNvSpPr txBox="1"/>
          <p:nvPr/>
        </p:nvSpPr>
        <p:spPr>
          <a:xfrm rot="27104">
            <a:off x="5199204" y="2412190"/>
            <a:ext cx="762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/>
              <a:t>⚙️</a:t>
            </a:r>
          </a:p>
        </p:txBody>
      </p: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F6479A87-5169-4CB9-EE85-6312B5F0EB71}"/>
              </a:ext>
            </a:extLst>
          </p:cNvPr>
          <p:cNvCxnSpPr>
            <a:cxnSpLocks/>
            <a:stCxn id="4" idx="3"/>
            <a:endCxn id="55" idx="1"/>
          </p:cNvCxnSpPr>
          <p:nvPr/>
        </p:nvCxnSpPr>
        <p:spPr>
          <a:xfrm flipV="1">
            <a:off x="4433778" y="2732349"/>
            <a:ext cx="765438" cy="15178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pole tekstowe 46">
            <a:extLst>
              <a:ext uri="{FF2B5EF4-FFF2-40B4-BE49-F238E27FC236}">
                <a16:creationId xmlns:a16="http://schemas.microsoft.com/office/drawing/2014/main" id="{FB242554-4020-AA9F-F015-6D81725B11B2}"/>
              </a:ext>
            </a:extLst>
          </p:cNvPr>
          <p:cNvSpPr txBox="1"/>
          <p:nvPr/>
        </p:nvSpPr>
        <p:spPr>
          <a:xfrm>
            <a:off x="4335334" y="3693866"/>
            <a:ext cx="30141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/>
              <a:t>GitHub Actions</a:t>
            </a:r>
          </a:p>
          <a:p>
            <a:pPr algn="r"/>
            <a:r>
              <a:rPr lang="en-US" sz="1400" dirty="0"/>
              <a:t>use CLI in your CI/CD flows </a:t>
            </a:r>
            <a:br>
              <a:rPr lang="en-US" sz="1400" dirty="0"/>
            </a:br>
            <a:endParaRPr lang="en-US" sz="1400" dirty="0"/>
          </a:p>
        </p:txBody>
      </p:sp>
      <p:pic>
        <p:nvPicPr>
          <p:cNvPr id="60" name="Picture 2" descr="Github Logo - Free social media icons">
            <a:extLst>
              <a:ext uri="{FF2B5EF4-FFF2-40B4-BE49-F238E27FC236}">
                <a16:creationId xmlns:a16="http://schemas.microsoft.com/office/drawing/2014/main" id="{D93361FD-8E04-2A9E-2905-FD319F30A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0130" y="3308943"/>
            <a:ext cx="401067" cy="40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pole tekstowe 103">
            <a:extLst>
              <a:ext uri="{FF2B5EF4-FFF2-40B4-BE49-F238E27FC236}">
                <a16:creationId xmlns:a16="http://schemas.microsoft.com/office/drawing/2014/main" id="{A20D6961-5248-7D4C-C0EF-9D4B18D9C5A2}"/>
              </a:ext>
            </a:extLst>
          </p:cNvPr>
          <p:cNvSpPr txBox="1"/>
          <p:nvPr/>
        </p:nvSpPr>
        <p:spPr>
          <a:xfrm>
            <a:off x="7664333" y="3011560"/>
            <a:ext cx="12733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there is even a command to generate a CI/CD flow</a:t>
            </a:r>
          </a:p>
        </p:txBody>
      </p: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B26A4813-F847-4855-0FBD-7E6AA66A315E}"/>
              </a:ext>
            </a:extLst>
          </p:cNvPr>
          <p:cNvCxnSpPr>
            <a:cxnSpLocks/>
            <a:stCxn id="59" idx="3"/>
            <a:endCxn id="61" idx="0"/>
          </p:cNvCxnSpPr>
          <p:nvPr/>
        </p:nvCxnSpPr>
        <p:spPr>
          <a:xfrm flipV="1">
            <a:off x="7349505" y="3011560"/>
            <a:ext cx="951522" cy="1067027"/>
          </a:xfrm>
          <a:prstGeom prst="curvedConnector4">
            <a:avLst>
              <a:gd name="adj1" fmla="val 16543"/>
              <a:gd name="adj2" fmla="val 121424"/>
            </a:avLst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1DFF3BE0-E7D9-5E65-C835-4AFE1898180C}"/>
              </a:ext>
            </a:extLst>
          </p:cNvPr>
          <p:cNvCxnSpPr>
            <a:cxnSpLocks/>
            <a:stCxn id="4" idx="3"/>
            <a:endCxn id="60" idx="1"/>
          </p:cNvCxnSpPr>
          <p:nvPr/>
        </p:nvCxnSpPr>
        <p:spPr>
          <a:xfrm>
            <a:off x="4433778" y="2884131"/>
            <a:ext cx="946352" cy="62534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E4D1978D-1CB9-8C89-FC7C-4C25B544135D}"/>
              </a:ext>
            </a:extLst>
          </p:cNvPr>
          <p:cNvCxnSpPr>
            <a:cxnSpLocks/>
            <a:stCxn id="4" idx="0"/>
            <a:endCxn id="6" idx="0"/>
          </p:cNvCxnSpPr>
          <p:nvPr/>
        </p:nvCxnSpPr>
        <p:spPr>
          <a:xfrm rot="16200000" flipV="1">
            <a:off x="2344681" y="902769"/>
            <a:ext cx="809735" cy="2134220"/>
          </a:xfrm>
          <a:prstGeom prst="curvedConnector3">
            <a:avLst>
              <a:gd name="adj1" fmla="val 12823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pole tekstowe 43">
            <a:extLst>
              <a:ext uri="{FF2B5EF4-FFF2-40B4-BE49-F238E27FC236}">
                <a16:creationId xmlns:a16="http://schemas.microsoft.com/office/drawing/2014/main" id="{C5112D09-3E25-C312-97F0-A9F151D37D4C}"/>
              </a:ext>
            </a:extLst>
          </p:cNvPr>
          <p:cNvSpPr txBox="1"/>
          <p:nvPr/>
        </p:nvSpPr>
        <p:spPr>
          <a:xfrm>
            <a:off x="4861438" y="4301664"/>
            <a:ext cx="25588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/>
              <a:t>Chili AI assistant </a:t>
            </a:r>
          </a:p>
          <a:p>
            <a:pPr algn="r"/>
            <a:r>
              <a:rPr lang="en-US" sz="1400" dirty="0"/>
              <a:t>helps find the right command directly in console</a:t>
            </a:r>
          </a:p>
        </p:txBody>
      </p:sp>
      <p:sp>
        <p:nvSpPr>
          <p:cNvPr id="73" name="pole tekstowe 1027">
            <a:extLst>
              <a:ext uri="{FF2B5EF4-FFF2-40B4-BE49-F238E27FC236}">
                <a16:creationId xmlns:a16="http://schemas.microsoft.com/office/drawing/2014/main" id="{2C98276D-FA7D-0D11-59AA-B771B044F19A}"/>
              </a:ext>
            </a:extLst>
          </p:cNvPr>
          <p:cNvSpPr txBox="1"/>
          <p:nvPr/>
        </p:nvSpPr>
        <p:spPr>
          <a:xfrm>
            <a:off x="4371578" y="4140141"/>
            <a:ext cx="619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/>
              <a:t>🌶️</a:t>
            </a:r>
          </a:p>
        </p:txBody>
      </p: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565C7244-0636-742C-4CCC-F0EF15F2C7CC}"/>
              </a:ext>
            </a:extLst>
          </p:cNvPr>
          <p:cNvCxnSpPr>
            <a:cxnSpLocks/>
            <a:stCxn id="4" idx="3"/>
            <a:endCxn id="73" idx="0"/>
          </p:cNvCxnSpPr>
          <p:nvPr/>
        </p:nvCxnSpPr>
        <p:spPr>
          <a:xfrm>
            <a:off x="4433778" y="2884131"/>
            <a:ext cx="247505" cy="125601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68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522AE-B6D1-0F11-ADE4-06A109C6D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start?</a:t>
            </a:r>
            <a:endParaRPr lang="en-IN" dirty="0"/>
          </a:p>
        </p:txBody>
      </p:sp>
      <p:pic>
        <p:nvPicPr>
          <p:cNvPr id="15" name="Picture 12" descr="What is Docker? | AWS">
            <a:extLst>
              <a:ext uri="{FF2B5EF4-FFF2-40B4-BE49-F238E27FC236}">
                <a16:creationId xmlns:a16="http://schemas.microsoft.com/office/drawing/2014/main" id="{C4963F48-CCA2-98AA-71BE-5A0065A99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9" y="1863260"/>
            <a:ext cx="2767891" cy="1299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pole tekstowe 28">
            <a:extLst>
              <a:ext uri="{FF2B5EF4-FFF2-40B4-BE49-F238E27FC236}">
                <a16:creationId xmlns:a16="http://schemas.microsoft.com/office/drawing/2014/main" id="{DCFBEC94-D896-21B8-8DB0-E781BD0813A8}"/>
              </a:ext>
            </a:extLst>
          </p:cNvPr>
          <p:cNvSpPr txBox="1"/>
          <p:nvPr/>
        </p:nvSpPr>
        <p:spPr>
          <a:xfrm>
            <a:off x="50059" y="3514838"/>
            <a:ext cx="4427621" cy="64633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E3E3E3"/>
                </a:solidFill>
                <a:effectLst/>
                <a:latin typeface="Consolas" panose="020B0609020204030204" pitchFamily="49" charset="0"/>
              </a:rPr>
              <a:t>docker run --rm -it m365pnp/cli-microsoft365:latest</a:t>
            </a:r>
          </a:p>
        </p:txBody>
      </p:sp>
      <p:sp>
        <p:nvSpPr>
          <p:cNvPr id="17" name="pole tekstowe 29">
            <a:extLst>
              <a:ext uri="{FF2B5EF4-FFF2-40B4-BE49-F238E27FC236}">
                <a16:creationId xmlns:a16="http://schemas.microsoft.com/office/drawing/2014/main" id="{24DC222F-D26C-D9EB-A462-2A8A965CA70C}"/>
              </a:ext>
            </a:extLst>
          </p:cNvPr>
          <p:cNvSpPr txBox="1"/>
          <p:nvPr/>
        </p:nvSpPr>
        <p:spPr>
          <a:xfrm>
            <a:off x="50059" y="3162879"/>
            <a:ext cx="42559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Install specifying the CLI docker image:</a:t>
            </a:r>
            <a:endParaRPr lang="en-US" sz="1400" dirty="0"/>
          </a:p>
        </p:txBody>
      </p:sp>
      <p:sp>
        <p:nvSpPr>
          <p:cNvPr id="18" name="pole tekstowe 31">
            <a:extLst>
              <a:ext uri="{FF2B5EF4-FFF2-40B4-BE49-F238E27FC236}">
                <a16:creationId xmlns:a16="http://schemas.microsoft.com/office/drawing/2014/main" id="{DE14FA2F-68A4-98EF-7E8E-64D2387F326D}"/>
              </a:ext>
            </a:extLst>
          </p:cNvPr>
          <p:cNvSpPr txBox="1"/>
          <p:nvPr/>
        </p:nvSpPr>
        <p:spPr>
          <a:xfrm>
            <a:off x="2178056" y="2454994"/>
            <a:ext cx="1863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Prerequisites:</a:t>
            </a:r>
          </a:p>
          <a:p>
            <a:r>
              <a:rPr lang="en-US" sz="1600" dirty="0"/>
              <a:t>- docker</a:t>
            </a:r>
            <a:endParaRPr lang="en-US" sz="1400" dirty="0"/>
          </a:p>
        </p:txBody>
      </p:sp>
      <p:sp>
        <p:nvSpPr>
          <p:cNvPr id="19" name="pole tekstowe 27">
            <a:extLst>
              <a:ext uri="{FF2B5EF4-FFF2-40B4-BE49-F238E27FC236}">
                <a16:creationId xmlns:a16="http://schemas.microsoft.com/office/drawing/2014/main" id="{956F8190-C13C-D5C7-B833-3B64B2B30C4A}"/>
              </a:ext>
            </a:extLst>
          </p:cNvPr>
          <p:cNvSpPr txBox="1"/>
          <p:nvPr/>
        </p:nvSpPr>
        <p:spPr>
          <a:xfrm>
            <a:off x="4967384" y="2973298"/>
            <a:ext cx="3589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Or if you are using yarn run:</a:t>
            </a:r>
            <a:endParaRPr lang="en-US" sz="1400">
              <a:solidFill>
                <a:schemeClr val="bg1"/>
              </a:solidFill>
            </a:endParaRPr>
          </a:p>
        </p:txBody>
      </p:sp>
      <p:pic>
        <p:nvPicPr>
          <p:cNvPr id="20" name="Picture 19" descr="npm (software) - Wikipedia">
            <a:extLst>
              <a:ext uri="{FF2B5EF4-FFF2-40B4-BE49-F238E27FC236}">
                <a16:creationId xmlns:a16="http://schemas.microsoft.com/office/drawing/2014/main" id="{1BBA4A09-0A82-6029-927E-87E83F755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528" y="1305253"/>
            <a:ext cx="1743061" cy="678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ole tekstowe 24">
            <a:extLst>
              <a:ext uri="{FF2B5EF4-FFF2-40B4-BE49-F238E27FC236}">
                <a16:creationId xmlns:a16="http://schemas.microsoft.com/office/drawing/2014/main" id="{49E4E5A6-A1BC-0ED2-8341-5F2487990086}"/>
              </a:ext>
            </a:extLst>
          </p:cNvPr>
          <p:cNvSpPr txBox="1"/>
          <p:nvPr/>
        </p:nvSpPr>
        <p:spPr>
          <a:xfrm>
            <a:off x="5096137" y="2630431"/>
            <a:ext cx="3839732" cy="64633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b="0" i="0" dirty="0" err="1">
                <a:solidFill>
                  <a:srgbClr val="E3E3E3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pl-PL" b="0" i="0" dirty="0">
                <a:solidFill>
                  <a:srgbClr val="E3E3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i="0" dirty="0" err="1">
                <a:solidFill>
                  <a:srgbClr val="E3E3E3"/>
                </a:solidFill>
                <a:effectLst/>
                <a:latin typeface="Consolas" panose="020B0609020204030204" pitchFamily="49" charset="0"/>
              </a:rPr>
              <a:t>install</a:t>
            </a:r>
            <a:r>
              <a:rPr lang="pl-PL" b="0" i="0" dirty="0">
                <a:solidFill>
                  <a:srgbClr val="E3E3E3"/>
                </a:solidFill>
                <a:effectLst/>
                <a:latin typeface="Consolas" panose="020B0609020204030204" pitchFamily="49" charset="0"/>
              </a:rPr>
              <a:t> -g @pnp/cli-microsoft365</a:t>
            </a:r>
            <a:endParaRPr lang="en-US" b="0" i="0" dirty="0">
              <a:solidFill>
                <a:srgbClr val="E3E3E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pole tekstowe 25">
            <a:extLst>
              <a:ext uri="{FF2B5EF4-FFF2-40B4-BE49-F238E27FC236}">
                <a16:creationId xmlns:a16="http://schemas.microsoft.com/office/drawing/2014/main" id="{72F984A5-5DDE-EEA7-7EB8-493F1FFA14A4}"/>
              </a:ext>
            </a:extLst>
          </p:cNvPr>
          <p:cNvSpPr txBox="1"/>
          <p:nvPr/>
        </p:nvSpPr>
        <p:spPr>
          <a:xfrm>
            <a:off x="5400521" y="3608634"/>
            <a:ext cx="3589102" cy="64633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err="1">
                <a:solidFill>
                  <a:schemeClr val="bg1"/>
                </a:solidFill>
                <a:latin typeface="Consolas" panose="020B0609020204030204" pitchFamily="49" charset="0"/>
              </a:rPr>
              <a:t>yarn</a:t>
            </a:r>
            <a:r>
              <a:rPr lang="pl-PL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l-PL" err="1">
                <a:solidFill>
                  <a:schemeClr val="bg1"/>
                </a:solidFill>
                <a:latin typeface="Consolas" panose="020B0609020204030204" pitchFamily="49" charset="0"/>
              </a:rPr>
              <a:t>global</a:t>
            </a:r>
            <a:r>
              <a:rPr lang="pl-PL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l-PL" err="1">
                <a:solidFill>
                  <a:schemeClr val="bg1"/>
                </a:solidFill>
                <a:latin typeface="Consolas" panose="020B0609020204030204" pitchFamily="49" charset="0"/>
              </a:rPr>
              <a:t>add</a:t>
            </a:r>
            <a:r>
              <a:rPr lang="pl-PL">
                <a:solidFill>
                  <a:schemeClr val="bg1"/>
                </a:solidFill>
                <a:latin typeface="Consolas" panose="020B0609020204030204" pitchFamily="49" charset="0"/>
              </a:rPr>
              <a:t> @pnp/cli-microsoft365</a:t>
            </a:r>
          </a:p>
        </p:txBody>
      </p:sp>
      <p:sp>
        <p:nvSpPr>
          <p:cNvPr id="23" name="pole tekstowe 26">
            <a:extLst>
              <a:ext uri="{FF2B5EF4-FFF2-40B4-BE49-F238E27FC236}">
                <a16:creationId xmlns:a16="http://schemas.microsoft.com/office/drawing/2014/main" id="{C89699A2-3F26-EF36-8669-B92FF2152A6E}"/>
              </a:ext>
            </a:extLst>
          </p:cNvPr>
          <p:cNvSpPr txBox="1"/>
          <p:nvPr/>
        </p:nvSpPr>
        <p:spPr>
          <a:xfrm>
            <a:off x="4967384" y="2174516"/>
            <a:ext cx="3589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Install like any other </a:t>
            </a:r>
            <a:r>
              <a:rPr lang="en-US" sz="1600" dirty="0" err="1"/>
              <a:t>npm</a:t>
            </a:r>
            <a:r>
              <a:rPr lang="en-US" sz="1600" dirty="0"/>
              <a:t> package:</a:t>
            </a:r>
            <a:endParaRPr lang="en-US" sz="1400" dirty="0"/>
          </a:p>
        </p:txBody>
      </p:sp>
      <p:sp>
        <p:nvSpPr>
          <p:cNvPr id="24" name="pole tekstowe 30">
            <a:extLst>
              <a:ext uri="{FF2B5EF4-FFF2-40B4-BE49-F238E27FC236}">
                <a16:creationId xmlns:a16="http://schemas.microsoft.com/office/drawing/2014/main" id="{5EC55AE2-B214-01B4-9FE4-027F28765064}"/>
              </a:ext>
            </a:extLst>
          </p:cNvPr>
          <p:cNvSpPr txBox="1"/>
          <p:nvPr/>
        </p:nvSpPr>
        <p:spPr>
          <a:xfrm>
            <a:off x="7573381" y="1256057"/>
            <a:ext cx="15753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Prerequisites:</a:t>
            </a:r>
          </a:p>
          <a:p>
            <a:r>
              <a:rPr lang="en-US" sz="1400" dirty="0"/>
              <a:t>- Node.js (v18 or higher)</a:t>
            </a:r>
            <a:endParaRPr lang="en-US" sz="1200" dirty="0"/>
          </a:p>
        </p:txBody>
      </p:sp>
      <p:pic>
        <p:nvPicPr>
          <p:cNvPr id="26" name="Graphic 25" descr="Play with solid fill">
            <a:extLst>
              <a:ext uri="{FF2B5EF4-FFF2-40B4-BE49-F238E27FC236}">
                <a16:creationId xmlns:a16="http://schemas.microsoft.com/office/drawing/2014/main" id="{B1D2E8F2-4DE5-D47D-935F-E97B1614FF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78053" y="885044"/>
            <a:ext cx="1055007" cy="857250"/>
          </a:xfrm>
          <a:prstGeom prst="rect">
            <a:avLst/>
          </a:prstGeom>
        </p:spPr>
      </p:pic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AB0E2598-8571-08FE-E522-37C2CA3D6A5E}"/>
              </a:ext>
            </a:extLst>
          </p:cNvPr>
          <p:cNvCxnSpPr>
            <a:cxnSpLocks/>
            <a:stCxn id="26" idx="1"/>
            <a:endCxn id="15" idx="0"/>
          </p:cNvCxnSpPr>
          <p:nvPr/>
        </p:nvCxnSpPr>
        <p:spPr>
          <a:xfrm rot="10800000" flipV="1">
            <a:off x="1434005" y="1313668"/>
            <a:ext cx="2444048" cy="549591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F437FD8D-61AB-6112-2988-99554C51236F}"/>
              </a:ext>
            </a:extLst>
          </p:cNvPr>
          <p:cNvCxnSpPr>
            <a:endCxn id="20" idx="0"/>
          </p:cNvCxnSpPr>
          <p:nvPr/>
        </p:nvCxnSpPr>
        <p:spPr>
          <a:xfrm flipV="1">
            <a:off x="4967384" y="1305253"/>
            <a:ext cx="1679675" cy="8415"/>
          </a:xfrm>
          <a:prstGeom prst="curvedConnector4">
            <a:avLst>
              <a:gd name="adj1" fmla="val 24057"/>
              <a:gd name="adj2" fmla="val 281657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973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AD0DF-D8D4-E699-6A37-E511F57F3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Login</a:t>
            </a:r>
            <a:endParaRPr lang="en-IN" dirty="0"/>
          </a:p>
        </p:txBody>
      </p:sp>
      <p:sp>
        <p:nvSpPr>
          <p:cNvPr id="21" name="pole tekstowe 3">
            <a:extLst>
              <a:ext uri="{FF2B5EF4-FFF2-40B4-BE49-F238E27FC236}">
                <a16:creationId xmlns:a16="http://schemas.microsoft.com/office/drawing/2014/main" id="{64E01AA3-398E-422F-5C42-B73A0D779BF4}"/>
              </a:ext>
            </a:extLst>
          </p:cNvPr>
          <p:cNvSpPr txBox="1"/>
          <p:nvPr/>
        </p:nvSpPr>
        <p:spPr>
          <a:xfrm>
            <a:off x="467544" y="1371232"/>
            <a:ext cx="4520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&gt; m365 login --authType </a:t>
            </a:r>
            <a:r>
              <a:rPr lang="en-US" dirty="0"/>
              <a:t> </a:t>
            </a:r>
            <a:endParaRPr lang="pl-PL" dirty="0"/>
          </a:p>
        </p:txBody>
      </p:sp>
      <p:sp>
        <p:nvSpPr>
          <p:cNvPr id="22" name="pole tekstowe 4">
            <a:extLst>
              <a:ext uri="{FF2B5EF4-FFF2-40B4-BE49-F238E27FC236}">
                <a16:creationId xmlns:a16="http://schemas.microsoft.com/office/drawing/2014/main" id="{6EBF7022-CDD6-9BE3-F2D8-15E50BB2A5D6}"/>
              </a:ext>
            </a:extLst>
          </p:cNvPr>
          <p:cNvSpPr txBox="1"/>
          <p:nvPr/>
        </p:nvSpPr>
        <p:spPr>
          <a:xfrm>
            <a:off x="467543" y="2356624"/>
            <a:ext cx="4520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deviceCode</a:t>
            </a:r>
            <a:r>
              <a:rPr lang="en-US" dirty="0"/>
              <a:t> (default)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password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browser</a:t>
            </a:r>
          </a:p>
        </p:txBody>
      </p:sp>
      <p:sp>
        <p:nvSpPr>
          <p:cNvPr id="23" name="pole tekstowe 11">
            <a:extLst>
              <a:ext uri="{FF2B5EF4-FFF2-40B4-BE49-F238E27FC236}">
                <a16:creationId xmlns:a16="http://schemas.microsoft.com/office/drawing/2014/main" id="{DDEC219E-ADB7-AE5A-3D46-8A9AD9ED9D68}"/>
              </a:ext>
            </a:extLst>
          </p:cNvPr>
          <p:cNvSpPr txBox="1"/>
          <p:nvPr/>
        </p:nvSpPr>
        <p:spPr>
          <a:xfrm>
            <a:off x="471206" y="2016194"/>
            <a:ext cx="3397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0" dirty="0">
                <a:effectLst/>
              </a:rPr>
              <a:t>Login as user</a:t>
            </a:r>
            <a:endParaRPr lang="en-US" sz="1200" b="0" i="0" dirty="0">
              <a:effectLst/>
            </a:endParaRPr>
          </a:p>
          <a:p>
            <a:endParaRPr lang="pl-PL" sz="1200" dirty="0"/>
          </a:p>
        </p:txBody>
      </p:sp>
      <p:sp>
        <p:nvSpPr>
          <p:cNvPr id="24" name="pole tekstowe 14">
            <a:extLst>
              <a:ext uri="{FF2B5EF4-FFF2-40B4-BE49-F238E27FC236}">
                <a16:creationId xmlns:a16="http://schemas.microsoft.com/office/drawing/2014/main" id="{EBDB387B-1A8B-21F5-8ECD-E37E710D14A7}"/>
              </a:ext>
            </a:extLst>
          </p:cNvPr>
          <p:cNvSpPr txBox="1"/>
          <p:nvPr/>
        </p:nvSpPr>
        <p:spPr>
          <a:xfrm rot="474633">
            <a:off x="4755858" y="4071430"/>
            <a:ext cx="6502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🔐</a:t>
            </a:r>
            <a:endParaRPr lang="pl-PL" sz="4000" dirty="0"/>
          </a:p>
        </p:txBody>
      </p:sp>
      <p:sp>
        <p:nvSpPr>
          <p:cNvPr id="25" name="pole tekstowe 5">
            <a:extLst>
              <a:ext uri="{FF2B5EF4-FFF2-40B4-BE49-F238E27FC236}">
                <a16:creationId xmlns:a16="http://schemas.microsoft.com/office/drawing/2014/main" id="{25B60E3C-7B50-71AC-8D96-3C512A7529B0}"/>
              </a:ext>
            </a:extLst>
          </p:cNvPr>
          <p:cNvSpPr txBox="1"/>
          <p:nvPr/>
        </p:nvSpPr>
        <p:spPr>
          <a:xfrm>
            <a:off x="234651" y="3475224"/>
            <a:ext cx="43436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>
                <a:effectLst/>
              </a:rPr>
              <a:t>authentication process is handled in the browser by Azure AD itself, rich security features such as multi-factor authentication or conditional access</a:t>
            </a:r>
            <a:endParaRPr lang="pl-PL" sz="1400"/>
          </a:p>
        </p:txBody>
      </p:sp>
      <p:sp>
        <p:nvSpPr>
          <p:cNvPr id="26" name="pole tekstowe 7">
            <a:extLst>
              <a:ext uri="{FF2B5EF4-FFF2-40B4-BE49-F238E27FC236}">
                <a16:creationId xmlns:a16="http://schemas.microsoft.com/office/drawing/2014/main" id="{370A1D79-AA82-BD24-36CA-C409E4D6C88F}"/>
              </a:ext>
            </a:extLst>
          </p:cNvPr>
          <p:cNvSpPr txBox="1"/>
          <p:nvPr/>
        </p:nvSpPr>
        <p:spPr>
          <a:xfrm>
            <a:off x="3703191" y="2652480"/>
            <a:ext cx="17501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+ Use custom Entra ID identity</a:t>
            </a:r>
            <a:endParaRPr lang="en-US" sz="1200" b="0" i="0" dirty="0">
              <a:effectLst/>
            </a:endParaRPr>
          </a:p>
        </p:txBody>
      </p:sp>
      <p:cxnSp>
        <p:nvCxnSpPr>
          <p:cNvPr id="27" name="Łącznik: zakrzywiony 10">
            <a:extLst>
              <a:ext uri="{FF2B5EF4-FFF2-40B4-BE49-F238E27FC236}">
                <a16:creationId xmlns:a16="http://schemas.microsoft.com/office/drawing/2014/main" id="{C6DDD7E2-1489-C535-54B4-D2BCAD5F72EE}"/>
              </a:ext>
            </a:extLst>
          </p:cNvPr>
          <p:cNvCxnSpPr>
            <a:cxnSpLocks/>
            <a:stCxn id="26" idx="0"/>
          </p:cNvCxnSpPr>
          <p:nvPr/>
        </p:nvCxnSpPr>
        <p:spPr>
          <a:xfrm rot="16200000" flipV="1">
            <a:off x="3441220" y="1515412"/>
            <a:ext cx="561821" cy="1712316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Łącznik: zakrzywiony 20">
            <a:extLst>
              <a:ext uri="{FF2B5EF4-FFF2-40B4-BE49-F238E27FC236}">
                <a16:creationId xmlns:a16="http://schemas.microsoft.com/office/drawing/2014/main" id="{1488D46D-BD8E-074D-3838-E81DD53FFEB4}"/>
              </a:ext>
            </a:extLst>
          </p:cNvPr>
          <p:cNvCxnSpPr>
            <a:cxnSpLocks/>
            <a:stCxn id="24" idx="1"/>
            <a:endCxn id="26" idx="2"/>
          </p:cNvCxnSpPr>
          <p:nvPr/>
        </p:nvCxnSpPr>
        <p:spPr>
          <a:xfrm rot="10800000">
            <a:off x="4578288" y="3237256"/>
            <a:ext cx="180664" cy="1143373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ole tekstowe 6">
            <a:extLst>
              <a:ext uri="{FF2B5EF4-FFF2-40B4-BE49-F238E27FC236}">
                <a16:creationId xmlns:a16="http://schemas.microsoft.com/office/drawing/2014/main" id="{889EEDC2-F707-6F1E-19B3-FD35B36C46FE}"/>
              </a:ext>
            </a:extLst>
          </p:cNvPr>
          <p:cNvSpPr txBox="1"/>
          <p:nvPr/>
        </p:nvSpPr>
        <p:spPr>
          <a:xfrm>
            <a:off x="5518715" y="1117870"/>
            <a:ext cx="405074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0" dirty="0">
                <a:effectLst/>
              </a:rPr>
              <a:t>Login as Application (app-only)</a:t>
            </a:r>
            <a:br>
              <a:rPr lang="en-US" sz="1200" b="0" i="0" dirty="0">
                <a:effectLst/>
              </a:rPr>
            </a:br>
            <a:r>
              <a:rPr lang="en-US" sz="1400" b="0" i="0" dirty="0">
                <a:effectLst/>
              </a:rPr>
              <a:t>convenient for automation scenarios where you cannot authenticate interactively but also don't want to use credentials.</a:t>
            </a:r>
          </a:p>
          <a:p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</a:t>
            </a:r>
            <a:r>
              <a:rPr lang="pl-PL" b="1" i="0" dirty="0">
                <a:effectLst/>
              </a:rPr>
              <a:t>ertificate</a:t>
            </a:r>
            <a:endParaRPr lang="en-US" b="1" i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b="1" i="0" dirty="0">
                <a:effectLst/>
              </a:rPr>
              <a:t>secret</a:t>
            </a:r>
            <a:endParaRPr lang="en-US" b="1" dirty="0"/>
          </a:p>
          <a:p>
            <a:endParaRPr lang="en-US" sz="1200" b="0" i="0" dirty="0">
              <a:effectLst/>
            </a:endParaRPr>
          </a:p>
          <a:p>
            <a:endParaRPr lang="pl-PL" sz="1200" dirty="0"/>
          </a:p>
        </p:txBody>
      </p:sp>
      <p:sp>
        <p:nvSpPr>
          <p:cNvPr id="30" name="pole tekstowe 13">
            <a:extLst>
              <a:ext uri="{FF2B5EF4-FFF2-40B4-BE49-F238E27FC236}">
                <a16:creationId xmlns:a16="http://schemas.microsoft.com/office/drawing/2014/main" id="{FECF9ADF-D9B4-6A45-8E71-E344E1A52BE3}"/>
              </a:ext>
            </a:extLst>
          </p:cNvPr>
          <p:cNvSpPr txBox="1"/>
          <p:nvPr/>
        </p:nvSpPr>
        <p:spPr>
          <a:xfrm>
            <a:off x="5583661" y="3042348"/>
            <a:ext cx="33978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0" dirty="0">
                <a:effectLst/>
              </a:rPr>
              <a:t>Use your own application registration, which means you decide and control the permission scopes</a:t>
            </a:r>
            <a:endParaRPr lang="pl-PL" sz="1400" dirty="0"/>
          </a:p>
        </p:txBody>
      </p:sp>
      <p:sp>
        <p:nvSpPr>
          <p:cNvPr id="35" name="pole tekstowe 16">
            <a:extLst>
              <a:ext uri="{FF2B5EF4-FFF2-40B4-BE49-F238E27FC236}">
                <a16:creationId xmlns:a16="http://schemas.microsoft.com/office/drawing/2014/main" id="{597ACBC7-1522-D7D8-286A-741E0CE76332}"/>
              </a:ext>
            </a:extLst>
          </p:cNvPr>
          <p:cNvSpPr txBox="1"/>
          <p:nvPr/>
        </p:nvSpPr>
        <p:spPr>
          <a:xfrm rot="20832064">
            <a:off x="6505556" y="557098"/>
            <a:ext cx="9438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🤖</a:t>
            </a:r>
            <a:endParaRPr lang="pl-PL" sz="4000" dirty="0">
              <a:solidFill>
                <a:schemeClr val="bg1"/>
              </a:solidFill>
            </a:endParaRPr>
          </a:p>
        </p:txBody>
      </p:sp>
      <p:sp>
        <p:nvSpPr>
          <p:cNvPr id="38" name="pole tekstowe 2">
            <a:extLst>
              <a:ext uri="{FF2B5EF4-FFF2-40B4-BE49-F238E27FC236}">
                <a16:creationId xmlns:a16="http://schemas.microsoft.com/office/drawing/2014/main" id="{5BAE1609-D498-7920-7162-0B9879E9BD91}"/>
              </a:ext>
            </a:extLst>
          </p:cNvPr>
          <p:cNvSpPr txBox="1"/>
          <p:nvPr/>
        </p:nvSpPr>
        <p:spPr>
          <a:xfrm rot="929637">
            <a:off x="6337186" y="3937106"/>
            <a:ext cx="311029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sz="1400" dirty="0"/>
            </a:br>
            <a:r>
              <a:rPr lang="en-US" sz="1400" b="1" dirty="0"/>
              <a:t>&gt; m365 setup</a:t>
            </a:r>
          </a:p>
          <a:p>
            <a:endParaRPr lang="en-US" sz="1400" b="1" dirty="0"/>
          </a:p>
          <a:p>
            <a:r>
              <a:rPr lang="en-US" sz="1400" dirty="0">
                <a:latin typeface="ui-sans-serif"/>
              </a:rPr>
              <a:t>Helps you setup Entra ID App automatically</a:t>
            </a:r>
            <a:endParaRPr lang="pl-PL" sz="1400" b="1" dirty="0"/>
          </a:p>
        </p:txBody>
      </p:sp>
    </p:spTree>
    <p:extLst>
      <p:ext uri="{BB962C8B-B14F-4D97-AF65-F5344CB8AC3E}">
        <p14:creationId xmlns:p14="http://schemas.microsoft.com/office/powerpoint/2010/main" val="32232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62F42-506D-240B-DD05-37CCB4020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6495" y="2143125"/>
            <a:ext cx="4323529" cy="857250"/>
          </a:xfrm>
        </p:spPr>
        <p:txBody>
          <a:bodyPr/>
          <a:lstStyle/>
          <a:p>
            <a:r>
              <a:rPr lang="en-US" dirty="0"/>
              <a:t>DEMO 📽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9538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60F16-FE03-26B8-84C7-898CADB66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</a:t>
            </a:r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D48B65D-6F45-988F-ED28-E5C84CBAFE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6628446"/>
              </p:ext>
            </p:extLst>
          </p:nvPr>
        </p:nvGraphicFramePr>
        <p:xfrm>
          <a:off x="158455" y="959301"/>
          <a:ext cx="8827089" cy="4095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305">
                  <a:extLst>
                    <a:ext uri="{9D8B030D-6E8A-4147-A177-3AD203B41FA5}">
                      <a16:colId xmlns:a16="http://schemas.microsoft.com/office/drawing/2014/main" val="1476336218"/>
                    </a:ext>
                  </a:extLst>
                </a:gridCol>
                <a:gridCol w="4560784">
                  <a:extLst>
                    <a:ext uri="{9D8B030D-6E8A-4147-A177-3AD203B41FA5}">
                      <a16:colId xmlns:a16="http://schemas.microsoft.com/office/drawing/2014/main" val="2216335465"/>
                    </a:ext>
                  </a:extLst>
                </a:gridCol>
              </a:tblGrid>
              <a:tr h="100631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QR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Link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6963248"/>
                  </a:ext>
                </a:extLst>
              </a:tr>
              <a:tr h="3088988">
                <a:tc>
                  <a:txBody>
                    <a:bodyPr/>
                    <a:lstStyle/>
                    <a:p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https://a-um.me/eli25-feedback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5271325"/>
                  </a:ext>
                </a:extLst>
              </a:tr>
            </a:tbl>
          </a:graphicData>
        </a:graphic>
      </p:graphicFrame>
      <p:pic>
        <p:nvPicPr>
          <p:cNvPr id="2050" name="Picture 2" descr="modal-img">
            <a:extLst>
              <a:ext uri="{FF2B5EF4-FFF2-40B4-BE49-F238E27FC236}">
                <a16:creationId xmlns:a16="http://schemas.microsoft.com/office/drawing/2014/main" id="{F0183317-375B-EA7C-623B-D51EF4C4B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44" y="2068947"/>
            <a:ext cx="2809056" cy="2809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5548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53F3-A269-75F8-E666-96B78F5A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5854B31C-B6D5-4673-E202-D392053CAF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8920297"/>
              </p:ext>
            </p:extLst>
          </p:nvPr>
        </p:nvGraphicFramePr>
        <p:xfrm>
          <a:off x="228011" y="921201"/>
          <a:ext cx="8738190" cy="4134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2730">
                  <a:extLst>
                    <a:ext uri="{9D8B030D-6E8A-4147-A177-3AD203B41FA5}">
                      <a16:colId xmlns:a16="http://schemas.microsoft.com/office/drawing/2014/main" val="2649664607"/>
                    </a:ext>
                  </a:extLst>
                </a:gridCol>
                <a:gridCol w="2815559">
                  <a:extLst>
                    <a:ext uri="{9D8B030D-6E8A-4147-A177-3AD203B41FA5}">
                      <a16:colId xmlns:a16="http://schemas.microsoft.com/office/drawing/2014/main" val="1476336218"/>
                    </a:ext>
                  </a:extLst>
                </a:gridCol>
                <a:gridCol w="3009901">
                  <a:extLst>
                    <a:ext uri="{9D8B030D-6E8A-4147-A177-3AD203B41FA5}">
                      <a16:colId xmlns:a16="http://schemas.microsoft.com/office/drawing/2014/main" val="2216335465"/>
                    </a:ext>
                  </a:extLst>
                </a:gridCol>
              </a:tblGrid>
              <a:tr h="578049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QR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Link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6963248"/>
                  </a:ext>
                </a:extLst>
              </a:tr>
              <a:tr h="1777675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Demo Artefacts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https://a-um.me/eli25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5271325"/>
                  </a:ext>
                </a:extLst>
              </a:tr>
              <a:tr h="1777675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CLI for Microsoft 365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https://a-um.me/cli-m365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0980864"/>
                  </a:ext>
                </a:extLst>
              </a:tr>
            </a:tbl>
          </a:graphicData>
        </a:graphic>
      </p:graphicFrame>
      <p:pic>
        <p:nvPicPr>
          <p:cNvPr id="1030" name="Picture 6" descr="modal-img">
            <a:extLst>
              <a:ext uri="{FF2B5EF4-FFF2-40B4-BE49-F238E27FC236}">
                <a16:creationId xmlns:a16="http://schemas.microsoft.com/office/drawing/2014/main" id="{057073CB-AD4A-8109-F1CD-B597B596B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006" y="1650853"/>
            <a:ext cx="1600494" cy="1600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qr-code">
            <a:extLst>
              <a:ext uri="{FF2B5EF4-FFF2-40B4-BE49-F238E27FC236}">
                <a16:creationId xmlns:a16="http://schemas.microsoft.com/office/drawing/2014/main" id="{0949FB8F-D138-8A62-2612-FF5F21F59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006" y="3422052"/>
            <a:ext cx="1600494" cy="1600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528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Master">
  <a:themeElements>
    <a:clrScheme name="Aangepast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1E347F"/>
      </a:accent1>
      <a:accent2>
        <a:srgbClr val="00B5EE"/>
      </a:accent2>
      <a:accent3>
        <a:srgbClr val="0088D2"/>
      </a:accent3>
      <a:accent4>
        <a:srgbClr val="0091A4"/>
      </a:accent4>
      <a:accent5>
        <a:srgbClr val="7AC6DD"/>
      </a:accent5>
      <a:accent6>
        <a:srgbClr val="BDE2EA"/>
      </a:accent6>
      <a:hlink>
        <a:srgbClr val="FFFFFF"/>
      </a:hlink>
      <a:folHlink>
        <a:srgbClr val="BDE2EA"/>
      </a:folHlink>
    </a:clrScheme>
    <a:fontScheme name="Aangepast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ELEU17 Template.potx" id="{3B0B329E-CA76-430A-9167-F806971318CA}" vid="{007706DA-817F-40FB-B9DF-9B7AEB0F8F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953E0CDE6A38E419236C03EEB01435C" ma:contentTypeVersion="7" ma:contentTypeDescription="Ein neues Dokument erstellen." ma:contentTypeScope="" ma:versionID="35377ed61abc787e6d78f6dd36362cda">
  <xsd:schema xmlns:xsd="http://www.w3.org/2001/XMLSchema" xmlns:xs="http://www.w3.org/2001/XMLSchema" xmlns:p="http://schemas.microsoft.com/office/2006/metadata/properties" xmlns:ns2="74098b8b-3ead-4c65-9f72-d36b5831b20e" xmlns:ns3="c25f9c22-fc1f-4454-8c46-2969b0535af5" targetNamespace="http://schemas.microsoft.com/office/2006/metadata/properties" ma:root="true" ma:fieldsID="77ed309eff22ef73c9fccc7a3e12d61f" ns2:_="" ns3:_="">
    <xsd:import namespace="74098b8b-3ead-4c65-9f72-d36b5831b20e"/>
    <xsd:import namespace="c25f9c22-fc1f-4454-8c46-2969b0535af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098b8b-3ead-4c65-9f72-d36b5831b20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5f9c22-fc1f-4454-8c46-2969b0535a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6CE178E-7963-4EFA-83EF-8E123369E09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6056780-E2CD-484B-90C1-F30A19D8A5D9}">
  <ds:schemaRefs>
    <ds:schemaRef ds:uri="74098b8b-3ead-4c65-9f72-d36b5831b20e"/>
    <ds:schemaRef ds:uri="c25f9c22-fc1f-4454-8c46-2969b0535af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9296970-E637-471F-86E2-950D4519AEC4}">
  <ds:schemaRefs>
    <ds:schemaRef ds:uri="74098b8b-3ead-4c65-9f72-d36b5831b20e"/>
    <ds:schemaRef ds:uri="c25f9c22-fc1f-4454-8c46-2969b0535af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</TotalTime>
  <Words>465</Words>
  <Application>Microsoft Macintosh PowerPoint</Application>
  <PresentationFormat>On-screen Show (16:9)</PresentationFormat>
  <Paragraphs>109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Consolas</vt:lpstr>
      <vt:lpstr>Segoe UI</vt:lpstr>
      <vt:lpstr>Segoe UI Historic</vt:lpstr>
      <vt:lpstr>Segoe UI Light</vt:lpstr>
      <vt:lpstr>ui-sans-serif</vt:lpstr>
      <vt:lpstr>Wingdings</vt:lpstr>
      <vt:lpstr>1_Master</vt:lpstr>
      <vt:lpstr>CLI for Microsoft 365 - Your Swiss army knife for M365 workloads &amp; productivity </vt:lpstr>
      <vt:lpstr>Who am I</vt:lpstr>
      <vt:lpstr>What is CLI for Microsoft 365</vt:lpstr>
      <vt:lpstr>Why is it a Swiss army knife</vt:lpstr>
      <vt:lpstr>How do I start?</vt:lpstr>
      <vt:lpstr>How do I Login</vt:lpstr>
      <vt:lpstr>DEMO 📽</vt:lpstr>
      <vt:lpstr>Feedback</vt:lpstr>
      <vt:lpstr>References</vt:lpstr>
      <vt:lpstr>Thank You!</vt:lpstr>
      <vt:lpstr>Community Partners</vt:lpstr>
      <vt:lpstr>THANK YOU ❤️</vt:lpstr>
    </vt:vector>
  </TitlesOfParts>
  <Company>Taco van Gerven grafisch ontwerper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Taco van Gerven</dc:creator>
  <cp:lastModifiedBy>Arjun Menon</cp:lastModifiedBy>
  <cp:revision>126</cp:revision>
  <dcterms:created xsi:type="dcterms:W3CDTF">2013-10-22T18:22:58Z</dcterms:created>
  <dcterms:modified xsi:type="dcterms:W3CDTF">2025-02-14T19:13:12Z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0x0101001953E0CDE6A38E419236C03EEB01435C</vt:lpwstr>
  </property>
  <property fmtid="{D5CDD505-2E9C-101B-9397-08002B2CF9AE}" pid="3" name="MSIP_Label_9f328265-8bb7-423f-ab44-50a34f814574_Enabled">
    <vt:lpwstr>True</vt:lpwstr>
  </property>
  <property fmtid="{D5CDD505-2E9C-101B-9397-08002B2CF9AE}" pid="4" name="MSIP_Label_9f328265-8bb7-423f-ab44-50a34f814574_SiteId">
    <vt:lpwstr>91346c29-45b4-4420-9d08-1b5f793f88f9</vt:lpwstr>
  </property>
  <property fmtid="{D5CDD505-2E9C-101B-9397-08002B2CF9AE}" pid="5" name="MSIP_Label_9f328265-8bb7-423f-ab44-50a34f814574_Ref">
    <vt:lpwstr>https://api.informationprotection.azure.com/api/91346c29-45b4-4420-9d08-1b5f793f88f9</vt:lpwstr>
  </property>
  <property fmtid="{D5CDD505-2E9C-101B-9397-08002B2CF9AE}" pid="6" name="MSIP_Label_9f328265-8bb7-423f-ab44-50a34f814574_Owner">
    <vt:lpwstr>isidora.katanic@itnetx.ch</vt:lpwstr>
  </property>
  <property fmtid="{D5CDD505-2E9C-101B-9397-08002B2CF9AE}" pid="7" name="MSIP_Label_9f328265-8bb7-423f-ab44-50a34f814574_SetDate">
    <vt:lpwstr>2018-04-13T14:22:54.7644984+02:00</vt:lpwstr>
  </property>
  <property fmtid="{D5CDD505-2E9C-101B-9397-08002B2CF9AE}" pid="8" name="MSIP_Label_9f328265-8bb7-423f-ab44-50a34f814574_Name">
    <vt:lpwstr>Public</vt:lpwstr>
  </property>
  <property fmtid="{D5CDD505-2E9C-101B-9397-08002B2CF9AE}" pid="9" name="MSIP_Label_9f328265-8bb7-423f-ab44-50a34f814574_Application">
    <vt:lpwstr>Microsoft Azure Information Protection</vt:lpwstr>
  </property>
  <property fmtid="{D5CDD505-2E9C-101B-9397-08002B2CF9AE}" pid="10" name="MSIP_Label_9f328265-8bb7-423f-ab44-50a34f814574_Extended_MSFT_Method">
    <vt:lpwstr>Automatic</vt:lpwstr>
  </property>
  <property fmtid="{D5CDD505-2E9C-101B-9397-08002B2CF9AE}" pid="11" name="MSIP_Label_91327b11-6d4e-4117-945d-1b5794009f19_Enabled">
    <vt:lpwstr>true</vt:lpwstr>
  </property>
  <property fmtid="{D5CDD505-2E9C-101B-9397-08002B2CF9AE}" pid="12" name="MSIP_Label_91327b11-6d4e-4117-945d-1b5794009f19_SetDate">
    <vt:lpwstr>2025-01-28T11:29:10Z</vt:lpwstr>
  </property>
  <property fmtid="{D5CDD505-2E9C-101B-9397-08002B2CF9AE}" pid="13" name="MSIP_Label_91327b11-6d4e-4117-945d-1b5794009f19_Method">
    <vt:lpwstr>Standard</vt:lpwstr>
  </property>
  <property fmtid="{D5CDD505-2E9C-101B-9397-08002B2CF9AE}" pid="14" name="MSIP_Label_91327b11-6d4e-4117-945d-1b5794009f19_Name">
    <vt:lpwstr>Internal</vt:lpwstr>
  </property>
  <property fmtid="{D5CDD505-2E9C-101B-9397-08002B2CF9AE}" pid="15" name="MSIP_Label_91327b11-6d4e-4117-945d-1b5794009f19_SiteId">
    <vt:lpwstr>61bcbb99-3ff6-4694-bb18-6987d63eea45</vt:lpwstr>
  </property>
  <property fmtid="{D5CDD505-2E9C-101B-9397-08002B2CF9AE}" pid="16" name="MSIP_Label_91327b11-6d4e-4117-945d-1b5794009f19_ActionId">
    <vt:lpwstr>fd44be17-06d5-4e2f-ac26-c3f4db1e29a8</vt:lpwstr>
  </property>
  <property fmtid="{D5CDD505-2E9C-101B-9397-08002B2CF9AE}" pid="17" name="MSIP_Label_91327b11-6d4e-4117-945d-1b5794009f19_ContentBits">
    <vt:lpwstr>0</vt:lpwstr>
  </property>
  <property fmtid="{D5CDD505-2E9C-101B-9397-08002B2CF9AE}" pid="18" name="MSIP_Label_defa4170-0d19-0005-0004-bc88714345d2_Enabled">
    <vt:lpwstr>true</vt:lpwstr>
  </property>
  <property fmtid="{D5CDD505-2E9C-101B-9397-08002B2CF9AE}" pid="19" name="MSIP_Label_defa4170-0d19-0005-0004-bc88714345d2_SetDate">
    <vt:lpwstr>2025-02-14T19:05:37Z</vt:lpwstr>
  </property>
  <property fmtid="{D5CDD505-2E9C-101B-9397-08002B2CF9AE}" pid="20" name="MSIP_Label_defa4170-0d19-0005-0004-bc88714345d2_Method">
    <vt:lpwstr>Standard</vt:lpwstr>
  </property>
  <property fmtid="{D5CDD505-2E9C-101B-9397-08002B2CF9AE}" pid="21" name="MSIP_Label_defa4170-0d19-0005-0004-bc88714345d2_Name">
    <vt:lpwstr>defa4170-0d19-0005-0004-bc88714345d2</vt:lpwstr>
  </property>
  <property fmtid="{D5CDD505-2E9C-101B-9397-08002B2CF9AE}" pid="22" name="MSIP_Label_defa4170-0d19-0005-0004-bc88714345d2_SiteId">
    <vt:lpwstr>d46b604d-ea34-484e-ae86-d0489b7a3011</vt:lpwstr>
  </property>
  <property fmtid="{D5CDD505-2E9C-101B-9397-08002B2CF9AE}" pid="23" name="MSIP_Label_defa4170-0d19-0005-0004-bc88714345d2_ActionId">
    <vt:lpwstr>915ebd9d-cc7c-4e70-ac7e-1ef944f19719</vt:lpwstr>
  </property>
  <property fmtid="{D5CDD505-2E9C-101B-9397-08002B2CF9AE}" pid="24" name="MSIP_Label_defa4170-0d19-0005-0004-bc88714345d2_ContentBits">
    <vt:lpwstr>0</vt:lpwstr>
  </property>
</Properties>
</file>