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0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A8B824A-1E2C-454D-BE83-F81267602039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59"/>
            <p14:sldId id="260"/>
            <p14:sldId id="269"/>
          </p14:sldIdLst>
        </p14:section>
        <p14:section name="Glossary" id="{591D06ED-74FA-468E-BA07-72ECE319396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83D97-6425-91EF-EBD7-04725D8B7F26}" v="122" dt="2025-02-12T14:05:38.177"/>
    <p1510:client id="{B7B7194E-C881-B4FD-71F8-A2BF4D2DBCF1}" v="479" dt="2025-02-12T13:08:56.383"/>
    <p1510:client id="{E8FE375B-9925-5D14-9F59-7313AD2AE5AB}" v="57" dt="2025-02-12T11:33:04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7"/>
  </p:normalViewPr>
  <p:slideViewPr>
    <p:cSldViewPr snapToGrid="0">
      <p:cViewPr varScale="1">
        <p:scale>
          <a:sx n="198" d="100"/>
          <a:sy n="198" d="100"/>
        </p:scale>
        <p:origin x="1184" y="176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2/15/25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hyperlink" Target="https://lthub.ubc.ca/guides/github-instructor-guide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livian.ro/linkedin-birthdays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g"/><Relationship Id="rId10" Type="http://schemas.openxmlformats.org/officeDocument/2006/relationships/image" Target="../media/image9.jpe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iftabsh.com/2020/06/10/secrets-of-becoming-a-corporate-swiss-knife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-um.me/eli25-feedba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-um.me/cli-m365" TargetMode="External"/><Relationship Id="rId2" Type="http://schemas.openxmlformats.org/officeDocument/2006/relationships/hyperlink" Target="https://a-um.me/eli2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573" y="300074"/>
            <a:ext cx="6081875" cy="2415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12529"/>
                </a:solidFill>
                <a:ea typeface="Segoe UI Historic"/>
                <a:cs typeface="Segoe UI Historic"/>
              </a:rPr>
              <a:t>CLI for Microsoft 365 - Your Swiss army knife for M365 workloads &amp; productivity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Calibri"/>
              </a:rPr>
              <a:t>Arjun Menon</a:t>
            </a:r>
            <a:endParaRPr lang="en-US" dirty="0"/>
          </a:p>
          <a:p>
            <a:r>
              <a:rPr lang="de-CH" sz="1800" dirty="0">
                <a:latin typeface="Calibri"/>
              </a:rPr>
              <a:t>Microsoft MVP (M365 Development)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Thank You!</a:t>
            </a:r>
            <a:endParaRPr lang="en-US"/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4" y="2228333"/>
            <a:ext cx="1745926" cy="5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and grey logo&#10;&#10;Description automatically generated">
            <a:extLst>
              <a:ext uri="{FF2B5EF4-FFF2-40B4-BE49-F238E27FC236}">
                <a16:creationId xmlns:a16="http://schemas.microsoft.com/office/drawing/2014/main" id="{CCDBE417-B776-C491-6CD9-B92299D6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92" y="2344526"/>
            <a:ext cx="1764580" cy="343299"/>
          </a:xfrm>
          <a:prstGeom prst="rect">
            <a:avLst/>
          </a:prstGeom>
        </p:spPr>
      </p:pic>
      <p:pic>
        <p:nvPicPr>
          <p:cNvPr id="8" name="Picture 7" descr="A black and blue text&#10;&#10;Description automatically generated">
            <a:extLst>
              <a:ext uri="{FF2B5EF4-FFF2-40B4-BE49-F238E27FC236}">
                <a16:creationId xmlns:a16="http://schemas.microsoft.com/office/drawing/2014/main" id="{22CD2CF8-57F9-C194-0F91-FA7E35198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804" y="2090536"/>
            <a:ext cx="2057729" cy="707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CEC5ED-0B36-BE0D-12CE-1FCEE1DEBAE8}"/>
              </a:ext>
            </a:extLst>
          </p:cNvPr>
          <p:cNvSpPr txBox="1"/>
          <p:nvPr/>
        </p:nvSpPr>
        <p:spPr>
          <a:xfrm>
            <a:off x="465007" y="1614232"/>
            <a:ext cx="1739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Venue Partner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6AD69-032B-BB98-4578-EBF41C1CF324}"/>
              </a:ext>
            </a:extLst>
          </p:cNvPr>
          <p:cNvSpPr txBox="1"/>
          <p:nvPr/>
        </p:nvSpPr>
        <p:spPr>
          <a:xfrm>
            <a:off x="3415541" y="1614231"/>
            <a:ext cx="1739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Gold Partner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4EE68-8D46-FD4E-674D-78DE7FC91CF9}"/>
              </a:ext>
            </a:extLst>
          </p:cNvPr>
          <p:cNvSpPr txBox="1"/>
          <p:nvPr/>
        </p:nvSpPr>
        <p:spPr>
          <a:xfrm>
            <a:off x="6379367" y="1614232"/>
            <a:ext cx="1739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Silver Partner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166E2-2F1B-414F-E91D-84307EACCB24}"/>
              </a:ext>
            </a:extLst>
          </p:cNvPr>
          <p:cNvSpPr txBox="1"/>
          <p:nvPr/>
        </p:nvSpPr>
        <p:spPr>
          <a:xfrm>
            <a:off x="3681356" y="3694227"/>
            <a:ext cx="1208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Shoutout!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D7409F-F343-43CC-15DC-0BA9F6F90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546" y="4239289"/>
            <a:ext cx="1840762" cy="3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BC3D-DD4C-7FB0-76F5-064B5957B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73A1-8AD4-4D37-B3F8-DB3E1D82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Community Partners</a:t>
            </a:r>
            <a:endParaRPr lang="en-US"/>
          </a:p>
        </p:txBody>
      </p:sp>
      <p:pic>
        <p:nvPicPr>
          <p:cNvPr id="4" name="Picture 3" descr="A hand with a peace sign&#10;&#10;Description automatically generated">
            <a:extLst>
              <a:ext uri="{FF2B5EF4-FFF2-40B4-BE49-F238E27FC236}">
                <a16:creationId xmlns:a16="http://schemas.microsoft.com/office/drawing/2014/main" id="{E2BAE179-5EEE-3C29-D91A-2996DC55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1710"/>
            <a:ext cx="1513020" cy="648072"/>
          </a:xfrm>
          <a:prstGeom prst="rect">
            <a:avLst/>
          </a:prstGeom>
        </p:spPr>
      </p:pic>
      <p:pic>
        <p:nvPicPr>
          <p:cNvPr id="7" name="Picture 6" descr="A black background with white text and colorful lines&#10;&#10;Description automatically generated">
            <a:extLst>
              <a:ext uri="{FF2B5EF4-FFF2-40B4-BE49-F238E27FC236}">
                <a16:creationId xmlns:a16="http://schemas.microsoft.com/office/drawing/2014/main" id="{8C490009-B205-0055-BBF6-3414CDC3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37" t="36179" r="9269" b="32065"/>
          <a:stretch/>
        </p:blipFill>
        <p:spPr>
          <a:xfrm>
            <a:off x="1583668" y="3363443"/>
            <a:ext cx="1512168" cy="557114"/>
          </a:xfrm>
          <a:prstGeom prst="rect">
            <a:avLst/>
          </a:prstGeom>
        </p:spPr>
      </p:pic>
      <p:pic>
        <p:nvPicPr>
          <p:cNvPr id="1026" name="Picture 2" descr="IT Crowd Fest">
            <a:extLst>
              <a:ext uri="{FF2B5EF4-FFF2-40B4-BE49-F238E27FC236}">
                <a16:creationId xmlns:a16="http://schemas.microsoft.com/office/drawing/2014/main" id="{6560BD6B-C906-7E41-B04E-FA23A331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6544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blue logo&#10;&#10;Description automatically generated">
            <a:extLst>
              <a:ext uri="{FF2B5EF4-FFF2-40B4-BE49-F238E27FC236}">
                <a16:creationId xmlns:a16="http://schemas.microsoft.com/office/drawing/2014/main" id="{6C0B20EF-89BA-2F42-E4CC-14FEC1C039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960" t="25487" r="26460" b="25487"/>
          <a:stretch/>
        </p:blipFill>
        <p:spPr>
          <a:xfrm>
            <a:off x="5724128" y="2787774"/>
            <a:ext cx="1152128" cy="12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810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C51A38-C3C3-457F-7957-59FAAA82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168" y="2272434"/>
            <a:ext cx="4323529" cy="857250"/>
          </a:xfrm>
        </p:spPr>
        <p:txBody>
          <a:bodyPr/>
          <a:lstStyle/>
          <a:p>
            <a:r>
              <a:rPr lang="en-US" dirty="0"/>
              <a:t>THANK YOU ❤️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46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0EF3-C474-E372-87C4-B9941E6F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F8B9D2-70E3-08E2-E57B-3593AA52FF5F}"/>
              </a:ext>
            </a:extLst>
          </p:cNvPr>
          <p:cNvSpPr/>
          <p:nvPr/>
        </p:nvSpPr>
        <p:spPr>
          <a:xfrm>
            <a:off x="184727" y="919368"/>
            <a:ext cx="892377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72356AB-651A-10DC-FBB9-528AF406BA76}"/>
              </a:ext>
            </a:extLst>
          </p:cNvPr>
          <p:cNvSpPr txBox="1">
            <a:spLocks/>
          </p:cNvSpPr>
          <p:nvPr/>
        </p:nvSpPr>
        <p:spPr>
          <a:xfrm>
            <a:off x="141362" y="981319"/>
            <a:ext cx="5575179" cy="2750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Microsoft MVP </a:t>
            </a:r>
            <a:r>
              <a:rPr lang="en-US" sz="1800" dirty="0">
                <a:latin typeface="+mj-lt"/>
              </a:rPr>
              <a:t>(M365 Development)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Co-maintainer</a:t>
            </a:r>
            <a:r>
              <a:rPr lang="en-US" sz="1800" dirty="0">
                <a:latin typeface="+mj-lt"/>
              </a:rPr>
              <a:t> – CLI for Microsoft 365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Core Team Member </a:t>
            </a:r>
            <a:r>
              <a:rPr lang="en-US" sz="1800" dirty="0">
                <a:latin typeface="+mj-lt"/>
              </a:rPr>
              <a:t>– Microsoft 365 </a:t>
            </a:r>
          </a:p>
          <a:p>
            <a:r>
              <a:rPr lang="en-US" sz="1800" dirty="0">
                <a:latin typeface="+mj-lt"/>
              </a:rPr>
              <a:t>&amp; Power Platform Community (PnP)</a:t>
            </a:r>
          </a:p>
          <a:p>
            <a:r>
              <a:rPr lang="en-US" sz="1800" b="1" dirty="0">
                <a:latin typeface="+mj-lt"/>
              </a:rPr>
              <a:t>Service Owner – </a:t>
            </a:r>
            <a:r>
              <a:rPr lang="en-US" sz="1800" b="1">
                <a:latin typeface="+mj-lt"/>
              </a:rPr>
              <a:t>Copilot </a:t>
            </a:r>
            <a:r>
              <a:rPr lang="en-US" sz="1800">
                <a:latin typeface="+mj-lt"/>
              </a:rPr>
              <a:t>for </a:t>
            </a:r>
            <a:r>
              <a:rPr lang="en-US" sz="1800" b="1">
                <a:latin typeface="+mj-lt"/>
              </a:rPr>
              <a:t>Nokia</a:t>
            </a:r>
            <a:endParaRPr lang="en-IN" sz="1800" dirty="0">
              <a:latin typeface="+mj-lt"/>
            </a:endParaRPr>
          </a:p>
        </p:txBody>
      </p: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5DF799-3FAD-4EBC-1F39-5312DDC2C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650" r="30623" b="33779"/>
          <a:stretch/>
        </p:blipFill>
        <p:spPr>
          <a:xfrm>
            <a:off x="2616399" y="3701443"/>
            <a:ext cx="492374" cy="4616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CD4783-92E5-CD0B-153E-C0022BAAD581}"/>
              </a:ext>
            </a:extLst>
          </p:cNvPr>
          <p:cNvSpPr txBox="1"/>
          <p:nvPr/>
        </p:nvSpPr>
        <p:spPr>
          <a:xfrm>
            <a:off x="-1477108" y="762016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lthub.ubc.ca/guides/github-instructor-guide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D6DE9AAA-E145-18CE-D26A-846DC1602C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64213" t="30503" r="15700" b="42425"/>
          <a:stretch/>
        </p:blipFill>
        <p:spPr>
          <a:xfrm>
            <a:off x="245350" y="4171631"/>
            <a:ext cx="332218" cy="3358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B233DB-A86C-5157-DC90-99E2E55C9055}"/>
              </a:ext>
            </a:extLst>
          </p:cNvPr>
          <p:cNvSpPr txBox="1"/>
          <p:nvPr/>
        </p:nvSpPr>
        <p:spPr>
          <a:xfrm>
            <a:off x="403221" y="7620165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6" tooltip="https://olivian.ro/linkedin-birthdays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8AA215-E589-98E5-44C4-FF788FA27D0C}"/>
              </a:ext>
            </a:extLst>
          </p:cNvPr>
          <p:cNvSpPr/>
          <p:nvPr/>
        </p:nvSpPr>
        <p:spPr>
          <a:xfrm flipV="1">
            <a:off x="184727" y="3619304"/>
            <a:ext cx="8923776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pic>
        <p:nvPicPr>
          <p:cNvPr id="29" name="Graphic 28" descr="Internet with solid fill">
            <a:extLst>
              <a:ext uri="{FF2B5EF4-FFF2-40B4-BE49-F238E27FC236}">
                <a16:creationId xmlns:a16="http://schemas.microsoft.com/office/drawing/2014/main" id="{7ECDAA06-C1D4-6DED-2060-D3010300E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362" y="4539505"/>
            <a:ext cx="540194" cy="5401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5CD0BED-474A-4E09-DEE4-A245F82CFF1D}"/>
              </a:ext>
            </a:extLst>
          </p:cNvPr>
          <p:cNvSpPr txBox="1"/>
          <p:nvPr/>
        </p:nvSpPr>
        <p:spPr>
          <a:xfrm>
            <a:off x="1553592" y="4114124"/>
            <a:ext cx="254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</a:t>
            </a:r>
            <a:endParaRPr lang="en-IN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C4A3D3-6CDA-7E16-0910-99F3ED9FE8ED}"/>
              </a:ext>
            </a:extLst>
          </p:cNvPr>
          <p:cNvSpPr txBox="1"/>
          <p:nvPr/>
        </p:nvSpPr>
        <p:spPr>
          <a:xfrm>
            <a:off x="741038" y="4096494"/>
            <a:ext cx="65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sz="2400" b="1" dirty="0"/>
              <a:t>in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C9B2DB-8801-1199-D6B2-87D16396FA02}"/>
              </a:ext>
            </a:extLst>
          </p:cNvPr>
          <p:cNvSpPr txBox="1"/>
          <p:nvPr/>
        </p:nvSpPr>
        <p:spPr>
          <a:xfrm>
            <a:off x="1523213" y="4524796"/>
            <a:ext cx="379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arjunumenon.com</a:t>
            </a:r>
            <a:endParaRPr lang="en-IN" sz="2400" b="1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5AC3DA9F-603B-AEDD-7D3F-FBE63F63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7428" y="1098689"/>
            <a:ext cx="1833512" cy="183351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04E45816-17C0-2489-61EA-937F403CC3B8}"/>
              </a:ext>
            </a:extLst>
          </p:cNvPr>
          <p:cNvSpPr txBox="1">
            <a:spLocks/>
          </p:cNvSpPr>
          <p:nvPr/>
        </p:nvSpPr>
        <p:spPr>
          <a:xfrm>
            <a:off x="6393110" y="2953634"/>
            <a:ext cx="2302148" cy="50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2500" b="1" dirty="0">
                <a:effectLst/>
                <a:latin typeface="+mj-lt"/>
              </a:rPr>
              <a:t>Arjun Menon</a:t>
            </a:r>
            <a:endParaRPr lang="en-US" sz="2500" b="1" dirty="0">
              <a:latin typeface="+mj-l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30D45FD-6939-466E-4C1F-4822C784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4" y="1064183"/>
            <a:ext cx="558885" cy="5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8A8D2BB-C72F-7FC3-F48C-B9E44F90CD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9075" y="1795353"/>
            <a:ext cx="1076271" cy="5271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E9C17C-FA21-94F7-D875-F612FC4DC3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3155" y="2600616"/>
            <a:ext cx="707263" cy="548738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559CCB27-9111-17DD-1377-3A7A0FAB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3" y="3775863"/>
            <a:ext cx="313803" cy="32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08FA26EE-5139-34C1-99E5-11808826AC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8275" y="3782009"/>
            <a:ext cx="1305024" cy="13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67AF-1144-F2FB-8403-22195098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 for Microsoft 365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440659-25C5-A242-E6C9-0D7CCE33EA36}"/>
              </a:ext>
            </a:extLst>
          </p:cNvPr>
          <p:cNvSpPr txBox="1"/>
          <p:nvPr/>
        </p:nvSpPr>
        <p:spPr>
          <a:xfrm>
            <a:off x="232116" y="1062371"/>
            <a:ext cx="526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 line tool which allows you to manage Microsoft 365 and SharePoint Framework projects.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8DF930-8A10-80F4-8A3D-EBAD9C2FCF28}"/>
              </a:ext>
            </a:extLst>
          </p:cNvPr>
          <p:cNvSpPr txBox="1"/>
          <p:nvPr/>
        </p:nvSpPr>
        <p:spPr>
          <a:xfrm>
            <a:off x="3764976" y="4671681"/>
            <a:ext cx="420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Bash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PowerShell, CMD, … other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2CA90-1761-D95D-4EE1-D786851E532B}"/>
              </a:ext>
            </a:extLst>
          </p:cNvPr>
          <p:cNvSpPr txBox="1"/>
          <p:nvPr/>
        </p:nvSpPr>
        <p:spPr>
          <a:xfrm rot="309791">
            <a:off x="-62419" y="4167029"/>
            <a:ext cx="420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Windows, macOS, Linux, Android … other</a:t>
            </a:r>
            <a:endParaRPr lang="pl-PL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9F24E1-940C-A254-6582-BDE98EE32930}"/>
              </a:ext>
            </a:extLst>
          </p:cNvPr>
          <p:cNvSpPr/>
          <p:nvPr/>
        </p:nvSpPr>
        <p:spPr>
          <a:xfrm>
            <a:off x="2987392" y="1756416"/>
            <a:ext cx="2032702" cy="116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&gt; m365</a:t>
            </a:r>
          </a:p>
        </p:txBody>
      </p:sp>
      <p:pic>
        <p:nvPicPr>
          <p:cNvPr id="35" name="Graphic 34" descr="Laptop with solid fill">
            <a:extLst>
              <a:ext uri="{FF2B5EF4-FFF2-40B4-BE49-F238E27FC236}">
                <a16:creationId xmlns:a16="http://schemas.microsoft.com/office/drawing/2014/main" id="{DA72515A-4CEF-B1ED-9075-810A7F9E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09556">
            <a:off x="145534" y="3173348"/>
            <a:ext cx="914400" cy="914400"/>
          </a:xfrm>
          <a:prstGeom prst="rect">
            <a:avLst/>
          </a:prstGeom>
        </p:spPr>
      </p:pic>
      <p:pic>
        <p:nvPicPr>
          <p:cNvPr id="36" name="Graphic 35" descr="Smart Phone with solid fill">
            <a:extLst>
              <a:ext uri="{FF2B5EF4-FFF2-40B4-BE49-F238E27FC236}">
                <a16:creationId xmlns:a16="http://schemas.microsoft.com/office/drawing/2014/main" id="{1BE1E6D5-DCB1-45E3-A963-03DF67728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98652">
            <a:off x="938609" y="3319352"/>
            <a:ext cx="654134" cy="654134"/>
          </a:xfrm>
          <a:prstGeom prst="rect">
            <a:avLst/>
          </a:prstGeom>
        </p:spPr>
      </p:pic>
      <p:pic>
        <p:nvPicPr>
          <p:cNvPr id="37" name="Graphic 36" descr="Computer with solid fill">
            <a:extLst>
              <a:ext uri="{FF2B5EF4-FFF2-40B4-BE49-F238E27FC236}">
                <a16:creationId xmlns:a16="http://schemas.microsoft.com/office/drawing/2014/main" id="{CBCFB4A8-D02B-97BB-A419-8B00A00EF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5700" y="3406518"/>
            <a:ext cx="914400" cy="914400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9E855A-4562-08DF-9E1F-2001A1AE6230}"/>
              </a:ext>
            </a:extLst>
          </p:cNvPr>
          <p:cNvCxnSpPr>
            <a:cxnSpLocks/>
            <a:stCxn id="34" idx="1"/>
            <a:endCxn id="37" idx="0"/>
          </p:cNvCxnSpPr>
          <p:nvPr/>
        </p:nvCxnSpPr>
        <p:spPr>
          <a:xfrm rot="10800000" flipV="1">
            <a:off x="1902900" y="2338456"/>
            <a:ext cx="1084492" cy="1068061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md Terminal outline">
            <a:extLst>
              <a:ext uri="{FF2B5EF4-FFF2-40B4-BE49-F238E27FC236}">
                <a16:creationId xmlns:a16="http://schemas.microsoft.com/office/drawing/2014/main" id="{5AFD2265-321F-75F3-8B83-6865E426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05595">
            <a:off x="4237834" y="3974755"/>
            <a:ext cx="724776" cy="724776"/>
          </a:xfrm>
          <a:prstGeom prst="rect">
            <a:avLst/>
          </a:prstGeom>
        </p:spPr>
      </p:pic>
      <p:pic>
        <p:nvPicPr>
          <p:cNvPr id="40" name="Graphic 39" descr="Cmd Terminal with solid fill">
            <a:extLst>
              <a:ext uri="{FF2B5EF4-FFF2-40B4-BE49-F238E27FC236}">
                <a16:creationId xmlns:a16="http://schemas.microsoft.com/office/drawing/2014/main" id="{D6452D7C-18FB-2C4F-1682-7A46D3F61D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994028">
            <a:off x="4882260" y="3881393"/>
            <a:ext cx="914400" cy="914400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B9D7840-89A7-F063-CF76-E45D8292B9B7}"/>
              </a:ext>
            </a:extLst>
          </p:cNvPr>
          <p:cNvCxnSpPr>
            <a:cxnSpLocks/>
            <a:stCxn id="34" idx="2"/>
            <a:endCxn id="39" idx="1"/>
          </p:cNvCxnSpPr>
          <p:nvPr/>
        </p:nvCxnSpPr>
        <p:spPr>
          <a:xfrm rot="16200000" flipH="1">
            <a:off x="3472412" y="3451828"/>
            <a:ext cx="1312146" cy="249485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PowerShell Gallery | msgraph-sdk-powershell">
            <a:extLst>
              <a:ext uri="{FF2B5EF4-FFF2-40B4-BE49-F238E27FC236}">
                <a16:creationId xmlns:a16="http://schemas.microsoft.com/office/drawing/2014/main" id="{08816A49-79DE-2EB7-A110-96EC334E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7543">
            <a:off x="7278897" y="766928"/>
            <a:ext cx="797666" cy="6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Download Microsoft SharePoint Logo in SVG Vector or PNG File Format - Logo .wine">
            <a:extLst>
              <a:ext uri="{FF2B5EF4-FFF2-40B4-BE49-F238E27FC236}">
                <a16:creationId xmlns:a16="http://schemas.microsoft.com/office/drawing/2014/main" id="{6B8E638C-8616-4296-1B97-F4072F171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3" t="12853" r="24075" b="15301"/>
          <a:stretch/>
        </p:blipFill>
        <p:spPr bwMode="auto">
          <a:xfrm rot="20551850">
            <a:off x="8351144" y="1003722"/>
            <a:ext cx="873934" cy="8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C8AA456-D7A9-317B-8C26-83EFDA00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9833">
            <a:off x="7770397" y="819619"/>
            <a:ext cx="837634" cy="8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CC462E2-57FD-0A64-260F-EB0B57173ADE}"/>
              </a:ext>
            </a:extLst>
          </p:cNvPr>
          <p:cNvCxnSpPr>
            <a:cxnSpLocks/>
            <a:stCxn id="44" idx="2"/>
            <a:endCxn id="81" idx="0"/>
          </p:cNvCxnSpPr>
          <p:nvPr/>
        </p:nvCxnSpPr>
        <p:spPr>
          <a:xfrm rot="5400000">
            <a:off x="5861438" y="7404"/>
            <a:ext cx="586418" cy="3859446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8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738176E3-27A5-5613-8AB4-15A91045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4" y="1891455"/>
            <a:ext cx="670352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33">
            <a:extLst>
              <a:ext uri="{FF2B5EF4-FFF2-40B4-BE49-F238E27FC236}">
                <a16:creationId xmlns:a16="http://schemas.microsoft.com/office/drawing/2014/main" id="{39192672-F35E-825B-37DF-4900ECD58FFE}"/>
              </a:ext>
            </a:extLst>
          </p:cNvPr>
          <p:cNvCxnSpPr>
            <a:cxnSpLocks/>
            <a:stCxn id="81" idx="3"/>
            <a:endCxn id="76" idx="1"/>
          </p:cNvCxnSpPr>
          <p:nvPr/>
        </p:nvCxnSpPr>
        <p:spPr>
          <a:xfrm>
            <a:off x="4725956" y="2462404"/>
            <a:ext cx="3474392" cy="1953706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Grafika 28" descr="Użytkownik z wypełnieniem pełnym">
            <a:extLst>
              <a:ext uri="{FF2B5EF4-FFF2-40B4-BE49-F238E27FC236}">
                <a16:creationId xmlns:a16="http://schemas.microsoft.com/office/drawing/2014/main" id="{CBE174C4-D484-2FEB-C8CA-4B8B54CD9B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99323" y="2403973"/>
            <a:ext cx="640285" cy="640285"/>
          </a:xfrm>
          <a:prstGeom prst="rect">
            <a:avLst/>
          </a:prstGeom>
        </p:spPr>
      </p:pic>
      <p:grpSp>
        <p:nvGrpSpPr>
          <p:cNvPr id="52" name="Grupa 36">
            <a:extLst>
              <a:ext uri="{FF2B5EF4-FFF2-40B4-BE49-F238E27FC236}">
                <a16:creationId xmlns:a16="http://schemas.microsoft.com/office/drawing/2014/main" id="{E1D80E5A-DD87-1A13-EF49-E6DCBCB1C37E}"/>
              </a:ext>
            </a:extLst>
          </p:cNvPr>
          <p:cNvGrpSpPr/>
          <p:nvPr/>
        </p:nvGrpSpPr>
        <p:grpSpPr>
          <a:xfrm>
            <a:off x="7180713" y="3021720"/>
            <a:ext cx="791597" cy="728807"/>
            <a:chOff x="8309184" y="3137109"/>
            <a:chExt cx="791597" cy="728807"/>
          </a:xfrm>
        </p:grpSpPr>
        <p:pic>
          <p:nvPicPr>
            <p:cNvPr id="53" name="Grafika 31" descr="Zwój z wypełnieniem pełnym">
              <a:extLst>
                <a:ext uri="{FF2B5EF4-FFF2-40B4-BE49-F238E27FC236}">
                  <a16:creationId xmlns:a16="http://schemas.microsoft.com/office/drawing/2014/main" id="{9AD34404-DA38-CE6D-B0BB-F62357C53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309184" y="3137109"/>
              <a:ext cx="520794" cy="520794"/>
            </a:xfrm>
            <a:prstGeom prst="rect">
              <a:avLst/>
            </a:prstGeom>
          </p:spPr>
        </p:pic>
        <p:pic>
          <p:nvPicPr>
            <p:cNvPr id="54" name="Grafika 35" descr="Pojedyncze koło zębate z wypełnieniem pełnym">
              <a:extLst>
                <a:ext uri="{FF2B5EF4-FFF2-40B4-BE49-F238E27FC236}">
                  <a16:creationId xmlns:a16="http://schemas.microsoft.com/office/drawing/2014/main" id="{F5546C83-5332-EC10-1FD3-09360EA15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82544" y="3247679"/>
              <a:ext cx="618237" cy="618237"/>
            </a:xfrm>
            <a:prstGeom prst="rect">
              <a:avLst/>
            </a:prstGeom>
          </p:spPr>
        </p:pic>
      </p:grpSp>
      <p:sp>
        <p:nvSpPr>
          <p:cNvPr id="55" name="TextBox 6">
            <a:extLst>
              <a:ext uri="{FF2B5EF4-FFF2-40B4-BE49-F238E27FC236}">
                <a16:creationId xmlns:a16="http://schemas.microsoft.com/office/drawing/2014/main" id="{203A3B2A-79C7-273E-5625-672FB7586932}"/>
              </a:ext>
            </a:extLst>
          </p:cNvPr>
          <p:cNvSpPr txBox="1"/>
          <p:nvPr/>
        </p:nvSpPr>
        <p:spPr>
          <a:xfrm>
            <a:off x="5159187" y="3011863"/>
            <a:ext cx="1346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Admin,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  <a:b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753638D7-E639-BF14-23B5-F51657712263}"/>
              </a:ext>
            </a:extLst>
          </p:cNvPr>
          <p:cNvSpPr txBox="1"/>
          <p:nvPr/>
        </p:nvSpPr>
        <p:spPr>
          <a:xfrm>
            <a:off x="7202786" y="3590634"/>
            <a:ext cx="114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Automated script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 descr="A logo with a rainbow colored design&#10;&#10;Description automatically generated">
            <a:extLst>
              <a:ext uri="{FF2B5EF4-FFF2-40B4-BE49-F238E27FC236}">
                <a16:creationId xmlns:a16="http://schemas.microsoft.com/office/drawing/2014/main" id="{1AEE47F2-DACA-8BEB-A254-561E80F9D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48" y="4017327"/>
            <a:ext cx="818370" cy="79756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8C98C0D-6CA0-B381-048B-DFE00D16BD17}"/>
              </a:ext>
            </a:extLst>
          </p:cNvPr>
          <p:cNvSpPr txBox="1"/>
          <p:nvPr/>
        </p:nvSpPr>
        <p:spPr>
          <a:xfrm rot="520205">
            <a:off x="3671435" y="2228577"/>
            <a:ext cx="1060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F356F4-CF42-0F90-15EC-23D894EFA8E0}"/>
              </a:ext>
            </a:extLst>
          </p:cNvPr>
          <p:cNvSpPr txBox="1"/>
          <p:nvPr/>
        </p:nvSpPr>
        <p:spPr>
          <a:xfrm rot="21443501">
            <a:off x="4832756" y="1395962"/>
            <a:ext cx="339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SharePoint REST API </a:t>
            </a:r>
          </a:p>
          <a:p>
            <a:pPr algn="ctr"/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MS Graph API, Azure API, … other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572B-B80A-17BD-4897-B069DF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a Swiss army knife</a:t>
            </a:r>
            <a:endParaRPr lang="en-IN" dirty="0"/>
          </a:p>
        </p:txBody>
      </p:sp>
      <p:pic>
        <p:nvPicPr>
          <p:cNvPr id="4" name="Picture 3" descr="A multi-tool knife with many different tools&#10;&#10;Description automatically generated">
            <a:extLst>
              <a:ext uri="{FF2B5EF4-FFF2-40B4-BE49-F238E27FC236}">
                <a16:creationId xmlns:a16="http://schemas.microsoft.com/office/drawing/2014/main" id="{B3CA9144-81BA-B74F-0A66-6E7AE232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9538" y="2374746"/>
            <a:ext cx="1234240" cy="1018769"/>
          </a:xfrm>
          <a:prstGeom prst="rect">
            <a:avLst/>
          </a:prstGeom>
        </p:spPr>
      </p:pic>
      <p:sp>
        <p:nvSpPr>
          <p:cNvPr id="6" name="pole tekstowe 2">
            <a:extLst>
              <a:ext uri="{FF2B5EF4-FFF2-40B4-BE49-F238E27FC236}">
                <a16:creationId xmlns:a16="http://schemas.microsoft.com/office/drawing/2014/main" id="{426DF73A-BFFE-4709-CD82-C17091D5540A}"/>
              </a:ext>
            </a:extLst>
          </p:cNvPr>
          <p:cNvSpPr txBox="1"/>
          <p:nvPr/>
        </p:nvSpPr>
        <p:spPr>
          <a:xfrm>
            <a:off x="5467" y="1565011"/>
            <a:ext cx="33539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800+ commands </a:t>
            </a:r>
            <a:r>
              <a:rPr lang="en-US" sz="1600" dirty="0"/>
              <a:t>spanning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SharePoint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Entra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 Platform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Power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Power Automate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Chatbot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AI Builder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Outlook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….</a:t>
            </a:r>
          </a:p>
          <a:p>
            <a:endParaRPr lang="pl-PL" dirty="0"/>
          </a:p>
        </p:txBody>
      </p:sp>
      <p:sp>
        <p:nvSpPr>
          <p:cNvPr id="33" name="pole tekstowe 3">
            <a:extLst>
              <a:ext uri="{FF2B5EF4-FFF2-40B4-BE49-F238E27FC236}">
                <a16:creationId xmlns:a16="http://schemas.microsoft.com/office/drawing/2014/main" id="{992D2B56-5043-D3AE-6691-35297C57E4E7}"/>
              </a:ext>
            </a:extLst>
          </p:cNvPr>
          <p:cNvSpPr txBox="1"/>
          <p:nvPr/>
        </p:nvSpPr>
        <p:spPr>
          <a:xfrm>
            <a:off x="4707944" y="1257234"/>
            <a:ext cx="26390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Integrates everywhere</a:t>
            </a:r>
          </a:p>
          <a:p>
            <a:r>
              <a:rPr lang="en-US" sz="1600" dirty="0"/>
              <a:t>any device and any shell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3808DC-9DA7-410E-D5D8-18E9A506FBE9}"/>
              </a:ext>
            </a:extLst>
          </p:cNvPr>
          <p:cNvSpPr/>
          <p:nvPr/>
        </p:nvSpPr>
        <p:spPr>
          <a:xfrm>
            <a:off x="7538728" y="357717"/>
            <a:ext cx="1463719" cy="4681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E88184B-AF81-ABB1-5662-D17FF0894519}"/>
              </a:ext>
            </a:extLst>
          </p:cNvPr>
          <p:cNvCxnSpPr>
            <a:stCxn id="4" idx="3"/>
            <a:endCxn id="33" idx="1"/>
          </p:cNvCxnSpPr>
          <p:nvPr/>
        </p:nvCxnSpPr>
        <p:spPr>
          <a:xfrm flipV="1">
            <a:off x="4433778" y="1565011"/>
            <a:ext cx="274166" cy="1319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ole tekstowe 112">
            <a:extLst>
              <a:ext uri="{FF2B5EF4-FFF2-40B4-BE49-F238E27FC236}">
                <a16:creationId xmlns:a16="http://schemas.microsoft.com/office/drawing/2014/main" id="{E6081088-D2C5-72EF-5222-39DF8D38289E}"/>
              </a:ext>
            </a:extLst>
          </p:cNvPr>
          <p:cNvSpPr txBox="1"/>
          <p:nvPr/>
        </p:nvSpPr>
        <p:spPr>
          <a:xfrm>
            <a:off x="7870613" y="451327"/>
            <a:ext cx="1273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Yes, Azure Functions as well 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E6141CD-03A5-879A-F514-C0332E77B5DE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7346985" y="820659"/>
            <a:ext cx="523628" cy="744352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ole tekstowe 47">
            <a:extLst>
              <a:ext uri="{FF2B5EF4-FFF2-40B4-BE49-F238E27FC236}">
                <a16:creationId xmlns:a16="http://schemas.microsoft.com/office/drawing/2014/main" id="{3B464D46-39C6-54B4-F277-1D73410B3C5B}"/>
              </a:ext>
            </a:extLst>
          </p:cNvPr>
          <p:cNvSpPr txBox="1"/>
          <p:nvPr/>
        </p:nvSpPr>
        <p:spPr>
          <a:xfrm>
            <a:off x="4833549" y="1932183"/>
            <a:ext cx="251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SPFx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r"/>
            <a:r>
              <a:rPr lang="en-US" sz="16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environment and projects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E67E2C3-F445-2FBA-3E62-075DB5FD237B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 flipV="1">
            <a:off x="4433778" y="2224571"/>
            <a:ext cx="399771" cy="659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pole tekstowe 121">
            <a:extLst>
              <a:ext uri="{FF2B5EF4-FFF2-40B4-BE49-F238E27FC236}">
                <a16:creationId xmlns:a16="http://schemas.microsoft.com/office/drawing/2014/main" id="{3DE9DCE2-EE35-16CC-2BED-123C43EE7160}"/>
              </a:ext>
            </a:extLst>
          </p:cNvPr>
          <p:cNvSpPr txBox="1"/>
          <p:nvPr/>
        </p:nvSpPr>
        <p:spPr>
          <a:xfrm>
            <a:off x="7664333" y="1644679"/>
            <a:ext cx="1273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upgrade, validate,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….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B9127AF-9F6D-D572-9A8E-726C434554FB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7397175" y="1644679"/>
            <a:ext cx="903852" cy="730068"/>
          </a:xfrm>
          <a:prstGeom prst="curvedConnector4">
            <a:avLst>
              <a:gd name="adj1" fmla="val 14779"/>
              <a:gd name="adj2" fmla="val 131312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ole tekstowe 85">
            <a:extLst>
              <a:ext uri="{FF2B5EF4-FFF2-40B4-BE49-F238E27FC236}">
                <a16:creationId xmlns:a16="http://schemas.microsoft.com/office/drawing/2014/main" id="{A724CAC4-C0C4-2037-D0BA-DFCB1CB7B124}"/>
              </a:ext>
            </a:extLst>
          </p:cNvPr>
          <p:cNvSpPr txBox="1"/>
          <p:nvPr/>
        </p:nvSpPr>
        <p:spPr>
          <a:xfrm>
            <a:off x="4681283" y="2735357"/>
            <a:ext cx="2639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Configurable</a:t>
            </a:r>
          </a:p>
          <a:p>
            <a:pPr algn="r"/>
            <a:r>
              <a:rPr lang="en-US" sz="1400" dirty="0"/>
              <a:t>Tailor the settings for you</a:t>
            </a:r>
          </a:p>
        </p:txBody>
      </p:sp>
      <p:sp>
        <p:nvSpPr>
          <p:cNvPr id="55" name="pole tekstowe 1028">
            <a:extLst>
              <a:ext uri="{FF2B5EF4-FFF2-40B4-BE49-F238E27FC236}">
                <a16:creationId xmlns:a16="http://schemas.microsoft.com/office/drawing/2014/main" id="{363C7BF7-08A4-2FB7-8A99-861F36C4C84A}"/>
              </a:ext>
            </a:extLst>
          </p:cNvPr>
          <p:cNvSpPr txBox="1"/>
          <p:nvPr/>
        </p:nvSpPr>
        <p:spPr>
          <a:xfrm rot="27104">
            <a:off x="5199204" y="2412190"/>
            <a:ext cx="76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⚙️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F6479A87-5169-4CB9-EE85-6312B5F0EB71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4433778" y="2732349"/>
            <a:ext cx="765438" cy="1517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pole tekstowe 46">
            <a:extLst>
              <a:ext uri="{FF2B5EF4-FFF2-40B4-BE49-F238E27FC236}">
                <a16:creationId xmlns:a16="http://schemas.microsoft.com/office/drawing/2014/main" id="{FB242554-4020-AA9F-F015-6D81725B11B2}"/>
              </a:ext>
            </a:extLst>
          </p:cNvPr>
          <p:cNvSpPr txBox="1"/>
          <p:nvPr/>
        </p:nvSpPr>
        <p:spPr>
          <a:xfrm>
            <a:off x="4335334" y="3693866"/>
            <a:ext cx="3014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GitHub Actions</a:t>
            </a:r>
          </a:p>
          <a:p>
            <a:pPr algn="r"/>
            <a:r>
              <a:rPr lang="en-US" sz="1400" dirty="0"/>
              <a:t>use CLI in your CI/CD flows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60" name="Picture 2" descr="Github Logo - Free social media icons">
            <a:extLst>
              <a:ext uri="{FF2B5EF4-FFF2-40B4-BE49-F238E27FC236}">
                <a16:creationId xmlns:a16="http://schemas.microsoft.com/office/drawing/2014/main" id="{D93361FD-8E04-2A9E-2905-FD319F30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130" y="3308943"/>
            <a:ext cx="401067" cy="4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pole tekstowe 103">
            <a:extLst>
              <a:ext uri="{FF2B5EF4-FFF2-40B4-BE49-F238E27FC236}">
                <a16:creationId xmlns:a16="http://schemas.microsoft.com/office/drawing/2014/main" id="{A20D6961-5248-7D4C-C0EF-9D4B18D9C5A2}"/>
              </a:ext>
            </a:extLst>
          </p:cNvPr>
          <p:cNvSpPr txBox="1"/>
          <p:nvPr/>
        </p:nvSpPr>
        <p:spPr>
          <a:xfrm>
            <a:off x="7664333" y="3011560"/>
            <a:ext cx="1273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there is even a command to generate a CI/CD flow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B26A4813-F847-4855-0FBD-7E6AA66A315E}"/>
              </a:ext>
            </a:extLst>
          </p:cNvPr>
          <p:cNvCxnSpPr>
            <a:cxnSpLocks/>
            <a:stCxn id="59" idx="3"/>
            <a:endCxn id="61" idx="0"/>
          </p:cNvCxnSpPr>
          <p:nvPr/>
        </p:nvCxnSpPr>
        <p:spPr>
          <a:xfrm flipV="1">
            <a:off x="7349505" y="3011560"/>
            <a:ext cx="951522" cy="1067027"/>
          </a:xfrm>
          <a:prstGeom prst="curvedConnector4">
            <a:avLst>
              <a:gd name="adj1" fmla="val 16543"/>
              <a:gd name="adj2" fmla="val 121424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DFF3BE0-E7D9-5E65-C835-4AFE1898180C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4433778" y="2884131"/>
            <a:ext cx="946352" cy="6253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4D1978D-1CB9-8C89-FC7C-4C25B544135D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V="1">
            <a:off x="2344681" y="902769"/>
            <a:ext cx="809735" cy="2134220"/>
          </a:xfrm>
          <a:prstGeom prst="curvedConnector3">
            <a:avLst>
              <a:gd name="adj1" fmla="val 128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pole tekstowe 43">
            <a:extLst>
              <a:ext uri="{FF2B5EF4-FFF2-40B4-BE49-F238E27FC236}">
                <a16:creationId xmlns:a16="http://schemas.microsoft.com/office/drawing/2014/main" id="{C5112D09-3E25-C312-97F0-A9F151D37D4C}"/>
              </a:ext>
            </a:extLst>
          </p:cNvPr>
          <p:cNvSpPr txBox="1"/>
          <p:nvPr/>
        </p:nvSpPr>
        <p:spPr>
          <a:xfrm>
            <a:off x="4861438" y="4301664"/>
            <a:ext cx="2558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Chili AI assistant </a:t>
            </a:r>
          </a:p>
          <a:p>
            <a:pPr algn="r"/>
            <a:r>
              <a:rPr lang="en-US" sz="1400" dirty="0"/>
              <a:t>helps find the right command directly in console</a:t>
            </a:r>
          </a:p>
        </p:txBody>
      </p:sp>
      <p:sp>
        <p:nvSpPr>
          <p:cNvPr id="73" name="pole tekstowe 1027">
            <a:extLst>
              <a:ext uri="{FF2B5EF4-FFF2-40B4-BE49-F238E27FC236}">
                <a16:creationId xmlns:a16="http://schemas.microsoft.com/office/drawing/2014/main" id="{2C98276D-FA7D-0D11-59AA-B771B044F19A}"/>
              </a:ext>
            </a:extLst>
          </p:cNvPr>
          <p:cNvSpPr txBox="1"/>
          <p:nvPr/>
        </p:nvSpPr>
        <p:spPr>
          <a:xfrm>
            <a:off x="4371578" y="4140141"/>
            <a:ext cx="61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🌶️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65C7244-0636-742C-4CCC-F0EF15F2C7CC}"/>
              </a:ext>
            </a:extLst>
          </p:cNvPr>
          <p:cNvCxnSpPr>
            <a:cxnSpLocks/>
            <a:stCxn id="4" idx="3"/>
            <a:endCxn id="73" idx="0"/>
          </p:cNvCxnSpPr>
          <p:nvPr/>
        </p:nvCxnSpPr>
        <p:spPr>
          <a:xfrm>
            <a:off x="4433778" y="2884131"/>
            <a:ext cx="247505" cy="12560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22AE-B6D1-0F11-ADE4-06A109C6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start?</a:t>
            </a:r>
            <a:endParaRPr lang="en-IN" dirty="0"/>
          </a:p>
        </p:txBody>
      </p:sp>
      <p:pic>
        <p:nvPicPr>
          <p:cNvPr id="15" name="Picture 12" descr="What is Docker? | AWS">
            <a:extLst>
              <a:ext uri="{FF2B5EF4-FFF2-40B4-BE49-F238E27FC236}">
                <a16:creationId xmlns:a16="http://schemas.microsoft.com/office/drawing/2014/main" id="{C4963F48-CCA2-98AA-71BE-5A0065A99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" y="1863260"/>
            <a:ext cx="2767891" cy="129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ole tekstowe 28">
            <a:extLst>
              <a:ext uri="{FF2B5EF4-FFF2-40B4-BE49-F238E27FC236}">
                <a16:creationId xmlns:a16="http://schemas.microsoft.com/office/drawing/2014/main" id="{DCFBEC94-D896-21B8-8DB0-E781BD0813A8}"/>
              </a:ext>
            </a:extLst>
          </p:cNvPr>
          <p:cNvSpPr txBox="1"/>
          <p:nvPr/>
        </p:nvSpPr>
        <p:spPr>
          <a:xfrm>
            <a:off x="50059" y="3514838"/>
            <a:ext cx="4427621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docker run --rm -it m365pnp/cli-microsoft365:latest</a:t>
            </a:r>
          </a:p>
        </p:txBody>
      </p:sp>
      <p:sp>
        <p:nvSpPr>
          <p:cNvPr id="17" name="pole tekstowe 29">
            <a:extLst>
              <a:ext uri="{FF2B5EF4-FFF2-40B4-BE49-F238E27FC236}">
                <a16:creationId xmlns:a16="http://schemas.microsoft.com/office/drawing/2014/main" id="{24DC222F-D26C-D9EB-A462-2A8A965CA70C}"/>
              </a:ext>
            </a:extLst>
          </p:cNvPr>
          <p:cNvSpPr txBox="1"/>
          <p:nvPr/>
        </p:nvSpPr>
        <p:spPr>
          <a:xfrm>
            <a:off x="50059" y="3162879"/>
            <a:ext cx="4255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 specifying the CLI docker image:</a:t>
            </a:r>
            <a:endParaRPr lang="en-US" sz="1400" dirty="0"/>
          </a:p>
        </p:txBody>
      </p:sp>
      <p:sp>
        <p:nvSpPr>
          <p:cNvPr id="18" name="pole tekstowe 31">
            <a:extLst>
              <a:ext uri="{FF2B5EF4-FFF2-40B4-BE49-F238E27FC236}">
                <a16:creationId xmlns:a16="http://schemas.microsoft.com/office/drawing/2014/main" id="{DE14FA2F-68A4-98EF-7E8E-64D2387F326D}"/>
              </a:ext>
            </a:extLst>
          </p:cNvPr>
          <p:cNvSpPr txBox="1"/>
          <p:nvPr/>
        </p:nvSpPr>
        <p:spPr>
          <a:xfrm>
            <a:off x="2178056" y="2454994"/>
            <a:ext cx="186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Prerequisites:</a:t>
            </a:r>
          </a:p>
          <a:p>
            <a:r>
              <a:rPr lang="en-US" sz="1600" dirty="0"/>
              <a:t>- docker</a:t>
            </a:r>
            <a:endParaRPr lang="en-US" sz="1400" dirty="0"/>
          </a:p>
        </p:txBody>
      </p:sp>
      <p:sp>
        <p:nvSpPr>
          <p:cNvPr id="19" name="pole tekstowe 27">
            <a:extLst>
              <a:ext uri="{FF2B5EF4-FFF2-40B4-BE49-F238E27FC236}">
                <a16:creationId xmlns:a16="http://schemas.microsoft.com/office/drawing/2014/main" id="{956F8190-C13C-D5C7-B833-3B64B2B30C4A}"/>
              </a:ext>
            </a:extLst>
          </p:cNvPr>
          <p:cNvSpPr txBox="1"/>
          <p:nvPr/>
        </p:nvSpPr>
        <p:spPr>
          <a:xfrm>
            <a:off x="4967384" y="2973298"/>
            <a:ext cx="3589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Or if you are using yarn run: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20" name="Picture 19" descr="npm (software) - Wikipedia">
            <a:extLst>
              <a:ext uri="{FF2B5EF4-FFF2-40B4-BE49-F238E27FC236}">
                <a16:creationId xmlns:a16="http://schemas.microsoft.com/office/drawing/2014/main" id="{1BBA4A09-0A82-6029-927E-87E83F75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28" y="1305253"/>
            <a:ext cx="1743061" cy="67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ole tekstowe 24">
            <a:extLst>
              <a:ext uri="{FF2B5EF4-FFF2-40B4-BE49-F238E27FC236}">
                <a16:creationId xmlns:a16="http://schemas.microsoft.com/office/drawing/2014/main" id="{49E4E5A6-A1BC-0ED2-8341-5F2487990086}"/>
              </a:ext>
            </a:extLst>
          </p:cNvPr>
          <p:cNvSpPr txBox="1"/>
          <p:nvPr/>
        </p:nvSpPr>
        <p:spPr>
          <a:xfrm>
            <a:off x="5096137" y="2630431"/>
            <a:ext cx="383973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b="0" i="0" dirty="0" err="1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l-PL" b="0" i="0" dirty="0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pl-PL" b="0" i="0" dirty="0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 -g @pnp/cli-microsoft365</a:t>
            </a:r>
            <a:endParaRPr lang="en-US" b="0" i="0" dirty="0">
              <a:solidFill>
                <a:srgbClr val="E3E3E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pole tekstowe 25">
            <a:extLst>
              <a:ext uri="{FF2B5EF4-FFF2-40B4-BE49-F238E27FC236}">
                <a16:creationId xmlns:a16="http://schemas.microsoft.com/office/drawing/2014/main" id="{72F984A5-5DDE-EEA7-7EB8-493F1FFA14A4}"/>
              </a:ext>
            </a:extLst>
          </p:cNvPr>
          <p:cNvSpPr txBox="1"/>
          <p:nvPr/>
        </p:nvSpPr>
        <p:spPr>
          <a:xfrm>
            <a:off x="5400521" y="3608634"/>
            <a:ext cx="358910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bg1"/>
                </a:solidFill>
                <a:latin typeface="Consolas" panose="020B0609020204030204" pitchFamily="49" charset="0"/>
              </a:rPr>
              <a:t>yarn</a:t>
            </a:r>
            <a:r>
              <a:rPr lang="pl-PL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err="1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pl-PL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pl-PL">
                <a:solidFill>
                  <a:schemeClr val="bg1"/>
                </a:solidFill>
                <a:latin typeface="Consolas" panose="020B0609020204030204" pitchFamily="49" charset="0"/>
              </a:rPr>
              <a:t> @pnp/cli-microsoft365</a:t>
            </a:r>
          </a:p>
        </p:txBody>
      </p:sp>
      <p:sp>
        <p:nvSpPr>
          <p:cNvPr id="23" name="pole tekstowe 26">
            <a:extLst>
              <a:ext uri="{FF2B5EF4-FFF2-40B4-BE49-F238E27FC236}">
                <a16:creationId xmlns:a16="http://schemas.microsoft.com/office/drawing/2014/main" id="{C89699A2-3F26-EF36-8669-B92FF2152A6E}"/>
              </a:ext>
            </a:extLst>
          </p:cNvPr>
          <p:cNvSpPr txBox="1"/>
          <p:nvPr/>
        </p:nvSpPr>
        <p:spPr>
          <a:xfrm>
            <a:off x="4967384" y="2174516"/>
            <a:ext cx="3589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 like any other </a:t>
            </a:r>
            <a:r>
              <a:rPr lang="en-US" sz="1600" dirty="0" err="1"/>
              <a:t>npm</a:t>
            </a:r>
            <a:r>
              <a:rPr lang="en-US" sz="1600" dirty="0"/>
              <a:t> package:</a:t>
            </a:r>
            <a:endParaRPr lang="en-US" sz="1400" dirty="0"/>
          </a:p>
        </p:txBody>
      </p:sp>
      <p:sp>
        <p:nvSpPr>
          <p:cNvPr id="24" name="pole tekstowe 30">
            <a:extLst>
              <a:ext uri="{FF2B5EF4-FFF2-40B4-BE49-F238E27FC236}">
                <a16:creationId xmlns:a16="http://schemas.microsoft.com/office/drawing/2014/main" id="{5EC55AE2-B214-01B4-9FE4-027F28765064}"/>
              </a:ext>
            </a:extLst>
          </p:cNvPr>
          <p:cNvSpPr txBox="1"/>
          <p:nvPr/>
        </p:nvSpPr>
        <p:spPr>
          <a:xfrm>
            <a:off x="7573381" y="1256057"/>
            <a:ext cx="1575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Prerequisites:</a:t>
            </a:r>
          </a:p>
          <a:p>
            <a:r>
              <a:rPr lang="en-US" sz="1400" dirty="0"/>
              <a:t>- Node.js (v18 or higher)</a:t>
            </a:r>
            <a:endParaRPr lang="en-US" sz="1200" dirty="0"/>
          </a:p>
        </p:txBody>
      </p:sp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B1D2E8F2-4DE5-D47D-935F-E97B1614F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8053" y="885044"/>
            <a:ext cx="1055007" cy="85725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B0E2598-8571-08FE-E522-37C2CA3D6A5E}"/>
              </a:ext>
            </a:extLst>
          </p:cNvPr>
          <p:cNvCxnSpPr>
            <a:cxnSpLocks/>
            <a:stCxn id="26" idx="1"/>
            <a:endCxn id="15" idx="0"/>
          </p:cNvCxnSpPr>
          <p:nvPr/>
        </p:nvCxnSpPr>
        <p:spPr>
          <a:xfrm rot="10800000" flipV="1">
            <a:off x="1434005" y="1313668"/>
            <a:ext cx="2444048" cy="5495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437FD8D-61AB-6112-2988-99554C51236F}"/>
              </a:ext>
            </a:extLst>
          </p:cNvPr>
          <p:cNvCxnSpPr>
            <a:endCxn id="20" idx="0"/>
          </p:cNvCxnSpPr>
          <p:nvPr/>
        </p:nvCxnSpPr>
        <p:spPr>
          <a:xfrm flipV="1">
            <a:off x="4967384" y="1305253"/>
            <a:ext cx="1679675" cy="8415"/>
          </a:xfrm>
          <a:prstGeom prst="curvedConnector4">
            <a:avLst>
              <a:gd name="adj1" fmla="val 24057"/>
              <a:gd name="adj2" fmla="val 28165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D0DF-D8D4-E699-6A37-E511F57F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Login</a:t>
            </a:r>
            <a:endParaRPr lang="en-IN" dirty="0"/>
          </a:p>
        </p:txBody>
      </p:sp>
      <p:sp>
        <p:nvSpPr>
          <p:cNvPr id="21" name="pole tekstowe 3">
            <a:extLst>
              <a:ext uri="{FF2B5EF4-FFF2-40B4-BE49-F238E27FC236}">
                <a16:creationId xmlns:a16="http://schemas.microsoft.com/office/drawing/2014/main" id="{64E01AA3-398E-422F-5C42-B73A0D779BF4}"/>
              </a:ext>
            </a:extLst>
          </p:cNvPr>
          <p:cNvSpPr txBox="1"/>
          <p:nvPr/>
        </p:nvSpPr>
        <p:spPr>
          <a:xfrm>
            <a:off x="467544" y="1371232"/>
            <a:ext cx="45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&gt; m365 login --authType </a:t>
            </a:r>
            <a:r>
              <a:rPr lang="en-US" dirty="0"/>
              <a:t> </a:t>
            </a:r>
            <a:endParaRPr lang="pl-PL" dirty="0"/>
          </a:p>
        </p:txBody>
      </p:sp>
      <p:sp>
        <p:nvSpPr>
          <p:cNvPr id="22" name="pole tekstowe 4">
            <a:extLst>
              <a:ext uri="{FF2B5EF4-FFF2-40B4-BE49-F238E27FC236}">
                <a16:creationId xmlns:a16="http://schemas.microsoft.com/office/drawing/2014/main" id="{6EBF7022-CDD6-9BE3-F2D8-15E50BB2A5D6}"/>
              </a:ext>
            </a:extLst>
          </p:cNvPr>
          <p:cNvSpPr txBox="1"/>
          <p:nvPr/>
        </p:nvSpPr>
        <p:spPr>
          <a:xfrm>
            <a:off x="467543" y="2356624"/>
            <a:ext cx="452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deviceCode</a:t>
            </a:r>
            <a:r>
              <a:rPr lang="en-US" dirty="0"/>
              <a:t> (default)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password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browser</a:t>
            </a:r>
          </a:p>
        </p:txBody>
      </p:sp>
      <p:sp>
        <p:nvSpPr>
          <p:cNvPr id="23" name="pole tekstowe 11">
            <a:extLst>
              <a:ext uri="{FF2B5EF4-FFF2-40B4-BE49-F238E27FC236}">
                <a16:creationId xmlns:a16="http://schemas.microsoft.com/office/drawing/2014/main" id="{DDEC219E-ADB7-AE5A-3D46-8A9AD9ED9D68}"/>
              </a:ext>
            </a:extLst>
          </p:cNvPr>
          <p:cNvSpPr txBox="1"/>
          <p:nvPr/>
        </p:nvSpPr>
        <p:spPr>
          <a:xfrm>
            <a:off x="471206" y="2016194"/>
            <a:ext cx="339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</a:rPr>
              <a:t>Login as user</a:t>
            </a:r>
            <a:endParaRPr lang="en-US" sz="1200" b="0" i="0" dirty="0">
              <a:effectLst/>
            </a:endParaRPr>
          </a:p>
          <a:p>
            <a:endParaRPr lang="pl-PL" sz="1200" dirty="0"/>
          </a:p>
        </p:txBody>
      </p:sp>
      <p:sp>
        <p:nvSpPr>
          <p:cNvPr id="24" name="pole tekstowe 14">
            <a:extLst>
              <a:ext uri="{FF2B5EF4-FFF2-40B4-BE49-F238E27FC236}">
                <a16:creationId xmlns:a16="http://schemas.microsoft.com/office/drawing/2014/main" id="{EBDB387B-1A8B-21F5-8ECD-E37E710D14A7}"/>
              </a:ext>
            </a:extLst>
          </p:cNvPr>
          <p:cNvSpPr txBox="1"/>
          <p:nvPr/>
        </p:nvSpPr>
        <p:spPr>
          <a:xfrm rot="474633">
            <a:off x="4755858" y="4071430"/>
            <a:ext cx="650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🔐</a:t>
            </a:r>
            <a:endParaRPr lang="pl-PL" sz="4000" dirty="0"/>
          </a:p>
        </p:txBody>
      </p:sp>
      <p:sp>
        <p:nvSpPr>
          <p:cNvPr id="25" name="pole tekstowe 5">
            <a:extLst>
              <a:ext uri="{FF2B5EF4-FFF2-40B4-BE49-F238E27FC236}">
                <a16:creationId xmlns:a16="http://schemas.microsoft.com/office/drawing/2014/main" id="{25B60E3C-7B50-71AC-8D96-3C512A7529B0}"/>
              </a:ext>
            </a:extLst>
          </p:cNvPr>
          <p:cNvSpPr txBox="1"/>
          <p:nvPr/>
        </p:nvSpPr>
        <p:spPr>
          <a:xfrm>
            <a:off x="234651" y="3475224"/>
            <a:ext cx="4343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effectLst/>
              </a:rPr>
              <a:t>authentication process is handled in the browser by Azure AD itself, rich security features such as multi-factor authentication or conditional access</a:t>
            </a:r>
            <a:endParaRPr lang="pl-PL" sz="1400"/>
          </a:p>
        </p:txBody>
      </p:sp>
      <p:sp>
        <p:nvSpPr>
          <p:cNvPr id="26" name="pole tekstowe 7">
            <a:extLst>
              <a:ext uri="{FF2B5EF4-FFF2-40B4-BE49-F238E27FC236}">
                <a16:creationId xmlns:a16="http://schemas.microsoft.com/office/drawing/2014/main" id="{370A1D79-AA82-BD24-36CA-C409E4D6C88F}"/>
              </a:ext>
            </a:extLst>
          </p:cNvPr>
          <p:cNvSpPr txBox="1"/>
          <p:nvPr/>
        </p:nvSpPr>
        <p:spPr>
          <a:xfrm>
            <a:off x="3703191" y="2652480"/>
            <a:ext cx="175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 Use custom Entra ID identity</a:t>
            </a:r>
            <a:endParaRPr lang="en-US" sz="1200" b="0" i="0" dirty="0">
              <a:effectLst/>
            </a:endParaRPr>
          </a:p>
        </p:txBody>
      </p:sp>
      <p:cxnSp>
        <p:nvCxnSpPr>
          <p:cNvPr id="27" name="Łącznik: zakrzywiony 10">
            <a:extLst>
              <a:ext uri="{FF2B5EF4-FFF2-40B4-BE49-F238E27FC236}">
                <a16:creationId xmlns:a16="http://schemas.microsoft.com/office/drawing/2014/main" id="{C6DDD7E2-1489-C535-54B4-D2BCAD5F72EE}"/>
              </a:ext>
            </a:extLst>
          </p:cNvPr>
          <p:cNvCxnSpPr>
            <a:cxnSpLocks/>
            <a:stCxn id="26" idx="0"/>
          </p:cNvCxnSpPr>
          <p:nvPr/>
        </p:nvCxnSpPr>
        <p:spPr>
          <a:xfrm rot="16200000" flipV="1">
            <a:off x="3441220" y="1515412"/>
            <a:ext cx="561821" cy="17123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: zakrzywiony 20">
            <a:extLst>
              <a:ext uri="{FF2B5EF4-FFF2-40B4-BE49-F238E27FC236}">
                <a16:creationId xmlns:a16="http://schemas.microsoft.com/office/drawing/2014/main" id="{1488D46D-BD8E-074D-3838-E81DD53FFEB4}"/>
              </a:ext>
            </a:extLst>
          </p:cNvPr>
          <p:cNvCxnSpPr>
            <a:cxnSpLocks/>
            <a:stCxn id="24" idx="1"/>
            <a:endCxn id="26" idx="2"/>
          </p:cNvCxnSpPr>
          <p:nvPr/>
        </p:nvCxnSpPr>
        <p:spPr>
          <a:xfrm rot="10800000">
            <a:off x="4578288" y="3237256"/>
            <a:ext cx="180664" cy="11433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6">
            <a:extLst>
              <a:ext uri="{FF2B5EF4-FFF2-40B4-BE49-F238E27FC236}">
                <a16:creationId xmlns:a16="http://schemas.microsoft.com/office/drawing/2014/main" id="{889EEDC2-F707-6F1E-19B3-FD35B36C46FE}"/>
              </a:ext>
            </a:extLst>
          </p:cNvPr>
          <p:cNvSpPr txBox="1"/>
          <p:nvPr/>
        </p:nvSpPr>
        <p:spPr>
          <a:xfrm>
            <a:off x="5518715" y="1117870"/>
            <a:ext cx="40507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</a:rPr>
              <a:t>Login as Application (app-only)</a:t>
            </a:r>
            <a:br>
              <a:rPr lang="en-US" sz="1200" b="0" i="0" dirty="0">
                <a:effectLst/>
              </a:rPr>
            </a:br>
            <a:r>
              <a:rPr lang="en-US" sz="1400" b="0" i="0" dirty="0">
                <a:effectLst/>
              </a:rPr>
              <a:t>convenient for automation scenarios where you cannot authenticate interactively but also don't want to use credentials.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pl-PL" b="1" i="0" dirty="0">
                <a:effectLst/>
              </a:rPr>
              <a:t>ertificate</a:t>
            </a:r>
            <a:endParaRPr lang="en-US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</a:rPr>
              <a:t>secret</a:t>
            </a:r>
            <a:endParaRPr lang="en-US" b="1" dirty="0"/>
          </a:p>
          <a:p>
            <a:endParaRPr lang="en-US" sz="1200" b="0" i="0" dirty="0">
              <a:effectLst/>
            </a:endParaRPr>
          </a:p>
          <a:p>
            <a:endParaRPr lang="pl-PL" sz="1200" dirty="0"/>
          </a:p>
        </p:txBody>
      </p:sp>
      <p:sp>
        <p:nvSpPr>
          <p:cNvPr id="30" name="pole tekstowe 13">
            <a:extLst>
              <a:ext uri="{FF2B5EF4-FFF2-40B4-BE49-F238E27FC236}">
                <a16:creationId xmlns:a16="http://schemas.microsoft.com/office/drawing/2014/main" id="{FECF9ADF-D9B4-6A45-8E71-E344E1A52BE3}"/>
              </a:ext>
            </a:extLst>
          </p:cNvPr>
          <p:cNvSpPr txBox="1"/>
          <p:nvPr/>
        </p:nvSpPr>
        <p:spPr>
          <a:xfrm>
            <a:off x="5583661" y="3042348"/>
            <a:ext cx="3397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effectLst/>
              </a:rPr>
              <a:t>Use your own application registration, which means you decide and control the permission scopes</a:t>
            </a:r>
            <a:endParaRPr lang="pl-PL" sz="1400" dirty="0"/>
          </a:p>
        </p:txBody>
      </p:sp>
      <p:sp>
        <p:nvSpPr>
          <p:cNvPr id="35" name="pole tekstowe 16">
            <a:extLst>
              <a:ext uri="{FF2B5EF4-FFF2-40B4-BE49-F238E27FC236}">
                <a16:creationId xmlns:a16="http://schemas.microsoft.com/office/drawing/2014/main" id="{597ACBC7-1522-D7D8-286A-741E0CE76332}"/>
              </a:ext>
            </a:extLst>
          </p:cNvPr>
          <p:cNvSpPr txBox="1"/>
          <p:nvPr/>
        </p:nvSpPr>
        <p:spPr>
          <a:xfrm rot="20832064">
            <a:off x="6505556" y="557098"/>
            <a:ext cx="94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🤖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38" name="pole tekstowe 2">
            <a:extLst>
              <a:ext uri="{FF2B5EF4-FFF2-40B4-BE49-F238E27FC236}">
                <a16:creationId xmlns:a16="http://schemas.microsoft.com/office/drawing/2014/main" id="{5BAE1609-D498-7920-7162-0B9879E9BD91}"/>
              </a:ext>
            </a:extLst>
          </p:cNvPr>
          <p:cNvSpPr txBox="1"/>
          <p:nvPr/>
        </p:nvSpPr>
        <p:spPr>
          <a:xfrm rot="929637">
            <a:off x="6337186" y="3937106"/>
            <a:ext cx="31102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/>
            </a:br>
            <a:r>
              <a:rPr lang="en-US" sz="1400" b="1" dirty="0"/>
              <a:t>&gt; m365 setup</a:t>
            </a:r>
          </a:p>
          <a:p>
            <a:endParaRPr lang="en-US" sz="1400" b="1" dirty="0"/>
          </a:p>
          <a:p>
            <a:r>
              <a:rPr lang="en-US" sz="1400" dirty="0">
                <a:latin typeface="ui-sans-serif"/>
              </a:rPr>
              <a:t>Helps you setup Entra ID App automatically</a:t>
            </a:r>
            <a:endParaRPr lang="pl-PL" sz="1400" b="1" dirty="0"/>
          </a:p>
        </p:txBody>
      </p:sp>
    </p:spTree>
    <p:extLst>
      <p:ext uri="{BB962C8B-B14F-4D97-AF65-F5344CB8AC3E}">
        <p14:creationId xmlns:p14="http://schemas.microsoft.com/office/powerpoint/2010/main" val="3223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2F42-506D-240B-DD05-37CCB402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95" y="2143125"/>
            <a:ext cx="4323529" cy="857250"/>
          </a:xfrm>
        </p:spPr>
        <p:txBody>
          <a:bodyPr/>
          <a:lstStyle/>
          <a:p>
            <a:r>
              <a:rPr lang="en-US" dirty="0"/>
              <a:t>DEMO 📽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5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F16-FE03-26B8-84C7-898CADB6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8B65D-6F45-988F-ED28-E5C84CBAF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628446"/>
              </p:ext>
            </p:extLst>
          </p:nvPr>
        </p:nvGraphicFramePr>
        <p:xfrm>
          <a:off x="158455" y="959301"/>
          <a:ext cx="8827089" cy="409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305">
                  <a:extLst>
                    <a:ext uri="{9D8B030D-6E8A-4147-A177-3AD203B41FA5}">
                      <a16:colId xmlns:a16="http://schemas.microsoft.com/office/drawing/2014/main" val="1476336218"/>
                    </a:ext>
                  </a:extLst>
                </a:gridCol>
                <a:gridCol w="4560784">
                  <a:extLst>
                    <a:ext uri="{9D8B030D-6E8A-4147-A177-3AD203B41FA5}">
                      <a16:colId xmlns:a16="http://schemas.microsoft.com/office/drawing/2014/main" val="2216335465"/>
                    </a:ext>
                  </a:extLst>
                </a:gridCol>
              </a:tblGrid>
              <a:tr h="100631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963248"/>
                  </a:ext>
                </a:extLst>
              </a:tr>
              <a:tr h="3088988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https://a-um.me/eli25-feedback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71325"/>
                  </a:ext>
                </a:extLst>
              </a:tr>
            </a:tbl>
          </a:graphicData>
        </a:graphic>
      </p:graphicFrame>
      <p:pic>
        <p:nvPicPr>
          <p:cNvPr id="2050" name="Picture 2" descr="modal-img">
            <a:extLst>
              <a:ext uri="{FF2B5EF4-FFF2-40B4-BE49-F238E27FC236}">
                <a16:creationId xmlns:a16="http://schemas.microsoft.com/office/drawing/2014/main" id="{F0183317-375B-EA7C-623B-D51EF4C4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4" y="2068947"/>
            <a:ext cx="2809056" cy="280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5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53F3-A269-75F8-E666-96B78F5A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854B31C-B6D5-4673-E202-D392053CA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920297"/>
              </p:ext>
            </p:extLst>
          </p:nvPr>
        </p:nvGraphicFramePr>
        <p:xfrm>
          <a:off x="228011" y="921201"/>
          <a:ext cx="8738190" cy="413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730">
                  <a:extLst>
                    <a:ext uri="{9D8B030D-6E8A-4147-A177-3AD203B41FA5}">
                      <a16:colId xmlns:a16="http://schemas.microsoft.com/office/drawing/2014/main" val="2649664607"/>
                    </a:ext>
                  </a:extLst>
                </a:gridCol>
                <a:gridCol w="2815559">
                  <a:extLst>
                    <a:ext uri="{9D8B030D-6E8A-4147-A177-3AD203B41FA5}">
                      <a16:colId xmlns:a16="http://schemas.microsoft.com/office/drawing/2014/main" val="1476336218"/>
                    </a:ext>
                  </a:extLst>
                </a:gridCol>
                <a:gridCol w="3009901">
                  <a:extLst>
                    <a:ext uri="{9D8B030D-6E8A-4147-A177-3AD203B41FA5}">
                      <a16:colId xmlns:a16="http://schemas.microsoft.com/office/drawing/2014/main" val="2216335465"/>
                    </a:ext>
                  </a:extLst>
                </a:gridCol>
              </a:tblGrid>
              <a:tr h="5780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963248"/>
                  </a:ext>
                </a:extLst>
              </a:tr>
              <a:tr h="1777675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Demo Artefacts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https://a-um.me/eli25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71325"/>
                  </a:ext>
                </a:extLst>
              </a:tr>
              <a:tr h="1777675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CLI for Microsoft 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https://a-um.me/cli-m365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980864"/>
                  </a:ext>
                </a:extLst>
              </a:tr>
            </a:tbl>
          </a:graphicData>
        </a:graphic>
      </p:graphicFrame>
      <p:pic>
        <p:nvPicPr>
          <p:cNvPr id="1030" name="Picture 6" descr="modal-img">
            <a:extLst>
              <a:ext uri="{FF2B5EF4-FFF2-40B4-BE49-F238E27FC236}">
                <a16:creationId xmlns:a16="http://schemas.microsoft.com/office/drawing/2014/main" id="{057073CB-AD4A-8109-F1CD-B597B596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06" y="1650853"/>
            <a:ext cx="1600494" cy="160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r-code">
            <a:extLst>
              <a:ext uri="{FF2B5EF4-FFF2-40B4-BE49-F238E27FC236}">
                <a16:creationId xmlns:a16="http://schemas.microsoft.com/office/drawing/2014/main" id="{0949FB8F-D138-8A62-2612-FF5F21F59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06" y="3422052"/>
            <a:ext cx="1600494" cy="160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56780-E2CD-484B-90C1-F30A19D8A5D9}">
  <ds:schemaRefs>
    <ds:schemaRef ds:uri="74098b8b-3ead-4c65-9f72-d36b5831b20e"/>
    <ds:schemaRef ds:uri="c25f9c22-fc1f-4454-8c46-2969b0535a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96970-E637-471F-86E2-950D4519AEC4}">
  <ds:schemaRefs>
    <ds:schemaRef ds:uri="74098b8b-3ead-4c65-9f72-d36b5831b20e"/>
    <ds:schemaRef ds:uri="c25f9c22-fc1f-4454-8c46-2969b0535a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465</Words>
  <Application>Microsoft Macintosh PowerPoint</Application>
  <PresentationFormat>On-screen Show (16:9)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Historic</vt:lpstr>
      <vt:lpstr>Segoe UI Light</vt:lpstr>
      <vt:lpstr>ui-sans-serif</vt:lpstr>
      <vt:lpstr>Wingdings</vt:lpstr>
      <vt:lpstr>1_Master</vt:lpstr>
      <vt:lpstr>CLI for Microsoft 365 - Your Swiss army knife for M365 workloads &amp; productivity </vt:lpstr>
      <vt:lpstr>Who am I</vt:lpstr>
      <vt:lpstr>What is CLI for Microsoft 365</vt:lpstr>
      <vt:lpstr>Why is it a Swiss army knife</vt:lpstr>
      <vt:lpstr>How do I start?</vt:lpstr>
      <vt:lpstr>How do I Login</vt:lpstr>
      <vt:lpstr>DEMO 📽</vt:lpstr>
      <vt:lpstr>Feedback</vt:lpstr>
      <vt:lpstr>References</vt:lpstr>
      <vt:lpstr>Thank You!</vt:lpstr>
      <vt:lpstr>Community Partners</vt:lpstr>
      <vt:lpstr>THANK YOU ❤️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Arjun Menon</cp:lastModifiedBy>
  <cp:revision>127</cp:revision>
  <dcterms:created xsi:type="dcterms:W3CDTF">2013-10-22T18:22:58Z</dcterms:created>
  <dcterms:modified xsi:type="dcterms:W3CDTF">2025-02-15T07:05:48Z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MSIP_Label_91327b11-6d4e-4117-945d-1b5794009f19_Enabled">
    <vt:lpwstr>true</vt:lpwstr>
  </property>
  <property fmtid="{D5CDD505-2E9C-101B-9397-08002B2CF9AE}" pid="12" name="MSIP_Label_91327b11-6d4e-4117-945d-1b5794009f19_SetDate">
    <vt:lpwstr>2025-01-28T11:29:10Z</vt:lpwstr>
  </property>
  <property fmtid="{D5CDD505-2E9C-101B-9397-08002B2CF9AE}" pid="13" name="MSIP_Label_91327b11-6d4e-4117-945d-1b5794009f19_Method">
    <vt:lpwstr>Standard</vt:lpwstr>
  </property>
  <property fmtid="{D5CDD505-2E9C-101B-9397-08002B2CF9AE}" pid="14" name="MSIP_Label_91327b11-6d4e-4117-945d-1b5794009f19_Name">
    <vt:lpwstr>Internal</vt:lpwstr>
  </property>
  <property fmtid="{D5CDD505-2E9C-101B-9397-08002B2CF9AE}" pid="15" name="MSIP_Label_91327b11-6d4e-4117-945d-1b5794009f19_SiteId">
    <vt:lpwstr>61bcbb99-3ff6-4694-bb18-6987d63eea45</vt:lpwstr>
  </property>
  <property fmtid="{D5CDD505-2E9C-101B-9397-08002B2CF9AE}" pid="16" name="MSIP_Label_91327b11-6d4e-4117-945d-1b5794009f19_ActionId">
    <vt:lpwstr>fd44be17-06d5-4e2f-ac26-c3f4db1e29a8</vt:lpwstr>
  </property>
  <property fmtid="{D5CDD505-2E9C-101B-9397-08002B2CF9AE}" pid="17" name="MSIP_Label_91327b11-6d4e-4117-945d-1b5794009f19_ContentBits">
    <vt:lpwstr>0</vt:lpwstr>
  </property>
  <property fmtid="{D5CDD505-2E9C-101B-9397-08002B2CF9AE}" pid="18" name="MSIP_Label_defa4170-0d19-0005-0004-bc88714345d2_Enabled">
    <vt:lpwstr>true</vt:lpwstr>
  </property>
  <property fmtid="{D5CDD505-2E9C-101B-9397-08002B2CF9AE}" pid="19" name="MSIP_Label_defa4170-0d19-0005-0004-bc88714345d2_SetDate">
    <vt:lpwstr>2025-02-14T19:05:37Z</vt:lpwstr>
  </property>
  <property fmtid="{D5CDD505-2E9C-101B-9397-08002B2CF9AE}" pid="20" name="MSIP_Label_defa4170-0d19-0005-0004-bc88714345d2_Method">
    <vt:lpwstr>Standard</vt:lpwstr>
  </property>
  <property fmtid="{D5CDD505-2E9C-101B-9397-08002B2CF9AE}" pid="21" name="MSIP_Label_defa4170-0d19-0005-0004-bc88714345d2_Name">
    <vt:lpwstr>defa4170-0d19-0005-0004-bc88714345d2</vt:lpwstr>
  </property>
  <property fmtid="{D5CDD505-2E9C-101B-9397-08002B2CF9AE}" pid="22" name="MSIP_Label_defa4170-0d19-0005-0004-bc88714345d2_SiteId">
    <vt:lpwstr>d46b604d-ea34-484e-ae86-d0489b7a3011</vt:lpwstr>
  </property>
  <property fmtid="{D5CDD505-2E9C-101B-9397-08002B2CF9AE}" pid="23" name="MSIP_Label_defa4170-0d19-0005-0004-bc88714345d2_ActionId">
    <vt:lpwstr>915ebd9d-cc7c-4e70-ac7e-1ef944f19719</vt:lpwstr>
  </property>
  <property fmtid="{D5CDD505-2E9C-101B-9397-08002B2CF9AE}" pid="24" name="MSIP_Label_defa4170-0d19-0005-0004-bc88714345d2_ContentBits">
    <vt:lpwstr>0</vt:lpwstr>
  </property>
</Properties>
</file>