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1" r:id="rId5"/>
    <p:sldId id="293" r:id="rId6"/>
    <p:sldId id="295" r:id="rId7"/>
    <p:sldId id="296" r:id="rId8"/>
    <p:sldId id="297" r:id="rId9"/>
    <p:sldId id="299" r:id="rId10"/>
    <p:sldId id="298" r:id="rId11"/>
    <p:sldId id="294" r:id="rId12"/>
    <p:sldId id="301" r:id="rId13"/>
    <p:sldId id="302" r:id="rId14"/>
    <p:sldId id="303" r:id="rId15"/>
    <p:sldId id="304" r:id="rId16"/>
    <p:sldId id="30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C63AECDC-4903-3945-A5E1-C96125B4037F}">
          <p14:sldIdLst>
            <p14:sldId id="281"/>
            <p14:sldId id="293"/>
            <p14:sldId id="295"/>
            <p14:sldId id="296"/>
            <p14:sldId id="297"/>
            <p14:sldId id="299"/>
            <p14:sldId id="298"/>
            <p14:sldId id="294"/>
            <p14:sldId id="301"/>
            <p14:sldId id="302"/>
            <p14:sldId id="303"/>
            <p14:sldId id="304"/>
            <p14:sldId id="300"/>
          </p14:sldIdLst>
        </p14:section>
        <p14:section name="Appendix" id="{BA1F9918-3058-4946-B6A2-DAD7F23B07AF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9" autoAdjust="0"/>
    <p:restoredTop sz="94653" autoAdjust="0"/>
  </p:normalViewPr>
  <p:slideViewPr>
    <p:cSldViewPr snapToGrid="0">
      <p:cViewPr varScale="1">
        <p:scale>
          <a:sx n="81" d="100"/>
          <a:sy n="81" d="100"/>
        </p:scale>
        <p:origin x="1360" y="176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B88E46-BC09-DC4B-8D5C-2E3E69C20E43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D80641A-F4A2-994E-81EC-63C64C92FD27}">
      <dgm:prSet phldrT="[Text]" custT="1"/>
      <dgm:spPr/>
      <dgm:t>
        <a:bodyPr/>
        <a:lstStyle/>
        <a:p>
          <a:r>
            <a:rPr lang="en-GB" sz="3200" dirty="0"/>
            <a:t>VS Code</a:t>
          </a:r>
        </a:p>
      </dgm:t>
    </dgm:pt>
    <dgm:pt modelId="{1A72C2B2-5383-5648-91F5-F05C37888CCD}" type="parTrans" cxnId="{702AE2FE-F7B0-C247-9518-7BCD7050ED0F}">
      <dgm:prSet/>
      <dgm:spPr/>
      <dgm:t>
        <a:bodyPr/>
        <a:lstStyle/>
        <a:p>
          <a:endParaRPr lang="en-GB" sz="1050"/>
        </a:p>
      </dgm:t>
    </dgm:pt>
    <dgm:pt modelId="{6AE280A9-8B62-744A-A9A7-99CE830CFB13}" type="sibTrans" cxnId="{702AE2FE-F7B0-C247-9518-7BCD7050ED0F}">
      <dgm:prSet/>
      <dgm:spPr/>
      <dgm:t>
        <a:bodyPr/>
        <a:lstStyle/>
        <a:p>
          <a:endParaRPr lang="en-GB" sz="1050"/>
        </a:p>
      </dgm:t>
    </dgm:pt>
    <dgm:pt modelId="{F27EF02B-3CB4-7E4C-8CBF-48782CBED10B}">
      <dgm:prSet phldrT="[Text]" custT="1"/>
      <dgm:spPr/>
      <dgm:t>
        <a:bodyPr/>
        <a:lstStyle/>
        <a:p>
          <a:r>
            <a:rPr lang="en-GB" sz="3200" dirty="0"/>
            <a:t>NodeJS 18.18</a:t>
          </a:r>
        </a:p>
      </dgm:t>
    </dgm:pt>
    <dgm:pt modelId="{1863D178-18FC-3C43-9389-F7E2D220A232}" type="parTrans" cxnId="{8739DB56-A4DA-9046-AFEF-B31BEAE17AEE}">
      <dgm:prSet/>
      <dgm:spPr/>
      <dgm:t>
        <a:bodyPr/>
        <a:lstStyle/>
        <a:p>
          <a:endParaRPr lang="en-GB" sz="1050"/>
        </a:p>
      </dgm:t>
    </dgm:pt>
    <dgm:pt modelId="{2E02F948-B7E7-7F4B-9E1F-BB778C8B9933}" type="sibTrans" cxnId="{8739DB56-A4DA-9046-AFEF-B31BEAE17AEE}">
      <dgm:prSet/>
      <dgm:spPr/>
      <dgm:t>
        <a:bodyPr/>
        <a:lstStyle/>
        <a:p>
          <a:endParaRPr lang="en-GB" sz="1050"/>
        </a:p>
      </dgm:t>
    </dgm:pt>
    <dgm:pt modelId="{9C2C09D8-9F1D-3241-9045-06CC717AAA38}">
      <dgm:prSet phldrT="[Text]" custT="1"/>
      <dgm:spPr/>
      <dgm:t>
        <a:bodyPr/>
        <a:lstStyle/>
        <a:p>
          <a:r>
            <a:rPr lang="en-GB" sz="3200" dirty="0"/>
            <a:t>M365 License with Copilot</a:t>
          </a:r>
        </a:p>
      </dgm:t>
    </dgm:pt>
    <dgm:pt modelId="{627554E1-0E26-EB40-BD02-DF7A19BAB7C2}" type="parTrans" cxnId="{0A028FB7-DDA5-364E-BAAF-D5D523B0C9AC}">
      <dgm:prSet/>
      <dgm:spPr/>
      <dgm:t>
        <a:bodyPr/>
        <a:lstStyle/>
        <a:p>
          <a:endParaRPr lang="en-GB" sz="1050"/>
        </a:p>
      </dgm:t>
    </dgm:pt>
    <dgm:pt modelId="{1D29D08F-FC8F-2149-8102-05B1D39ED19B}" type="sibTrans" cxnId="{0A028FB7-DDA5-364E-BAAF-D5D523B0C9AC}">
      <dgm:prSet/>
      <dgm:spPr/>
      <dgm:t>
        <a:bodyPr/>
        <a:lstStyle/>
        <a:p>
          <a:endParaRPr lang="en-GB" sz="1050"/>
        </a:p>
      </dgm:t>
    </dgm:pt>
    <dgm:pt modelId="{936ECC4B-2C46-7C47-B7B3-CC7924642670}">
      <dgm:prSet phldrT="[Text]" custT="1"/>
      <dgm:spPr/>
      <dgm:t>
        <a:bodyPr/>
        <a:lstStyle/>
        <a:p>
          <a:r>
            <a:rPr lang="en-GB" sz="3200" dirty="0"/>
            <a:t>Teams Apps Sideloading</a:t>
          </a:r>
        </a:p>
      </dgm:t>
    </dgm:pt>
    <dgm:pt modelId="{FC91FB2D-8017-484B-9980-5674DA86E437}" type="parTrans" cxnId="{90E700A3-6165-FA44-BE12-E278E3B23013}">
      <dgm:prSet/>
      <dgm:spPr/>
      <dgm:t>
        <a:bodyPr/>
        <a:lstStyle/>
        <a:p>
          <a:endParaRPr lang="en-GB" sz="1050"/>
        </a:p>
      </dgm:t>
    </dgm:pt>
    <dgm:pt modelId="{A501ABF5-8E86-4E48-A718-122F7E59B503}" type="sibTrans" cxnId="{90E700A3-6165-FA44-BE12-E278E3B23013}">
      <dgm:prSet/>
      <dgm:spPr/>
      <dgm:t>
        <a:bodyPr/>
        <a:lstStyle/>
        <a:p>
          <a:endParaRPr lang="en-GB" sz="1050"/>
        </a:p>
      </dgm:t>
    </dgm:pt>
    <dgm:pt modelId="{F91276A8-8DB2-DA49-98D7-70B0A903920D}" type="pres">
      <dgm:prSet presAssocID="{E0B88E46-BC09-DC4B-8D5C-2E3E69C20E43}" presName="diagram" presStyleCnt="0">
        <dgm:presLayoutVars>
          <dgm:dir/>
          <dgm:resizeHandles val="exact"/>
        </dgm:presLayoutVars>
      </dgm:prSet>
      <dgm:spPr/>
    </dgm:pt>
    <dgm:pt modelId="{C3FCCFAE-870F-D340-AB16-F306EF0397F7}" type="pres">
      <dgm:prSet presAssocID="{4D80641A-F4A2-994E-81EC-63C64C92FD27}" presName="node" presStyleLbl="node1" presStyleIdx="0" presStyleCnt="4">
        <dgm:presLayoutVars>
          <dgm:bulletEnabled val="1"/>
        </dgm:presLayoutVars>
      </dgm:prSet>
      <dgm:spPr/>
    </dgm:pt>
    <dgm:pt modelId="{0C6BCC7A-02B7-C249-91EE-6014A9992081}" type="pres">
      <dgm:prSet presAssocID="{6AE280A9-8B62-744A-A9A7-99CE830CFB13}" presName="sibTrans" presStyleCnt="0"/>
      <dgm:spPr/>
    </dgm:pt>
    <dgm:pt modelId="{C7E89D4A-BEFA-AA45-A6CC-ADE3FBB3E82D}" type="pres">
      <dgm:prSet presAssocID="{F27EF02B-3CB4-7E4C-8CBF-48782CBED10B}" presName="node" presStyleLbl="node1" presStyleIdx="1" presStyleCnt="4">
        <dgm:presLayoutVars>
          <dgm:bulletEnabled val="1"/>
        </dgm:presLayoutVars>
      </dgm:prSet>
      <dgm:spPr/>
    </dgm:pt>
    <dgm:pt modelId="{FB75FD0E-295B-6048-BFF1-D6D75F59E7F2}" type="pres">
      <dgm:prSet presAssocID="{2E02F948-B7E7-7F4B-9E1F-BB778C8B9933}" presName="sibTrans" presStyleCnt="0"/>
      <dgm:spPr/>
    </dgm:pt>
    <dgm:pt modelId="{B9B68B81-B6BA-9244-964F-346F0E3FE8CF}" type="pres">
      <dgm:prSet presAssocID="{9C2C09D8-9F1D-3241-9045-06CC717AAA38}" presName="node" presStyleLbl="node1" presStyleIdx="2" presStyleCnt="4">
        <dgm:presLayoutVars>
          <dgm:bulletEnabled val="1"/>
        </dgm:presLayoutVars>
      </dgm:prSet>
      <dgm:spPr/>
    </dgm:pt>
    <dgm:pt modelId="{63E1E153-7009-0D4A-9102-409E435DCFD4}" type="pres">
      <dgm:prSet presAssocID="{1D29D08F-FC8F-2149-8102-05B1D39ED19B}" presName="sibTrans" presStyleCnt="0"/>
      <dgm:spPr/>
    </dgm:pt>
    <dgm:pt modelId="{AD385BB7-A8D5-F04A-BA78-9B8C0D98CFE5}" type="pres">
      <dgm:prSet presAssocID="{936ECC4B-2C46-7C47-B7B3-CC7924642670}" presName="node" presStyleLbl="node1" presStyleIdx="3" presStyleCnt="4">
        <dgm:presLayoutVars>
          <dgm:bulletEnabled val="1"/>
        </dgm:presLayoutVars>
      </dgm:prSet>
      <dgm:spPr/>
    </dgm:pt>
  </dgm:ptLst>
  <dgm:cxnLst>
    <dgm:cxn modelId="{BF72AA4B-8F28-854F-B949-BB6AD1776142}" type="presOf" srcId="{936ECC4B-2C46-7C47-B7B3-CC7924642670}" destId="{AD385BB7-A8D5-F04A-BA78-9B8C0D98CFE5}" srcOrd="0" destOrd="0" presId="urn:microsoft.com/office/officeart/2005/8/layout/default"/>
    <dgm:cxn modelId="{8739DB56-A4DA-9046-AFEF-B31BEAE17AEE}" srcId="{E0B88E46-BC09-DC4B-8D5C-2E3E69C20E43}" destId="{F27EF02B-3CB4-7E4C-8CBF-48782CBED10B}" srcOrd="1" destOrd="0" parTransId="{1863D178-18FC-3C43-9389-F7E2D220A232}" sibTransId="{2E02F948-B7E7-7F4B-9E1F-BB778C8B9933}"/>
    <dgm:cxn modelId="{E2F07871-11AA-D646-935E-2D3D37A2DE80}" type="presOf" srcId="{4D80641A-F4A2-994E-81EC-63C64C92FD27}" destId="{C3FCCFAE-870F-D340-AB16-F306EF0397F7}" srcOrd="0" destOrd="0" presId="urn:microsoft.com/office/officeart/2005/8/layout/default"/>
    <dgm:cxn modelId="{E781D685-18FE-BE49-8526-00B43F01C966}" type="presOf" srcId="{E0B88E46-BC09-DC4B-8D5C-2E3E69C20E43}" destId="{F91276A8-8DB2-DA49-98D7-70B0A903920D}" srcOrd="0" destOrd="0" presId="urn:microsoft.com/office/officeart/2005/8/layout/default"/>
    <dgm:cxn modelId="{90E700A3-6165-FA44-BE12-E278E3B23013}" srcId="{E0B88E46-BC09-DC4B-8D5C-2E3E69C20E43}" destId="{936ECC4B-2C46-7C47-B7B3-CC7924642670}" srcOrd="3" destOrd="0" parTransId="{FC91FB2D-8017-484B-9980-5674DA86E437}" sibTransId="{A501ABF5-8E86-4E48-A718-122F7E59B503}"/>
    <dgm:cxn modelId="{0A028FB7-DDA5-364E-BAAF-D5D523B0C9AC}" srcId="{E0B88E46-BC09-DC4B-8D5C-2E3E69C20E43}" destId="{9C2C09D8-9F1D-3241-9045-06CC717AAA38}" srcOrd="2" destOrd="0" parTransId="{627554E1-0E26-EB40-BD02-DF7A19BAB7C2}" sibTransId="{1D29D08F-FC8F-2149-8102-05B1D39ED19B}"/>
    <dgm:cxn modelId="{56A240CC-944E-5D49-9901-66B869690264}" type="presOf" srcId="{9C2C09D8-9F1D-3241-9045-06CC717AAA38}" destId="{B9B68B81-B6BA-9244-964F-346F0E3FE8CF}" srcOrd="0" destOrd="0" presId="urn:microsoft.com/office/officeart/2005/8/layout/default"/>
    <dgm:cxn modelId="{BDBE5FD8-70A6-5841-83F0-8AF92F53F496}" type="presOf" srcId="{F27EF02B-3CB4-7E4C-8CBF-48782CBED10B}" destId="{C7E89D4A-BEFA-AA45-A6CC-ADE3FBB3E82D}" srcOrd="0" destOrd="0" presId="urn:microsoft.com/office/officeart/2005/8/layout/default"/>
    <dgm:cxn modelId="{702AE2FE-F7B0-C247-9518-7BCD7050ED0F}" srcId="{E0B88E46-BC09-DC4B-8D5C-2E3E69C20E43}" destId="{4D80641A-F4A2-994E-81EC-63C64C92FD27}" srcOrd="0" destOrd="0" parTransId="{1A72C2B2-5383-5648-91F5-F05C37888CCD}" sibTransId="{6AE280A9-8B62-744A-A9A7-99CE830CFB13}"/>
    <dgm:cxn modelId="{BD527A19-7F01-5043-BA4B-4E208385F709}" type="presParOf" srcId="{F91276A8-8DB2-DA49-98D7-70B0A903920D}" destId="{C3FCCFAE-870F-D340-AB16-F306EF0397F7}" srcOrd="0" destOrd="0" presId="urn:microsoft.com/office/officeart/2005/8/layout/default"/>
    <dgm:cxn modelId="{B59F4BEF-0037-D546-AC5C-634CE7DCF72C}" type="presParOf" srcId="{F91276A8-8DB2-DA49-98D7-70B0A903920D}" destId="{0C6BCC7A-02B7-C249-91EE-6014A9992081}" srcOrd="1" destOrd="0" presId="urn:microsoft.com/office/officeart/2005/8/layout/default"/>
    <dgm:cxn modelId="{12E5D36C-9997-3F4B-BE2F-88FE555746AA}" type="presParOf" srcId="{F91276A8-8DB2-DA49-98D7-70B0A903920D}" destId="{C7E89D4A-BEFA-AA45-A6CC-ADE3FBB3E82D}" srcOrd="2" destOrd="0" presId="urn:microsoft.com/office/officeart/2005/8/layout/default"/>
    <dgm:cxn modelId="{F8B90A23-6976-7B45-90FC-74DA086F796B}" type="presParOf" srcId="{F91276A8-8DB2-DA49-98D7-70B0A903920D}" destId="{FB75FD0E-295B-6048-BFF1-D6D75F59E7F2}" srcOrd="3" destOrd="0" presId="urn:microsoft.com/office/officeart/2005/8/layout/default"/>
    <dgm:cxn modelId="{73C21477-B7DA-C942-944D-E0BE1BEAD929}" type="presParOf" srcId="{F91276A8-8DB2-DA49-98D7-70B0A903920D}" destId="{B9B68B81-B6BA-9244-964F-346F0E3FE8CF}" srcOrd="4" destOrd="0" presId="urn:microsoft.com/office/officeart/2005/8/layout/default"/>
    <dgm:cxn modelId="{8F3C6215-ADBC-C446-B40E-8F077B183E8E}" type="presParOf" srcId="{F91276A8-8DB2-DA49-98D7-70B0A903920D}" destId="{63E1E153-7009-0D4A-9102-409E435DCFD4}" srcOrd="5" destOrd="0" presId="urn:microsoft.com/office/officeart/2005/8/layout/default"/>
    <dgm:cxn modelId="{EA006E17-93EA-1E4A-AD7D-70BC52334B00}" type="presParOf" srcId="{F91276A8-8DB2-DA49-98D7-70B0A903920D}" destId="{AD385BB7-A8D5-F04A-BA78-9B8C0D98CFE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B88E46-BC09-DC4B-8D5C-2E3E69C20E43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7228BCF-6915-E147-9CB8-5A9B0E66ECD1}">
      <dgm:prSet custT="1"/>
      <dgm:spPr/>
      <dgm:t>
        <a:bodyPr/>
        <a:lstStyle/>
        <a:p>
          <a:r>
            <a:rPr lang="en-GB" sz="4000" dirty="0"/>
            <a:t>Create Plugin from Scratch</a:t>
          </a:r>
        </a:p>
      </dgm:t>
    </dgm:pt>
    <dgm:pt modelId="{E3C7D489-6626-804A-9783-316592FF7A1B}" type="parTrans" cxnId="{4240BF90-5E77-9C43-BF20-BACC6EC34FC4}">
      <dgm:prSet/>
      <dgm:spPr/>
      <dgm:t>
        <a:bodyPr/>
        <a:lstStyle/>
        <a:p>
          <a:endParaRPr lang="en-GB" sz="1200"/>
        </a:p>
      </dgm:t>
    </dgm:pt>
    <dgm:pt modelId="{54D530DA-72A3-D24C-AE48-8D413858E5F0}" type="sibTrans" cxnId="{4240BF90-5E77-9C43-BF20-BACC6EC34FC4}">
      <dgm:prSet/>
      <dgm:spPr/>
      <dgm:t>
        <a:bodyPr/>
        <a:lstStyle/>
        <a:p>
          <a:endParaRPr lang="en-GB" sz="1200"/>
        </a:p>
      </dgm:t>
    </dgm:pt>
    <dgm:pt modelId="{438C25BE-52C9-6D46-A463-03FEFB42FCA6}">
      <dgm:prSet custT="1"/>
      <dgm:spPr/>
      <dgm:t>
        <a:bodyPr/>
        <a:lstStyle/>
        <a:p>
          <a:r>
            <a:rPr lang="en-GB" sz="4000" dirty="0"/>
            <a:t>Existing Plugin and integration</a:t>
          </a:r>
        </a:p>
      </dgm:t>
    </dgm:pt>
    <dgm:pt modelId="{68776836-1C79-5D4B-9F34-02CDEFBA89B6}" type="parTrans" cxnId="{063A8FF5-8B21-B644-8965-B0B8F91609E2}">
      <dgm:prSet/>
      <dgm:spPr/>
      <dgm:t>
        <a:bodyPr/>
        <a:lstStyle/>
        <a:p>
          <a:endParaRPr lang="en-GB" sz="1200"/>
        </a:p>
      </dgm:t>
    </dgm:pt>
    <dgm:pt modelId="{1D7BD310-0F37-4F4C-8DCD-93B2363361D4}" type="sibTrans" cxnId="{063A8FF5-8B21-B644-8965-B0B8F91609E2}">
      <dgm:prSet/>
      <dgm:spPr/>
      <dgm:t>
        <a:bodyPr/>
        <a:lstStyle/>
        <a:p>
          <a:endParaRPr lang="en-GB" sz="1200"/>
        </a:p>
      </dgm:t>
    </dgm:pt>
    <dgm:pt modelId="{2C93621F-E6BD-C749-BD0A-A24CDEC69D00}" type="pres">
      <dgm:prSet presAssocID="{E0B88E46-BC09-DC4B-8D5C-2E3E69C20E43}" presName="Name0" presStyleCnt="0">
        <dgm:presLayoutVars>
          <dgm:chMax val="7"/>
          <dgm:chPref val="7"/>
          <dgm:dir/>
        </dgm:presLayoutVars>
      </dgm:prSet>
      <dgm:spPr/>
    </dgm:pt>
    <dgm:pt modelId="{B71AA418-BEA7-F14E-8E9C-8D60757611E3}" type="pres">
      <dgm:prSet presAssocID="{E0B88E46-BC09-DC4B-8D5C-2E3E69C20E43}" presName="Name1" presStyleCnt="0"/>
      <dgm:spPr/>
    </dgm:pt>
    <dgm:pt modelId="{7C6C0127-0D7E-9442-A145-5FB9E06E6807}" type="pres">
      <dgm:prSet presAssocID="{E0B88E46-BC09-DC4B-8D5C-2E3E69C20E43}" presName="cycle" presStyleCnt="0"/>
      <dgm:spPr/>
    </dgm:pt>
    <dgm:pt modelId="{2C214F06-9839-E64A-B1DD-47BD7D2F1FA9}" type="pres">
      <dgm:prSet presAssocID="{E0B88E46-BC09-DC4B-8D5C-2E3E69C20E43}" presName="srcNode" presStyleLbl="node1" presStyleIdx="0" presStyleCnt="2"/>
      <dgm:spPr/>
    </dgm:pt>
    <dgm:pt modelId="{53F72F16-A462-B940-B78E-C0F7714CC26C}" type="pres">
      <dgm:prSet presAssocID="{E0B88E46-BC09-DC4B-8D5C-2E3E69C20E43}" presName="conn" presStyleLbl="parChTrans1D2" presStyleIdx="0" presStyleCnt="1"/>
      <dgm:spPr/>
    </dgm:pt>
    <dgm:pt modelId="{893C8BC4-6F45-F043-B4B5-F5AE2ED53831}" type="pres">
      <dgm:prSet presAssocID="{E0B88E46-BC09-DC4B-8D5C-2E3E69C20E43}" presName="extraNode" presStyleLbl="node1" presStyleIdx="0" presStyleCnt="2"/>
      <dgm:spPr/>
    </dgm:pt>
    <dgm:pt modelId="{2EE849F1-0F60-CF47-8F13-48F57AE5A8AF}" type="pres">
      <dgm:prSet presAssocID="{E0B88E46-BC09-DC4B-8D5C-2E3E69C20E43}" presName="dstNode" presStyleLbl="node1" presStyleIdx="0" presStyleCnt="2"/>
      <dgm:spPr/>
    </dgm:pt>
    <dgm:pt modelId="{ADAE05C9-EBC6-DD4B-9D94-61A94378BF16}" type="pres">
      <dgm:prSet presAssocID="{07228BCF-6915-E147-9CB8-5A9B0E66ECD1}" presName="text_1" presStyleLbl="node1" presStyleIdx="0" presStyleCnt="2">
        <dgm:presLayoutVars>
          <dgm:bulletEnabled val="1"/>
        </dgm:presLayoutVars>
      </dgm:prSet>
      <dgm:spPr/>
    </dgm:pt>
    <dgm:pt modelId="{88E54FA6-F54D-964E-8D94-418FFA775574}" type="pres">
      <dgm:prSet presAssocID="{07228BCF-6915-E147-9CB8-5A9B0E66ECD1}" presName="accent_1" presStyleCnt="0"/>
      <dgm:spPr/>
    </dgm:pt>
    <dgm:pt modelId="{6B115178-7D86-4E4B-98EC-D163B67C4971}" type="pres">
      <dgm:prSet presAssocID="{07228BCF-6915-E147-9CB8-5A9B0E66ECD1}" presName="accentRepeatNode" presStyleLbl="solidFgAcc1" presStyleIdx="0" presStyleCnt="2"/>
      <dgm:spPr/>
    </dgm:pt>
    <dgm:pt modelId="{33F5C8C5-0752-FF47-9713-B16CD906CB41}" type="pres">
      <dgm:prSet presAssocID="{438C25BE-52C9-6D46-A463-03FEFB42FCA6}" presName="text_2" presStyleLbl="node1" presStyleIdx="1" presStyleCnt="2">
        <dgm:presLayoutVars>
          <dgm:bulletEnabled val="1"/>
        </dgm:presLayoutVars>
      </dgm:prSet>
      <dgm:spPr/>
    </dgm:pt>
    <dgm:pt modelId="{C593FF75-621E-D240-A47F-960BF6C20018}" type="pres">
      <dgm:prSet presAssocID="{438C25BE-52C9-6D46-A463-03FEFB42FCA6}" presName="accent_2" presStyleCnt="0"/>
      <dgm:spPr/>
    </dgm:pt>
    <dgm:pt modelId="{0DE5E2D7-3D20-274A-810D-38B5A17B06C3}" type="pres">
      <dgm:prSet presAssocID="{438C25BE-52C9-6D46-A463-03FEFB42FCA6}" presName="accentRepeatNode" presStyleLbl="solidFgAcc1" presStyleIdx="1" presStyleCnt="2"/>
      <dgm:spPr/>
    </dgm:pt>
  </dgm:ptLst>
  <dgm:cxnLst>
    <dgm:cxn modelId="{32464B52-A78D-3043-A229-F43E7853565F}" type="presOf" srcId="{438C25BE-52C9-6D46-A463-03FEFB42FCA6}" destId="{33F5C8C5-0752-FF47-9713-B16CD906CB41}" srcOrd="0" destOrd="0" presId="urn:microsoft.com/office/officeart/2008/layout/VerticalCurvedList"/>
    <dgm:cxn modelId="{A6678B5A-C40E-954A-A797-08065B1C3A15}" type="presOf" srcId="{07228BCF-6915-E147-9CB8-5A9B0E66ECD1}" destId="{ADAE05C9-EBC6-DD4B-9D94-61A94378BF16}" srcOrd="0" destOrd="0" presId="urn:microsoft.com/office/officeart/2008/layout/VerticalCurvedList"/>
    <dgm:cxn modelId="{C84FC974-3272-DF47-874F-4FC0F5BD3ADC}" type="presOf" srcId="{54D530DA-72A3-D24C-AE48-8D413858E5F0}" destId="{53F72F16-A462-B940-B78E-C0F7714CC26C}" srcOrd="0" destOrd="0" presId="urn:microsoft.com/office/officeart/2008/layout/VerticalCurvedList"/>
    <dgm:cxn modelId="{4240BF90-5E77-9C43-BF20-BACC6EC34FC4}" srcId="{E0B88E46-BC09-DC4B-8D5C-2E3E69C20E43}" destId="{07228BCF-6915-E147-9CB8-5A9B0E66ECD1}" srcOrd="0" destOrd="0" parTransId="{E3C7D489-6626-804A-9783-316592FF7A1B}" sibTransId="{54D530DA-72A3-D24C-AE48-8D413858E5F0}"/>
    <dgm:cxn modelId="{E53CB7B3-D272-B84D-85B9-5BEC691B6D9E}" type="presOf" srcId="{E0B88E46-BC09-DC4B-8D5C-2E3E69C20E43}" destId="{2C93621F-E6BD-C749-BD0A-A24CDEC69D00}" srcOrd="0" destOrd="0" presId="urn:microsoft.com/office/officeart/2008/layout/VerticalCurvedList"/>
    <dgm:cxn modelId="{063A8FF5-8B21-B644-8965-B0B8F91609E2}" srcId="{E0B88E46-BC09-DC4B-8D5C-2E3E69C20E43}" destId="{438C25BE-52C9-6D46-A463-03FEFB42FCA6}" srcOrd="1" destOrd="0" parTransId="{68776836-1C79-5D4B-9F34-02CDEFBA89B6}" sibTransId="{1D7BD310-0F37-4F4C-8DCD-93B2363361D4}"/>
    <dgm:cxn modelId="{8D70EB90-B250-DE4D-ADAF-FA0AEB5D0F04}" type="presParOf" srcId="{2C93621F-E6BD-C749-BD0A-A24CDEC69D00}" destId="{B71AA418-BEA7-F14E-8E9C-8D60757611E3}" srcOrd="0" destOrd="0" presId="urn:microsoft.com/office/officeart/2008/layout/VerticalCurvedList"/>
    <dgm:cxn modelId="{A14ED17A-916A-DF4A-8A75-26B7C6E0A95F}" type="presParOf" srcId="{B71AA418-BEA7-F14E-8E9C-8D60757611E3}" destId="{7C6C0127-0D7E-9442-A145-5FB9E06E6807}" srcOrd="0" destOrd="0" presId="urn:microsoft.com/office/officeart/2008/layout/VerticalCurvedList"/>
    <dgm:cxn modelId="{58874238-6045-5F47-9D7B-09577A7A03E3}" type="presParOf" srcId="{7C6C0127-0D7E-9442-A145-5FB9E06E6807}" destId="{2C214F06-9839-E64A-B1DD-47BD7D2F1FA9}" srcOrd="0" destOrd="0" presId="urn:microsoft.com/office/officeart/2008/layout/VerticalCurvedList"/>
    <dgm:cxn modelId="{F4D3C64A-CEA2-F140-A60D-75B2678C8EE6}" type="presParOf" srcId="{7C6C0127-0D7E-9442-A145-5FB9E06E6807}" destId="{53F72F16-A462-B940-B78E-C0F7714CC26C}" srcOrd="1" destOrd="0" presId="urn:microsoft.com/office/officeart/2008/layout/VerticalCurvedList"/>
    <dgm:cxn modelId="{C4D75A45-7E61-2B4F-8297-C554E45D1FDF}" type="presParOf" srcId="{7C6C0127-0D7E-9442-A145-5FB9E06E6807}" destId="{893C8BC4-6F45-F043-B4B5-F5AE2ED53831}" srcOrd="2" destOrd="0" presId="urn:microsoft.com/office/officeart/2008/layout/VerticalCurvedList"/>
    <dgm:cxn modelId="{525C749A-6530-4E4B-84B4-485CD87E8EC7}" type="presParOf" srcId="{7C6C0127-0D7E-9442-A145-5FB9E06E6807}" destId="{2EE849F1-0F60-CF47-8F13-48F57AE5A8AF}" srcOrd="3" destOrd="0" presId="urn:microsoft.com/office/officeart/2008/layout/VerticalCurvedList"/>
    <dgm:cxn modelId="{F9AA78C4-1204-D348-9360-3741009CE6D9}" type="presParOf" srcId="{B71AA418-BEA7-F14E-8E9C-8D60757611E3}" destId="{ADAE05C9-EBC6-DD4B-9D94-61A94378BF16}" srcOrd="1" destOrd="0" presId="urn:microsoft.com/office/officeart/2008/layout/VerticalCurvedList"/>
    <dgm:cxn modelId="{BA6572CE-9458-6E47-B480-C839CC8834BF}" type="presParOf" srcId="{B71AA418-BEA7-F14E-8E9C-8D60757611E3}" destId="{88E54FA6-F54D-964E-8D94-418FFA775574}" srcOrd="2" destOrd="0" presId="urn:microsoft.com/office/officeart/2008/layout/VerticalCurvedList"/>
    <dgm:cxn modelId="{B24E5A9B-A2D1-3B46-A77A-CD0430DE07DE}" type="presParOf" srcId="{88E54FA6-F54D-964E-8D94-418FFA775574}" destId="{6B115178-7D86-4E4B-98EC-D163B67C4971}" srcOrd="0" destOrd="0" presId="urn:microsoft.com/office/officeart/2008/layout/VerticalCurvedList"/>
    <dgm:cxn modelId="{F6AA55EE-D079-C54C-AFB0-DC239939A5A5}" type="presParOf" srcId="{B71AA418-BEA7-F14E-8E9C-8D60757611E3}" destId="{33F5C8C5-0752-FF47-9713-B16CD906CB41}" srcOrd="3" destOrd="0" presId="urn:microsoft.com/office/officeart/2008/layout/VerticalCurvedList"/>
    <dgm:cxn modelId="{D338D9FA-7C51-3446-AAB8-CA92661E9656}" type="presParOf" srcId="{B71AA418-BEA7-F14E-8E9C-8D60757611E3}" destId="{C593FF75-621E-D240-A47F-960BF6C20018}" srcOrd="4" destOrd="0" presId="urn:microsoft.com/office/officeart/2008/layout/VerticalCurvedList"/>
    <dgm:cxn modelId="{CBD3F35F-E17D-AF42-81C5-FA4BAFC0BE9F}" type="presParOf" srcId="{C593FF75-621E-D240-A47F-960BF6C20018}" destId="{0DE5E2D7-3D20-274A-810D-38B5A17B06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CCFAE-870F-D340-AB16-F306EF0397F7}">
      <dsp:nvSpPr>
        <dsp:cNvPr id="0" name=""/>
        <dsp:cNvSpPr/>
      </dsp:nvSpPr>
      <dsp:spPr>
        <a:xfrm>
          <a:off x="829546" y="2108"/>
          <a:ext cx="3077095" cy="1846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VS Code</a:t>
          </a:r>
        </a:p>
      </dsp:txBody>
      <dsp:txXfrm>
        <a:off x="829546" y="2108"/>
        <a:ext cx="3077095" cy="1846257"/>
      </dsp:txXfrm>
    </dsp:sp>
    <dsp:sp modelId="{C7E89D4A-BEFA-AA45-A6CC-ADE3FBB3E82D}">
      <dsp:nvSpPr>
        <dsp:cNvPr id="0" name=""/>
        <dsp:cNvSpPr/>
      </dsp:nvSpPr>
      <dsp:spPr>
        <a:xfrm>
          <a:off x="4214351" y="2108"/>
          <a:ext cx="3077095" cy="1846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NodeJS 18.18</a:t>
          </a:r>
        </a:p>
      </dsp:txBody>
      <dsp:txXfrm>
        <a:off x="4214351" y="2108"/>
        <a:ext cx="3077095" cy="1846257"/>
      </dsp:txXfrm>
    </dsp:sp>
    <dsp:sp modelId="{B9B68B81-B6BA-9244-964F-346F0E3FE8CF}">
      <dsp:nvSpPr>
        <dsp:cNvPr id="0" name=""/>
        <dsp:cNvSpPr/>
      </dsp:nvSpPr>
      <dsp:spPr>
        <a:xfrm>
          <a:off x="829546" y="2156074"/>
          <a:ext cx="3077095" cy="1846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M365 License with Copilot</a:t>
          </a:r>
        </a:p>
      </dsp:txBody>
      <dsp:txXfrm>
        <a:off x="829546" y="2156074"/>
        <a:ext cx="3077095" cy="1846257"/>
      </dsp:txXfrm>
    </dsp:sp>
    <dsp:sp modelId="{AD385BB7-A8D5-F04A-BA78-9B8C0D98CFE5}">
      <dsp:nvSpPr>
        <dsp:cNvPr id="0" name=""/>
        <dsp:cNvSpPr/>
      </dsp:nvSpPr>
      <dsp:spPr>
        <a:xfrm>
          <a:off x="4214351" y="2156074"/>
          <a:ext cx="3077095" cy="1846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Teams Apps Sideloading</a:t>
          </a:r>
        </a:p>
      </dsp:txBody>
      <dsp:txXfrm>
        <a:off x="4214351" y="2156074"/>
        <a:ext cx="3077095" cy="1846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72F16-A462-B940-B78E-C0F7714CC26C}">
      <dsp:nvSpPr>
        <dsp:cNvPr id="0" name=""/>
        <dsp:cNvSpPr/>
      </dsp:nvSpPr>
      <dsp:spPr>
        <a:xfrm>
          <a:off x="-4325954" y="-668402"/>
          <a:ext cx="5191473" cy="5191473"/>
        </a:xfrm>
        <a:prstGeom prst="blockArc">
          <a:avLst>
            <a:gd name="adj1" fmla="val 18900000"/>
            <a:gd name="adj2" fmla="val 2700000"/>
            <a:gd name="adj3" fmla="val 416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05C9-EBC6-DD4B-9D94-61A94378BF16}">
      <dsp:nvSpPr>
        <dsp:cNvPr id="0" name=""/>
        <dsp:cNvSpPr/>
      </dsp:nvSpPr>
      <dsp:spPr>
        <a:xfrm>
          <a:off x="708584" y="550677"/>
          <a:ext cx="8459669" cy="11012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7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Create Plugin from Scratch</a:t>
          </a:r>
        </a:p>
      </dsp:txBody>
      <dsp:txXfrm>
        <a:off x="708584" y="550677"/>
        <a:ext cx="8459669" cy="1101201"/>
      </dsp:txXfrm>
    </dsp:sp>
    <dsp:sp modelId="{6B115178-7D86-4E4B-98EC-D163B67C4971}">
      <dsp:nvSpPr>
        <dsp:cNvPr id="0" name=""/>
        <dsp:cNvSpPr/>
      </dsp:nvSpPr>
      <dsp:spPr>
        <a:xfrm>
          <a:off x="20333" y="413027"/>
          <a:ext cx="1376501" cy="13765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5C8C5-0752-FF47-9713-B16CD906CB41}">
      <dsp:nvSpPr>
        <dsp:cNvPr id="0" name=""/>
        <dsp:cNvSpPr/>
      </dsp:nvSpPr>
      <dsp:spPr>
        <a:xfrm>
          <a:off x="708584" y="2202788"/>
          <a:ext cx="8459669" cy="11012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7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Existing Plugin and integration</a:t>
          </a:r>
        </a:p>
      </dsp:txBody>
      <dsp:txXfrm>
        <a:off x="708584" y="2202788"/>
        <a:ext cx="8459669" cy="1101201"/>
      </dsp:txXfrm>
    </dsp:sp>
    <dsp:sp modelId="{0DE5E2D7-3D20-274A-810D-38B5A17B06C3}">
      <dsp:nvSpPr>
        <dsp:cNvPr id="0" name=""/>
        <dsp:cNvSpPr/>
      </dsp:nvSpPr>
      <dsp:spPr>
        <a:xfrm>
          <a:off x="20333" y="2065138"/>
          <a:ext cx="1376501" cy="13765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3/27/24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3/27/24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3/27/24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hyperlink" Target="https://lthub.ubc.ca/guides/github-instructor-guide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hyperlink" Target="https://olivian.ro/linkedin-birthdays/" TargetMode="External"/><Relationship Id="rId10" Type="http://schemas.openxmlformats.org/officeDocument/2006/relationships/image" Target="../media/image8.jpeg"/><Relationship Id="rId4" Type="http://schemas.openxmlformats.org/officeDocument/2006/relationships/image" Target="../media/image3.jp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489" y="2286000"/>
            <a:ext cx="11104179" cy="2286000"/>
          </a:xfrm>
        </p:spPr>
        <p:txBody>
          <a:bodyPr/>
          <a:lstStyle/>
          <a:p>
            <a:r>
              <a:rPr lang="en-US" dirty="0"/>
              <a:t>Build a Microsoft 365 Copilot Extension to Bring External Data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023716-C1D0-46C9-7DE7-410D8944E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460" y="183886"/>
            <a:ext cx="11558045" cy="683219"/>
          </a:xfrm>
        </p:spPr>
        <p:txBody>
          <a:bodyPr>
            <a:normAutofit fontScale="92500" lnSpcReduction="10000"/>
          </a:bodyPr>
          <a:lstStyle/>
          <a:p>
            <a:r>
              <a:rPr lang="en-US" sz="4800" dirty="0"/>
              <a:t>TODAY’s DEMO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244CC08-F2E8-EF6C-E780-5F65F320A1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1078355"/>
              </p:ext>
            </p:extLst>
          </p:nvPr>
        </p:nvGraphicFramePr>
        <p:xfrm>
          <a:off x="932874" y="1852449"/>
          <a:ext cx="9188587" cy="3854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182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86A7-24B6-B984-E62C-AA675DAE4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7530"/>
            <a:ext cx="9144000" cy="1253359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9915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86A7-24B6-B984-E62C-AA675DAE4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25DF1-6E92-EFA7-FCF0-99370FEEF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Q&amp;A?</a:t>
            </a:r>
          </a:p>
        </p:txBody>
      </p:sp>
    </p:spTree>
    <p:extLst>
      <p:ext uri="{BB962C8B-B14F-4D97-AF65-F5344CB8AC3E}">
        <p14:creationId xmlns:p14="http://schemas.microsoft.com/office/powerpoint/2010/main" val="2844520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498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5A3C3D2-DAAA-DDF4-F719-329B14596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930" y="163912"/>
            <a:ext cx="10883463" cy="683219"/>
          </a:xfrm>
        </p:spPr>
        <p:txBody>
          <a:bodyPr>
            <a:normAutofit/>
          </a:bodyPr>
          <a:lstStyle/>
          <a:p>
            <a:r>
              <a:rPr lang="en-US" sz="3600" dirty="0"/>
              <a:t>WHO AM I?</a:t>
            </a: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7ACB4E51-EDE1-4C46-9633-CE84D75862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650" r="30623" b="33779"/>
          <a:stretch/>
        </p:blipFill>
        <p:spPr>
          <a:xfrm>
            <a:off x="4296661" y="4798012"/>
            <a:ext cx="592418" cy="55546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0D0BD62-D626-1E68-E36F-4877FBB579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64213" t="30503" r="15700" b="42425"/>
          <a:stretch/>
        </p:blipFill>
        <p:spPr>
          <a:xfrm>
            <a:off x="1209254" y="5389571"/>
            <a:ext cx="495688" cy="5010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CFE46A-56E9-4070-5DD9-08FEC9F68B8F}"/>
              </a:ext>
            </a:extLst>
          </p:cNvPr>
          <p:cNvSpPr txBox="1"/>
          <p:nvPr/>
        </p:nvSpPr>
        <p:spPr>
          <a:xfrm>
            <a:off x="2534755" y="5275203"/>
            <a:ext cx="3379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arjunumenon</a:t>
            </a:r>
            <a:endParaRPr lang="en-IN" sz="3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EFD926-1783-ED2F-21AA-C9054D983E12}"/>
              </a:ext>
            </a:extLst>
          </p:cNvPr>
          <p:cNvSpPr txBox="1"/>
          <p:nvPr/>
        </p:nvSpPr>
        <p:spPr>
          <a:xfrm>
            <a:off x="1722201" y="5316931"/>
            <a:ext cx="1062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/</a:t>
            </a:r>
            <a:r>
              <a:rPr lang="en-US" sz="3600" b="1" dirty="0"/>
              <a:t>in</a:t>
            </a:r>
            <a:r>
              <a:rPr lang="en-US" sz="3600" dirty="0"/>
              <a:t>/</a:t>
            </a:r>
            <a:endParaRPr lang="en-IN" sz="3600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C7183A9C-B38D-B678-3DCC-8AC2121D2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886" y="4829972"/>
            <a:ext cx="535676" cy="54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Internet with solid fill">
            <a:extLst>
              <a:ext uri="{FF2B5EF4-FFF2-40B4-BE49-F238E27FC236}">
                <a16:creationId xmlns:a16="http://schemas.microsoft.com/office/drawing/2014/main" id="{04F1DB62-468A-F2D3-9638-DCE8DC3572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7931" y="5963262"/>
            <a:ext cx="650788" cy="650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7970C7-DF2A-AC56-F304-F473B8B4D7C5}"/>
              </a:ext>
            </a:extLst>
          </p:cNvPr>
          <p:cNvSpPr txBox="1"/>
          <p:nvPr/>
        </p:nvSpPr>
        <p:spPr>
          <a:xfrm>
            <a:off x="2372989" y="5954540"/>
            <a:ext cx="3792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arjunumenon.com</a:t>
            </a:r>
            <a:endParaRPr lang="en-IN" sz="3200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5AD981B-DFF3-CBC4-10A8-A82E512274CB}"/>
              </a:ext>
            </a:extLst>
          </p:cNvPr>
          <p:cNvGrpSpPr/>
          <p:nvPr/>
        </p:nvGrpSpPr>
        <p:grpSpPr>
          <a:xfrm>
            <a:off x="183930" y="901143"/>
            <a:ext cx="10883463" cy="3764999"/>
            <a:chOff x="183931" y="1157247"/>
            <a:chExt cx="10883463" cy="3765011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828C31DC-3CF2-9D4B-77DF-F42427B68E7C}"/>
                </a:ext>
              </a:extLst>
            </p:cNvPr>
            <p:cNvSpPr txBox="1">
              <a:spLocks/>
            </p:cNvSpPr>
            <p:nvPr/>
          </p:nvSpPr>
          <p:spPr>
            <a:xfrm>
              <a:off x="289729" y="1223483"/>
              <a:ext cx="6230868" cy="3698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55000" lnSpcReduction="2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b="1" dirty="0">
                <a:latin typeface="+mj-lt"/>
              </a:endParaRPr>
            </a:p>
            <a:p>
              <a:r>
                <a:rPr lang="en-US" sz="5000" b="1" dirty="0">
                  <a:latin typeface="+mj-lt"/>
                </a:rPr>
                <a:t>Microsoft MVP </a:t>
              </a:r>
              <a:r>
                <a:rPr lang="en-US" sz="5000" dirty="0">
                  <a:latin typeface="+mj-lt"/>
                </a:rPr>
                <a:t>(M365 Development)</a:t>
              </a:r>
              <a:endParaRPr lang="en-US" sz="4400" b="1" dirty="0">
                <a:latin typeface="+mj-lt"/>
              </a:endParaRPr>
            </a:p>
            <a:p>
              <a:endParaRPr lang="en-US" sz="4400" b="1" dirty="0">
                <a:latin typeface="+mj-lt"/>
              </a:endParaRPr>
            </a:p>
            <a:p>
              <a:r>
                <a:rPr lang="en-US" sz="5100" b="1" dirty="0">
                  <a:latin typeface="+mj-lt"/>
                </a:rPr>
                <a:t>Co-maintainer</a:t>
              </a:r>
              <a:r>
                <a:rPr lang="en-US" sz="5100" dirty="0">
                  <a:latin typeface="+mj-lt"/>
                </a:rPr>
                <a:t> – CLI for Microsoft 365</a:t>
              </a:r>
            </a:p>
            <a:p>
              <a:endParaRPr lang="en-US" sz="4400" b="1" dirty="0">
                <a:latin typeface="+mj-lt"/>
              </a:endParaRPr>
            </a:p>
            <a:p>
              <a:r>
                <a:rPr lang="en-US" sz="5100" b="1" dirty="0">
                  <a:latin typeface="+mj-lt"/>
                </a:rPr>
                <a:t>Team Member </a:t>
              </a:r>
              <a:r>
                <a:rPr lang="en-US" sz="5100" dirty="0">
                  <a:latin typeface="+mj-lt"/>
                </a:rPr>
                <a:t>– Microsoft 365 </a:t>
              </a:r>
            </a:p>
            <a:p>
              <a:r>
                <a:rPr lang="en-US" sz="5100" dirty="0">
                  <a:latin typeface="+mj-lt"/>
                </a:rPr>
                <a:t>&amp; Power Platform Community (PnP)</a:t>
              </a:r>
            </a:p>
            <a:p>
              <a:endParaRPr lang="en-US" sz="4400" dirty="0">
                <a:latin typeface="+mj-lt"/>
              </a:endParaRPr>
            </a:p>
            <a:p>
              <a:r>
                <a:rPr lang="en-US" sz="5100" b="1" dirty="0">
                  <a:latin typeface="+mj-lt"/>
                </a:rPr>
                <a:t>Solution Architect </a:t>
              </a:r>
              <a:r>
                <a:rPr lang="en-US" sz="5100" dirty="0">
                  <a:latin typeface="+mj-lt"/>
                </a:rPr>
                <a:t>with TCS</a:t>
              </a:r>
              <a:endParaRPr lang="en-IN" sz="5100" dirty="0">
                <a:latin typeface="+mj-lt"/>
              </a:endParaRPr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E09903A4-B0E1-0B5F-4EFA-9D5954E0A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96" b="2696"/>
            <a:stretch/>
          </p:blipFill>
          <p:spPr bwMode="auto">
            <a:xfrm>
              <a:off x="8619186" y="1157247"/>
              <a:ext cx="2107588" cy="2107588"/>
            </a:xfrm>
            <a:prstGeom prst="ellips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ontent Placeholder 4">
              <a:extLst>
                <a:ext uri="{FF2B5EF4-FFF2-40B4-BE49-F238E27FC236}">
                  <a16:creationId xmlns:a16="http://schemas.microsoft.com/office/drawing/2014/main" id="{34E70E4C-D1F5-0D8E-C881-36C1BD81ACE5}"/>
                </a:ext>
              </a:extLst>
            </p:cNvPr>
            <p:cNvSpPr txBox="1">
              <a:spLocks/>
            </p:cNvSpPr>
            <p:nvPr/>
          </p:nvSpPr>
          <p:spPr>
            <a:xfrm>
              <a:off x="8219092" y="3576979"/>
              <a:ext cx="2848302" cy="8581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Clr>
                  <a:srgbClr val="086DB4"/>
                </a:buClr>
                <a:buSzPct val="150000"/>
                <a:buNone/>
              </a:pPr>
              <a:r>
                <a:rPr lang="en-US" sz="3600" b="1" dirty="0">
                  <a:effectLst/>
                  <a:latin typeface="+mj-lt"/>
                </a:rPr>
                <a:t>Arjun Menon</a:t>
              </a:r>
              <a:endParaRPr lang="en-US" sz="3600" b="1" dirty="0">
                <a:latin typeface="+mj-lt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E5CE8E-5610-1B47-8656-8F897A53CE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0597" y="1239284"/>
              <a:ext cx="765430" cy="765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59A090F-C336-6ABF-9814-0A50DF88D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76241" y="2248153"/>
              <a:ext cx="1206416" cy="59089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D3A7A7A-F7C9-B2F5-45AD-AA8592A84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76241" y="3065733"/>
              <a:ext cx="1076271" cy="83503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FF529B-380D-434D-A23B-AA3008F5FDBC}"/>
                </a:ext>
              </a:extLst>
            </p:cNvPr>
            <p:cNvSpPr/>
            <p:nvPr/>
          </p:nvSpPr>
          <p:spPr>
            <a:xfrm>
              <a:off x="183931" y="4808431"/>
              <a:ext cx="10521050" cy="1100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1B183"/>
                </a:solidFill>
              </a:endParaRPr>
            </a:p>
          </p:txBody>
        </p:sp>
      </p:grpSp>
      <p:pic>
        <p:nvPicPr>
          <p:cNvPr id="21" name="Picture 20" descr="A qr code with a black background&#10;&#10;Description automatically generated">
            <a:extLst>
              <a:ext uri="{FF2B5EF4-FFF2-40B4-BE49-F238E27FC236}">
                <a16:creationId xmlns:a16="http://schemas.microsoft.com/office/drawing/2014/main" id="{FE51A020-0DA7-6FB9-AD8A-5FBA9EC2D5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14002" y="4798012"/>
            <a:ext cx="1790978" cy="17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39F8B0E-0C9B-75FB-27DB-606F0BA41215}"/>
              </a:ext>
            </a:extLst>
          </p:cNvPr>
          <p:cNvGrpSpPr/>
          <p:nvPr/>
        </p:nvGrpSpPr>
        <p:grpSpPr>
          <a:xfrm>
            <a:off x="-1108844" y="759343"/>
            <a:ext cx="12764816" cy="5339313"/>
            <a:chOff x="215460" y="2106757"/>
            <a:chExt cx="11017250" cy="4205923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05519F2B-FB9B-02BC-8303-D0B9A42A1AE5}"/>
                </a:ext>
              </a:extLst>
            </p:cNvPr>
            <p:cNvSpPr txBox="1">
              <a:spLocks/>
            </p:cNvSpPr>
            <p:nvPr/>
          </p:nvSpPr>
          <p:spPr>
            <a:xfrm>
              <a:off x="215460" y="3363488"/>
              <a:ext cx="11017250" cy="368300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32742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600" b="0" kern="1200" cap="none" spc="-50" baseline="0" dirty="0" smtClean="0">
                  <a:ln w="3175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-US" sz="2400" dirty="0">
                  <a:solidFill>
                    <a:srgbClr val="3A4953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Unlock productivity and unleash creativity </a:t>
              </a:r>
            </a:p>
          </p:txBody>
        </p:sp>
        <p:pic>
          <p:nvPicPr>
            <p:cNvPr id="8" name="!Copilot" descr="Copilot icon">
              <a:extLst>
                <a:ext uri="{FF2B5EF4-FFF2-40B4-BE49-F238E27FC236}">
                  <a16:creationId xmlns:a16="http://schemas.microsoft.com/office/drawing/2014/main" id="{0679D902-9DC0-902E-08E1-49063A9DD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1121" y="2106757"/>
              <a:ext cx="1051897" cy="105189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>
              <a:outerShdw blurRad="50800" dist="38100" dir="2700000" sx="103000" sy="103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Graphic 8">
              <a:extLst>
                <a:ext uri="{FF2B5EF4-FFF2-40B4-BE49-F238E27FC236}">
                  <a16:creationId xmlns:a16="http://schemas.microsoft.com/office/drawing/2014/main" id="{D7A0760A-6A50-63FF-9616-A35F39649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539711" y="4887322"/>
              <a:ext cx="205967" cy="205934"/>
            </a:xfrm>
            <a:custGeom>
              <a:avLst/>
              <a:gdLst>
                <a:gd name="connsiteX0" fmla="*/ 102943 w 205967"/>
                <a:gd name="connsiteY0" fmla="*/ 0 h 205934"/>
                <a:gd name="connsiteX1" fmla="*/ 111691 w 205967"/>
                <a:gd name="connsiteY1" fmla="*/ 7627 h 205934"/>
                <a:gd name="connsiteX2" fmla="*/ 111772 w 205967"/>
                <a:gd name="connsiteY2" fmla="*/ 8824 h 205934"/>
                <a:gd name="connsiteX3" fmla="*/ 111786 w 205967"/>
                <a:gd name="connsiteY3" fmla="*/ 94145 h 205934"/>
                <a:gd name="connsiteX4" fmla="*/ 197142 w 205967"/>
                <a:gd name="connsiteY4" fmla="*/ 94145 h 205934"/>
                <a:gd name="connsiteX5" fmla="*/ 205968 w 205967"/>
                <a:gd name="connsiteY5" fmla="*/ 102971 h 205934"/>
                <a:gd name="connsiteX6" fmla="*/ 198340 w 205967"/>
                <a:gd name="connsiteY6" fmla="*/ 111718 h 205934"/>
                <a:gd name="connsiteX7" fmla="*/ 197142 w 205967"/>
                <a:gd name="connsiteY7" fmla="*/ 111798 h 205934"/>
                <a:gd name="connsiteX8" fmla="*/ 111786 w 205967"/>
                <a:gd name="connsiteY8" fmla="*/ 111798 h 205934"/>
                <a:gd name="connsiteX9" fmla="*/ 111809 w 205967"/>
                <a:gd name="connsiteY9" fmla="*/ 197106 h 205934"/>
                <a:gd name="connsiteX10" fmla="*/ 102986 w 205967"/>
                <a:gd name="connsiteY10" fmla="*/ 205935 h 205934"/>
                <a:gd name="connsiteX11" fmla="*/ 94238 w 205967"/>
                <a:gd name="connsiteY11" fmla="*/ 198308 h 205934"/>
                <a:gd name="connsiteX12" fmla="*/ 94157 w 205967"/>
                <a:gd name="connsiteY12" fmla="*/ 197110 h 205934"/>
                <a:gd name="connsiteX13" fmla="*/ 94134 w 205967"/>
                <a:gd name="connsiteY13" fmla="*/ 111798 h 205934"/>
                <a:gd name="connsiteX14" fmla="*/ 8826 w 205967"/>
                <a:gd name="connsiteY14" fmla="*/ 111798 h 205934"/>
                <a:gd name="connsiteX15" fmla="*/ 0 w 205967"/>
                <a:gd name="connsiteY15" fmla="*/ 102971 h 205934"/>
                <a:gd name="connsiteX16" fmla="*/ 7628 w 205967"/>
                <a:gd name="connsiteY16" fmla="*/ 94225 h 205934"/>
                <a:gd name="connsiteX17" fmla="*/ 8826 w 205967"/>
                <a:gd name="connsiteY17" fmla="*/ 94145 h 205934"/>
                <a:gd name="connsiteX18" fmla="*/ 94134 w 205967"/>
                <a:gd name="connsiteY18" fmla="*/ 94145 h 205934"/>
                <a:gd name="connsiteX19" fmla="*/ 94119 w 205967"/>
                <a:gd name="connsiteY19" fmla="*/ 8828 h 205934"/>
                <a:gd name="connsiteX20" fmla="*/ 102943 w 205967"/>
                <a:gd name="connsiteY20" fmla="*/ 0 h 20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5967" h="205934">
                  <a:moveTo>
                    <a:pt x="102943" y="0"/>
                  </a:moveTo>
                  <a:cubicBezTo>
                    <a:pt x="107412" y="0"/>
                    <a:pt x="111106" y="3319"/>
                    <a:pt x="111691" y="7627"/>
                  </a:cubicBezTo>
                  <a:lnTo>
                    <a:pt x="111772" y="8824"/>
                  </a:lnTo>
                  <a:lnTo>
                    <a:pt x="111786" y="94145"/>
                  </a:lnTo>
                  <a:lnTo>
                    <a:pt x="197142" y="94145"/>
                  </a:lnTo>
                  <a:cubicBezTo>
                    <a:pt x="202016" y="94145"/>
                    <a:pt x="205968" y="98097"/>
                    <a:pt x="205968" y="102971"/>
                  </a:cubicBezTo>
                  <a:cubicBezTo>
                    <a:pt x="205968" y="107440"/>
                    <a:pt x="202647" y="111133"/>
                    <a:pt x="198340" y="111718"/>
                  </a:cubicBezTo>
                  <a:lnTo>
                    <a:pt x="197142" y="111798"/>
                  </a:lnTo>
                  <a:lnTo>
                    <a:pt x="111786" y="111798"/>
                  </a:lnTo>
                  <a:lnTo>
                    <a:pt x="111809" y="197106"/>
                  </a:lnTo>
                  <a:cubicBezTo>
                    <a:pt x="111811" y="201981"/>
                    <a:pt x="107860" y="205935"/>
                    <a:pt x="102986" y="205935"/>
                  </a:cubicBezTo>
                  <a:cubicBezTo>
                    <a:pt x="98517" y="205935"/>
                    <a:pt x="94823" y="202616"/>
                    <a:pt x="94238" y="198308"/>
                  </a:cubicBezTo>
                  <a:lnTo>
                    <a:pt x="94157" y="197110"/>
                  </a:lnTo>
                  <a:lnTo>
                    <a:pt x="94134" y="111798"/>
                  </a:lnTo>
                  <a:lnTo>
                    <a:pt x="8826" y="111798"/>
                  </a:lnTo>
                  <a:cubicBezTo>
                    <a:pt x="3952" y="111798"/>
                    <a:pt x="0" y="107846"/>
                    <a:pt x="0" y="102971"/>
                  </a:cubicBezTo>
                  <a:cubicBezTo>
                    <a:pt x="0" y="98503"/>
                    <a:pt x="3320" y="94810"/>
                    <a:pt x="7628" y="94225"/>
                  </a:cubicBezTo>
                  <a:lnTo>
                    <a:pt x="8826" y="94145"/>
                  </a:lnTo>
                  <a:lnTo>
                    <a:pt x="94134" y="94145"/>
                  </a:lnTo>
                  <a:lnTo>
                    <a:pt x="94119" y="8828"/>
                  </a:lnTo>
                  <a:cubicBezTo>
                    <a:pt x="94118" y="3953"/>
                    <a:pt x="98069" y="0"/>
                    <a:pt x="102943" y="0"/>
                  </a:cubicBezTo>
                  <a:close/>
                </a:path>
              </a:pathLst>
            </a:custGeom>
            <a:solidFill>
              <a:srgbClr val="000000">
                <a:lumMod val="50000"/>
                <a:lumOff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A4953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4290832-FE27-5F25-15E3-FEDBF633E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859522" y="4743799"/>
              <a:ext cx="1545891" cy="1179252"/>
              <a:chOff x="5323055" y="3936569"/>
              <a:chExt cx="1545891" cy="117925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2D64F0-F536-227C-0351-95C290843190}"/>
                  </a:ext>
                </a:extLst>
              </p:cNvPr>
              <p:cNvSpPr txBox="1"/>
              <p:nvPr/>
            </p:nvSpPr>
            <p:spPr>
              <a:xfrm>
                <a:off x="5323055" y="4623378"/>
                <a:ext cx="154589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3A4953"/>
                    </a:solidFill>
                    <a:latin typeface="Segoe UI Semibold"/>
                  </a:rPr>
                  <a:t>Microsoft Graph</a:t>
                </a:r>
                <a:br>
                  <a:rPr lang="en-US" sz="1600" dirty="0">
                    <a:solidFill>
                      <a:srgbClr val="3A4953"/>
                    </a:solidFill>
                    <a:latin typeface="Segoe UI Semibold"/>
                  </a:rPr>
                </a:br>
                <a:r>
                  <a:rPr lang="en-US" sz="1600" dirty="0">
                    <a:solidFill>
                      <a:srgbClr val="3A4953"/>
                    </a:solidFill>
                    <a:latin typeface="Segoe UI Semibold"/>
                  </a:rPr>
                  <a:t>- Your Data - </a:t>
                </a:r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D6EF1AF7-CC3E-98CD-9D9D-23F9379BA5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46563" y="3936569"/>
                <a:ext cx="498874" cy="498874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210B0B2-12F7-09B2-70EC-853D1FC57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878338" y="4771977"/>
              <a:ext cx="1530703" cy="1151074"/>
              <a:chOff x="3095297" y="3964747"/>
              <a:chExt cx="1530703" cy="115107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48A6C9-A1A0-538E-9419-465DE91E409F}"/>
                  </a:ext>
                </a:extLst>
              </p:cNvPr>
              <p:cNvSpPr txBox="1"/>
              <p:nvPr/>
            </p:nvSpPr>
            <p:spPr>
              <a:xfrm>
                <a:off x="3095297" y="4623378"/>
                <a:ext cx="153070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3A4953"/>
                    </a:solidFill>
                    <a:latin typeface="Segoe UI Semibold"/>
                  </a:rPr>
                  <a:t>Large Language Models</a:t>
                </a:r>
              </a:p>
            </p:txBody>
          </p:sp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3B6C541C-A28F-2FB4-95A3-DC53B20AC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636774" y="3964747"/>
                <a:ext cx="447748" cy="447748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38AFB5D-9469-C3BA-6283-05EEDA5FE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6198666" y="4743799"/>
              <a:ext cx="1286385" cy="1179251"/>
              <a:chOff x="7710528" y="3936569"/>
              <a:chExt cx="1286385" cy="117925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BDC265-6630-CCCD-5A28-F88F82059625}"/>
                  </a:ext>
                </a:extLst>
              </p:cNvPr>
              <p:cNvSpPr txBox="1"/>
              <p:nvPr/>
            </p:nvSpPr>
            <p:spPr>
              <a:xfrm>
                <a:off x="7710528" y="4623377"/>
                <a:ext cx="128638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rgbClr val="3A4953"/>
                    </a:solidFill>
                    <a:latin typeface="Segoe UI Semibold"/>
                  </a:rPr>
                  <a:t>Microsoft 365 Apps</a:t>
                </a:r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282884E9-31A8-B0E1-97F2-4ABB6F154C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101669" y="3936569"/>
                <a:ext cx="504102" cy="504102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DB2B4F3-D9C6-6448-18A1-8EFAA1704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427856" y="4132211"/>
              <a:ext cx="8592458" cy="2180469"/>
              <a:chOff x="1925419" y="3324981"/>
              <a:chExt cx="8592458" cy="218046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4273F4-5AED-BF09-01A6-3BFA511318AF}"/>
                  </a:ext>
                </a:extLst>
              </p:cNvPr>
              <p:cNvSpPr txBox="1"/>
              <p:nvPr/>
            </p:nvSpPr>
            <p:spPr>
              <a:xfrm>
                <a:off x="5005040" y="3324981"/>
                <a:ext cx="243321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4953"/>
                    </a:solidFill>
                    <a:effectLst/>
                    <a:uLnTx/>
                    <a:uFillTx/>
                    <a:latin typeface="Segoe UI Semibold"/>
                  </a:rPr>
                  <a:t>Natural Language</a:t>
                </a:r>
              </a:p>
            </p:txBody>
          </p:sp>
          <p:sp>
            <p:nvSpPr>
              <p:cNvPr id="21" name="Rectangle: Rounded Corners 34">
                <a:extLst>
                  <a:ext uri="{FF2B5EF4-FFF2-40B4-BE49-F238E27FC236}">
                    <a16:creationId xmlns:a16="http://schemas.microsoft.com/office/drawing/2014/main" id="{79026841-C72D-ACFA-92B5-5E1026015F3D}"/>
                  </a:ext>
                </a:extLst>
              </p:cNvPr>
              <p:cNvSpPr/>
              <p:nvPr/>
            </p:nvSpPr>
            <p:spPr bwMode="auto">
              <a:xfrm>
                <a:off x="1925419" y="3494063"/>
                <a:ext cx="8592458" cy="2011387"/>
              </a:xfrm>
              <a:custGeom>
                <a:avLst/>
                <a:gdLst>
                  <a:gd name="connsiteX0" fmla="*/ 0 w 4508748"/>
                  <a:gd name="connsiteY0" fmla="*/ 58322 h 1647518"/>
                  <a:gd name="connsiteX1" fmla="*/ 58322 w 4508748"/>
                  <a:gd name="connsiteY1" fmla="*/ 0 h 1647518"/>
                  <a:gd name="connsiteX2" fmla="*/ 4450426 w 4508748"/>
                  <a:gd name="connsiteY2" fmla="*/ 0 h 1647518"/>
                  <a:gd name="connsiteX3" fmla="*/ 4508748 w 4508748"/>
                  <a:gd name="connsiteY3" fmla="*/ 58322 h 1647518"/>
                  <a:gd name="connsiteX4" fmla="*/ 4508748 w 4508748"/>
                  <a:gd name="connsiteY4" fmla="*/ 1589196 h 1647518"/>
                  <a:gd name="connsiteX5" fmla="*/ 4450426 w 4508748"/>
                  <a:gd name="connsiteY5" fmla="*/ 1647518 h 1647518"/>
                  <a:gd name="connsiteX6" fmla="*/ 58322 w 4508748"/>
                  <a:gd name="connsiteY6" fmla="*/ 1647518 h 1647518"/>
                  <a:gd name="connsiteX7" fmla="*/ 0 w 4508748"/>
                  <a:gd name="connsiteY7" fmla="*/ 1589196 h 1647518"/>
                  <a:gd name="connsiteX8" fmla="*/ 0 w 4508748"/>
                  <a:gd name="connsiteY8" fmla="*/ 58322 h 1647518"/>
                  <a:gd name="connsiteX0" fmla="*/ 0 w 4508748"/>
                  <a:gd name="connsiteY0" fmla="*/ 58666 h 1647862"/>
                  <a:gd name="connsiteX1" fmla="*/ 58322 w 4508748"/>
                  <a:gd name="connsiteY1" fmla="*/ 344 h 1647862"/>
                  <a:gd name="connsiteX2" fmla="*/ 1333055 w 4508748"/>
                  <a:gd name="connsiteY2" fmla="*/ 0 h 1647862"/>
                  <a:gd name="connsiteX3" fmla="*/ 4450426 w 4508748"/>
                  <a:gd name="connsiteY3" fmla="*/ 344 h 1647862"/>
                  <a:gd name="connsiteX4" fmla="*/ 4508748 w 4508748"/>
                  <a:gd name="connsiteY4" fmla="*/ 58666 h 1647862"/>
                  <a:gd name="connsiteX5" fmla="*/ 4508748 w 4508748"/>
                  <a:gd name="connsiteY5" fmla="*/ 1589540 h 1647862"/>
                  <a:gd name="connsiteX6" fmla="*/ 4450426 w 4508748"/>
                  <a:gd name="connsiteY6" fmla="*/ 1647862 h 1647862"/>
                  <a:gd name="connsiteX7" fmla="*/ 58322 w 4508748"/>
                  <a:gd name="connsiteY7" fmla="*/ 1647862 h 1647862"/>
                  <a:gd name="connsiteX8" fmla="*/ 0 w 4508748"/>
                  <a:gd name="connsiteY8" fmla="*/ 1589540 h 1647862"/>
                  <a:gd name="connsiteX9" fmla="*/ 0 w 4508748"/>
                  <a:gd name="connsiteY9" fmla="*/ 58666 h 1647862"/>
                  <a:gd name="connsiteX0" fmla="*/ 0 w 4508748"/>
                  <a:gd name="connsiteY0" fmla="*/ 60254 h 1649450"/>
                  <a:gd name="connsiteX1" fmla="*/ 58322 w 4508748"/>
                  <a:gd name="connsiteY1" fmla="*/ 1932 h 1649450"/>
                  <a:gd name="connsiteX2" fmla="*/ 1333055 w 4508748"/>
                  <a:gd name="connsiteY2" fmla="*/ 1588 h 1649450"/>
                  <a:gd name="connsiteX3" fmla="*/ 3172967 w 4508748"/>
                  <a:gd name="connsiteY3" fmla="*/ 0 h 1649450"/>
                  <a:gd name="connsiteX4" fmla="*/ 4450426 w 4508748"/>
                  <a:gd name="connsiteY4" fmla="*/ 1932 h 1649450"/>
                  <a:gd name="connsiteX5" fmla="*/ 4508748 w 4508748"/>
                  <a:gd name="connsiteY5" fmla="*/ 60254 h 1649450"/>
                  <a:gd name="connsiteX6" fmla="*/ 4508748 w 4508748"/>
                  <a:gd name="connsiteY6" fmla="*/ 1591128 h 1649450"/>
                  <a:gd name="connsiteX7" fmla="*/ 4450426 w 4508748"/>
                  <a:gd name="connsiteY7" fmla="*/ 1649450 h 1649450"/>
                  <a:gd name="connsiteX8" fmla="*/ 58322 w 4508748"/>
                  <a:gd name="connsiteY8" fmla="*/ 1649450 h 1649450"/>
                  <a:gd name="connsiteX9" fmla="*/ 0 w 4508748"/>
                  <a:gd name="connsiteY9" fmla="*/ 1591128 h 1649450"/>
                  <a:gd name="connsiteX10" fmla="*/ 0 w 4508748"/>
                  <a:gd name="connsiteY10" fmla="*/ 60254 h 1649450"/>
                  <a:gd name="connsiteX0" fmla="*/ 3172967 w 4508748"/>
                  <a:gd name="connsiteY0" fmla="*/ 0 h 1649450"/>
                  <a:gd name="connsiteX1" fmla="*/ 4450426 w 4508748"/>
                  <a:gd name="connsiteY1" fmla="*/ 1932 h 1649450"/>
                  <a:gd name="connsiteX2" fmla="*/ 4508748 w 4508748"/>
                  <a:gd name="connsiteY2" fmla="*/ 60254 h 1649450"/>
                  <a:gd name="connsiteX3" fmla="*/ 4508748 w 4508748"/>
                  <a:gd name="connsiteY3" fmla="*/ 1591128 h 1649450"/>
                  <a:gd name="connsiteX4" fmla="*/ 4450426 w 4508748"/>
                  <a:gd name="connsiteY4" fmla="*/ 1649450 h 1649450"/>
                  <a:gd name="connsiteX5" fmla="*/ 58322 w 4508748"/>
                  <a:gd name="connsiteY5" fmla="*/ 1649450 h 1649450"/>
                  <a:gd name="connsiteX6" fmla="*/ 0 w 4508748"/>
                  <a:gd name="connsiteY6" fmla="*/ 1591128 h 1649450"/>
                  <a:gd name="connsiteX7" fmla="*/ 0 w 4508748"/>
                  <a:gd name="connsiteY7" fmla="*/ 60254 h 1649450"/>
                  <a:gd name="connsiteX8" fmla="*/ 58322 w 4508748"/>
                  <a:gd name="connsiteY8" fmla="*/ 1932 h 1649450"/>
                  <a:gd name="connsiteX9" fmla="*/ 1424495 w 4508748"/>
                  <a:gd name="connsiteY9" fmla="*/ 93028 h 1649450"/>
                  <a:gd name="connsiteX0" fmla="*/ 3172967 w 4508748"/>
                  <a:gd name="connsiteY0" fmla="*/ 0 h 1649450"/>
                  <a:gd name="connsiteX1" fmla="*/ 4450426 w 4508748"/>
                  <a:gd name="connsiteY1" fmla="*/ 1932 h 1649450"/>
                  <a:gd name="connsiteX2" fmla="*/ 4508748 w 4508748"/>
                  <a:gd name="connsiteY2" fmla="*/ 60254 h 1649450"/>
                  <a:gd name="connsiteX3" fmla="*/ 4508748 w 4508748"/>
                  <a:gd name="connsiteY3" fmla="*/ 1591128 h 1649450"/>
                  <a:gd name="connsiteX4" fmla="*/ 4450426 w 4508748"/>
                  <a:gd name="connsiteY4" fmla="*/ 1649450 h 1649450"/>
                  <a:gd name="connsiteX5" fmla="*/ 58322 w 4508748"/>
                  <a:gd name="connsiteY5" fmla="*/ 1649450 h 1649450"/>
                  <a:gd name="connsiteX6" fmla="*/ 0 w 4508748"/>
                  <a:gd name="connsiteY6" fmla="*/ 1591128 h 1649450"/>
                  <a:gd name="connsiteX7" fmla="*/ 0 w 4508748"/>
                  <a:gd name="connsiteY7" fmla="*/ 60254 h 1649450"/>
                  <a:gd name="connsiteX8" fmla="*/ 58322 w 4508748"/>
                  <a:gd name="connsiteY8" fmla="*/ 1932 h 1649450"/>
                  <a:gd name="connsiteX9" fmla="*/ 1399095 w 4508748"/>
                  <a:gd name="connsiteY9" fmla="*/ 2541 h 1649450"/>
                  <a:gd name="connsiteX0" fmla="*/ 3172967 w 4508748"/>
                  <a:gd name="connsiteY0" fmla="*/ 634 h 1650084"/>
                  <a:gd name="connsiteX1" fmla="*/ 4450426 w 4508748"/>
                  <a:gd name="connsiteY1" fmla="*/ 2566 h 1650084"/>
                  <a:gd name="connsiteX2" fmla="*/ 4508748 w 4508748"/>
                  <a:gd name="connsiteY2" fmla="*/ 60888 h 1650084"/>
                  <a:gd name="connsiteX3" fmla="*/ 4508748 w 4508748"/>
                  <a:gd name="connsiteY3" fmla="*/ 1591762 h 1650084"/>
                  <a:gd name="connsiteX4" fmla="*/ 4450426 w 4508748"/>
                  <a:gd name="connsiteY4" fmla="*/ 1650084 h 1650084"/>
                  <a:gd name="connsiteX5" fmla="*/ 58322 w 4508748"/>
                  <a:gd name="connsiteY5" fmla="*/ 1650084 h 1650084"/>
                  <a:gd name="connsiteX6" fmla="*/ 0 w 4508748"/>
                  <a:gd name="connsiteY6" fmla="*/ 1591762 h 1650084"/>
                  <a:gd name="connsiteX7" fmla="*/ 0 w 4508748"/>
                  <a:gd name="connsiteY7" fmla="*/ 60888 h 1650084"/>
                  <a:gd name="connsiteX8" fmla="*/ 58322 w 4508748"/>
                  <a:gd name="connsiteY8" fmla="*/ 2566 h 1650084"/>
                  <a:gd name="connsiteX9" fmla="*/ 1335595 w 4508748"/>
                  <a:gd name="connsiteY9" fmla="*/ 0 h 1650084"/>
                  <a:gd name="connsiteX0" fmla="*/ 3172967 w 4508748"/>
                  <a:gd name="connsiteY0" fmla="*/ 634 h 1650084"/>
                  <a:gd name="connsiteX1" fmla="*/ 4450426 w 4508748"/>
                  <a:gd name="connsiteY1" fmla="*/ 2566 h 1650084"/>
                  <a:gd name="connsiteX2" fmla="*/ 4508748 w 4508748"/>
                  <a:gd name="connsiteY2" fmla="*/ 60888 h 1650084"/>
                  <a:gd name="connsiteX3" fmla="*/ 4508748 w 4508748"/>
                  <a:gd name="connsiteY3" fmla="*/ 1591762 h 1650084"/>
                  <a:gd name="connsiteX4" fmla="*/ 4450426 w 4508748"/>
                  <a:gd name="connsiteY4" fmla="*/ 1650084 h 1650084"/>
                  <a:gd name="connsiteX5" fmla="*/ 58322 w 4508748"/>
                  <a:gd name="connsiteY5" fmla="*/ 1650084 h 1650084"/>
                  <a:gd name="connsiteX6" fmla="*/ 0 w 4508748"/>
                  <a:gd name="connsiteY6" fmla="*/ 1591762 h 1650084"/>
                  <a:gd name="connsiteX7" fmla="*/ 0 w 4508748"/>
                  <a:gd name="connsiteY7" fmla="*/ 60888 h 1650084"/>
                  <a:gd name="connsiteX8" fmla="*/ 58322 w 4508748"/>
                  <a:gd name="connsiteY8" fmla="*/ 2566 h 1650084"/>
                  <a:gd name="connsiteX9" fmla="*/ 1609776 w 4508748"/>
                  <a:gd name="connsiteY9" fmla="*/ 0 h 1650084"/>
                  <a:gd name="connsiteX0" fmla="*/ 2929251 w 4508748"/>
                  <a:gd name="connsiteY0" fmla="*/ 634 h 1650084"/>
                  <a:gd name="connsiteX1" fmla="*/ 4450426 w 4508748"/>
                  <a:gd name="connsiteY1" fmla="*/ 2566 h 1650084"/>
                  <a:gd name="connsiteX2" fmla="*/ 4508748 w 4508748"/>
                  <a:gd name="connsiteY2" fmla="*/ 60888 h 1650084"/>
                  <a:gd name="connsiteX3" fmla="*/ 4508748 w 4508748"/>
                  <a:gd name="connsiteY3" fmla="*/ 1591762 h 1650084"/>
                  <a:gd name="connsiteX4" fmla="*/ 4450426 w 4508748"/>
                  <a:gd name="connsiteY4" fmla="*/ 1650084 h 1650084"/>
                  <a:gd name="connsiteX5" fmla="*/ 58322 w 4508748"/>
                  <a:gd name="connsiteY5" fmla="*/ 1650084 h 1650084"/>
                  <a:gd name="connsiteX6" fmla="*/ 0 w 4508748"/>
                  <a:gd name="connsiteY6" fmla="*/ 1591762 h 1650084"/>
                  <a:gd name="connsiteX7" fmla="*/ 0 w 4508748"/>
                  <a:gd name="connsiteY7" fmla="*/ 60888 h 1650084"/>
                  <a:gd name="connsiteX8" fmla="*/ 58322 w 4508748"/>
                  <a:gd name="connsiteY8" fmla="*/ 2566 h 1650084"/>
                  <a:gd name="connsiteX9" fmla="*/ 1609776 w 4508748"/>
                  <a:gd name="connsiteY9" fmla="*/ 0 h 1650084"/>
                  <a:gd name="connsiteX0" fmla="*/ 2914019 w 4508748"/>
                  <a:gd name="connsiteY0" fmla="*/ 634 h 1650084"/>
                  <a:gd name="connsiteX1" fmla="*/ 4450426 w 4508748"/>
                  <a:gd name="connsiteY1" fmla="*/ 2566 h 1650084"/>
                  <a:gd name="connsiteX2" fmla="*/ 4508748 w 4508748"/>
                  <a:gd name="connsiteY2" fmla="*/ 60888 h 1650084"/>
                  <a:gd name="connsiteX3" fmla="*/ 4508748 w 4508748"/>
                  <a:gd name="connsiteY3" fmla="*/ 1591762 h 1650084"/>
                  <a:gd name="connsiteX4" fmla="*/ 4450426 w 4508748"/>
                  <a:gd name="connsiteY4" fmla="*/ 1650084 h 1650084"/>
                  <a:gd name="connsiteX5" fmla="*/ 58322 w 4508748"/>
                  <a:gd name="connsiteY5" fmla="*/ 1650084 h 1650084"/>
                  <a:gd name="connsiteX6" fmla="*/ 0 w 4508748"/>
                  <a:gd name="connsiteY6" fmla="*/ 1591762 h 1650084"/>
                  <a:gd name="connsiteX7" fmla="*/ 0 w 4508748"/>
                  <a:gd name="connsiteY7" fmla="*/ 60888 h 1650084"/>
                  <a:gd name="connsiteX8" fmla="*/ 58322 w 4508748"/>
                  <a:gd name="connsiteY8" fmla="*/ 2566 h 1650084"/>
                  <a:gd name="connsiteX9" fmla="*/ 1609776 w 4508748"/>
                  <a:gd name="connsiteY9" fmla="*/ 0 h 1650084"/>
                  <a:gd name="connsiteX0" fmla="*/ 2914019 w 4508748"/>
                  <a:gd name="connsiteY0" fmla="*/ 634 h 1650084"/>
                  <a:gd name="connsiteX1" fmla="*/ 4450426 w 4508748"/>
                  <a:gd name="connsiteY1" fmla="*/ 2566 h 1650084"/>
                  <a:gd name="connsiteX2" fmla="*/ 4508748 w 4508748"/>
                  <a:gd name="connsiteY2" fmla="*/ 60888 h 1650084"/>
                  <a:gd name="connsiteX3" fmla="*/ 4508748 w 4508748"/>
                  <a:gd name="connsiteY3" fmla="*/ 1591762 h 1650084"/>
                  <a:gd name="connsiteX4" fmla="*/ 4450426 w 4508748"/>
                  <a:gd name="connsiteY4" fmla="*/ 1650084 h 1650084"/>
                  <a:gd name="connsiteX5" fmla="*/ 58322 w 4508748"/>
                  <a:gd name="connsiteY5" fmla="*/ 1650084 h 1650084"/>
                  <a:gd name="connsiteX6" fmla="*/ 0 w 4508748"/>
                  <a:gd name="connsiteY6" fmla="*/ 1591762 h 1650084"/>
                  <a:gd name="connsiteX7" fmla="*/ 0 w 4508748"/>
                  <a:gd name="connsiteY7" fmla="*/ 60888 h 1650084"/>
                  <a:gd name="connsiteX8" fmla="*/ 58322 w 4508748"/>
                  <a:gd name="connsiteY8" fmla="*/ 2566 h 1650084"/>
                  <a:gd name="connsiteX9" fmla="*/ 1609776 w 4508748"/>
                  <a:gd name="connsiteY9" fmla="*/ 0 h 1650084"/>
                  <a:gd name="connsiteX0" fmla="*/ 2874035 w 4508748"/>
                  <a:gd name="connsiteY0" fmla="*/ 634 h 1650084"/>
                  <a:gd name="connsiteX1" fmla="*/ 4450426 w 4508748"/>
                  <a:gd name="connsiteY1" fmla="*/ 2566 h 1650084"/>
                  <a:gd name="connsiteX2" fmla="*/ 4508748 w 4508748"/>
                  <a:gd name="connsiteY2" fmla="*/ 60888 h 1650084"/>
                  <a:gd name="connsiteX3" fmla="*/ 4508748 w 4508748"/>
                  <a:gd name="connsiteY3" fmla="*/ 1591762 h 1650084"/>
                  <a:gd name="connsiteX4" fmla="*/ 4450426 w 4508748"/>
                  <a:gd name="connsiteY4" fmla="*/ 1650084 h 1650084"/>
                  <a:gd name="connsiteX5" fmla="*/ 58322 w 4508748"/>
                  <a:gd name="connsiteY5" fmla="*/ 1650084 h 1650084"/>
                  <a:gd name="connsiteX6" fmla="*/ 0 w 4508748"/>
                  <a:gd name="connsiteY6" fmla="*/ 1591762 h 1650084"/>
                  <a:gd name="connsiteX7" fmla="*/ 0 w 4508748"/>
                  <a:gd name="connsiteY7" fmla="*/ 60888 h 1650084"/>
                  <a:gd name="connsiteX8" fmla="*/ 58322 w 4508748"/>
                  <a:gd name="connsiteY8" fmla="*/ 2566 h 1650084"/>
                  <a:gd name="connsiteX9" fmla="*/ 1609776 w 4508748"/>
                  <a:gd name="connsiteY9" fmla="*/ 0 h 1650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08748" h="1650084">
                    <a:moveTo>
                      <a:pt x="2874035" y="634"/>
                    </a:moveTo>
                    <a:lnTo>
                      <a:pt x="4450426" y="2566"/>
                    </a:lnTo>
                    <a:cubicBezTo>
                      <a:pt x="4482636" y="2566"/>
                      <a:pt x="4508748" y="28678"/>
                      <a:pt x="4508748" y="60888"/>
                    </a:cubicBezTo>
                    <a:lnTo>
                      <a:pt x="4508748" y="1591762"/>
                    </a:lnTo>
                    <a:cubicBezTo>
                      <a:pt x="4508748" y="1623972"/>
                      <a:pt x="4482636" y="1650084"/>
                      <a:pt x="4450426" y="1650084"/>
                    </a:cubicBezTo>
                    <a:lnTo>
                      <a:pt x="58322" y="1650084"/>
                    </a:lnTo>
                    <a:cubicBezTo>
                      <a:pt x="26112" y="1650084"/>
                      <a:pt x="0" y="1623972"/>
                      <a:pt x="0" y="1591762"/>
                    </a:cubicBezTo>
                    <a:lnTo>
                      <a:pt x="0" y="60888"/>
                    </a:lnTo>
                    <a:cubicBezTo>
                      <a:pt x="0" y="28678"/>
                      <a:pt x="26112" y="2566"/>
                      <a:pt x="58322" y="2566"/>
                    </a:cubicBezTo>
                    <a:lnTo>
                      <a:pt x="1609776" y="0"/>
                    </a:lnTo>
                  </a:path>
                </a:pathLst>
              </a:custGeom>
              <a:noFill/>
              <a:ln w="9525" cap="flat" cmpd="sng" algn="ctr">
                <a:gradFill flip="none" rotWithShape="1">
                  <a:gsLst>
                    <a:gs pos="0">
                      <a:srgbClr val="1264B1"/>
                    </a:gs>
                    <a:gs pos="100000">
                      <a:srgbClr val="944DCF"/>
                    </a:gs>
                  </a:gsLst>
                  <a:lin ang="0" scaled="1"/>
                  <a:tileRect/>
                </a:gra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A4953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2" name="Graphic 28">
              <a:extLst>
                <a:ext uri="{FF2B5EF4-FFF2-40B4-BE49-F238E27FC236}">
                  <a16:creationId xmlns:a16="http://schemas.microsoft.com/office/drawing/2014/main" id="{EE4AB62C-AE9A-9FC1-FE8D-F319E7A24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621102" y="4887322"/>
              <a:ext cx="205967" cy="205934"/>
            </a:xfrm>
            <a:custGeom>
              <a:avLst/>
              <a:gdLst>
                <a:gd name="connsiteX0" fmla="*/ 102943 w 205967"/>
                <a:gd name="connsiteY0" fmla="*/ 0 h 205934"/>
                <a:gd name="connsiteX1" fmla="*/ 111691 w 205967"/>
                <a:gd name="connsiteY1" fmla="*/ 7627 h 205934"/>
                <a:gd name="connsiteX2" fmla="*/ 111772 w 205967"/>
                <a:gd name="connsiteY2" fmla="*/ 8824 h 205934"/>
                <a:gd name="connsiteX3" fmla="*/ 111786 w 205967"/>
                <a:gd name="connsiteY3" fmla="*/ 94145 h 205934"/>
                <a:gd name="connsiteX4" fmla="*/ 197142 w 205967"/>
                <a:gd name="connsiteY4" fmla="*/ 94145 h 205934"/>
                <a:gd name="connsiteX5" fmla="*/ 205968 w 205967"/>
                <a:gd name="connsiteY5" fmla="*/ 102971 h 205934"/>
                <a:gd name="connsiteX6" fmla="*/ 198340 w 205967"/>
                <a:gd name="connsiteY6" fmla="*/ 111718 h 205934"/>
                <a:gd name="connsiteX7" fmla="*/ 197142 w 205967"/>
                <a:gd name="connsiteY7" fmla="*/ 111798 h 205934"/>
                <a:gd name="connsiteX8" fmla="*/ 111786 w 205967"/>
                <a:gd name="connsiteY8" fmla="*/ 111798 h 205934"/>
                <a:gd name="connsiteX9" fmla="*/ 111809 w 205967"/>
                <a:gd name="connsiteY9" fmla="*/ 197106 h 205934"/>
                <a:gd name="connsiteX10" fmla="*/ 102986 w 205967"/>
                <a:gd name="connsiteY10" fmla="*/ 205935 h 205934"/>
                <a:gd name="connsiteX11" fmla="*/ 94238 w 205967"/>
                <a:gd name="connsiteY11" fmla="*/ 198308 h 205934"/>
                <a:gd name="connsiteX12" fmla="*/ 94157 w 205967"/>
                <a:gd name="connsiteY12" fmla="*/ 197110 h 205934"/>
                <a:gd name="connsiteX13" fmla="*/ 94134 w 205967"/>
                <a:gd name="connsiteY13" fmla="*/ 111798 h 205934"/>
                <a:gd name="connsiteX14" fmla="*/ 8826 w 205967"/>
                <a:gd name="connsiteY14" fmla="*/ 111798 h 205934"/>
                <a:gd name="connsiteX15" fmla="*/ 0 w 205967"/>
                <a:gd name="connsiteY15" fmla="*/ 102971 h 205934"/>
                <a:gd name="connsiteX16" fmla="*/ 7628 w 205967"/>
                <a:gd name="connsiteY16" fmla="*/ 94225 h 205934"/>
                <a:gd name="connsiteX17" fmla="*/ 8826 w 205967"/>
                <a:gd name="connsiteY17" fmla="*/ 94145 h 205934"/>
                <a:gd name="connsiteX18" fmla="*/ 94134 w 205967"/>
                <a:gd name="connsiteY18" fmla="*/ 94145 h 205934"/>
                <a:gd name="connsiteX19" fmla="*/ 94119 w 205967"/>
                <a:gd name="connsiteY19" fmla="*/ 8828 h 205934"/>
                <a:gd name="connsiteX20" fmla="*/ 102943 w 205967"/>
                <a:gd name="connsiteY20" fmla="*/ 0 h 20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5967" h="205934">
                  <a:moveTo>
                    <a:pt x="102943" y="0"/>
                  </a:moveTo>
                  <a:cubicBezTo>
                    <a:pt x="107412" y="0"/>
                    <a:pt x="111106" y="3319"/>
                    <a:pt x="111691" y="7627"/>
                  </a:cubicBezTo>
                  <a:lnTo>
                    <a:pt x="111772" y="8824"/>
                  </a:lnTo>
                  <a:lnTo>
                    <a:pt x="111786" y="94145"/>
                  </a:lnTo>
                  <a:lnTo>
                    <a:pt x="197142" y="94145"/>
                  </a:lnTo>
                  <a:cubicBezTo>
                    <a:pt x="202016" y="94145"/>
                    <a:pt x="205968" y="98097"/>
                    <a:pt x="205968" y="102971"/>
                  </a:cubicBezTo>
                  <a:cubicBezTo>
                    <a:pt x="205968" y="107440"/>
                    <a:pt x="202647" y="111133"/>
                    <a:pt x="198340" y="111718"/>
                  </a:cubicBezTo>
                  <a:lnTo>
                    <a:pt x="197142" y="111798"/>
                  </a:lnTo>
                  <a:lnTo>
                    <a:pt x="111786" y="111798"/>
                  </a:lnTo>
                  <a:lnTo>
                    <a:pt x="111809" y="197106"/>
                  </a:lnTo>
                  <a:cubicBezTo>
                    <a:pt x="111811" y="201981"/>
                    <a:pt x="107860" y="205935"/>
                    <a:pt x="102986" y="205935"/>
                  </a:cubicBezTo>
                  <a:cubicBezTo>
                    <a:pt x="98517" y="205935"/>
                    <a:pt x="94823" y="202616"/>
                    <a:pt x="94238" y="198308"/>
                  </a:cubicBezTo>
                  <a:lnTo>
                    <a:pt x="94157" y="197110"/>
                  </a:lnTo>
                  <a:lnTo>
                    <a:pt x="94134" y="111798"/>
                  </a:lnTo>
                  <a:lnTo>
                    <a:pt x="8826" y="111798"/>
                  </a:lnTo>
                  <a:cubicBezTo>
                    <a:pt x="3952" y="111798"/>
                    <a:pt x="0" y="107846"/>
                    <a:pt x="0" y="102971"/>
                  </a:cubicBezTo>
                  <a:cubicBezTo>
                    <a:pt x="0" y="98503"/>
                    <a:pt x="3320" y="94810"/>
                    <a:pt x="7628" y="94225"/>
                  </a:cubicBezTo>
                  <a:lnTo>
                    <a:pt x="8826" y="94145"/>
                  </a:lnTo>
                  <a:lnTo>
                    <a:pt x="94134" y="94145"/>
                  </a:lnTo>
                  <a:lnTo>
                    <a:pt x="94119" y="8828"/>
                  </a:lnTo>
                  <a:cubicBezTo>
                    <a:pt x="94118" y="3953"/>
                    <a:pt x="98069" y="0"/>
                    <a:pt x="102943" y="0"/>
                  </a:cubicBezTo>
                  <a:close/>
                </a:path>
              </a:pathLst>
            </a:custGeom>
            <a:solidFill>
              <a:srgbClr val="000000">
                <a:lumMod val="50000"/>
                <a:lumOff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A4953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raphic 28">
              <a:extLst>
                <a:ext uri="{FF2B5EF4-FFF2-40B4-BE49-F238E27FC236}">
                  <a16:creationId xmlns:a16="http://schemas.microsoft.com/office/drawing/2014/main" id="{98DFA848-9519-B2D9-6843-D5168E23E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06346" y="4887322"/>
              <a:ext cx="205967" cy="205934"/>
            </a:xfrm>
            <a:custGeom>
              <a:avLst/>
              <a:gdLst>
                <a:gd name="connsiteX0" fmla="*/ 102943 w 205967"/>
                <a:gd name="connsiteY0" fmla="*/ 0 h 205934"/>
                <a:gd name="connsiteX1" fmla="*/ 111691 w 205967"/>
                <a:gd name="connsiteY1" fmla="*/ 7627 h 205934"/>
                <a:gd name="connsiteX2" fmla="*/ 111772 w 205967"/>
                <a:gd name="connsiteY2" fmla="*/ 8824 h 205934"/>
                <a:gd name="connsiteX3" fmla="*/ 111786 w 205967"/>
                <a:gd name="connsiteY3" fmla="*/ 94145 h 205934"/>
                <a:gd name="connsiteX4" fmla="*/ 197142 w 205967"/>
                <a:gd name="connsiteY4" fmla="*/ 94145 h 205934"/>
                <a:gd name="connsiteX5" fmla="*/ 205968 w 205967"/>
                <a:gd name="connsiteY5" fmla="*/ 102971 h 205934"/>
                <a:gd name="connsiteX6" fmla="*/ 198340 w 205967"/>
                <a:gd name="connsiteY6" fmla="*/ 111718 h 205934"/>
                <a:gd name="connsiteX7" fmla="*/ 197142 w 205967"/>
                <a:gd name="connsiteY7" fmla="*/ 111798 h 205934"/>
                <a:gd name="connsiteX8" fmla="*/ 111786 w 205967"/>
                <a:gd name="connsiteY8" fmla="*/ 111798 h 205934"/>
                <a:gd name="connsiteX9" fmla="*/ 111809 w 205967"/>
                <a:gd name="connsiteY9" fmla="*/ 197106 h 205934"/>
                <a:gd name="connsiteX10" fmla="*/ 102986 w 205967"/>
                <a:gd name="connsiteY10" fmla="*/ 205935 h 205934"/>
                <a:gd name="connsiteX11" fmla="*/ 94238 w 205967"/>
                <a:gd name="connsiteY11" fmla="*/ 198308 h 205934"/>
                <a:gd name="connsiteX12" fmla="*/ 94157 w 205967"/>
                <a:gd name="connsiteY12" fmla="*/ 197110 h 205934"/>
                <a:gd name="connsiteX13" fmla="*/ 94134 w 205967"/>
                <a:gd name="connsiteY13" fmla="*/ 111798 h 205934"/>
                <a:gd name="connsiteX14" fmla="*/ 8826 w 205967"/>
                <a:gd name="connsiteY14" fmla="*/ 111798 h 205934"/>
                <a:gd name="connsiteX15" fmla="*/ 0 w 205967"/>
                <a:gd name="connsiteY15" fmla="*/ 102971 h 205934"/>
                <a:gd name="connsiteX16" fmla="*/ 7628 w 205967"/>
                <a:gd name="connsiteY16" fmla="*/ 94225 h 205934"/>
                <a:gd name="connsiteX17" fmla="*/ 8826 w 205967"/>
                <a:gd name="connsiteY17" fmla="*/ 94145 h 205934"/>
                <a:gd name="connsiteX18" fmla="*/ 94134 w 205967"/>
                <a:gd name="connsiteY18" fmla="*/ 94145 h 205934"/>
                <a:gd name="connsiteX19" fmla="*/ 94119 w 205967"/>
                <a:gd name="connsiteY19" fmla="*/ 8828 h 205934"/>
                <a:gd name="connsiteX20" fmla="*/ 102943 w 205967"/>
                <a:gd name="connsiteY20" fmla="*/ 0 h 20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5967" h="205934">
                  <a:moveTo>
                    <a:pt x="102943" y="0"/>
                  </a:moveTo>
                  <a:cubicBezTo>
                    <a:pt x="107412" y="0"/>
                    <a:pt x="111106" y="3319"/>
                    <a:pt x="111691" y="7627"/>
                  </a:cubicBezTo>
                  <a:lnTo>
                    <a:pt x="111772" y="8824"/>
                  </a:lnTo>
                  <a:lnTo>
                    <a:pt x="111786" y="94145"/>
                  </a:lnTo>
                  <a:lnTo>
                    <a:pt x="197142" y="94145"/>
                  </a:lnTo>
                  <a:cubicBezTo>
                    <a:pt x="202016" y="94145"/>
                    <a:pt x="205968" y="98097"/>
                    <a:pt x="205968" y="102971"/>
                  </a:cubicBezTo>
                  <a:cubicBezTo>
                    <a:pt x="205968" y="107440"/>
                    <a:pt x="202647" y="111133"/>
                    <a:pt x="198340" y="111718"/>
                  </a:cubicBezTo>
                  <a:lnTo>
                    <a:pt x="197142" y="111798"/>
                  </a:lnTo>
                  <a:lnTo>
                    <a:pt x="111786" y="111798"/>
                  </a:lnTo>
                  <a:lnTo>
                    <a:pt x="111809" y="197106"/>
                  </a:lnTo>
                  <a:cubicBezTo>
                    <a:pt x="111811" y="201981"/>
                    <a:pt x="107860" y="205935"/>
                    <a:pt x="102986" y="205935"/>
                  </a:cubicBezTo>
                  <a:cubicBezTo>
                    <a:pt x="98517" y="205935"/>
                    <a:pt x="94823" y="202616"/>
                    <a:pt x="94238" y="198308"/>
                  </a:cubicBezTo>
                  <a:lnTo>
                    <a:pt x="94157" y="197110"/>
                  </a:lnTo>
                  <a:lnTo>
                    <a:pt x="94134" y="111798"/>
                  </a:lnTo>
                  <a:lnTo>
                    <a:pt x="8826" y="111798"/>
                  </a:lnTo>
                  <a:cubicBezTo>
                    <a:pt x="3952" y="111798"/>
                    <a:pt x="0" y="107846"/>
                    <a:pt x="0" y="102971"/>
                  </a:cubicBezTo>
                  <a:cubicBezTo>
                    <a:pt x="0" y="98503"/>
                    <a:pt x="3320" y="94810"/>
                    <a:pt x="7628" y="94225"/>
                  </a:cubicBezTo>
                  <a:lnTo>
                    <a:pt x="8826" y="94145"/>
                  </a:lnTo>
                  <a:lnTo>
                    <a:pt x="94134" y="94145"/>
                  </a:lnTo>
                  <a:lnTo>
                    <a:pt x="94119" y="8828"/>
                  </a:lnTo>
                  <a:cubicBezTo>
                    <a:pt x="94118" y="3953"/>
                    <a:pt x="98069" y="0"/>
                    <a:pt x="102943" y="0"/>
                  </a:cubicBezTo>
                  <a:close/>
                </a:path>
              </a:pathLst>
            </a:custGeom>
            <a:solidFill>
              <a:srgbClr val="000000">
                <a:lumMod val="50000"/>
                <a:lumOff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A4953"/>
                </a:solidFill>
                <a:effectLst/>
                <a:uLnTx/>
                <a:uFillTx/>
              </a:endParaRPr>
            </a:p>
          </p:txBody>
        </p:sp>
        <p:grpSp>
          <p:nvGrpSpPr>
            <p:cNvPr id="24" name="Group 23" descr="The Internet">
              <a:extLst>
                <a:ext uri="{FF2B5EF4-FFF2-40B4-BE49-F238E27FC236}">
                  <a16:creationId xmlns:a16="http://schemas.microsoft.com/office/drawing/2014/main" id="{7DFEE808-0F1D-CC45-6C2B-87FE29D88BFC}"/>
                </a:ext>
              </a:extLst>
            </p:cNvPr>
            <p:cNvGrpSpPr/>
            <p:nvPr/>
          </p:nvGrpSpPr>
          <p:grpSpPr>
            <a:xfrm>
              <a:off x="8158619" y="4746442"/>
              <a:ext cx="1286385" cy="1176608"/>
              <a:chOff x="8530534" y="4014228"/>
              <a:chExt cx="1286385" cy="117660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177614C-2242-960A-114A-0EEB1BBA720F}"/>
                  </a:ext>
                </a:extLst>
              </p:cNvPr>
              <p:cNvSpPr txBox="1"/>
              <p:nvPr/>
            </p:nvSpPr>
            <p:spPr>
              <a:xfrm>
                <a:off x="8530534" y="4698393"/>
                <a:ext cx="128638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4953"/>
                    </a:solidFill>
                    <a:effectLst/>
                    <a:uLnTx/>
                    <a:uFillTx/>
                    <a:latin typeface="Segoe UI Semibold"/>
                  </a:rPr>
                  <a:t>The</a:t>
                </a:r>
                <a:b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4953"/>
                    </a:solidFill>
                    <a:effectLst/>
                    <a:uLnTx/>
                    <a:uFillTx/>
                    <a:latin typeface="Segoe UI Semibold"/>
                  </a:rPr>
                </a:b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4953"/>
                    </a:solidFill>
                    <a:effectLst/>
                    <a:uLnTx/>
                    <a:uFillTx/>
                    <a:latin typeface="Segoe UI Semibold"/>
                  </a:rPr>
                  <a:t>Internet</a:t>
                </a:r>
              </a:p>
            </p:txBody>
          </p:sp>
          <p:sp>
            <p:nvSpPr>
              <p:cNvPr id="26" name="Graphic 20">
                <a:extLst>
                  <a:ext uri="{FF2B5EF4-FFF2-40B4-BE49-F238E27FC236}">
                    <a16:creationId xmlns:a16="http://schemas.microsoft.com/office/drawing/2014/main" id="{E1D05F5A-599F-48A6-C1CA-FF7C1FD1E721}"/>
                  </a:ext>
                </a:extLst>
              </p:cNvPr>
              <p:cNvSpPr/>
              <p:nvPr/>
            </p:nvSpPr>
            <p:spPr>
              <a:xfrm>
                <a:off x="8945511" y="4014228"/>
                <a:ext cx="454759" cy="454361"/>
              </a:xfrm>
              <a:custGeom>
                <a:avLst/>
                <a:gdLst>
                  <a:gd name="connsiteX0" fmla="*/ 13742 w 190773"/>
                  <a:gd name="connsiteY0" fmla="*/ 75793 h 190606"/>
                  <a:gd name="connsiteX1" fmla="*/ 13742 w 190773"/>
                  <a:gd name="connsiteY1" fmla="*/ 142145 h 190606"/>
                  <a:gd name="connsiteX2" fmla="*/ 73109 w 190773"/>
                  <a:gd name="connsiteY2" fmla="*/ 147907 h 190606"/>
                  <a:gd name="connsiteX3" fmla="*/ 113651 w 190773"/>
                  <a:gd name="connsiteY3" fmla="*/ 188449 h 190606"/>
                  <a:gd name="connsiteX4" fmla="*/ 124067 w 190773"/>
                  <a:gd name="connsiteY4" fmla="*/ 188449 h 190606"/>
                  <a:gd name="connsiteX5" fmla="*/ 124780 w 190773"/>
                  <a:gd name="connsiteY5" fmla="*/ 178859 h 190606"/>
                  <a:gd name="connsiteX6" fmla="*/ 124067 w 190773"/>
                  <a:gd name="connsiteY6" fmla="*/ 178033 h 190606"/>
                  <a:gd name="connsiteX7" fmla="*/ 83897 w 190773"/>
                  <a:gd name="connsiteY7" fmla="*/ 137854 h 190606"/>
                  <a:gd name="connsiteX8" fmla="*/ 80093 w 190773"/>
                  <a:gd name="connsiteY8" fmla="*/ 75793 h 190606"/>
                  <a:gd name="connsiteX9" fmla="*/ 13742 w 190773"/>
                  <a:gd name="connsiteY9" fmla="*/ 75793 h 190606"/>
                  <a:gd name="connsiteX10" fmla="*/ 95510 w 190773"/>
                  <a:gd name="connsiteY10" fmla="*/ 0 h 190606"/>
                  <a:gd name="connsiteX11" fmla="*/ 2632 w 190773"/>
                  <a:gd name="connsiteY11" fmla="*/ 73977 h 190606"/>
                  <a:gd name="connsiteX12" fmla="*/ 7007 w 190773"/>
                  <a:gd name="connsiteY12" fmla="*/ 69058 h 190606"/>
                  <a:gd name="connsiteX13" fmla="*/ 23920 w 190773"/>
                  <a:gd name="connsiteY13" fmla="*/ 57407 h 190606"/>
                  <a:gd name="connsiteX14" fmla="*/ 65791 w 190773"/>
                  <a:gd name="connsiteY14" fmla="*/ 19914 h 190606"/>
                  <a:gd name="connsiteX15" fmla="*/ 64774 w 190773"/>
                  <a:gd name="connsiteY15" fmla="*/ 21573 h 190606"/>
                  <a:gd name="connsiteX16" fmla="*/ 52628 w 190773"/>
                  <a:gd name="connsiteY16" fmla="*/ 52807 h 190606"/>
                  <a:gd name="connsiteX17" fmla="*/ 66588 w 190773"/>
                  <a:gd name="connsiteY17" fmla="*/ 56050 h 190606"/>
                  <a:gd name="connsiteX18" fmla="*/ 95510 w 190773"/>
                  <a:gd name="connsiteY18" fmla="*/ 14288 h 190606"/>
                  <a:gd name="connsiteX19" fmla="*/ 96611 w 190773"/>
                  <a:gd name="connsiteY19" fmla="*/ 14338 h 190606"/>
                  <a:gd name="connsiteX20" fmla="*/ 125716 w 190773"/>
                  <a:gd name="connsiteY20" fmla="*/ 61924 h 190606"/>
                  <a:gd name="connsiteX21" fmla="*/ 78113 w 190773"/>
                  <a:gd name="connsiteY21" fmla="*/ 61917 h 190606"/>
                  <a:gd name="connsiteX22" fmla="*/ 86829 w 190773"/>
                  <a:gd name="connsiteY22" fmla="*/ 69058 h 190606"/>
                  <a:gd name="connsiteX23" fmla="*/ 92878 w 190773"/>
                  <a:gd name="connsiteY23" fmla="*/ 76195 h 190606"/>
                  <a:gd name="connsiteX24" fmla="*/ 127865 w 190773"/>
                  <a:gd name="connsiteY24" fmla="*/ 76209 h 190606"/>
                  <a:gd name="connsiteX25" fmla="*/ 128861 w 190773"/>
                  <a:gd name="connsiteY25" fmla="*/ 95265 h 190606"/>
                  <a:gd name="connsiteX26" fmla="*/ 126578 w 190773"/>
                  <a:gd name="connsiteY26" fmla="*/ 123841 h 190606"/>
                  <a:gd name="connsiteX27" fmla="*/ 101381 w 190773"/>
                  <a:gd name="connsiteY27" fmla="*/ 123842 h 190606"/>
                  <a:gd name="connsiteX28" fmla="*/ 98533 w 190773"/>
                  <a:gd name="connsiteY28" fmla="*/ 131853 h 190606"/>
                  <a:gd name="connsiteX29" fmla="*/ 97305 w 190773"/>
                  <a:gd name="connsiteY29" fmla="*/ 134441 h 190606"/>
                  <a:gd name="connsiteX30" fmla="*/ 96137 w 190773"/>
                  <a:gd name="connsiteY30" fmla="*/ 136626 h 190606"/>
                  <a:gd name="connsiteX31" fmla="*/ 97648 w 190773"/>
                  <a:gd name="connsiteY31" fmla="*/ 138122 h 190606"/>
                  <a:gd name="connsiteX32" fmla="*/ 123503 w 190773"/>
                  <a:gd name="connsiteY32" fmla="*/ 138124 h 190606"/>
                  <a:gd name="connsiteX33" fmla="*/ 116534 w 190773"/>
                  <a:gd name="connsiteY33" fmla="*/ 157027 h 190606"/>
                  <a:gd name="connsiteX34" fmla="*/ 127064 w 190773"/>
                  <a:gd name="connsiteY34" fmla="*/ 167578 h 190606"/>
                  <a:gd name="connsiteX35" fmla="*/ 138293 w 190773"/>
                  <a:gd name="connsiteY35" fmla="*/ 138134 h 190606"/>
                  <a:gd name="connsiteX36" fmla="*/ 164226 w 190773"/>
                  <a:gd name="connsiteY36" fmla="*/ 138126 h 190606"/>
                  <a:gd name="connsiteX37" fmla="*/ 128661 w 190773"/>
                  <a:gd name="connsiteY37" fmla="*/ 169167 h 190606"/>
                  <a:gd name="connsiteX38" fmla="*/ 130803 w 190773"/>
                  <a:gd name="connsiteY38" fmla="*/ 171299 h 190606"/>
                  <a:gd name="connsiteX39" fmla="*/ 131989 w 190773"/>
                  <a:gd name="connsiteY39" fmla="*/ 172635 h 190606"/>
                  <a:gd name="connsiteX40" fmla="*/ 135591 w 190773"/>
                  <a:gd name="connsiteY40" fmla="*/ 181710 h 190606"/>
                  <a:gd name="connsiteX41" fmla="*/ 190774 w 190773"/>
                  <a:gd name="connsiteY41" fmla="*/ 95265 h 190606"/>
                  <a:gd name="connsiteX42" fmla="*/ 95510 w 190773"/>
                  <a:gd name="connsiteY42" fmla="*/ 0 h 190606"/>
                  <a:gd name="connsiteX43" fmla="*/ 69678 w 190773"/>
                  <a:gd name="connsiteY43" fmla="*/ 86208 h 190606"/>
                  <a:gd name="connsiteX44" fmla="*/ 69678 w 190773"/>
                  <a:gd name="connsiteY44" fmla="*/ 131729 h 190606"/>
                  <a:gd name="connsiteX45" fmla="*/ 24158 w 190773"/>
                  <a:gd name="connsiteY45" fmla="*/ 131729 h 190606"/>
                  <a:gd name="connsiteX46" fmla="*/ 24158 w 190773"/>
                  <a:gd name="connsiteY46" fmla="*/ 86208 h 190606"/>
                  <a:gd name="connsiteX47" fmla="*/ 69678 w 190773"/>
                  <a:gd name="connsiteY47" fmla="*/ 86208 h 190606"/>
                  <a:gd name="connsiteX48" fmla="*/ 142245 w 190773"/>
                  <a:gd name="connsiteY48" fmla="*/ 76215 h 190606"/>
                  <a:gd name="connsiteX49" fmla="*/ 174226 w 190773"/>
                  <a:gd name="connsiteY49" fmla="*/ 76209 h 190606"/>
                  <a:gd name="connsiteX50" fmla="*/ 174300 w 190773"/>
                  <a:gd name="connsiteY50" fmla="*/ 76496 h 190606"/>
                  <a:gd name="connsiteX51" fmla="*/ 176486 w 190773"/>
                  <a:gd name="connsiteY51" fmla="*/ 95265 h 190606"/>
                  <a:gd name="connsiteX52" fmla="*/ 171301 w 190773"/>
                  <a:gd name="connsiteY52" fmla="*/ 123840 h 190606"/>
                  <a:gd name="connsiteX53" fmla="*/ 141074 w 190773"/>
                  <a:gd name="connsiteY53" fmla="*/ 123848 h 190606"/>
                  <a:gd name="connsiteX54" fmla="*/ 143149 w 190773"/>
                  <a:gd name="connsiteY54" fmla="*/ 95265 h 190606"/>
                  <a:gd name="connsiteX55" fmla="*/ 142245 w 190773"/>
                  <a:gd name="connsiteY55" fmla="*/ 76215 h 190606"/>
                  <a:gd name="connsiteX56" fmla="*/ 125217 w 190773"/>
                  <a:gd name="connsiteY56" fmla="*/ 19914 h 190606"/>
                  <a:gd name="connsiteX57" fmla="*/ 125435 w 190773"/>
                  <a:gd name="connsiteY57" fmla="*/ 19997 h 190606"/>
                  <a:gd name="connsiteX58" fmla="*/ 169327 w 190773"/>
                  <a:gd name="connsiteY58" fmla="*/ 61926 h 190606"/>
                  <a:gd name="connsiteX59" fmla="*/ 140292 w 190773"/>
                  <a:gd name="connsiteY59" fmla="*/ 61920 h 190606"/>
                  <a:gd name="connsiteX60" fmla="*/ 125217 w 190773"/>
                  <a:gd name="connsiteY60" fmla="*/ 19914 h 190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190773" h="190606">
                    <a:moveTo>
                      <a:pt x="13742" y="75793"/>
                    </a:moveTo>
                    <a:cubicBezTo>
                      <a:pt x="-4581" y="94116"/>
                      <a:pt x="-4581" y="123823"/>
                      <a:pt x="13742" y="142145"/>
                    </a:cubicBezTo>
                    <a:cubicBezTo>
                      <a:pt x="29884" y="158288"/>
                      <a:pt x="54863" y="160208"/>
                      <a:pt x="73109" y="147907"/>
                    </a:cubicBezTo>
                    <a:lnTo>
                      <a:pt x="113651" y="188449"/>
                    </a:lnTo>
                    <a:cubicBezTo>
                      <a:pt x="116528" y="191325"/>
                      <a:pt x="121190" y="191325"/>
                      <a:pt x="124067" y="188449"/>
                    </a:cubicBezTo>
                    <a:cubicBezTo>
                      <a:pt x="126681" y="185834"/>
                      <a:pt x="126919" y="181742"/>
                      <a:pt x="124780" y="178859"/>
                    </a:cubicBezTo>
                    <a:lnTo>
                      <a:pt x="124067" y="178033"/>
                    </a:lnTo>
                    <a:lnTo>
                      <a:pt x="83897" y="137854"/>
                    </a:lnTo>
                    <a:cubicBezTo>
                      <a:pt x="98314" y="119444"/>
                      <a:pt x="97046" y="92745"/>
                      <a:pt x="80093" y="75793"/>
                    </a:cubicBezTo>
                    <a:cubicBezTo>
                      <a:pt x="61771" y="57471"/>
                      <a:pt x="32064" y="57471"/>
                      <a:pt x="13742" y="75793"/>
                    </a:cubicBezTo>
                    <a:close/>
                    <a:moveTo>
                      <a:pt x="95510" y="0"/>
                    </a:moveTo>
                    <a:cubicBezTo>
                      <a:pt x="50214" y="0"/>
                      <a:pt x="12302" y="31612"/>
                      <a:pt x="2632" y="73977"/>
                    </a:cubicBezTo>
                    <a:cubicBezTo>
                      <a:pt x="3976" y="72270"/>
                      <a:pt x="5435" y="70629"/>
                      <a:pt x="7007" y="69058"/>
                    </a:cubicBezTo>
                    <a:cubicBezTo>
                      <a:pt x="12039" y="64026"/>
                      <a:pt x="17785" y="60142"/>
                      <a:pt x="23920" y="57407"/>
                    </a:cubicBezTo>
                    <a:cubicBezTo>
                      <a:pt x="32902" y="40429"/>
                      <a:pt x="47763" y="27030"/>
                      <a:pt x="65791" y="19914"/>
                    </a:cubicBezTo>
                    <a:lnTo>
                      <a:pt x="64774" y="21573"/>
                    </a:lnTo>
                    <a:cubicBezTo>
                      <a:pt x="59654" y="30084"/>
                      <a:pt x="55524" y="40730"/>
                      <a:pt x="52628" y="52807"/>
                    </a:cubicBezTo>
                    <a:cubicBezTo>
                      <a:pt x="57380" y="53295"/>
                      <a:pt x="62070" y="54374"/>
                      <a:pt x="66588" y="56050"/>
                    </a:cubicBezTo>
                    <a:cubicBezTo>
                      <a:pt x="72606" y="31022"/>
                      <a:pt x="83951" y="14288"/>
                      <a:pt x="95510" y="14288"/>
                    </a:cubicBezTo>
                    <a:lnTo>
                      <a:pt x="96611" y="14338"/>
                    </a:lnTo>
                    <a:cubicBezTo>
                      <a:pt x="108665" y="15441"/>
                      <a:pt x="120308" y="34509"/>
                      <a:pt x="125716" y="61924"/>
                    </a:cubicBezTo>
                    <a:lnTo>
                      <a:pt x="78113" y="61917"/>
                    </a:lnTo>
                    <a:cubicBezTo>
                      <a:pt x="81193" y="63963"/>
                      <a:pt x="84115" y="66343"/>
                      <a:pt x="86829" y="69058"/>
                    </a:cubicBezTo>
                    <a:cubicBezTo>
                      <a:pt x="89072" y="71301"/>
                      <a:pt x="91089" y="73690"/>
                      <a:pt x="92878" y="76195"/>
                    </a:cubicBezTo>
                    <a:lnTo>
                      <a:pt x="127865" y="76209"/>
                    </a:lnTo>
                    <a:cubicBezTo>
                      <a:pt x="128513" y="82308"/>
                      <a:pt x="128861" y="88687"/>
                      <a:pt x="128861" y="95265"/>
                    </a:cubicBezTo>
                    <a:cubicBezTo>
                      <a:pt x="128861" y="105357"/>
                      <a:pt x="128041" y="114980"/>
                      <a:pt x="126578" y="123841"/>
                    </a:cubicBezTo>
                    <a:lnTo>
                      <a:pt x="101381" y="123842"/>
                    </a:lnTo>
                    <a:cubicBezTo>
                      <a:pt x="100641" y="126563"/>
                      <a:pt x="99691" y="129241"/>
                      <a:pt x="98533" y="131853"/>
                    </a:cubicBezTo>
                    <a:lnTo>
                      <a:pt x="97305" y="134441"/>
                    </a:lnTo>
                    <a:lnTo>
                      <a:pt x="96137" y="136626"/>
                    </a:lnTo>
                    <a:lnTo>
                      <a:pt x="97648" y="138122"/>
                    </a:lnTo>
                    <a:lnTo>
                      <a:pt x="123503" y="138124"/>
                    </a:lnTo>
                    <a:cubicBezTo>
                      <a:pt x="121577" y="145254"/>
                      <a:pt x="119211" y="151627"/>
                      <a:pt x="116534" y="157027"/>
                    </a:cubicBezTo>
                    <a:lnTo>
                      <a:pt x="127064" y="167578"/>
                    </a:lnTo>
                    <a:cubicBezTo>
                      <a:pt x="131749" y="159405"/>
                      <a:pt x="135559" y="149398"/>
                      <a:pt x="138293" y="138134"/>
                    </a:cubicBezTo>
                    <a:lnTo>
                      <a:pt x="164226" y="138126"/>
                    </a:lnTo>
                    <a:cubicBezTo>
                      <a:pt x="155750" y="151687"/>
                      <a:pt x="143370" y="162558"/>
                      <a:pt x="128661" y="169167"/>
                    </a:cubicBezTo>
                    <a:lnTo>
                      <a:pt x="130803" y="171299"/>
                    </a:lnTo>
                    <a:lnTo>
                      <a:pt x="131989" y="172635"/>
                    </a:lnTo>
                    <a:cubicBezTo>
                      <a:pt x="134089" y="175447"/>
                      <a:pt x="135275" y="178581"/>
                      <a:pt x="135591" y="181710"/>
                    </a:cubicBezTo>
                    <a:cubicBezTo>
                      <a:pt x="168175" y="166583"/>
                      <a:pt x="190774" y="133563"/>
                      <a:pt x="190774" y="95265"/>
                    </a:cubicBezTo>
                    <a:cubicBezTo>
                      <a:pt x="190774" y="42651"/>
                      <a:pt x="148123" y="0"/>
                      <a:pt x="95510" y="0"/>
                    </a:cubicBezTo>
                    <a:close/>
                    <a:moveTo>
                      <a:pt x="69678" y="86208"/>
                    </a:moveTo>
                    <a:cubicBezTo>
                      <a:pt x="82248" y="98779"/>
                      <a:pt x="82248" y="119159"/>
                      <a:pt x="69678" y="131729"/>
                    </a:cubicBezTo>
                    <a:cubicBezTo>
                      <a:pt x="57108" y="144299"/>
                      <a:pt x="36728" y="144299"/>
                      <a:pt x="24158" y="131729"/>
                    </a:cubicBezTo>
                    <a:cubicBezTo>
                      <a:pt x="11587" y="119159"/>
                      <a:pt x="11587" y="98779"/>
                      <a:pt x="24158" y="86208"/>
                    </a:cubicBezTo>
                    <a:cubicBezTo>
                      <a:pt x="36728" y="73639"/>
                      <a:pt x="57108" y="73639"/>
                      <a:pt x="69678" y="86208"/>
                    </a:cubicBezTo>
                    <a:close/>
                    <a:moveTo>
                      <a:pt x="142245" y="76215"/>
                    </a:moveTo>
                    <a:lnTo>
                      <a:pt x="174226" y="76209"/>
                    </a:lnTo>
                    <a:lnTo>
                      <a:pt x="174300" y="76496"/>
                    </a:lnTo>
                    <a:cubicBezTo>
                      <a:pt x="175730" y="82519"/>
                      <a:pt x="176486" y="88804"/>
                      <a:pt x="176486" y="95265"/>
                    </a:cubicBezTo>
                    <a:cubicBezTo>
                      <a:pt x="176486" y="105323"/>
                      <a:pt x="174653" y="114954"/>
                      <a:pt x="171301" y="123840"/>
                    </a:cubicBezTo>
                    <a:lnTo>
                      <a:pt x="141074" y="123848"/>
                    </a:lnTo>
                    <a:cubicBezTo>
                      <a:pt x="142430" y="114806"/>
                      <a:pt x="143149" y="105199"/>
                      <a:pt x="143149" y="95265"/>
                    </a:cubicBezTo>
                    <a:cubicBezTo>
                      <a:pt x="143149" y="88752"/>
                      <a:pt x="142840" y="82380"/>
                      <a:pt x="142245" y="76215"/>
                    </a:cubicBezTo>
                    <a:close/>
                    <a:moveTo>
                      <a:pt x="125217" y="19914"/>
                    </a:moveTo>
                    <a:lnTo>
                      <a:pt x="125435" y="19997"/>
                    </a:lnTo>
                    <a:cubicBezTo>
                      <a:pt x="144937" y="27757"/>
                      <a:pt x="160710" y="42877"/>
                      <a:pt x="169327" y="61926"/>
                    </a:cubicBezTo>
                    <a:lnTo>
                      <a:pt x="140292" y="61920"/>
                    </a:lnTo>
                    <a:cubicBezTo>
                      <a:pt x="137307" y="45228"/>
                      <a:pt x="132099" y="30697"/>
                      <a:pt x="125217" y="19914"/>
                    </a:cubicBezTo>
                    <a:close/>
                  </a:path>
                </a:pathLst>
              </a:custGeom>
              <a:solidFill>
                <a:srgbClr val="3A495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A4953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0" name="Subtitle 2">
            <a:extLst>
              <a:ext uri="{FF2B5EF4-FFF2-40B4-BE49-F238E27FC236}">
                <a16:creationId xmlns:a16="http://schemas.microsoft.com/office/drawing/2014/main" id="{D27E770A-4790-0D03-85AD-3FF949483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508" y="76124"/>
            <a:ext cx="10304091" cy="683219"/>
          </a:xfrm>
        </p:spPr>
        <p:txBody>
          <a:bodyPr/>
          <a:lstStyle/>
          <a:p>
            <a:r>
              <a:rPr lang="en-US" dirty="0"/>
              <a:t>Microsoft 365 Copilot</a:t>
            </a:r>
          </a:p>
        </p:txBody>
      </p:sp>
    </p:spTree>
    <p:extLst>
      <p:ext uri="{BB962C8B-B14F-4D97-AF65-F5344CB8AC3E}">
        <p14:creationId xmlns:p14="http://schemas.microsoft.com/office/powerpoint/2010/main" val="37186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023716-C1D0-46C9-7DE7-410D8944E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460" y="183886"/>
            <a:ext cx="11558045" cy="683219"/>
          </a:xfrm>
        </p:spPr>
        <p:txBody>
          <a:bodyPr/>
          <a:lstStyle/>
          <a:p>
            <a:r>
              <a:rPr lang="en-US" dirty="0"/>
              <a:t>M365 Copilot Architecture</a:t>
            </a:r>
          </a:p>
        </p:txBody>
      </p:sp>
      <p:pic>
        <p:nvPicPr>
          <p:cNvPr id="1026" name="Picture 2" descr="Diagram that shows the relationship among the components of Microsoft Copilot for Microsoft 365, such as Microsoft Graph and LLM.">
            <a:extLst>
              <a:ext uri="{FF2B5EF4-FFF2-40B4-BE49-F238E27FC236}">
                <a16:creationId xmlns:a16="http://schemas.microsoft.com/office/drawing/2014/main" id="{4E5F9773-1BC7-6770-F60B-8A092326EA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4"/>
          <a:stretch/>
        </p:blipFill>
        <p:spPr bwMode="auto">
          <a:xfrm>
            <a:off x="215460" y="1000489"/>
            <a:ext cx="11558045" cy="56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46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023716-C1D0-46C9-7DE7-410D8944E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460" y="183886"/>
            <a:ext cx="11558045" cy="683219"/>
          </a:xfrm>
        </p:spPr>
        <p:txBody>
          <a:bodyPr/>
          <a:lstStyle/>
          <a:p>
            <a:r>
              <a:rPr lang="en-US" dirty="0"/>
              <a:t>M365 Copilot – Extensibility Path</a:t>
            </a:r>
          </a:p>
        </p:txBody>
      </p:sp>
      <p:pic>
        <p:nvPicPr>
          <p:cNvPr id="2050" name="Picture 2" descr="Chart with organizational 'Knowledge' as the x-axis and user 'Skills' as the y-axis showing that you can extend Copilot skills with plugins and extend Copilot knowledge with Graph connectors">
            <a:extLst>
              <a:ext uri="{FF2B5EF4-FFF2-40B4-BE49-F238E27FC236}">
                <a16:creationId xmlns:a16="http://schemas.microsoft.com/office/drawing/2014/main" id="{46AB1707-631F-CEA5-7AC7-30E51B586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9" r="14269"/>
          <a:stretch/>
        </p:blipFill>
        <p:spPr bwMode="auto">
          <a:xfrm>
            <a:off x="1898249" y="867105"/>
            <a:ext cx="7543290" cy="59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25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023716-C1D0-46C9-7DE7-410D8944E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460" y="183886"/>
            <a:ext cx="11558045" cy="683219"/>
          </a:xfrm>
        </p:spPr>
        <p:txBody>
          <a:bodyPr/>
          <a:lstStyle/>
          <a:p>
            <a:r>
              <a:rPr lang="en-US" dirty="0"/>
              <a:t>When to Use What?</a:t>
            </a:r>
          </a:p>
        </p:txBody>
      </p:sp>
      <p:pic>
        <p:nvPicPr>
          <p:cNvPr id="4098" name="Picture 2" descr="Decision-making questions to figure out which Copilot for Microsoft 365 extensibility service you should use">
            <a:extLst>
              <a:ext uri="{FF2B5EF4-FFF2-40B4-BE49-F238E27FC236}">
                <a16:creationId xmlns:a16="http://schemas.microsoft.com/office/drawing/2014/main" id="{E4DCEB9B-6598-78D1-B5FD-5B0C54137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59" y="960578"/>
            <a:ext cx="11558045" cy="547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76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023716-C1D0-46C9-7DE7-410D8944E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460" y="183886"/>
            <a:ext cx="10630018" cy="683219"/>
          </a:xfrm>
        </p:spPr>
        <p:txBody>
          <a:bodyPr/>
          <a:lstStyle/>
          <a:p>
            <a:r>
              <a:rPr lang="en-US" dirty="0"/>
              <a:t>Plugins &amp; Graph Connectors</a:t>
            </a:r>
          </a:p>
        </p:txBody>
      </p:sp>
      <p:pic>
        <p:nvPicPr>
          <p:cNvPr id="3074" name="Picture 2" descr="Illustration showing how plugins and connectors interact with Copilot and Microsoft 365 data">
            <a:extLst>
              <a:ext uri="{FF2B5EF4-FFF2-40B4-BE49-F238E27FC236}">
                <a16:creationId xmlns:a16="http://schemas.microsoft.com/office/drawing/2014/main" id="{F4A820BF-E620-5D70-5A8E-5E504D6E0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17" y="920914"/>
            <a:ext cx="10727730" cy="57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80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023716-C1D0-46C9-7DE7-410D8944E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460" y="183886"/>
            <a:ext cx="11558045" cy="683219"/>
          </a:xfrm>
        </p:spPr>
        <p:txBody>
          <a:bodyPr/>
          <a:lstStyle/>
          <a:p>
            <a:r>
              <a:rPr lang="en-US" dirty="0"/>
              <a:t>Teams Messaging Extension Plugin - Building Blocks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3E797-8FFA-3537-E3E5-739711800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60"/>
          <a:stretch/>
        </p:blipFill>
        <p:spPr>
          <a:xfrm>
            <a:off x="215461" y="1483341"/>
            <a:ext cx="11558045" cy="434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2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023716-C1D0-46C9-7DE7-410D8944E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460" y="183886"/>
            <a:ext cx="11558045" cy="683219"/>
          </a:xfrm>
        </p:spPr>
        <p:txBody>
          <a:bodyPr/>
          <a:lstStyle/>
          <a:p>
            <a:r>
              <a:rPr lang="en-US" dirty="0"/>
              <a:t>Pre-Requisites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244CC08-F2E8-EF6C-E780-5F65F320A1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7081726"/>
              </p:ext>
            </p:extLst>
          </p:nvPr>
        </p:nvGraphicFramePr>
        <p:xfrm>
          <a:off x="1448675" y="1497726"/>
          <a:ext cx="8120994" cy="400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055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149</TotalTime>
  <Words>131</Words>
  <Application>Microsoft Macintosh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Segoe UI</vt:lpstr>
      <vt:lpstr>Segoe UI Semibold</vt:lpstr>
      <vt:lpstr>Wingdings</vt:lpstr>
      <vt:lpstr>Custom</vt:lpstr>
      <vt:lpstr>Build a Microsoft 365 Copilot Extension to Bring External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Arjun Menon</dc:creator>
  <cp:lastModifiedBy>Arjun Menon</cp:lastModifiedBy>
  <cp:revision>52</cp:revision>
  <dcterms:created xsi:type="dcterms:W3CDTF">2024-03-26T08:55:22Z</dcterms:created>
  <dcterms:modified xsi:type="dcterms:W3CDTF">2024-03-27T05:22:34Z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