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57" r:id="rId11"/>
  </p:sldIdLst>
  <p:sldSz cx="18288000" cy="10287000"/>
  <p:notesSz cx="6858000" cy="9144000"/>
  <p:embeddedFontLst>
    <p:embeddedFont>
      <p:font typeface="Antonio Bold" panose="02000803000000000000" pitchFamily="2" charset="77"/>
      <p:regular r:id="rId13"/>
      <p:bold r:id="rId14"/>
    </p:embeddedFont>
    <p:embeddedFont>
      <p:font typeface="Assistant Regular" pitchFamily="2" charset="-79"/>
      <p:regular r:id="rId15"/>
    </p:embeddedFont>
    <p:embeddedFont>
      <p:font typeface="Assistant Regular Bold" pitchFamily="2" charset="-79"/>
      <p:regular r:id="rId16"/>
      <p:bold r:id="rId17"/>
    </p:embeddedFont>
    <p:embeddedFont>
      <p:font typeface="Avenir Next" panose="020B0503020202020204" pitchFamily="34" charset="0"/>
      <p:regular r:id="rId18"/>
      <p:bold r:id="rId19"/>
      <p:italic r:id="rId20"/>
      <p:boldItalic r:id="rId21"/>
    </p:embeddedFont>
    <p:embeddedFont>
      <p:font typeface="Avenir Next Demi Bold" panose="020B0503020202020204" pitchFamily="34" charset="0"/>
      <p:regular r:id="rId22"/>
      <p:bold r:id="rId23"/>
      <p:italic r:id="rId24"/>
      <p:boldItalic r:id="rId25"/>
    </p:embeddedFont>
    <p:embeddedFont>
      <p:font typeface="Lato Bold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9C8982B-DBFA-1B43-881A-11852EF365AA}">
          <p14:sldIdLst>
            <p14:sldId id="256"/>
            <p14:sldId id="259"/>
            <p14:sldId id="260"/>
            <p14:sldId id="261"/>
            <p14:sldId id="262"/>
            <p14:sldId id="263"/>
            <p14:sldId id="258"/>
            <p14:sldId id="264"/>
            <p14:sldId id="265"/>
          </p14:sldIdLst>
        </p14:section>
        <p14:section name="Appendix" id="{B682A67A-2F5A-964D-ADFD-467B03EC34A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4AC"/>
    <a:srgbClr val="0B0472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CF079-33C4-4B4E-935C-51113554CFD0}" v="7" dt="2024-09-27T01:31:05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37" autoAdjust="0"/>
  </p:normalViewPr>
  <p:slideViewPr>
    <p:cSldViewPr>
      <p:cViewPr varScale="1">
        <p:scale>
          <a:sx n="69" d="100"/>
          <a:sy n="69" d="100"/>
        </p:scale>
        <p:origin x="3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4FB43-20B9-8A44-9A6A-785F6F404F7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C2069-F07B-2F4B-A68D-C62755A98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2069-F07B-2F4B-A68D-C62755A98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hyperlink" Target="https://www.hindustantimes.com/entertainment/tamil-cinema/rajinikanth-film-jailer-release-live-updates-jackie-shroff-tamannaah-bhatia-101691635391225.html" TargetMode="Externa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558117" y="438523"/>
            <a:ext cx="6079017" cy="619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M365 Coimbatore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862067-1A35-8D59-F6E6-C56D32120181}"/>
              </a:ext>
            </a:extLst>
          </p:cNvPr>
          <p:cNvGrpSpPr/>
          <p:nvPr/>
        </p:nvGrpSpPr>
        <p:grpSpPr>
          <a:xfrm>
            <a:off x="13296301" y="360136"/>
            <a:ext cx="2572601" cy="464743"/>
            <a:chOff x="13005691" y="371038"/>
            <a:chExt cx="2572601" cy="464743"/>
          </a:xfrm>
        </p:grpSpPr>
        <p:sp>
          <p:nvSpPr>
            <p:cNvPr id="13" name="TextBox 13"/>
            <p:cNvSpPr txBox="1"/>
            <p:nvPr/>
          </p:nvSpPr>
          <p:spPr>
            <a:xfrm>
              <a:off x="13358967" y="371038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ssistant Regular Bold"/>
                </a:rPr>
                <a:t>M365Coimbatore</a:t>
              </a:r>
            </a:p>
          </p:txBody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005691" y="603410"/>
              <a:ext cx="241472" cy="196690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5636876" y="3075263"/>
            <a:ext cx="12270124" cy="332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199" spc="-143" dirty="0">
                <a:solidFill>
                  <a:srgbClr val="FFFFFF"/>
                </a:solidFill>
                <a:latin typeface="Antonio Bold"/>
              </a:rPr>
              <a:t>Copilot for developer productivity - Building a MS Graph connector</a:t>
            </a:r>
          </a:p>
          <a:p>
            <a:endParaRPr lang="en-US" sz="7199" spc="-143" dirty="0">
              <a:solidFill>
                <a:srgbClr val="FFFFFF"/>
              </a:solidFill>
              <a:latin typeface="Antonio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04033" y="4098569"/>
            <a:ext cx="7315557" cy="471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Assistant Regular"/>
              </a:rPr>
              <a:t>Arjun Menon, MVP, PnP Team Member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324476" y="7516025"/>
            <a:ext cx="2949086" cy="507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Assistant Regular Bold"/>
              </a:rPr>
              <a:t>Brought to you by </a:t>
            </a:r>
          </a:p>
        </p:txBody>
      </p:sp>
      <p:pic>
        <p:nvPicPr>
          <p:cNvPr id="31" name="Picture 30" descr="A picture containing text, weapon, brass knucks&#10;&#10;Description automatically generated">
            <a:extLst>
              <a:ext uri="{FF2B5EF4-FFF2-40B4-BE49-F238E27FC236}">
                <a16:creationId xmlns:a16="http://schemas.microsoft.com/office/drawing/2014/main" id="{F996C9C2-84AA-730C-DBF9-FB7B139108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30"/>
          <a:stretch/>
        </p:blipFill>
        <p:spPr>
          <a:xfrm>
            <a:off x="397106" y="431779"/>
            <a:ext cx="1167938" cy="68762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12BEA74-1098-1BF6-78BC-9F95F62DC97A}"/>
              </a:ext>
            </a:extLst>
          </p:cNvPr>
          <p:cNvGrpSpPr/>
          <p:nvPr/>
        </p:nvGrpSpPr>
        <p:grpSpPr>
          <a:xfrm>
            <a:off x="15690096" y="360137"/>
            <a:ext cx="2547201" cy="464743"/>
            <a:chOff x="15500159" y="399359"/>
            <a:chExt cx="2547201" cy="464743"/>
          </a:xfrm>
        </p:grpSpPr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743B6074-9424-0F3B-7E7E-DFADAA771166}"/>
                </a:ext>
              </a:extLst>
            </p:cNvPr>
            <p:cNvSpPr txBox="1"/>
            <p:nvPr/>
          </p:nvSpPr>
          <p:spPr>
            <a:xfrm>
              <a:off x="15828035" y="399359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ssistant Regular Bold"/>
                </a:rPr>
                <a:t>#M365Coimbatore</a:t>
              </a:r>
            </a:p>
          </p:txBody>
        </p:sp>
        <p:pic>
          <p:nvPicPr>
            <p:cNvPr id="34" name="Picture 14">
              <a:extLst>
                <a:ext uri="{FF2B5EF4-FFF2-40B4-BE49-F238E27FC236}">
                  <a16:creationId xmlns:a16="http://schemas.microsoft.com/office/drawing/2014/main" id="{25547841-48B7-488F-D418-02F6C89D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500159" y="631731"/>
              <a:ext cx="241472" cy="19669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E9B48-990E-C090-6F95-E14C60E9DCDE}"/>
              </a:ext>
            </a:extLst>
          </p:cNvPr>
          <p:cNvGrpSpPr/>
          <p:nvPr/>
        </p:nvGrpSpPr>
        <p:grpSpPr>
          <a:xfrm>
            <a:off x="404033" y="4519694"/>
            <a:ext cx="2572601" cy="464743"/>
            <a:chOff x="13005691" y="371038"/>
            <a:chExt cx="2572601" cy="464743"/>
          </a:xfrm>
        </p:grpSpPr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59E1373D-9051-28B8-746E-9A689E819E03}"/>
                </a:ext>
              </a:extLst>
            </p:cNvPr>
            <p:cNvSpPr txBox="1"/>
            <p:nvPr/>
          </p:nvSpPr>
          <p:spPr>
            <a:xfrm>
              <a:off x="13358967" y="371038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ssistant Regular Bold"/>
                </a:rPr>
                <a:t>arjunumenon</a:t>
              </a:r>
            </a:p>
          </p:txBody>
        </p:sp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3A28DDF4-C2F9-0BA2-C2A7-823F3832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005691" y="603410"/>
              <a:ext cx="241472" cy="19669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ABC629-1014-CB59-9840-5641EAEA0D9B}"/>
              </a:ext>
            </a:extLst>
          </p:cNvPr>
          <p:cNvGrpSpPr/>
          <p:nvPr/>
        </p:nvGrpSpPr>
        <p:grpSpPr>
          <a:xfrm>
            <a:off x="2385233" y="4511313"/>
            <a:ext cx="2812756" cy="481503"/>
            <a:chOff x="3645247" y="5502101"/>
            <a:chExt cx="2812756" cy="481503"/>
          </a:xfrm>
        </p:grpSpPr>
        <p:sp>
          <p:nvSpPr>
            <p:cNvPr id="27" name="TextBox 27"/>
            <p:cNvSpPr txBox="1"/>
            <p:nvPr/>
          </p:nvSpPr>
          <p:spPr>
            <a:xfrm>
              <a:off x="4018130" y="5502101"/>
              <a:ext cx="2439873" cy="464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ssistant Regular Bold"/>
                </a:rPr>
                <a:t>in/arjunumenon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264ACA6C-9DA0-903E-0005-BC6AC6CE7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247" y="5684650"/>
              <a:ext cx="298954" cy="298954"/>
            </a:xfrm>
            <a:prstGeom prst="rect">
              <a:avLst/>
            </a:prstGeom>
          </p:spPr>
        </p:pic>
      </p:grp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5A6BBB5-66BF-F823-45B6-715BA02B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" b="2696"/>
          <a:stretch/>
        </p:blipFill>
        <p:spPr bwMode="auto">
          <a:xfrm>
            <a:off x="846849" y="1254753"/>
            <a:ext cx="2632811" cy="26328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utoShape 18" descr="Quadra - Logos">
            <a:extLst>
              <a:ext uri="{FF2B5EF4-FFF2-40B4-BE49-F238E27FC236}">
                <a16:creationId xmlns:a16="http://schemas.microsoft.com/office/drawing/2014/main" id="{7A38B531-D85C-BC18-861D-5CB5247C4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1742" y="42452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AutoShape 11">
            <a:extLst>
              <a:ext uri="{FF2B5EF4-FFF2-40B4-BE49-F238E27FC236}">
                <a16:creationId xmlns:a16="http://schemas.microsoft.com/office/drawing/2014/main" id="{5980F73D-FC41-3A3F-03D8-4F67BBE12A78}"/>
              </a:ext>
            </a:extLst>
          </p:cNvPr>
          <p:cNvSpPr/>
          <p:nvPr/>
        </p:nvSpPr>
        <p:spPr>
          <a:xfrm rot="5400000" flipH="1">
            <a:off x="8808727" y="7267667"/>
            <a:ext cx="36000" cy="18116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649F19B6-778E-C6F3-A9D2-0126F32E111E}"/>
              </a:ext>
            </a:extLst>
          </p:cNvPr>
          <p:cNvGrpSpPr/>
          <p:nvPr/>
        </p:nvGrpSpPr>
        <p:grpSpPr>
          <a:xfrm>
            <a:off x="1843329" y="8839311"/>
            <a:ext cx="14641377" cy="723789"/>
            <a:chOff x="1843329" y="8839311"/>
            <a:chExt cx="14641377" cy="723789"/>
          </a:xfrm>
        </p:grpSpPr>
        <p:pic>
          <p:nvPicPr>
            <p:cNvPr id="62" name="Picture 6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5582436-E4C0-F6BF-640D-F54F59AC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9" y="8909495"/>
              <a:ext cx="2579108" cy="643067"/>
            </a:xfrm>
            <a:prstGeom prst="rect">
              <a:avLst/>
            </a:prstGeom>
          </p:spPr>
        </p:pic>
        <p:pic>
          <p:nvPicPr>
            <p:cNvPr id="1024" name="Picture 1023" descr="Logo&#10;&#10;Description automatically generated">
              <a:extLst>
                <a:ext uri="{FF2B5EF4-FFF2-40B4-BE49-F238E27FC236}">
                  <a16:creationId xmlns:a16="http://schemas.microsoft.com/office/drawing/2014/main" id="{C7F14103-4A82-8335-BB29-6E91A129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192" y="8920033"/>
              <a:ext cx="1306440" cy="643067"/>
            </a:xfrm>
            <a:prstGeom prst="rect">
              <a:avLst/>
            </a:prstGeom>
          </p:spPr>
        </p:pic>
        <p:pic>
          <p:nvPicPr>
            <p:cNvPr id="1031" name="Picture 1030" descr="Logo, company name&#10;&#10;Description automatically generated">
              <a:extLst>
                <a:ext uri="{FF2B5EF4-FFF2-40B4-BE49-F238E27FC236}">
                  <a16:creationId xmlns:a16="http://schemas.microsoft.com/office/drawing/2014/main" id="{4EE50069-CC0D-4D7A-55F9-934DDC35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387" y="8879895"/>
              <a:ext cx="2724173" cy="683205"/>
            </a:xfrm>
            <a:prstGeom prst="rect">
              <a:avLst/>
            </a:prstGeom>
          </p:spPr>
        </p:pic>
        <p:pic>
          <p:nvPicPr>
            <p:cNvPr id="1035" name="Picture 103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07E6C80-71A9-3339-EFED-710BC6041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2315" y="8889968"/>
              <a:ext cx="3519419" cy="658131"/>
            </a:xfrm>
            <a:prstGeom prst="rect">
              <a:avLst/>
            </a:prstGeom>
          </p:spPr>
        </p:pic>
        <p:pic>
          <p:nvPicPr>
            <p:cNvPr id="1056" name="Picture 1055" descr="Logo&#10;&#10;Description automatically generated">
              <a:extLst>
                <a:ext uri="{FF2B5EF4-FFF2-40B4-BE49-F238E27FC236}">
                  <a16:creationId xmlns:a16="http://schemas.microsoft.com/office/drawing/2014/main" id="{0A4D2720-5006-0440-8042-8A2EC087C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9977" y="8839311"/>
              <a:ext cx="2084729" cy="705786"/>
            </a:xfrm>
            <a:prstGeom prst="rect">
              <a:avLst/>
            </a:prstGeom>
          </p:spPr>
        </p:pic>
      </p:grpSp>
      <p:sp>
        <p:nvSpPr>
          <p:cNvPr id="3" name="TextBox 25">
            <a:extLst>
              <a:ext uri="{FF2B5EF4-FFF2-40B4-BE49-F238E27FC236}">
                <a16:creationId xmlns:a16="http://schemas.microsoft.com/office/drawing/2014/main" id="{51448B0F-F2A6-A2DB-EB87-BB4F42C00B5E}"/>
              </a:ext>
            </a:extLst>
          </p:cNvPr>
          <p:cNvSpPr txBox="1"/>
          <p:nvPr/>
        </p:nvSpPr>
        <p:spPr>
          <a:xfrm>
            <a:off x="396179" y="7869110"/>
            <a:ext cx="7315557" cy="471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Assistant Regular"/>
              </a:rPr>
              <a:t>Manoj Mittal, Sr. Consultant Microsoft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93C9FD-AE9F-B788-FEEF-747DBD7460A3}"/>
              </a:ext>
            </a:extLst>
          </p:cNvPr>
          <p:cNvGrpSpPr/>
          <p:nvPr/>
        </p:nvGrpSpPr>
        <p:grpSpPr>
          <a:xfrm>
            <a:off x="396179" y="8290235"/>
            <a:ext cx="2572601" cy="464743"/>
            <a:chOff x="13005691" y="371038"/>
            <a:chExt cx="2572601" cy="464743"/>
          </a:xfrm>
        </p:grpSpPr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BAB480A9-969A-CF53-20DE-F01B81F701A7}"/>
                </a:ext>
              </a:extLst>
            </p:cNvPr>
            <p:cNvSpPr txBox="1"/>
            <p:nvPr/>
          </p:nvSpPr>
          <p:spPr>
            <a:xfrm>
              <a:off x="13358967" y="371038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dirty="0" err="1">
                  <a:solidFill>
                    <a:srgbClr val="FFFFFF"/>
                  </a:solidFill>
                  <a:latin typeface="Assistant Regular Bold"/>
                </a:rPr>
                <a:t>manojmcan</a:t>
              </a:r>
              <a:endParaRPr lang="en-US" dirty="0">
                <a:solidFill>
                  <a:srgbClr val="FFFFFF"/>
                </a:solidFill>
                <a:latin typeface="Assistant Regular Bold"/>
              </a:endParaRPr>
            </a:p>
          </p:txBody>
        </p:sp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AD7A616B-261C-D151-98B1-9A8265930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005691" y="603410"/>
              <a:ext cx="241472" cy="19669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600CD3-F2F2-E477-A2B6-D310942F28D9}"/>
              </a:ext>
            </a:extLst>
          </p:cNvPr>
          <p:cNvGrpSpPr/>
          <p:nvPr/>
        </p:nvGrpSpPr>
        <p:grpSpPr>
          <a:xfrm>
            <a:off x="2377379" y="8281854"/>
            <a:ext cx="2812756" cy="481503"/>
            <a:chOff x="3645247" y="5502101"/>
            <a:chExt cx="2812756" cy="481503"/>
          </a:xfrm>
        </p:grpSpPr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09F3755B-B5A4-EA86-408E-751B6AE04D17}"/>
                </a:ext>
              </a:extLst>
            </p:cNvPr>
            <p:cNvSpPr txBox="1"/>
            <p:nvPr/>
          </p:nvSpPr>
          <p:spPr>
            <a:xfrm>
              <a:off x="4018130" y="5502101"/>
              <a:ext cx="2439873" cy="464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ssistant Regular Bold"/>
                </a:rPr>
                <a:t>in/manojmittal12</a:t>
              </a: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22466CC0-8B73-801D-ED32-7F2D3261E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247" y="5684650"/>
              <a:ext cx="298954" cy="298954"/>
            </a:xfrm>
            <a:prstGeom prst="rect">
              <a:avLst/>
            </a:prstGeom>
          </p:spPr>
        </p:pic>
      </p:grpSp>
      <p:pic>
        <p:nvPicPr>
          <p:cNvPr id="11" name="Picture 16">
            <a:extLst>
              <a:ext uri="{FF2B5EF4-FFF2-40B4-BE49-F238E27FC236}">
                <a16:creationId xmlns:a16="http://schemas.microsoft.com/office/drawing/2014/main" id="{89A63080-14DD-C575-3DF1-A3AA041D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995" y="5025294"/>
            <a:ext cx="2632811" cy="26328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8" descr="Quadra - Logos">
            <a:extLst>
              <a:ext uri="{FF2B5EF4-FFF2-40B4-BE49-F238E27FC236}">
                <a16:creationId xmlns:a16="http://schemas.microsoft.com/office/drawing/2014/main" id="{C01F48F4-CC3A-2B54-16BC-DB9C3029E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3888" y="80158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4C320A2-AB79-C746-846B-4BADC7EF0787}"/>
              </a:ext>
            </a:extLst>
          </p:cNvPr>
          <p:cNvSpPr txBox="1"/>
          <p:nvPr/>
        </p:nvSpPr>
        <p:spPr>
          <a:xfrm>
            <a:off x="762000" y="1648931"/>
            <a:ext cx="16250121" cy="17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A2AD16-06FE-DB4F-AD29-D7272FA696B5}"/>
              </a:ext>
            </a:extLst>
          </p:cNvPr>
          <p:cNvSpPr txBox="1"/>
          <p:nvPr/>
        </p:nvSpPr>
        <p:spPr>
          <a:xfrm>
            <a:off x="716848" y="-3464"/>
            <a:ext cx="120995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500" dirty="0">
                <a:solidFill>
                  <a:srgbClr val="3334AC"/>
                </a:solidFill>
                <a:latin typeface="Avenir Next" panose="020B0503020202020204" pitchFamily="34" charset="0"/>
              </a:rPr>
              <a:t>Slide Title Goes Here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B9E61AB5-E1B4-A942-A2BD-92F26F8A7B92}"/>
              </a:ext>
            </a:extLst>
          </p:cNvPr>
          <p:cNvSpPr/>
          <p:nvPr/>
        </p:nvSpPr>
        <p:spPr>
          <a:xfrm rot="5400000">
            <a:off x="9217233" y="-7207468"/>
            <a:ext cx="9535" cy="16920000"/>
          </a:xfrm>
          <a:prstGeom prst="rect">
            <a:avLst/>
          </a:prstGeom>
          <a:solidFill>
            <a:srgbClr val="747474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2950F38-3BEB-594C-AFFA-1602957F3BF5}"/>
              </a:ext>
            </a:extLst>
          </p:cNvPr>
          <p:cNvSpPr txBox="1"/>
          <p:nvPr/>
        </p:nvSpPr>
        <p:spPr>
          <a:xfrm>
            <a:off x="14517882" y="785329"/>
            <a:ext cx="317956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117" dirty="0">
                <a:solidFill>
                  <a:srgbClr val="3334AC"/>
                </a:solidFill>
                <a:latin typeface="Lato Bold"/>
              </a:rPr>
              <a:t>M365 Coimbatore | </a:t>
            </a:r>
            <a:r>
              <a:rPr lang="en-US" spc="117" dirty="0">
                <a:solidFill>
                  <a:srgbClr val="3334AC"/>
                </a:solidFill>
                <a:latin typeface="Lato Bold"/>
              </a:rPr>
              <a:t>2024</a:t>
            </a:r>
            <a:endParaRPr lang="en-US" sz="1800" spc="117" dirty="0">
              <a:solidFill>
                <a:srgbClr val="3334AC"/>
              </a:solidFill>
              <a:latin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4C320A2-AB79-C746-846B-4BADC7EF0787}"/>
              </a:ext>
            </a:extLst>
          </p:cNvPr>
          <p:cNvSpPr txBox="1"/>
          <p:nvPr/>
        </p:nvSpPr>
        <p:spPr>
          <a:xfrm>
            <a:off x="762000" y="1648931"/>
            <a:ext cx="16250121" cy="17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A2AD16-06FE-DB4F-AD29-D7272FA696B5}"/>
              </a:ext>
            </a:extLst>
          </p:cNvPr>
          <p:cNvSpPr txBox="1"/>
          <p:nvPr/>
        </p:nvSpPr>
        <p:spPr>
          <a:xfrm>
            <a:off x="716848" y="-3464"/>
            <a:ext cx="120995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500" dirty="0">
                <a:solidFill>
                  <a:srgbClr val="3334AC"/>
                </a:solidFill>
                <a:latin typeface="Avenir Next" panose="020B0503020202020204" pitchFamily="34" charset="0"/>
              </a:rPr>
              <a:t>Why Graph Connector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B9E61AB5-E1B4-A942-A2BD-92F26F8A7B92}"/>
              </a:ext>
            </a:extLst>
          </p:cNvPr>
          <p:cNvSpPr/>
          <p:nvPr/>
        </p:nvSpPr>
        <p:spPr>
          <a:xfrm rot="5400000">
            <a:off x="9217233" y="-7207468"/>
            <a:ext cx="9535" cy="16920000"/>
          </a:xfrm>
          <a:prstGeom prst="rect">
            <a:avLst/>
          </a:prstGeom>
          <a:solidFill>
            <a:srgbClr val="747474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2950F38-3BEB-594C-AFFA-1602957F3BF5}"/>
              </a:ext>
            </a:extLst>
          </p:cNvPr>
          <p:cNvSpPr txBox="1"/>
          <p:nvPr/>
        </p:nvSpPr>
        <p:spPr>
          <a:xfrm>
            <a:off x="14517882" y="785329"/>
            <a:ext cx="317956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117" dirty="0">
                <a:solidFill>
                  <a:srgbClr val="3334AC"/>
                </a:solidFill>
                <a:latin typeface="Lato Bold"/>
              </a:rPr>
              <a:t>M365 Coimbatore | </a:t>
            </a:r>
            <a:r>
              <a:rPr lang="en-US" spc="117" dirty="0">
                <a:solidFill>
                  <a:srgbClr val="3334AC"/>
                </a:solidFill>
                <a:latin typeface="Lato Bold"/>
              </a:rPr>
              <a:t>2024</a:t>
            </a:r>
            <a:endParaRPr lang="en-US" sz="1800" spc="117" dirty="0">
              <a:solidFill>
                <a:srgbClr val="3334AC"/>
              </a:solidFill>
              <a:latin typeface="Lato 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10275-F905-E10D-2F39-9B59E4C3FDC4}"/>
              </a:ext>
            </a:extLst>
          </p:cNvPr>
          <p:cNvSpPr txBox="1">
            <a:spLocks/>
          </p:cNvSpPr>
          <p:nvPr/>
        </p:nvSpPr>
        <p:spPr>
          <a:xfrm>
            <a:off x="4080361" y="7990144"/>
            <a:ext cx="7330335" cy="647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Graph Connector. Jailer Metaphor</a:t>
            </a:r>
          </a:p>
        </p:txBody>
      </p:sp>
      <p:pic>
        <p:nvPicPr>
          <p:cNvPr id="3" name="Picture 8" descr="Jackie Shroff's intense look in Rajnikanth's Jailer creates intrigue">
            <a:extLst>
              <a:ext uri="{FF2B5EF4-FFF2-40B4-BE49-F238E27FC236}">
                <a16:creationId xmlns:a16="http://schemas.microsoft.com/office/drawing/2014/main" id="{116911C2-215F-ED68-5EF3-122F0516C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6" r="23582" b="2"/>
          <a:stretch/>
        </p:blipFill>
        <p:spPr bwMode="auto">
          <a:xfrm>
            <a:off x="853169" y="3224137"/>
            <a:ext cx="3001858" cy="3285009"/>
          </a:xfrm>
          <a:custGeom>
            <a:avLst/>
            <a:gdLst/>
            <a:ahLst/>
            <a:cxnLst/>
            <a:rect l="l" t="t" r="r" b="b"/>
            <a:pathLst>
              <a:path w="3001878" h="3285009">
                <a:moveTo>
                  <a:pt x="0" y="0"/>
                </a:moveTo>
                <a:lnTo>
                  <a:pt x="2567363" y="0"/>
                </a:lnTo>
                <a:lnTo>
                  <a:pt x="2654855" y="117001"/>
                </a:lnTo>
                <a:cubicBezTo>
                  <a:pt x="2873947" y="441300"/>
                  <a:pt x="3001878" y="832248"/>
                  <a:pt x="3001878" y="1253075"/>
                </a:cubicBezTo>
                <a:cubicBezTo>
                  <a:pt x="3001878" y="2375281"/>
                  <a:pt x="2092150" y="3285009"/>
                  <a:pt x="969943" y="3285009"/>
                </a:cubicBezTo>
                <a:cubicBezTo>
                  <a:pt x="619254" y="3285009"/>
                  <a:pt x="289314" y="3196169"/>
                  <a:pt x="1403" y="3039766"/>
                </a:cubicBezTo>
                <a:lnTo>
                  <a:pt x="0" y="3038914"/>
                </a:ln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CD407-7265-2610-CF4C-93697386F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55" b="1"/>
          <a:stretch/>
        </p:blipFill>
        <p:spPr bwMode="auto">
          <a:xfrm>
            <a:off x="11926506" y="5392029"/>
            <a:ext cx="2987276" cy="298727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37CA8-E414-B717-1A31-B16265C1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0208" b="20208"/>
          <a:stretch/>
        </p:blipFill>
        <p:spPr bwMode="auto">
          <a:xfrm>
            <a:off x="11590638" y="1930220"/>
            <a:ext cx="3512441" cy="2146480"/>
          </a:xfrm>
          <a:custGeom>
            <a:avLst/>
            <a:gdLst/>
            <a:ahLst/>
            <a:cxnLst/>
            <a:rect l="l" t="t" r="r" b="b"/>
            <a:pathLst>
              <a:path w="3344914" h="2044103">
                <a:moveTo>
                  <a:pt x="42872" y="0"/>
                </a:moveTo>
                <a:lnTo>
                  <a:pt x="3302042" y="0"/>
                </a:lnTo>
                <a:lnTo>
                  <a:pt x="3310936" y="34588"/>
                </a:lnTo>
                <a:cubicBezTo>
                  <a:pt x="3333214" y="143461"/>
                  <a:pt x="3344914" y="256187"/>
                  <a:pt x="3344914" y="371646"/>
                </a:cubicBezTo>
                <a:cubicBezTo>
                  <a:pt x="3344914" y="1295319"/>
                  <a:pt x="2596130" y="2044103"/>
                  <a:pt x="1672457" y="2044103"/>
                </a:cubicBezTo>
                <a:cubicBezTo>
                  <a:pt x="748785" y="2044103"/>
                  <a:pt x="0" y="1295319"/>
                  <a:pt x="0" y="371646"/>
                </a:cubicBezTo>
                <a:cubicBezTo>
                  <a:pt x="0" y="256187"/>
                  <a:pt x="11700" y="143461"/>
                  <a:pt x="33979" y="34588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4D5C61B-30F0-63CA-AC86-9BF3F9A91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4" r="21721" b="1"/>
          <a:stretch/>
        </p:blipFill>
        <p:spPr bwMode="auto">
          <a:xfrm>
            <a:off x="5927222" y="2246667"/>
            <a:ext cx="3636614" cy="4263089"/>
          </a:xfrm>
          <a:custGeom>
            <a:avLst/>
            <a:gdLst/>
            <a:ahLst/>
            <a:cxnLst/>
            <a:rect l="l" t="t" r="r" b="b"/>
            <a:pathLst>
              <a:path w="3636614" h="4263089">
                <a:moveTo>
                  <a:pt x="2719458" y="0"/>
                </a:moveTo>
                <a:cubicBezTo>
                  <a:pt x="3001067" y="0"/>
                  <a:pt x="3272679" y="42805"/>
                  <a:pt x="3528142" y="122262"/>
                </a:cubicBezTo>
                <a:lnTo>
                  <a:pt x="3636614" y="161963"/>
                </a:lnTo>
                <a:lnTo>
                  <a:pt x="3636614" y="4263089"/>
                </a:lnTo>
                <a:lnTo>
                  <a:pt x="481756" y="4263089"/>
                </a:lnTo>
                <a:lnTo>
                  <a:pt x="464441" y="4239933"/>
                </a:lnTo>
                <a:cubicBezTo>
                  <a:pt x="171217" y="3805905"/>
                  <a:pt x="0" y="3282677"/>
                  <a:pt x="0" y="2719458"/>
                </a:cubicBezTo>
                <a:cubicBezTo>
                  <a:pt x="0" y="1217543"/>
                  <a:pt x="1217543" y="0"/>
                  <a:pt x="2719458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4C320A2-AB79-C746-846B-4BADC7EF0787}"/>
              </a:ext>
            </a:extLst>
          </p:cNvPr>
          <p:cNvSpPr txBox="1"/>
          <p:nvPr/>
        </p:nvSpPr>
        <p:spPr>
          <a:xfrm>
            <a:off x="762000" y="1648931"/>
            <a:ext cx="16250121" cy="17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A2AD16-06FE-DB4F-AD29-D7272FA696B5}"/>
              </a:ext>
            </a:extLst>
          </p:cNvPr>
          <p:cNvSpPr txBox="1"/>
          <p:nvPr/>
        </p:nvSpPr>
        <p:spPr>
          <a:xfrm>
            <a:off x="716848" y="-3464"/>
            <a:ext cx="120995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500" dirty="0">
                <a:solidFill>
                  <a:srgbClr val="3334AC"/>
                </a:solidFill>
                <a:latin typeface="Avenir Next" panose="020B0503020202020204" pitchFamily="34" charset="0"/>
              </a:rPr>
              <a:t>How Graph Connector Functions together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B9E61AB5-E1B4-A942-A2BD-92F26F8A7B92}"/>
              </a:ext>
            </a:extLst>
          </p:cNvPr>
          <p:cNvSpPr/>
          <p:nvPr/>
        </p:nvSpPr>
        <p:spPr>
          <a:xfrm rot="5400000">
            <a:off x="9217233" y="-7207468"/>
            <a:ext cx="9535" cy="16920000"/>
          </a:xfrm>
          <a:prstGeom prst="rect">
            <a:avLst/>
          </a:prstGeom>
          <a:solidFill>
            <a:srgbClr val="747474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2950F38-3BEB-594C-AFFA-1602957F3BF5}"/>
              </a:ext>
            </a:extLst>
          </p:cNvPr>
          <p:cNvSpPr txBox="1"/>
          <p:nvPr/>
        </p:nvSpPr>
        <p:spPr>
          <a:xfrm>
            <a:off x="14517882" y="785329"/>
            <a:ext cx="317956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117" dirty="0">
                <a:solidFill>
                  <a:srgbClr val="3334AC"/>
                </a:solidFill>
                <a:latin typeface="Lato Bold"/>
              </a:rPr>
              <a:t>M365 Coimbatore | </a:t>
            </a:r>
            <a:r>
              <a:rPr lang="en-US" spc="117" dirty="0">
                <a:solidFill>
                  <a:srgbClr val="3334AC"/>
                </a:solidFill>
                <a:latin typeface="Lato Bold"/>
              </a:rPr>
              <a:t>2024</a:t>
            </a:r>
            <a:endParaRPr lang="en-US" sz="1800" spc="117" dirty="0">
              <a:solidFill>
                <a:srgbClr val="3334AC"/>
              </a:solidFill>
              <a:latin typeface="Lato 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37AF-3072-B542-66DB-E08D9E2B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936117"/>
            <a:ext cx="15951575" cy="6550646"/>
          </a:xfrm>
          <a:prstGeom prst="rect">
            <a:avLst/>
          </a:prstGeom>
        </p:spPr>
      </p:pic>
      <p:pic>
        <p:nvPicPr>
          <p:cNvPr id="3" name="Picture 2" descr="Microsoft 365 - Desktop App for Mac, Windows (PC), Linux ...">
            <a:extLst>
              <a:ext uri="{FF2B5EF4-FFF2-40B4-BE49-F238E27FC236}">
                <a16:creationId xmlns:a16="http://schemas.microsoft.com/office/drawing/2014/main" id="{EDEE562B-6E69-7D3E-502E-84FE9C1B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75" y="2920607"/>
            <a:ext cx="5451618" cy="54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DD976529-30E7-6FE9-E118-11F07A4606CF}"/>
              </a:ext>
            </a:extLst>
          </p:cNvPr>
          <p:cNvSpPr/>
          <p:nvPr/>
        </p:nvSpPr>
        <p:spPr>
          <a:xfrm>
            <a:off x="9401939" y="5266232"/>
            <a:ext cx="403337" cy="383581"/>
          </a:xfrm>
          <a:prstGeom prst="roundRect">
            <a:avLst/>
          </a:prstGeom>
          <a:solidFill>
            <a:srgbClr val="C1C1C1"/>
          </a:solidFill>
          <a:ln>
            <a:solidFill>
              <a:srgbClr val="D5D5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4C320A2-AB79-C746-846B-4BADC7EF0787}"/>
              </a:ext>
            </a:extLst>
          </p:cNvPr>
          <p:cNvSpPr txBox="1"/>
          <p:nvPr/>
        </p:nvSpPr>
        <p:spPr>
          <a:xfrm>
            <a:off x="762000" y="1648931"/>
            <a:ext cx="16250121" cy="17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A2AD16-06FE-DB4F-AD29-D7272FA696B5}"/>
              </a:ext>
            </a:extLst>
          </p:cNvPr>
          <p:cNvSpPr txBox="1"/>
          <p:nvPr/>
        </p:nvSpPr>
        <p:spPr>
          <a:xfrm>
            <a:off x="716848" y="-3464"/>
            <a:ext cx="120995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500" dirty="0">
                <a:solidFill>
                  <a:srgbClr val="3334AC"/>
                </a:solidFill>
                <a:latin typeface="Avenir Next" panose="020B0503020202020204" pitchFamily="34" charset="0"/>
              </a:rPr>
              <a:t>Graph Connector – Building Blocks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B9E61AB5-E1B4-A942-A2BD-92F26F8A7B92}"/>
              </a:ext>
            </a:extLst>
          </p:cNvPr>
          <p:cNvSpPr/>
          <p:nvPr/>
        </p:nvSpPr>
        <p:spPr>
          <a:xfrm rot="5400000">
            <a:off x="9217233" y="-7207468"/>
            <a:ext cx="9535" cy="16920000"/>
          </a:xfrm>
          <a:prstGeom prst="rect">
            <a:avLst/>
          </a:prstGeom>
          <a:solidFill>
            <a:srgbClr val="747474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2950F38-3BEB-594C-AFFA-1602957F3BF5}"/>
              </a:ext>
            </a:extLst>
          </p:cNvPr>
          <p:cNvSpPr txBox="1"/>
          <p:nvPr/>
        </p:nvSpPr>
        <p:spPr>
          <a:xfrm>
            <a:off x="14517882" y="785329"/>
            <a:ext cx="317956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117" dirty="0">
                <a:solidFill>
                  <a:srgbClr val="3334AC"/>
                </a:solidFill>
                <a:latin typeface="Lato Bold"/>
              </a:rPr>
              <a:t>M365 Coimbatore | </a:t>
            </a:r>
            <a:r>
              <a:rPr lang="en-US" spc="117" dirty="0">
                <a:solidFill>
                  <a:srgbClr val="3334AC"/>
                </a:solidFill>
                <a:latin typeface="Lato Bold"/>
              </a:rPr>
              <a:t>2024</a:t>
            </a:r>
            <a:endParaRPr lang="en-US" sz="1800" spc="117" dirty="0">
              <a:solidFill>
                <a:srgbClr val="3334AC"/>
              </a:solidFill>
              <a:latin typeface="Lato 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6FA63-DC1F-E9EB-4782-E0BAEACD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8" y="1635713"/>
            <a:ext cx="16937223" cy="7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4C320A2-AB79-C746-846B-4BADC7EF0787}"/>
              </a:ext>
            </a:extLst>
          </p:cNvPr>
          <p:cNvSpPr txBox="1"/>
          <p:nvPr/>
        </p:nvSpPr>
        <p:spPr>
          <a:xfrm>
            <a:off x="762000" y="1648931"/>
            <a:ext cx="16250121" cy="17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A2AD16-06FE-DB4F-AD29-D7272FA696B5}"/>
              </a:ext>
            </a:extLst>
          </p:cNvPr>
          <p:cNvSpPr txBox="1"/>
          <p:nvPr/>
        </p:nvSpPr>
        <p:spPr>
          <a:xfrm>
            <a:off x="716848" y="-3464"/>
            <a:ext cx="120995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500" dirty="0">
                <a:solidFill>
                  <a:srgbClr val="3334AC"/>
                </a:solidFill>
                <a:latin typeface="Avenir Next" panose="020B0503020202020204" pitchFamily="34" charset="0"/>
              </a:rPr>
              <a:t>How they come together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B9E61AB5-E1B4-A942-A2BD-92F26F8A7B92}"/>
              </a:ext>
            </a:extLst>
          </p:cNvPr>
          <p:cNvSpPr/>
          <p:nvPr/>
        </p:nvSpPr>
        <p:spPr>
          <a:xfrm rot="5400000">
            <a:off x="9217233" y="-7207468"/>
            <a:ext cx="9535" cy="16920000"/>
          </a:xfrm>
          <a:prstGeom prst="rect">
            <a:avLst/>
          </a:prstGeom>
          <a:solidFill>
            <a:srgbClr val="747474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2950F38-3BEB-594C-AFFA-1602957F3BF5}"/>
              </a:ext>
            </a:extLst>
          </p:cNvPr>
          <p:cNvSpPr txBox="1"/>
          <p:nvPr/>
        </p:nvSpPr>
        <p:spPr>
          <a:xfrm>
            <a:off x="14517882" y="785329"/>
            <a:ext cx="317956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117" dirty="0">
                <a:solidFill>
                  <a:srgbClr val="3334AC"/>
                </a:solidFill>
                <a:latin typeface="Lato Bold"/>
              </a:rPr>
              <a:t>M365 Coimbatore | </a:t>
            </a:r>
            <a:r>
              <a:rPr lang="en-US" spc="117" dirty="0">
                <a:solidFill>
                  <a:srgbClr val="3334AC"/>
                </a:solidFill>
                <a:latin typeface="Lato Bold"/>
              </a:rPr>
              <a:t>2024</a:t>
            </a:r>
            <a:endParaRPr lang="en-US" sz="1800" spc="117" dirty="0">
              <a:solidFill>
                <a:srgbClr val="3334AC"/>
              </a:solidFill>
              <a:latin typeface="Lato 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E7EAB-2098-42F1-A3A1-BADF0165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" y="1515051"/>
            <a:ext cx="17726530" cy="76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4C320A2-AB79-C746-846B-4BADC7EF0787}"/>
              </a:ext>
            </a:extLst>
          </p:cNvPr>
          <p:cNvSpPr txBox="1"/>
          <p:nvPr/>
        </p:nvSpPr>
        <p:spPr>
          <a:xfrm>
            <a:off x="762000" y="1648931"/>
            <a:ext cx="16250121" cy="17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A2AD16-06FE-DB4F-AD29-D7272FA696B5}"/>
              </a:ext>
            </a:extLst>
          </p:cNvPr>
          <p:cNvSpPr txBox="1"/>
          <p:nvPr/>
        </p:nvSpPr>
        <p:spPr>
          <a:xfrm>
            <a:off x="716848" y="-3464"/>
            <a:ext cx="120995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500" dirty="0">
                <a:solidFill>
                  <a:srgbClr val="3334AC"/>
                </a:solidFill>
                <a:latin typeface="Avenir Next" panose="020B0503020202020204" pitchFamily="34" charset="0"/>
              </a:rPr>
              <a:t>Artefacts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B9E61AB5-E1B4-A942-A2BD-92F26F8A7B92}"/>
              </a:ext>
            </a:extLst>
          </p:cNvPr>
          <p:cNvSpPr/>
          <p:nvPr/>
        </p:nvSpPr>
        <p:spPr>
          <a:xfrm rot="5400000">
            <a:off x="9217233" y="-7207468"/>
            <a:ext cx="9535" cy="16920000"/>
          </a:xfrm>
          <a:prstGeom prst="rect">
            <a:avLst/>
          </a:prstGeom>
          <a:solidFill>
            <a:srgbClr val="747474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2950F38-3BEB-594C-AFFA-1602957F3BF5}"/>
              </a:ext>
            </a:extLst>
          </p:cNvPr>
          <p:cNvSpPr txBox="1"/>
          <p:nvPr/>
        </p:nvSpPr>
        <p:spPr>
          <a:xfrm>
            <a:off x="14517882" y="785329"/>
            <a:ext cx="317956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117" dirty="0">
                <a:solidFill>
                  <a:srgbClr val="3334AC"/>
                </a:solidFill>
                <a:latin typeface="Lato Bold"/>
              </a:rPr>
              <a:t>M365 Coimbatore | </a:t>
            </a:r>
            <a:r>
              <a:rPr lang="en-US" spc="117" dirty="0">
                <a:solidFill>
                  <a:srgbClr val="3334AC"/>
                </a:solidFill>
                <a:latin typeface="Lato Bold"/>
              </a:rPr>
              <a:t>2024</a:t>
            </a:r>
            <a:endParaRPr lang="en-US" sz="1800" spc="117" dirty="0">
              <a:solidFill>
                <a:srgbClr val="3334AC"/>
              </a:solidFill>
              <a:latin typeface="Lato 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F46E64-5AFB-E58A-7BA8-9E5FF0B5C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05181"/>
              </p:ext>
            </p:extLst>
          </p:nvPr>
        </p:nvGraphicFramePr>
        <p:xfrm>
          <a:off x="685746" y="1352206"/>
          <a:ext cx="16840254" cy="768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27">
                  <a:extLst>
                    <a:ext uri="{9D8B030D-6E8A-4147-A177-3AD203B41FA5}">
                      <a16:colId xmlns:a16="http://schemas.microsoft.com/office/drawing/2014/main" val="3318680682"/>
                    </a:ext>
                  </a:extLst>
                </a:gridCol>
                <a:gridCol w="8420127">
                  <a:extLst>
                    <a:ext uri="{9D8B030D-6E8A-4147-A177-3AD203B41FA5}">
                      <a16:colId xmlns:a16="http://schemas.microsoft.com/office/drawing/2014/main" val="2693521842"/>
                    </a:ext>
                  </a:extLst>
                </a:gridCol>
              </a:tblGrid>
              <a:tr h="1566392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Link / 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15194"/>
                  </a:ext>
                </a:extLst>
              </a:tr>
              <a:tr h="6120638">
                <a:tc>
                  <a:txBody>
                    <a:bodyPr/>
                    <a:lstStyle/>
                    <a:p>
                      <a:r>
                        <a:rPr lang="en-US" sz="4400" dirty="0"/>
                        <a:t>Demo Artefacts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https://a-um.me/cbe24-repo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9965288"/>
                  </a:ext>
                </a:extLst>
              </a:tr>
            </a:tbl>
          </a:graphicData>
        </a:graphic>
      </p:graphicFrame>
      <p:pic>
        <p:nvPicPr>
          <p:cNvPr id="1026" name="Picture 2" descr="modal-img">
            <a:extLst>
              <a:ext uri="{FF2B5EF4-FFF2-40B4-BE49-F238E27FC236}">
                <a16:creationId xmlns:a16="http://schemas.microsoft.com/office/drawing/2014/main" id="{58878BBB-A274-3523-FE5B-6ADDD9F0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0099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9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8EDC3E2D-A156-A048-B9AC-A5C4A7C4AA57}"/>
              </a:ext>
            </a:extLst>
          </p:cNvPr>
          <p:cNvSpPr txBox="1"/>
          <p:nvPr/>
        </p:nvSpPr>
        <p:spPr>
          <a:xfrm>
            <a:off x="6677905" y="3881564"/>
            <a:ext cx="4932190" cy="1300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 dirty="0">
                <a:solidFill>
                  <a:schemeClr val="bg1"/>
                </a:solidFill>
                <a:latin typeface="Antonio Bold"/>
              </a:rPr>
              <a:t>Questions?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0014A1CB-D255-9942-A9CC-AE4C0D627D16}"/>
              </a:ext>
            </a:extLst>
          </p:cNvPr>
          <p:cNvSpPr/>
          <p:nvPr/>
        </p:nvSpPr>
        <p:spPr>
          <a:xfrm rot="5400000">
            <a:off x="9139233" y="608668"/>
            <a:ext cx="9535" cy="15480000"/>
          </a:xfrm>
          <a:prstGeom prst="rect">
            <a:avLst/>
          </a:prstGeom>
          <a:solidFill>
            <a:srgbClr val="747474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6E8B4D4-1968-DE42-A4B3-96080741FDC9}"/>
              </a:ext>
            </a:extLst>
          </p:cNvPr>
          <p:cNvSpPr txBox="1"/>
          <p:nvPr/>
        </p:nvSpPr>
        <p:spPr>
          <a:xfrm>
            <a:off x="1558117" y="438523"/>
            <a:ext cx="6079017" cy="619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M365 Coimbatore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6CACB-2946-4C87-F95E-8689271C3F91}"/>
              </a:ext>
            </a:extLst>
          </p:cNvPr>
          <p:cNvGrpSpPr/>
          <p:nvPr/>
        </p:nvGrpSpPr>
        <p:grpSpPr>
          <a:xfrm>
            <a:off x="13296301" y="360136"/>
            <a:ext cx="2572601" cy="464743"/>
            <a:chOff x="13005691" y="371038"/>
            <a:chExt cx="2572601" cy="464743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B40EBD4-6845-745B-B19B-DE9E22890DE0}"/>
                </a:ext>
              </a:extLst>
            </p:cNvPr>
            <p:cNvSpPr txBox="1"/>
            <p:nvPr/>
          </p:nvSpPr>
          <p:spPr>
            <a:xfrm>
              <a:off x="13358967" y="371038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ssistant Regular Bold"/>
                </a:rPr>
                <a:t>M365Coimbatore</a:t>
              </a:r>
            </a:p>
          </p:txBody>
        </p: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48D9ED17-0C5B-5C00-AF56-5DAC0C60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005691" y="603410"/>
              <a:ext cx="241472" cy="196690"/>
            </a:xfrm>
            <a:prstGeom prst="rect">
              <a:avLst/>
            </a:prstGeom>
          </p:spPr>
        </p:pic>
      </p:grpSp>
      <p:pic>
        <p:nvPicPr>
          <p:cNvPr id="14" name="Picture 13" descr="A picture containing text, weapon, brass knucks&#10;&#10;Description automatically generated">
            <a:extLst>
              <a:ext uri="{FF2B5EF4-FFF2-40B4-BE49-F238E27FC236}">
                <a16:creationId xmlns:a16="http://schemas.microsoft.com/office/drawing/2014/main" id="{0C10BDA8-C454-A7E5-1966-58F385BBBA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30"/>
          <a:stretch/>
        </p:blipFill>
        <p:spPr>
          <a:xfrm>
            <a:off x="397106" y="431779"/>
            <a:ext cx="1167938" cy="6876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D4C8C0-0803-F63A-E995-5A82398F5B6E}"/>
              </a:ext>
            </a:extLst>
          </p:cNvPr>
          <p:cNvGrpSpPr/>
          <p:nvPr/>
        </p:nvGrpSpPr>
        <p:grpSpPr>
          <a:xfrm>
            <a:off x="15690096" y="360137"/>
            <a:ext cx="2547201" cy="464743"/>
            <a:chOff x="15500159" y="399359"/>
            <a:chExt cx="2547201" cy="464743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90D13296-D074-DB3F-7CDD-15DC28C578AC}"/>
                </a:ext>
              </a:extLst>
            </p:cNvPr>
            <p:cNvSpPr txBox="1"/>
            <p:nvPr/>
          </p:nvSpPr>
          <p:spPr>
            <a:xfrm>
              <a:off x="15828035" y="399359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ssistant Regular Bold"/>
                </a:rPr>
                <a:t>#M365Coimbatore</a:t>
              </a:r>
            </a:p>
          </p:txBody>
        </p:sp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1113D3FF-AE96-36D8-05F3-7ABA60B48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500159" y="631731"/>
              <a:ext cx="241472" cy="19669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14590E-BD79-0380-A540-69265779767D}"/>
              </a:ext>
            </a:extLst>
          </p:cNvPr>
          <p:cNvGrpSpPr/>
          <p:nvPr/>
        </p:nvGrpSpPr>
        <p:grpSpPr>
          <a:xfrm>
            <a:off x="1843329" y="8839311"/>
            <a:ext cx="14641377" cy="723789"/>
            <a:chOff x="1843329" y="8839311"/>
            <a:chExt cx="14641377" cy="723789"/>
          </a:xfrm>
        </p:grpSpPr>
        <p:pic>
          <p:nvPicPr>
            <p:cNvPr id="33" name="Picture 3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72F9D1B-93AA-8980-B0D5-9FFCB85D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9" y="8909495"/>
              <a:ext cx="2579108" cy="643067"/>
            </a:xfrm>
            <a:prstGeom prst="rect">
              <a:avLst/>
            </a:prstGeom>
          </p:spPr>
        </p:pic>
        <p:pic>
          <p:nvPicPr>
            <p:cNvPr id="34" name="Picture 33" descr="Logo&#10;&#10;Description automatically generated">
              <a:extLst>
                <a:ext uri="{FF2B5EF4-FFF2-40B4-BE49-F238E27FC236}">
                  <a16:creationId xmlns:a16="http://schemas.microsoft.com/office/drawing/2014/main" id="{F3809221-5213-BDB0-6D64-5A7328490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192" y="8920033"/>
              <a:ext cx="1306440" cy="643067"/>
            </a:xfrm>
            <a:prstGeom prst="rect">
              <a:avLst/>
            </a:prstGeom>
          </p:spPr>
        </p:pic>
        <p:pic>
          <p:nvPicPr>
            <p:cNvPr id="35" name="Picture 34" descr="Logo, company name&#10;&#10;Description automatically generated">
              <a:extLst>
                <a:ext uri="{FF2B5EF4-FFF2-40B4-BE49-F238E27FC236}">
                  <a16:creationId xmlns:a16="http://schemas.microsoft.com/office/drawing/2014/main" id="{7275EC70-2CD0-FD1C-F243-C5DBF9BC0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387" y="8879895"/>
              <a:ext cx="2724173" cy="683205"/>
            </a:xfrm>
            <a:prstGeom prst="rect">
              <a:avLst/>
            </a:prstGeom>
          </p:spPr>
        </p:pic>
        <p:pic>
          <p:nvPicPr>
            <p:cNvPr id="36" name="Picture 3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2E9B79A-17A7-B4CA-DD67-EA78FB37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2315" y="8889968"/>
              <a:ext cx="3519419" cy="658131"/>
            </a:xfrm>
            <a:prstGeom prst="rect">
              <a:avLst/>
            </a:prstGeom>
          </p:spPr>
        </p:pic>
        <p:pic>
          <p:nvPicPr>
            <p:cNvPr id="37" name="Picture 36" descr="Logo&#10;&#10;Description automatically generated">
              <a:extLst>
                <a:ext uri="{FF2B5EF4-FFF2-40B4-BE49-F238E27FC236}">
                  <a16:creationId xmlns:a16="http://schemas.microsoft.com/office/drawing/2014/main" id="{02A7A3C2-E9C2-822B-843D-7481C738F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9977" y="8839311"/>
              <a:ext cx="2084729" cy="705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3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94C320A2-AB79-C746-846B-4BADC7EF0787}"/>
              </a:ext>
            </a:extLst>
          </p:cNvPr>
          <p:cNvSpPr txBox="1"/>
          <p:nvPr/>
        </p:nvSpPr>
        <p:spPr>
          <a:xfrm>
            <a:off x="762000" y="1648931"/>
            <a:ext cx="16250121" cy="17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ts val="3485"/>
              </a:lnSpc>
            </a:pP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9A2AD16-06FE-DB4F-AD29-D7272FA696B5}"/>
              </a:ext>
            </a:extLst>
          </p:cNvPr>
          <p:cNvSpPr txBox="1"/>
          <p:nvPr/>
        </p:nvSpPr>
        <p:spPr>
          <a:xfrm>
            <a:off x="716848" y="-3464"/>
            <a:ext cx="120995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500" dirty="0">
                <a:solidFill>
                  <a:srgbClr val="3334AC"/>
                </a:solidFill>
                <a:latin typeface="Avenir Next" panose="020B0503020202020204" pitchFamily="34" charset="0"/>
              </a:rPr>
              <a:t>What can we do better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B9E61AB5-E1B4-A942-A2BD-92F26F8A7B92}"/>
              </a:ext>
            </a:extLst>
          </p:cNvPr>
          <p:cNvSpPr/>
          <p:nvPr/>
        </p:nvSpPr>
        <p:spPr>
          <a:xfrm rot="5400000">
            <a:off x="9217233" y="-7207468"/>
            <a:ext cx="9535" cy="16920000"/>
          </a:xfrm>
          <a:prstGeom prst="rect">
            <a:avLst/>
          </a:prstGeom>
          <a:solidFill>
            <a:srgbClr val="747474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2950F38-3BEB-594C-AFFA-1602957F3BF5}"/>
              </a:ext>
            </a:extLst>
          </p:cNvPr>
          <p:cNvSpPr txBox="1"/>
          <p:nvPr/>
        </p:nvSpPr>
        <p:spPr>
          <a:xfrm>
            <a:off x="14517882" y="785329"/>
            <a:ext cx="3179564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spc="117" dirty="0">
                <a:solidFill>
                  <a:srgbClr val="3334AC"/>
                </a:solidFill>
                <a:latin typeface="Lato Bold"/>
              </a:rPr>
              <a:t>M365 Coimbatore | </a:t>
            </a:r>
            <a:r>
              <a:rPr lang="en-US" spc="117" dirty="0">
                <a:solidFill>
                  <a:srgbClr val="3334AC"/>
                </a:solidFill>
                <a:latin typeface="Lato Bold"/>
              </a:rPr>
              <a:t>2024</a:t>
            </a:r>
            <a:endParaRPr lang="en-US" sz="1800" spc="117" dirty="0">
              <a:solidFill>
                <a:srgbClr val="3334AC"/>
              </a:solidFill>
              <a:latin typeface="Lato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9BB423-75C7-6EBF-D520-4089781A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15399"/>
            <a:ext cx="5000592" cy="50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22263-EB95-F88B-A513-CA7BECC01910}"/>
              </a:ext>
            </a:extLst>
          </p:cNvPr>
          <p:cNvSpPr txBox="1"/>
          <p:nvPr/>
        </p:nvSpPr>
        <p:spPr>
          <a:xfrm>
            <a:off x="3276600" y="7668573"/>
            <a:ext cx="1181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https://a-um.me/cbe24-feedback</a:t>
            </a:r>
          </a:p>
        </p:txBody>
      </p:sp>
    </p:spTree>
    <p:extLst>
      <p:ext uri="{BB962C8B-B14F-4D97-AF65-F5344CB8AC3E}">
        <p14:creationId xmlns:p14="http://schemas.microsoft.com/office/powerpoint/2010/main" val="37378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8EDC3E2D-A156-A048-B9AC-A5C4A7C4AA57}"/>
              </a:ext>
            </a:extLst>
          </p:cNvPr>
          <p:cNvSpPr txBox="1"/>
          <p:nvPr/>
        </p:nvSpPr>
        <p:spPr>
          <a:xfrm>
            <a:off x="6677905" y="3881564"/>
            <a:ext cx="4932190" cy="1300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5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tonio Bold"/>
                <a:ea typeface="+mn-ea"/>
                <a:cs typeface="+mn-cs"/>
              </a:rPr>
              <a:t>Thank you!!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0014A1CB-D255-9942-A9CC-AE4C0D627D16}"/>
              </a:ext>
            </a:extLst>
          </p:cNvPr>
          <p:cNvSpPr/>
          <p:nvPr/>
        </p:nvSpPr>
        <p:spPr>
          <a:xfrm rot="5400000">
            <a:off x="9139233" y="608668"/>
            <a:ext cx="9535" cy="15480000"/>
          </a:xfrm>
          <a:prstGeom prst="rect">
            <a:avLst/>
          </a:prstGeom>
          <a:solidFill>
            <a:srgbClr val="747474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6E8B4D4-1968-DE42-A4B3-96080741FDC9}"/>
              </a:ext>
            </a:extLst>
          </p:cNvPr>
          <p:cNvSpPr txBox="1"/>
          <p:nvPr/>
        </p:nvSpPr>
        <p:spPr>
          <a:xfrm>
            <a:off x="1558117" y="438523"/>
            <a:ext cx="6079017" cy="619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Demi Bold" panose="020B0503020202020204" pitchFamily="34" charset="0"/>
                <a:ea typeface="+mn-ea"/>
                <a:cs typeface="+mn-cs"/>
              </a:rPr>
              <a:t>M365 Coimbatore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6CACB-2946-4C87-F95E-8689271C3F91}"/>
              </a:ext>
            </a:extLst>
          </p:cNvPr>
          <p:cNvGrpSpPr/>
          <p:nvPr/>
        </p:nvGrpSpPr>
        <p:grpSpPr>
          <a:xfrm>
            <a:off x="13296301" y="360136"/>
            <a:ext cx="2572601" cy="464743"/>
            <a:chOff x="13005691" y="371038"/>
            <a:chExt cx="2572601" cy="464743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B40EBD4-6845-745B-B19B-DE9E22890DE0}"/>
                </a:ext>
              </a:extLst>
            </p:cNvPr>
            <p:cNvSpPr txBox="1"/>
            <p:nvPr/>
          </p:nvSpPr>
          <p:spPr>
            <a:xfrm>
              <a:off x="13358967" y="371038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ssistant Regular Bold"/>
                  <a:ea typeface="+mn-ea"/>
                  <a:cs typeface="+mn-cs"/>
                </a:rPr>
                <a:t>M365Coimbatore</a:t>
              </a:r>
            </a:p>
          </p:txBody>
        </p: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48D9ED17-0C5B-5C00-AF56-5DAC0C60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005691" y="603410"/>
              <a:ext cx="241472" cy="196690"/>
            </a:xfrm>
            <a:prstGeom prst="rect">
              <a:avLst/>
            </a:prstGeom>
          </p:spPr>
        </p:pic>
      </p:grpSp>
      <p:pic>
        <p:nvPicPr>
          <p:cNvPr id="14" name="Picture 13" descr="A picture containing text, weapon, brass knucks&#10;&#10;Description automatically generated">
            <a:extLst>
              <a:ext uri="{FF2B5EF4-FFF2-40B4-BE49-F238E27FC236}">
                <a16:creationId xmlns:a16="http://schemas.microsoft.com/office/drawing/2014/main" id="{0C10BDA8-C454-A7E5-1966-58F385BBBA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30"/>
          <a:stretch/>
        </p:blipFill>
        <p:spPr>
          <a:xfrm>
            <a:off x="397106" y="431779"/>
            <a:ext cx="1167938" cy="6876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D4C8C0-0803-F63A-E995-5A82398F5B6E}"/>
              </a:ext>
            </a:extLst>
          </p:cNvPr>
          <p:cNvGrpSpPr/>
          <p:nvPr/>
        </p:nvGrpSpPr>
        <p:grpSpPr>
          <a:xfrm>
            <a:off x="15690096" y="360137"/>
            <a:ext cx="2547201" cy="464743"/>
            <a:chOff x="15500159" y="399359"/>
            <a:chExt cx="2547201" cy="464743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90D13296-D074-DB3F-7CDD-15DC28C578AC}"/>
                </a:ext>
              </a:extLst>
            </p:cNvPr>
            <p:cNvSpPr txBox="1"/>
            <p:nvPr/>
          </p:nvSpPr>
          <p:spPr>
            <a:xfrm>
              <a:off x="15828035" y="399359"/>
              <a:ext cx="2219325" cy="464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ssistant Regular Bold"/>
                  <a:ea typeface="+mn-ea"/>
                  <a:cs typeface="+mn-cs"/>
                </a:rPr>
                <a:t>#M365Coimbatore</a:t>
              </a:r>
            </a:p>
          </p:txBody>
        </p:sp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1113D3FF-AE96-36D8-05F3-7ABA60B48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500159" y="631731"/>
              <a:ext cx="241472" cy="19669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14590E-BD79-0380-A540-69265779767D}"/>
              </a:ext>
            </a:extLst>
          </p:cNvPr>
          <p:cNvGrpSpPr/>
          <p:nvPr/>
        </p:nvGrpSpPr>
        <p:grpSpPr>
          <a:xfrm>
            <a:off x="1843329" y="8839311"/>
            <a:ext cx="14641377" cy="723789"/>
            <a:chOff x="1843329" y="8839311"/>
            <a:chExt cx="14641377" cy="723789"/>
          </a:xfrm>
        </p:grpSpPr>
        <p:pic>
          <p:nvPicPr>
            <p:cNvPr id="33" name="Picture 3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72F9D1B-93AA-8980-B0D5-9FFCB85D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9" y="8909495"/>
              <a:ext cx="2579108" cy="643067"/>
            </a:xfrm>
            <a:prstGeom prst="rect">
              <a:avLst/>
            </a:prstGeom>
          </p:spPr>
        </p:pic>
        <p:pic>
          <p:nvPicPr>
            <p:cNvPr id="34" name="Picture 33" descr="Logo&#10;&#10;Description automatically generated">
              <a:extLst>
                <a:ext uri="{FF2B5EF4-FFF2-40B4-BE49-F238E27FC236}">
                  <a16:creationId xmlns:a16="http://schemas.microsoft.com/office/drawing/2014/main" id="{F3809221-5213-BDB0-6D64-5A7328490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192" y="8920033"/>
              <a:ext cx="1306440" cy="643067"/>
            </a:xfrm>
            <a:prstGeom prst="rect">
              <a:avLst/>
            </a:prstGeom>
          </p:spPr>
        </p:pic>
        <p:pic>
          <p:nvPicPr>
            <p:cNvPr id="35" name="Picture 34" descr="Logo, company name&#10;&#10;Description automatically generated">
              <a:extLst>
                <a:ext uri="{FF2B5EF4-FFF2-40B4-BE49-F238E27FC236}">
                  <a16:creationId xmlns:a16="http://schemas.microsoft.com/office/drawing/2014/main" id="{7275EC70-2CD0-FD1C-F243-C5DBF9BC0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387" y="8879895"/>
              <a:ext cx="2724173" cy="683205"/>
            </a:xfrm>
            <a:prstGeom prst="rect">
              <a:avLst/>
            </a:prstGeom>
          </p:spPr>
        </p:pic>
        <p:pic>
          <p:nvPicPr>
            <p:cNvPr id="36" name="Picture 3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2E9B79A-17A7-B4CA-DD67-EA78FB37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2315" y="8889968"/>
              <a:ext cx="3519419" cy="658131"/>
            </a:xfrm>
            <a:prstGeom prst="rect">
              <a:avLst/>
            </a:prstGeom>
          </p:spPr>
        </p:pic>
        <p:pic>
          <p:nvPicPr>
            <p:cNvPr id="37" name="Picture 36" descr="Logo&#10;&#10;Description automatically generated">
              <a:extLst>
                <a:ext uri="{FF2B5EF4-FFF2-40B4-BE49-F238E27FC236}">
                  <a16:creationId xmlns:a16="http://schemas.microsoft.com/office/drawing/2014/main" id="{02A7A3C2-E9C2-822B-843D-7481C738F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9977" y="8839311"/>
              <a:ext cx="2084729" cy="705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152</Words>
  <Application>Microsoft Macintosh PowerPoint</Application>
  <PresentationFormat>Custom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Avenir Next Demi Bold</vt:lpstr>
      <vt:lpstr>Avenir Next</vt:lpstr>
      <vt:lpstr>Arial</vt:lpstr>
      <vt:lpstr>Antonio Bold</vt:lpstr>
      <vt:lpstr>Assistant Regular Bold</vt:lpstr>
      <vt:lpstr>Calibri</vt:lpstr>
      <vt:lpstr>Assistant Regular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Morgan Maxwell</dc:title>
  <cp:lastModifiedBy>Arjun Menon</cp:lastModifiedBy>
  <cp:revision>77</cp:revision>
  <dcterms:created xsi:type="dcterms:W3CDTF">2006-08-16T00:00:00Z</dcterms:created>
  <dcterms:modified xsi:type="dcterms:W3CDTF">2024-10-05T09:09:25Z</dcterms:modified>
  <dc:identifier>DAEGhyO2eZA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2024-10-03T16:38:17Z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d46b604d-ea34-484e-ae86-d0489b7a3011</vt:lpwstr>
  </property>
  <property fmtid="{D5CDD505-2E9C-101B-9397-08002B2CF9AE}" pid="7" name="MSIP_Label_defa4170-0d19-0005-0004-bc88714345d2_ActionId">
    <vt:lpwstr>e780da81-dd29-431c-ba34-af30b1b70f43</vt:lpwstr>
  </property>
  <property fmtid="{D5CDD505-2E9C-101B-9397-08002B2CF9AE}" pid="8" name="MSIP_Label_defa4170-0d19-0005-0004-bc88714345d2_ContentBits">
    <vt:lpwstr>0</vt:lpwstr>
  </property>
</Properties>
</file>