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9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9" r:id="rId4"/>
    <p:sldId id="285" r:id="rId5"/>
    <p:sldId id="261" r:id="rId6"/>
    <p:sldId id="269" r:id="rId7"/>
    <p:sldId id="286" r:id="rId8"/>
    <p:sldId id="313" r:id="rId9"/>
    <p:sldId id="271" r:id="rId10"/>
    <p:sldId id="314" r:id="rId11"/>
    <p:sldId id="287" r:id="rId12"/>
    <p:sldId id="270" r:id="rId13"/>
    <p:sldId id="288" r:id="rId14"/>
    <p:sldId id="265" r:id="rId15"/>
    <p:sldId id="277" r:id="rId16"/>
    <p:sldId id="308" r:id="rId17"/>
    <p:sldId id="278" r:id="rId18"/>
    <p:sldId id="279" r:id="rId19"/>
    <p:sldId id="289" r:id="rId20"/>
    <p:sldId id="318" r:id="rId21"/>
    <p:sldId id="319" r:id="rId22"/>
    <p:sldId id="292" r:id="rId23"/>
    <p:sldId id="281" r:id="rId24"/>
    <p:sldId id="290" r:id="rId25"/>
    <p:sldId id="293" r:id="rId26"/>
    <p:sldId id="294" r:id="rId27"/>
    <p:sldId id="296" r:id="rId28"/>
    <p:sldId id="295" r:id="rId29"/>
    <p:sldId id="297" r:id="rId30"/>
    <p:sldId id="268" r:id="rId31"/>
    <p:sldId id="283" r:id="rId32"/>
    <p:sldId id="309" r:id="rId33"/>
    <p:sldId id="312" r:id="rId34"/>
    <p:sldId id="311" r:id="rId35"/>
    <p:sldId id="310" r:id="rId36"/>
    <p:sldId id="262" r:id="rId37"/>
    <p:sldId id="302" r:id="rId38"/>
    <p:sldId id="303" r:id="rId39"/>
    <p:sldId id="304" r:id="rId40"/>
    <p:sldId id="305" r:id="rId41"/>
    <p:sldId id="306" r:id="rId42"/>
    <p:sldId id="301" r:id="rId43"/>
    <p:sldId id="315" r:id="rId44"/>
    <p:sldId id="272" r:id="rId45"/>
    <p:sldId id="274" r:id="rId46"/>
    <p:sldId id="275" r:id="rId47"/>
    <p:sldId id="273" r:id="rId48"/>
    <p:sldId id="276" r:id="rId49"/>
    <p:sldId id="317" r:id="rId50"/>
    <p:sldId id="316" r:id="rId51"/>
    <p:sldId id="320" r:id="rId52"/>
    <p:sldId id="291" r:id="rId53"/>
    <p:sldId id="298" r:id="rId54"/>
    <p:sldId id="26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2E75B6"/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A2A7-7C63-44BE-9109-8AD27809433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ECE8-D6C6-4EFD-89D4-F3FAD39D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Machine-learning based proof selection methods – learn from previous proofs using Bayesian statistics, nearest neighbor ranking functions, non-linear kernel methods. </a:t>
            </a:r>
            <a:br>
              <a:rPr lang="en-US" dirty="0"/>
            </a:br>
            <a:r>
              <a:rPr lang="en-US" dirty="0"/>
              <a:t>Semantic methods – find countermodels and select facts that exclude countermodels.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Machine-learning based proof selection methods – learn from previous proofs using Bayesian statistics, nearest neighbor ranking functions, non-linear kernel methods. </a:t>
            </a:r>
            <a:br>
              <a:rPr lang="en-US" dirty="0"/>
            </a:br>
            <a:r>
              <a:rPr lang="en-US" dirty="0"/>
              <a:t>Semantic methods – find countermodels and select facts that exclude countermodels.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Monomorphization</a:t>
            </a:r>
            <a:r>
              <a:rPr lang="en-US" dirty="0"/>
              <a:t> can be non-terminating.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Isabelle receives a proof skeleton from Z3 that it has to fill using Metis or other methods. The coarser the Z3 proof, the more proof search Isabelle has to do.</a:t>
            </a:r>
          </a:p>
          <a:p>
            <a:r>
              <a:rPr lang="en-US" dirty="0"/>
              <a:t>Reconstructed proof nodes are reusable.</a:t>
            </a:r>
          </a:p>
          <a:p>
            <a:r>
              <a:rPr lang="en-US" dirty="0"/>
              <a:t>Sledgehammer checks that only the </a:t>
            </a:r>
            <a:r>
              <a:rPr lang="en-US" dirty="0" err="1"/>
              <a:t>unsat</a:t>
            </a:r>
            <a:r>
              <a:rPr lang="en-US" dirty="0"/>
              <a:t> core remains as leaves of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work goes into the correctness proof, and the computations within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Reconstructed proof nodes are reusable.</a:t>
            </a:r>
          </a:p>
          <a:p>
            <a:r>
              <a:rPr lang="en-US" dirty="0"/>
              <a:t>Sledgehammer checks that only the </a:t>
            </a:r>
            <a:r>
              <a:rPr lang="en-US" dirty="0" err="1"/>
              <a:t>unsat</a:t>
            </a:r>
            <a:r>
              <a:rPr lang="en-US" dirty="0"/>
              <a:t> core remains as leaves of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doesn’t satisfy the REFINEMENT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Equisatisfiable – both satisfiable or both unsatisfiable.</a:t>
            </a:r>
          </a:p>
          <a:p>
            <a:r>
              <a:rPr lang="en-US" dirty="0"/>
              <a:t>De Morgan’s Law and distribution might cause exponential blow-up in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Monomorphization</a:t>
            </a:r>
            <a:r>
              <a:rPr lang="en-US" dirty="0"/>
              <a:t> can be non-terminating.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ECE8-D6C6-4EFD-89D4-F3FAD39D110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46D3-05E1-4D91-A71D-761A1A6D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7A2DF-6338-4901-9C52-6DB000527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1128-3867-42B3-955D-BD848C5D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7766-6814-4230-ABF1-589EC0B5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9201-2341-4A07-9659-8512A095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7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159-3E65-4F4F-99B1-34B1BA06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A290-C458-4DF0-8F8D-2BE8F63E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5C0E-DB5B-4E48-94C4-186DBA8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E5BB-F1CA-4175-90F8-D2DD821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45CB-4359-4664-A340-23F7C1BA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8C03D-4056-447A-AFB1-A2E313BA8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F9526-5F68-4FEF-8BE7-BF053A66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56BF-6A69-41D3-B6AE-BE33ECD8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537F-9034-4D52-8004-91C806A7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75A4-D67F-4E82-91B1-93F4949E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D005-75E5-4484-BF02-8CF07AF6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0B93-A4FE-4E97-BAD3-F1764F4E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6A38-72FA-4A96-BA19-620BAFB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5527-7437-462A-97E5-AADF6D5E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F6E4-3D45-4F27-A79B-332201CB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1867-CBB1-4CFF-999C-DDB013AA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1E8CF-03A3-40E5-BD9E-1E036EC3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FAF0-2926-4461-9D52-7866EB68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3C16-E18B-4492-AFA8-D5C2555C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F154-45A1-4BAB-84FF-3F0B49F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E23C-C139-4065-8E0F-A46C07A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0681-AECE-431D-92FD-DAF0FDE96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5FD3-0EFF-4241-8D96-B3328FD6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6561-D72B-4189-A379-E75BA8AF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BA0A-40CD-46DB-8D57-26FE8F20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F01E1-4C96-44FC-99D6-EA26D80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9D4-35FC-4B33-88DC-FBF4013D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052B2-AD2B-4249-A909-F398602B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8F216-A6AB-4720-B9D8-A8BFF40E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50A76-3A46-419C-B0E9-F62E0E897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5C78-2481-4274-BF53-E34D187D9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E210C-C1FC-45CC-ACFC-70E172FB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8FC3A-2BAA-4348-B930-1B5C864A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AE15C-1DD6-4EE8-ADC2-5D1FE582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69CA-135B-43CF-9E8E-C21DA727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20EFE-EE9D-4539-A693-71AFE6E5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2F0A-D120-4EFA-BF26-71556693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37E1-E0A2-4843-9F58-B19F456B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F0E60-4C01-4726-9075-BC269DC4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BB9F1-15BE-47B6-8B48-7AD8397C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5605-1F3E-4C09-AC8D-B5D7C6C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EBA1-BF18-4D11-92CE-A9A7A224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D66B-7FF8-4337-844E-333EBA4A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0F922-91E6-46DD-9435-CF433AA06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4CDB-5016-4D99-A1C4-852B731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1BFD-59BA-4389-956A-B4BC5DC4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924C-75DC-4D84-9B16-004CC28F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65AA-8F72-470E-A853-75F09E6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EF392-E634-41A2-BED5-CEB9CCD3A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B5812-184D-4074-B0AA-C1296331A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DD75D-FAA1-4600-B7DE-403F0383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E771-D17C-40F7-A198-4BB28122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BA13-B7EE-4716-B829-FDCAE225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995F-E3EE-4D85-ABAC-FB8F4CEC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160E7-6C53-4751-815E-5C37B939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CFAF-5550-44C0-AF4F-53ABF5C1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A9E6-9CFB-4782-885B-64EE46BF834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F505-151A-4061-91AB-349B7C9FB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B797-BD50-42C9-803C-DE43FF1B3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D1E4-E672-49F9-99B6-2A6C91B6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6.png"/><Relationship Id="rId5" Type="http://schemas.openxmlformats.org/officeDocument/2006/relationships/tags" Target="../tags/tag12.xml"/><Relationship Id="rId10" Type="http://schemas.openxmlformats.org/officeDocument/2006/relationships/image" Target="../media/image15.png"/><Relationship Id="rId4" Type="http://schemas.openxmlformats.org/officeDocument/2006/relationships/tags" Target="../tags/tag11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6.jpg"/><Relationship Id="rId4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25.xml"/><Relationship Id="rId21" Type="http://schemas.openxmlformats.org/officeDocument/2006/relationships/image" Target="../media/image36.png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tags" Target="../tags/tag24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9.png"/><Relationship Id="rId5" Type="http://schemas.openxmlformats.org/officeDocument/2006/relationships/tags" Target="../tags/tag27.xml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tags" Target="../tags/tag32.xml"/><Relationship Id="rId19" Type="http://schemas.openxmlformats.org/officeDocument/2006/relationships/image" Target="../media/image34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40.xml"/><Relationship Id="rId10" Type="http://schemas.openxmlformats.org/officeDocument/2006/relationships/image" Target="../media/image42.png"/><Relationship Id="rId4" Type="http://schemas.openxmlformats.org/officeDocument/2006/relationships/tags" Target="../tags/tag39.xml"/><Relationship Id="rId9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5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2.png"/><Relationship Id="rId5" Type="http://schemas.openxmlformats.org/officeDocument/2006/relationships/tags" Target="../tags/tag45.xml"/><Relationship Id="rId10" Type="http://schemas.openxmlformats.org/officeDocument/2006/relationships/image" Target="../media/image4.png"/><Relationship Id="rId4" Type="http://schemas.openxmlformats.org/officeDocument/2006/relationships/tags" Target="../tags/tag44.xm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2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4.png"/><Relationship Id="rId2" Type="http://schemas.openxmlformats.org/officeDocument/2006/relationships/tags" Target="../tags/tag48.xml"/><Relationship Id="rId16" Type="http://schemas.openxmlformats.org/officeDocument/2006/relationships/image" Target="../media/image46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1.png"/><Relationship Id="rId5" Type="http://schemas.openxmlformats.org/officeDocument/2006/relationships/tags" Target="../tags/tag51.xml"/><Relationship Id="rId15" Type="http://schemas.openxmlformats.org/officeDocument/2006/relationships/image" Target="../media/image45.png"/><Relationship Id="rId10" Type="http://schemas.openxmlformats.org/officeDocument/2006/relationships/image" Target="../media/image7.png"/><Relationship Id="rId4" Type="http://schemas.openxmlformats.org/officeDocument/2006/relationships/tags" Target="../tags/tag50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3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4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47.png"/><Relationship Id="rId5" Type="http://schemas.openxmlformats.org/officeDocument/2006/relationships/tags" Target="../tags/tag58.xml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tags" Target="../tags/tag57.xml"/><Relationship Id="rId9" Type="http://schemas.openxmlformats.org/officeDocument/2006/relationships/image" Target="../media/image7.png"/><Relationship Id="rId1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63.xm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65.xml"/><Relationship Id="rId10" Type="http://schemas.openxmlformats.org/officeDocument/2006/relationships/image" Target="../media/image42.png"/><Relationship Id="rId4" Type="http://schemas.openxmlformats.org/officeDocument/2006/relationships/tags" Target="../tags/tag64.xml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67.xml"/><Relationship Id="rId16" Type="http://schemas.openxmlformats.org/officeDocument/2006/relationships/image" Target="../media/image52.png"/><Relationship Id="rId20" Type="http://schemas.openxmlformats.org/officeDocument/2006/relationships/image" Target="../media/image14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7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16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8.png"/><Relationship Id="rId5" Type="http://schemas.openxmlformats.org/officeDocument/2006/relationships/tags" Target="../tags/tag84.xml"/><Relationship Id="rId10" Type="http://schemas.openxmlformats.org/officeDocument/2006/relationships/image" Target="../media/image61.png"/><Relationship Id="rId4" Type="http://schemas.openxmlformats.org/officeDocument/2006/relationships/tags" Target="../tags/tag83.xml"/><Relationship Id="rId9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3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91.xml"/><Relationship Id="rId7" Type="http://schemas.openxmlformats.org/officeDocument/2006/relationships/image" Target="../media/image64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92.xml"/><Relationship Id="rId9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95.xml"/><Relationship Id="rId7" Type="http://schemas.openxmlformats.org/officeDocument/2006/relationships/image" Target="../media/image21.jp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9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100.xml"/><Relationship Id="rId7" Type="http://schemas.openxmlformats.org/officeDocument/2006/relationships/image" Target="../media/image7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981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Automating ITPs Using ATPs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09124-C4C9-4709-9950-1E0087B1A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Arjun Viswanathan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Advisor: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Cesare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Tinelli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58B77-83F5-48E0-A6DC-B53FC0ED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37" y="5265135"/>
            <a:ext cx="2332926" cy="13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Producing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737" cy="27365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CNF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Theory-specific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Quantifier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Rewrites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763D7C-0A1B-4CF3-A469-660FC5F509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93" y="4832097"/>
            <a:ext cx="1657614" cy="284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A528B-81CB-46DF-B518-51AB505A9B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12" y="1658871"/>
            <a:ext cx="7784733" cy="457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AD3672-A553-40D7-A43C-71E9ECCA5E3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4" y="5534451"/>
            <a:ext cx="7439921" cy="1097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7AF06-2421-4C4B-92A4-7AF2CE7C05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087" y="5685347"/>
            <a:ext cx="2324068" cy="696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07378-0DFA-4AD8-9849-8B48559A05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8" y="2468754"/>
            <a:ext cx="2044591" cy="696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1EB9AF-D893-4C8E-BEA8-321DE4E30B2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73" y="3468607"/>
            <a:ext cx="2723714" cy="9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2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Interactive Theorem Provers</a:t>
            </a:r>
          </a:p>
        </p:txBody>
      </p:sp>
    </p:spTree>
    <p:extLst>
      <p:ext uri="{BB962C8B-B14F-4D97-AF65-F5344CB8AC3E}">
        <p14:creationId xmlns:p14="http://schemas.microsoft.com/office/powerpoint/2010/main" val="389059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6029395F-6C2B-44B4-AA9F-8E5C933D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Small, trustable proof kernel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Human-machine collaboration</a:t>
            </a:r>
          </a:p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Tactics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based on proof rules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ITPs</a:t>
            </a:r>
          </a:p>
        </p:txBody>
      </p:sp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D2728C5C-337D-4A8E-B230-9C70E9A27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67317"/>
              </p:ext>
            </p:extLst>
          </p:nvPr>
        </p:nvGraphicFramePr>
        <p:xfrm>
          <a:off x="838200" y="3891117"/>
          <a:ext cx="10515600" cy="231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40568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48133167"/>
                    </a:ext>
                  </a:extLst>
                </a:gridCol>
              </a:tblGrid>
              <a:tr h="404799">
                <a:tc>
                  <a:txBody>
                    <a:bodyPr/>
                    <a:lstStyle/>
                    <a:p>
                      <a:r>
                        <a:rPr lang="en-US" dirty="0"/>
                        <a:t>LCF-Based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Automath</a:t>
                      </a:r>
                      <a:r>
                        <a:rPr lang="en-US" dirty="0"/>
                        <a:t>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85716"/>
                  </a:ext>
                </a:extLst>
              </a:tr>
              <a:tr h="4047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Theorem is an ADT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Theorem statements - types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87639"/>
                  </a:ext>
                </a:extLst>
              </a:tr>
              <a:tr h="6986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ADT provides functions to create theorems using inference rules of logic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Proofs – programs inhabiting types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35925"/>
                  </a:ext>
                </a:extLst>
              </a:tr>
              <a:tr h="4047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HOL Light, HOL4, Isabelle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Coq, </a:t>
                      </a:r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Agda</a:t>
                      </a: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, Lean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08691"/>
                  </a:ext>
                </a:extLst>
              </a:tr>
              <a:tr h="4047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E75B6"/>
                          </a:solidFill>
                        </a:rPr>
                        <a:t>Sledgehammer – Isabelle/HOL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SMTCoq</a:t>
                      </a: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- Coq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4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Sledgehammer</a:t>
            </a:r>
          </a:p>
        </p:txBody>
      </p:sp>
    </p:spTree>
    <p:extLst>
      <p:ext uri="{BB962C8B-B14F-4D97-AF65-F5344CB8AC3E}">
        <p14:creationId xmlns:p14="http://schemas.microsoft.com/office/powerpoint/2010/main" val="195311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Sledgehammer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53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Automate proving within ITP using ATP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Premise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Reconstruction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Sledgehammer – Isabelle/HOL’s hammer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Metis – internal ATP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focus on Sledgehammer’s SMT solver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961A6-CF84-4C32-AA14-7D4F8149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551" y="803068"/>
            <a:ext cx="4875884" cy="28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A0D0EE-9117-4E63-9F97-D68A743E6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51" y="803068"/>
            <a:ext cx="4875884" cy="2808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Premise Selection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Given ITP goal: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G might depend on other facts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ITPs have large libraries of proven facts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Premise selection – filter out relevant facts to send with 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Delegate to 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Syntactic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Semantic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Hybrid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BBFE2-2882-4C74-A1A4-2D90C2CCE0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36" y="2340075"/>
            <a:ext cx="5349606" cy="2385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67D4B5-BDA7-4764-A17B-D48F7EDF490F}"/>
              </a:ext>
            </a:extLst>
          </p:cNvPr>
          <p:cNvSpPr/>
          <p:nvPr/>
        </p:nvSpPr>
        <p:spPr>
          <a:xfrm>
            <a:off x="6799687" y="1284848"/>
            <a:ext cx="5063613" cy="54077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Premise Selection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2987" cy="48406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Given ITP goal: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G might depend on other facts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ITPs have large libraries of proven facts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Premise selection – filter out relevant facts to send with 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Delegate to 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Syntactic selection – prioritize facts by common symbols with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Semantic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Hybrid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BBFE2-2882-4C74-A1A4-2D90C2CCE0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36" y="2340075"/>
            <a:ext cx="5349606" cy="23857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717CC7-9313-45E8-8B8F-24ADD1918201}"/>
              </a:ext>
            </a:extLst>
          </p:cNvPr>
          <p:cNvCxnSpPr>
            <a:cxnSpLocks/>
          </p:cNvCxnSpPr>
          <p:nvPr/>
        </p:nvCxnSpPr>
        <p:spPr>
          <a:xfrm>
            <a:off x="1631872" y="4964450"/>
            <a:ext cx="22322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0DA7116-E25A-4236-93DD-4A3AF37AC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551" y="803068"/>
            <a:ext cx="4875884" cy="2808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E203FD-8DFA-46CC-80B9-FAF1104EAF36}"/>
              </a:ext>
            </a:extLst>
          </p:cNvPr>
          <p:cNvSpPr/>
          <p:nvPr/>
        </p:nvSpPr>
        <p:spPr>
          <a:xfrm>
            <a:off x="6799687" y="1284848"/>
            <a:ext cx="5063613" cy="54077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Translation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ATP – typed/untyped FOL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ITP – HOL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FOL is a subset of HOL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Translate non-FOL features of HOL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such as anonymous functions, partial applications, etc.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Map types in Isabelle to types in theories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BC5DF6-5977-4C8D-BFDE-4DD11060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551" y="803068"/>
            <a:ext cx="4875884" cy="2808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8BF2A4-95BE-4787-A032-AB73F4AFC1C8}"/>
              </a:ext>
            </a:extLst>
          </p:cNvPr>
          <p:cNvSpPr/>
          <p:nvPr/>
        </p:nvSpPr>
        <p:spPr>
          <a:xfrm>
            <a:off x="6799687" y="1825622"/>
            <a:ext cx="5063613" cy="4863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Reconstruction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12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Sledgehammer with ATP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Trust as oracle – CVC4,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Yices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 as relevance filter – E, SPASS, Vampire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Reconstruct ATP proof – Z3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Reconstruction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Inference-by-inference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Depth-first post-order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Reconstruction of a node implies a proven theorem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Coarse-grained proofs necessitate proof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03C40-AA4E-48FD-9B90-EA4D438C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765" y="3599846"/>
            <a:ext cx="2767035" cy="29022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D68AA6-4AD8-4002-B18A-E40219DA768B}"/>
              </a:ext>
            </a:extLst>
          </p:cNvPr>
          <p:cNvCxnSpPr>
            <a:cxnSpLocks/>
          </p:cNvCxnSpPr>
          <p:nvPr/>
        </p:nvCxnSpPr>
        <p:spPr>
          <a:xfrm>
            <a:off x="1622039" y="3460113"/>
            <a:ext cx="33334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445437-83B7-4706-BC16-19CD178A2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51" y="803068"/>
            <a:ext cx="4875884" cy="2808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88A0AC-0E17-4588-8208-7421051B84D6}"/>
              </a:ext>
            </a:extLst>
          </p:cNvPr>
          <p:cNvSpPr/>
          <p:nvPr/>
        </p:nvSpPr>
        <p:spPr>
          <a:xfrm>
            <a:off x="6829184" y="2887508"/>
            <a:ext cx="4940252" cy="72413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SMTCoq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1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823" y="1777302"/>
            <a:ext cx="5785907" cy="226422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Theorem provers prove logic properties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Used in hardware/software  verification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Theorem Provers: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Interactive (ITPs)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Automatic (ATPs)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3C0FA140-1A96-46D7-96B8-7B3003ACB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67" y="911595"/>
            <a:ext cx="3293844" cy="2825892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604ED442-768D-4485-A895-2FD7BFAD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25112"/>
              </p:ext>
            </p:extLst>
          </p:nvPr>
        </p:nvGraphicFramePr>
        <p:xfrm>
          <a:off x="2032000" y="4128145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4056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48133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8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Small proof kernel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Large code base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User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Highly automated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8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Reliable proofs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Susceptible to bugs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3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Expressive logics (HOL)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Less expressive logic (FOL)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0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Coq, Isabelle/HOL, </a:t>
                      </a:r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Agda</a:t>
                      </a: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, Lean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Superposition Provers: Vampire, E, SPASS; SMT Solvers: CVC4, Z3, </a:t>
                      </a:r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VeriT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291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4E6BE-A554-471E-99C1-AB992FF8BE3A}"/>
              </a:ext>
            </a:extLst>
          </p:cNvPr>
          <p:cNvCxnSpPr>
            <a:cxnSpLocks/>
          </p:cNvCxnSpPr>
          <p:nvPr/>
        </p:nvCxnSpPr>
        <p:spPr>
          <a:xfrm>
            <a:off x="6184207" y="6567107"/>
            <a:ext cx="11703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SMTCoq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40" y="1563328"/>
            <a:ext cx="6582525" cy="5053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Skeptical cooperation between Coq and SAT/SMT solvers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Coq data structures represent SMT terms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deep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embedding)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Coq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represent Coq theorems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shallow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embedding)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SMT proofs      Proof certificate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Boolean decision procedure checks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certificate by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computational reflection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B81342-33BC-4A99-ACF7-FC8ECAE32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21" y="1982432"/>
            <a:ext cx="4926606" cy="3596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523FE-8C03-48B0-8F97-8A963D9DF7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52" y="4393753"/>
            <a:ext cx="285534" cy="1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Computational Reflection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40" y="1563328"/>
            <a:ext cx="10709560" cy="5053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Coq data structures represent SMT terms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deep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embedding)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Coq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represent Coq theorems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shallow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embedding)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Reflect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proofs from deep to shallow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Boolean decision procedure checks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deep terms      proof terms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Correctness of decision procedure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Reflection uses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Coq’s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computational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89DC9-B91E-47D4-B009-9BB1F07455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98" y="4524254"/>
            <a:ext cx="285534" cy="1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Computational Reflection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40" y="1530658"/>
            <a:ext cx="10709560" cy="51213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Reflection needs: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Boolean decision procedure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check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 that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takes a term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 : 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the deep embedding,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proof trace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 : 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from the ATP, and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checks that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justifies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684213" lvl="2" indent="-2222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proof of correctness of check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reflection principle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684213" lvl="2" indent="-2222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61963" lvl="2" indent="0">
              <a:buNone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   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is a predicate on deep terms</a:t>
            </a:r>
          </a:p>
          <a:p>
            <a:pPr marL="225425" lvl="1" indent="-225425"/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check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largely computational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  <a:p>
            <a:pPr marL="228600"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a particular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the proof of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 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is:</a:t>
            </a:r>
          </a:p>
          <a:p>
            <a:pPr marL="228600"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28600"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Reflection principle relates 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computational behavior of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check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propositional meaning</a:t>
            </a:r>
          </a:p>
          <a:p>
            <a:pPr marL="228600"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5D79E2-C909-437F-B39F-054814CE8D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79" y="3549283"/>
            <a:ext cx="7771154" cy="318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DCE03A-C34E-4F03-B5AD-0C84E9225E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79" y="4874690"/>
            <a:ext cx="6517121" cy="3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SMTCoq</a:t>
            </a:r>
            <a:r>
              <a:rPr lang="en-US" dirty="0">
                <a:solidFill>
                  <a:schemeClr val="accent1"/>
                </a:solidFill>
              </a:rPr>
              <a:t> - Checker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485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Divide: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Proofs      steps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Main checker      small checkers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State : set of clauses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Each step modifies state while maintaining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unsatisfiability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Main checker – is final state ⊥?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344249-FA9B-43B8-B9A1-B6252B6F7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61" y="1681451"/>
            <a:ext cx="4112368" cy="4197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CA3F8-39B4-4E45-AB84-F94301EB4B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04" y="2413714"/>
            <a:ext cx="285534" cy="16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AEAAE7-37A3-48D7-85CC-4ADEE157E3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40" y="2806259"/>
            <a:ext cx="285534" cy="1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Sledgehammer vs </a:t>
            </a:r>
            <a:r>
              <a:rPr lang="en-US" dirty="0" err="1">
                <a:solidFill>
                  <a:schemeClr val="accent1"/>
                </a:solidFill>
              </a:rPr>
              <a:t>SMTCoq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32A7E6-DFCD-4CB4-A79A-9137B729C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02065"/>
              </p:ext>
            </p:extLst>
          </p:nvPr>
        </p:nvGraphicFramePr>
        <p:xfrm>
          <a:off x="838200" y="1641528"/>
          <a:ext cx="10515600" cy="468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764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4101955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4009881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</a:tblGrid>
              <a:tr h="627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Sledgehammer with Z3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SMTCoq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208486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1091"/>
                  </a:ext>
                </a:extLst>
              </a:tr>
              <a:tr h="934690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259440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656731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73314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32A7E6-DFCD-4CB4-A79A-9137B729C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3435"/>
              </p:ext>
            </p:extLst>
          </p:nvPr>
        </p:nvGraphicFramePr>
        <p:xfrm>
          <a:off x="838200" y="1641528"/>
          <a:ext cx="10515600" cy="494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764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4101955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4009881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</a:tblGrid>
              <a:tr h="627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Sledgehammer with Z3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SMTCoq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208486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Trusts CVC3/4 and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Yices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as oracles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superposition provers as relevance filters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Gets proof skeleton from Z3 and fills it using Metis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Converts proofs to a certificate format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reflection to reflect solver proofs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1091"/>
                  </a:ext>
                </a:extLst>
              </a:tr>
              <a:tr h="934690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259440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656731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80161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32A7E6-DFCD-4CB4-A79A-9137B729C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7996"/>
              </p:ext>
            </p:extLst>
          </p:nvPr>
        </p:nvGraphicFramePr>
        <p:xfrm>
          <a:off x="838200" y="1641528"/>
          <a:ext cx="10515600" cy="494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764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4101955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4009881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</a:tblGrid>
              <a:tr h="627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Sledgehammer with Z3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SMTCoq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208486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Trusts CVC3/4 and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Yices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as oracles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superposition provers as relevance filters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Gets proof skeleton from Z3 and fills it using Metis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Converts proofs to a certificate format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computational reflection to reconstruct solver proofs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1091"/>
                  </a:ext>
                </a:extLst>
              </a:tr>
              <a:tr h="93469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Logic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Goals in FOL and a subset of HOL from Isabelle/HOL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Quantified FOL with EUF, LIA, BV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Only FOL goals in Coq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Quantifier-free FOL with EUF, LIA, BV, Arrays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259440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656731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90933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32A7E6-DFCD-4CB4-A79A-9137B729C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33299"/>
              </p:ext>
            </p:extLst>
          </p:nvPr>
        </p:nvGraphicFramePr>
        <p:xfrm>
          <a:off x="838200" y="1641528"/>
          <a:ext cx="10515600" cy="494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764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4101955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4009881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</a:tblGrid>
              <a:tr h="627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Sledgehammer with Z3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SMTCoq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208486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Trusts CVC3/4 and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Yices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as oracles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superposition provers as relevance filters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Gets proof skeleton from Z3 and fills it using Metis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Converts proofs to a certificate format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computational reflection to reconstruct solver proofs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1091"/>
                  </a:ext>
                </a:extLst>
              </a:tr>
              <a:tr h="93469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Logic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Goals in FOL and a subset of HOL from Isabelle/HOL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Quantified FOL with EUF, LIA, BV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Only FOL goals in Coq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Quantifier-free FOL with EUF, LIA, BV, Arrays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2594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Extensibility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Specific integration with Z3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Trusts other solvers without proof reconstruction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Integration with CVC4,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VeriT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Zchaff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, Glucose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Additional solvers can be added by adding a preprocessor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656731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49581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32A7E6-DFCD-4CB4-A79A-9137B729C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52264"/>
              </p:ext>
            </p:extLst>
          </p:nvPr>
        </p:nvGraphicFramePr>
        <p:xfrm>
          <a:off x="838200" y="1641528"/>
          <a:ext cx="10515600" cy="494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764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4101955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4009881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</a:tblGrid>
              <a:tr h="627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Sledgehammer with Z3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SMTCoq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208486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Trusts CVC3/4 and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Yices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as oracles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superposition provers as relevance filters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Gets proof skeleton from Z3 and fills it using Metis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Converts proofs to a certificate format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computational reflection to reflect solver proofs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1091"/>
                  </a:ext>
                </a:extLst>
              </a:tr>
              <a:tr h="93469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Logic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Goals in FOL and a subset of HOL from Isabelle/HOL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Quantified FOL with EUF, LIA, BV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Only FOL goals in Coq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Quantifier-free FOL with EUF, LIA, BV, Arrays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2594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Extensibility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Specific integration with Z3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Trusts other solvers without proof reconstruction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Integration with CVC4,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VeriT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Zchaff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, Glucose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Additional solvers can be added by adding a preprocessor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656731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Premise Selection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Uses various Sledgehammer premise selection techniques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Doesn’t consider facts outside a lemma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0658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66391054-55ED-4D1F-B411-B98A79F95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67" y="911595"/>
            <a:ext cx="3295769" cy="2825891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6081B6E9-EA50-4368-AAD9-B50D4996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67" y="911595"/>
            <a:ext cx="3293844" cy="2825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Combine ITPs and ATPS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automate proofs in ITPs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certify results of ATPs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Autarkic approach – implement and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prove correct ATP inside ITP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Skeptical approach – ATP outputs checkable certificate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Tools: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Hammers (e.g., Sledgehammer,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CoqHammer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Certified Checkers (e.g.,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SMTCoq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483733-1BB4-472A-99F1-4516B542B311}"/>
              </a:ext>
            </a:extLst>
          </p:cNvPr>
          <p:cNvCxnSpPr>
            <a:cxnSpLocks/>
          </p:cNvCxnSpPr>
          <p:nvPr/>
        </p:nvCxnSpPr>
        <p:spPr>
          <a:xfrm>
            <a:off x="1602375" y="2673533"/>
            <a:ext cx="29260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DC4C36-D8E3-4DD1-8AFE-BC818860793D}"/>
              </a:ext>
            </a:extLst>
          </p:cNvPr>
          <p:cNvCxnSpPr>
            <a:cxnSpLocks/>
          </p:cNvCxnSpPr>
          <p:nvPr/>
        </p:nvCxnSpPr>
        <p:spPr>
          <a:xfrm>
            <a:off x="1162592" y="4480561"/>
            <a:ext cx="26865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Future Work - Abduction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Given a set of axioms A, goal G, the abduct (if it exists) is a formula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φ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s.t.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Find formula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φ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that is consistent with the axioms and when added to them, allows the goal to be proven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9D517-AFD7-4C75-8689-0D69603C02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95" y="2692248"/>
            <a:ext cx="1765371" cy="3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D0196EB-BB1D-4D95-BF6C-884A2BFCCD94}"/>
              </a:ext>
            </a:extLst>
          </p:cNvPr>
          <p:cNvSpPr/>
          <p:nvPr/>
        </p:nvSpPr>
        <p:spPr>
          <a:xfrm>
            <a:off x="1293091" y="1644508"/>
            <a:ext cx="9421091" cy="48306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Future Work - Abduction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55B5ED-F25E-48CF-8633-B32A9827030C}"/>
              </a:ext>
            </a:extLst>
          </p:cNvPr>
          <p:cNvSpPr/>
          <p:nvPr/>
        </p:nvSpPr>
        <p:spPr>
          <a:xfrm>
            <a:off x="1631370" y="1903125"/>
            <a:ext cx="2421084" cy="4294905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ECF64-4FEF-4E26-B553-DFB4967FCCF3}"/>
              </a:ext>
            </a:extLst>
          </p:cNvPr>
          <p:cNvSpPr/>
          <p:nvPr/>
        </p:nvSpPr>
        <p:spPr>
          <a:xfrm>
            <a:off x="7966362" y="1903135"/>
            <a:ext cx="2421084" cy="4294895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q Logo Vector Image | Caleb Stanford Blog">
            <a:extLst>
              <a:ext uri="{FF2B5EF4-FFF2-40B4-BE49-F238E27FC236}">
                <a16:creationId xmlns:a16="http://schemas.microsoft.com/office/drawing/2014/main" id="{5609E131-21A6-4783-B211-F060002A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77" y="3046774"/>
            <a:ext cx="1163782" cy="1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VC4 - Photos | Facebook">
            <a:extLst>
              <a:ext uri="{FF2B5EF4-FFF2-40B4-BE49-F238E27FC236}">
                <a16:creationId xmlns:a16="http://schemas.microsoft.com/office/drawing/2014/main" id="{19465875-507B-4F9D-8616-90B92E4A5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8" b="26804"/>
          <a:stretch/>
        </p:blipFill>
        <p:spPr bwMode="auto">
          <a:xfrm>
            <a:off x="8160112" y="1974193"/>
            <a:ext cx="2055143" cy="91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978E10-67CB-4DF8-ADDA-53EE3D57BCFE}"/>
              </a:ext>
            </a:extLst>
          </p:cNvPr>
          <p:cNvCxnSpPr>
            <a:cxnSpLocks/>
          </p:cNvCxnSpPr>
          <p:nvPr/>
        </p:nvCxnSpPr>
        <p:spPr>
          <a:xfrm>
            <a:off x="4052454" y="2914362"/>
            <a:ext cx="3913908" cy="0"/>
          </a:xfrm>
          <a:prstGeom prst="straightConnector1">
            <a:avLst/>
          </a:prstGeom>
          <a:ln w="28575">
            <a:solidFill>
              <a:srgbClr val="2F528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0375CD9-48D6-4968-8B28-21C32F431F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22" y="2140207"/>
            <a:ext cx="1079998" cy="3501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211809-8F08-4BA3-89AF-0F2A9A8E68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16" y="2525991"/>
            <a:ext cx="3147184" cy="3016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9D233D-782B-4BBF-9121-D0C39F17A6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12" y="1239978"/>
            <a:ext cx="2632495" cy="3501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D8F485-E903-45A5-BE13-CAE571D3AA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63" y="3196040"/>
            <a:ext cx="1079998" cy="35015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904BA6-A899-4A88-B7C5-D1E877F7EFD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91" y="4831144"/>
            <a:ext cx="1679059" cy="35015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87DF98-828C-4187-A376-64E7107D7EBF}"/>
              </a:ext>
            </a:extLst>
          </p:cNvPr>
          <p:cNvCxnSpPr>
            <a:cxnSpLocks/>
          </p:cNvCxnSpPr>
          <p:nvPr/>
        </p:nvCxnSpPr>
        <p:spPr>
          <a:xfrm flipH="1">
            <a:off x="4031678" y="5950815"/>
            <a:ext cx="3934684" cy="0"/>
          </a:xfrm>
          <a:prstGeom prst="straightConnector1">
            <a:avLst/>
          </a:prstGeom>
          <a:ln w="28575">
            <a:solidFill>
              <a:srgbClr val="2F528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4497A2-8FB3-4161-9870-CDC11191B241}"/>
              </a:ext>
            </a:extLst>
          </p:cNvPr>
          <p:cNvCxnSpPr>
            <a:cxnSpLocks/>
          </p:cNvCxnSpPr>
          <p:nvPr/>
        </p:nvCxnSpPr>
        <p:spPr>
          <a:xfrm>
            <a:off x="9186162" y="4299963"/>
            <a:ext cx="0" cy="494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235AC1EB-A508-4C39-99C7-F52E9B7C4B3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37" y="3984550"/>
            <a:ext cx="1508199" cy="24679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0FBE06-BDB1-4F6D-8A03-95AE0B7021C6}"/>
              </a:ext>
            </a:extLst>
          </p:cNvPr>
          <p:cNvCxnSpPr>
            <a:cxnSpLocks/>
          </p:cNvCxnSpPr>
          <p:nvPr/>
        </p:nvCxnSpPr>
        <p:spPr>
          <a:xfrm>
            <a:off x="9186162" y="3546197"/>
            <a:ext cx="0" cy="379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0D0E30-6CA3-482F-9E93-B5C153690F67}"/>
              </a:ext>
            </a:extLst>
          </p:cNvPr>
          <p:cNvSpPr txBox="1"/>
          <p:nvPr/>
        </p:nvSpPr>
        <p:spPr>
          <a:xfrm>
            <a:off x="4775494" y="1659015"/>
            <a:ext cx="196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</a:rPr>
              <a:t>SMTCoq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49214A-EE83-4D08-84C0-C6EEBD486A18}"/>
              </a:ext>
            </a:extLst>
          </p:cNvPr>
          <p:cNvGrpSpPr/>
          <p:nvPr/>
        </p:nvGrpSpPr>
        <p:grpSpPr>
          <a:xfrm>
            <a:off x="4788478" y="3768169"/>
            <a:ext cx="2421084" cy="2095915"/>
            <a:chOff x="7868564" y="1140689"/>
            <a:chExt cx="1859247" cy="1606992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5C753C5-68CD-433F-81EC-8BDBC4051DBA}"/>
                </a:ext>
              </a:extLst>
            </p:cNvPr>
            <p:cNvSpPr/>
            <p:nvPr/>
          </p:nvSpPr>
          <p:spPr>
            <a:xfrm rot="10800000">
              <a:off x="7868564" y="1140689"/>
              <a:ext cx="1859247" cy="1606992"/>
            </a:xfrm>
            <a:prstGeom prst="triangl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F239B9A-11CD-491C-8992-C67DCD36B52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0763" y="2240624"/>
              <a:ext cx="252968" cy="218621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865806-8E72-4774-954B-9D15D0455B60}"/>
                </a:ext>
              </a:extLst>
            </p:cNvPr>
            <p:cNvCxnSpPr/>
            <p:nvPr/>
          </p:nvCxnSpPr>
          <p:spPr>
            <a:xfrm>
              <a:off x="8213776" y="1580750"/>
              <a:ext cx="39667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E94A52-3138-453F-99A8-73D03C56C38B}"/>
                </a:ext>
              </a:extLst>
            </p:cNvPr>
            <p:cNvCxnSpPr>
              <a:cxnSpLocks/>
            </p:cNvCxnSpPr>
            <p:nvPr/>
          </p:nvCxnSpPr>
          <p:spPr>
            <a:xfrm>
              <a:off x="8494978" y="2077263"/>
              <a:ext cx="23531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2CF290-9BD5-4515-8FE5-7543C3CB61FB}"/>
                </a:ext>
              </a:extLst>
            </p:cNvPr>
            <p:cNvCxnSpPr/>
            <p:nvPr/>
          </p:nvCxnSpPr>
          <p:spPr>
            <a:xfrm>
              <a:off x="8335859" y="1811455"/>
              <a:ext cx="39667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29679-57A2-4A52-8B34-1BB0E4989F39}"/>
                </a:ext>
              </a:extLst>
            </p:cNvPr>
            <p:cNvCxnSpPr/>
            <p:nvPr/>
          </p:nvCxnSpPr>
          <p:spPr>
            <a:xfrm>
              <a:off x="8889026" y="1811455"/>
              <a:ext cx="39667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E5C6B0-5851-4F51-BBE6-A09EBD958688}"/>
                </a:ext>
              </a:extLst>
            </p:cNvPr>
            <p:cNvCxnSpPr>
              <a:cxnSpLocks/>
            </p:cNvCxnSpPr>
            <p:nvPr/>
          </p:nvCxnSpPr>
          <p:spPr>
            <a:xfrm>
              <a:off x="8862744" y="2077263"/>
              <a:ext cx="23531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198CB4-52E7-45DD-926D-C19CB061AF45}"/>
                </a:ext>
              </a:extLst>
            </p:cNvPr>
            <p:cNvCxnSpPr/>
            <p:nvPr/>
          </p:nvCxnSpPr>
          <p:spPr>
            <a:xfrm>
              <a:off x="8701380" y="1580750"/>
              <a:ext cx="39667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F85D00-3F31-4482-B0FC-C16CD2348EE4}"/>
                </a:ext>
              </a:extLst>
            </p:cNvPr>
            <p:cNvCxnSpPr>
              <a:cxnSpLocks/>
            </p:cNvCxnSpPr>
            <p:nvPr/>
          </p:nvCxnSpPr>
          <p:spPr>
            <a:xfrm>
              <a:off x="9168046" y="1580750"/>
              <a:ext cx="23531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2820CD-5F79-49CE-A13D-223A3ADFC068}"/>
                </a:ext>
              </a:extLst>
            </p:cNvPr>
            <p:cNvSpPr/>
            <p:nvPr/>
          </p:nvSpPr>
          <p:spPr>
            <a:xfrm>
              <a:off x="8072176" y="1183170"/>
              <a:ext cx="462021" cy="2242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E9A7EFE-888B-40D7-B76B-978419CC612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2115" y="1240062"/>
              <a:ext cx="175789" cy="12878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A04093A-EEBD-4F13-ABBD-23594C4163C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316" y="1239122"/>
              <a:ext cx="196470" cy="12972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D2438CF-5DAC-4AD9-B12D-607AA2F60ED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841" y="1313401"/>
              <a:ext cx="103405" cy="1692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3738A9A-734B-496D-9C59-20E4DDC7401D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0087" y="1221590"/>
              <a:ext cx="82724" cy="13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6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8601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740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10154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DPLL(T)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55730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86BD9-EA32-4711-914F-CAD3F08066A3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CA65D-AB18-41F3-9A43-7033A26B812B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0D157C-26C3-4152-AB26-ACE5EEA408A1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47F299-C3C8-4C37-B042-DADF156BCF66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B5B8C4-9201-477E-A790-9E03FC87CABF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598AAE-7DA8-4669-847B-ED1911C4A2BD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1FC8D-42F1-48CC-B07B-3963A20646F7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B27D8B-EF12-4A75-AB71-750057792843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990DC8-204F-4703-9C52-9358EBE6800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4639113" y="2520353"/>
              <a:ext cx="3296871" cy="1183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E75D1E-74A1-4F4F-A4FF-11D162B637B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4639113" y="3583845"/>
              <a:ext cx="3296871" cy="32620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5DBDE4-E8E2-41D1-8D93-F62808FB8EB2}"/>
                </a:ext>
              </a:extLst>
            </p:cNvPr>
            <p:cNvCxnSpPr>
              <a:cxnSpLocks/>
            </p:cNvCxnSpPr>
            <p:nvPr/>
          </p:nvCxnSpPr>
          <p:spPr>
            <a:xfrm>
              <a:off x="4639112" y="4145591"/>
              <a:ext cx="3296871" cy="42181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5BF8EC-EB5F-4385-8FCF-C5514C3F320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639111" y="4351681"/>
              <a:ext cx="3296872" cy="13787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CFE17D6-BAE7-4723-971D-7F4DA4392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6" y="140684"/>
            <a:ext cx="3377854" cy="46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09986-6690-46DA-996B-2C09184455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01" y="219744"/>
            <a:ext cx="455854" cy="2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86BD9-EA32-4711-914F-CAD3F08066A3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CA65D-AB18-41F3-9A43-7033A26B812B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0D157C-26C3-4152-AB26-ACE5EEA408A1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47F299-C3C8-4C37-B042-DADF156BCF66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B5B8C4-9201-477E-A790-9E03FC87CABF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598AAE-7DA8-4669-847B-ED1911C4A2BD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1FC8D-42F1-48CC-B07B-3963A20646F7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B27D8B-EF12-4A75-AB71-750057792843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CFE17D6-BAE7-4723-971D-7F4DA4392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6" y="140684"/>
            <a:ext cx="3377854" cy="46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09986-6690-46DA-996B-2C09184455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01" y="219744"/>
            <a:ext cx="455854" cy="288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2D22FC-1417-4A23-B01E-37512EEC38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52" y="698888"/>
            <a:ext cx="1000102" cy="3795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278D0-44F8-4D4E-8D00-A0A219F879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4" y="695602"/>
            <a:ext cx="588929" cy="3595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48EBC5-E8BB-44E2-8CCF-92FF10C1814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112047" y="2920181"/>
            <a:ext cx="0" cy="389118"/>
          </a:xfrm>
          <a:prstGeom prst="straightConnector1">
            <a:avLst/>
          </a:prstGeom>
          <a:ln w="28575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8E19110-3D91-400F-8AC1-46BC2AA428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77" y="2938539"/>
            <a:ext cx="238317" cy="2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6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86BD9-EA32-4711-914F-CAD3F08066A3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CA65D-AB18-41F3-9A43-7033A26B812B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0D157C-26C3-4152-AB26-ACE5EEA408A1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47F299-C3C8-4C37-B042-DADF156BCF66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B5B8C4-9201-477E-A790-9E03FC87CABF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598AAE-7DA8-4669-847B-ED1911C4A2BD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1FC8D-42F1-48CC-B07B-3963A20646F7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B27D8B-EF12-4A75-AB71-750057792843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CFE17D6-BAE7-4723-971D-7F4DA4392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6" y="140684"/>
            <a:ext cx="3377854" cy="46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09986-6690-46DA-996B-2C09184455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01" y="219744"/>
            <a:ext cx="455854" cy="288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2D22FC-1417-4A23-B01E-37512EEC38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52" y="698888"/>
            <a:ext cx="1000102" cy="3795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278D0-44F8-4D4E-8D00-A0A219F879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4" y="695602"/>
            <a:ext cx="588929" cy="359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22715-3222-4D39-A4DC-6B8C16EEB42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50" y="1174935"/>
            <a:ext cx="3149905" cy="459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537927-E713-4012-89E1-9A83095D7E1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46" y="1242245"/>
            <a:ext cx="461517" cy="2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22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86BD9-EA32-4711-914F-CAD3F08066A3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CA65D-AB18-41F3-9A43-7033A26B812B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0D157C-26C3-4152-AB26-ACE5EEA408A1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47F299-C3C8-4C37-B042-DADF156BCF66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B5B8C4-9201-477E-A790-9E03FC87CABF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598AAE-7DA8-4669-847B-ED1911C4A2BD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1FC8D-42F1-48CC-B07B-3963A20646F7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B27D8B-EF12-4A75-AB71-750057792843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CFE17D6-BAE7-4723-971D-7F4DA4392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6" y="140684"/>
            <a:ext cx="3377854" cy="46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09986-6690-46DA-996B-2C09184455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01" y="219744"/>
            <a:ext cx="455854" cy="288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2D22FC-1417-4A23-B01E-37512EEC38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52" y="698888"/>
            <a:ext cx="1000102" cy="3795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278D0-44F8-4D4E-8D00-A0A219F879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4" y="695602"/>
            <a:ext cx="588929" cy="359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22715-3222-4D39-A4DC-6B8C16EEB42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50" y="1174935"/>
            <a:ext cx="3149905" cy="459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537927-E713-4012-89E1-9A83095D7E1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46" y="1242245"/>
            <a:ext cx="461517" cy="28880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E60ED-35B2-4FEF-A3B3-D2450DC06EA0}"/>
              </a:ext>
            </a:extLst>
          </p:cNvPr>
          <p:cNvCxnSpPr>
            <a:cxnSpLocks/>
          </p:cNvCxnSpPr>
          <p:nvPr/>
        </p:nvCxnSpPr>
        <p:spPr>
          <a:xfrm flipV="1">
            <a:off x="8689580" y="2652445"/>
            <a:ext cx="2017515" cy="1038125"/>
          </a:xfrm>
          <a:prstGeom prst="straightConnector1">
            <a:avLst/>
          </a:prstGeom>
          <a:ln w="28575" cap="flat" cmpd="sng" algn="ctr">
            <a:solidFill>
              <a:srgbClr val="2F528F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18DD96-B70D-4007-A286-76E1FAA46EF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9956">
            <a:off x="9036405" y="2911106"/>
            <a:ext cx="916137" cy="3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Technical Preliminaries</a:t>
            </a:r>
          </a:p>
        </p:txBody>
      </p:sp>
    </p:spTree>
    <p:extLst>
      <p:ext uri="{BB962C8B-B14F-4D97-AF65-F5344CB8AC3E}">
        <p14:creationId xmlns:p14="http://schemas.microsoft.com/office/powerpoint/2010/main" val="2483555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86BD9-EA32-4711-914F-CAD3F08066A3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CA65D-AB18-41F3-9A43-7033A26B812B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0D157C-26C3-4152-AB26-ACE5EEA408A1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47F299-C3C8-4C37-B042-DADF156BCF66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B5B8C4-9201-477E-A790-9E03FC87CABF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598AAE-7DA8-4669-847B-ED1911C4A2BD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1FC8D-42F1-48CC-B07B-3963A20646F7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B27D8B-EF12-4A75-AB71-750057792843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CFE17D6-BAE7-4723-971D-7F4DA4392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6" y="140684"/>
            <a:ext cx="3377854" cy="46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09986-6690-46DA-996B-2C09184455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01" y="219744"/>
            <a:ext cx="455854" cy="2888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387F1A-57EE-41AF-A610-D4F7E3B2D4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7" y="633010"/>
            <a:ext cx="3113891" cy="4571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278D0-44F8-4D4E-8D00-A0A219F879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4" y="695602"/>
            <a:ext cx="588929" cy="35958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E60ED-35B2-4FEF-A3B3-D2450DC06EA0}"/>
              </a:ext>
            </a:extLst>
          </p:cNvPr>
          <p:cNvCxnSpPr>
            <a:cxnSpLocks/>
          </p:cNvCxnSpPr>
          <p:nvPr/>
        </p:nvCxnSpPr>
        <p:spPr>
          <a:xfrm flipH="1">
            <a:off x="8689580" y="2652444"/>
            <a:ext cx="2030348" cy="1044357"/>
          </a:xfrm>
          <a:prstGeom prst="straightConnector1">
            <a:avLst/>
          </a:prstGeom>
          <a:ln w="28575" cap="flat" cmpd="sng" algn="ctr">
            <a:solidFill>
              <a:srgbClr val="2F528F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7122619-21A2-4921-B121-1052CB4FC1D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9956">
            <a:off x="9417889" y="2882442"/>
            <a:ext cx="240232" cy="2585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CD8EE4-5D54-4D83-AA75-3406D83DDE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50" y="1174935"/>
            <a:ext cx="3149905" cy="4598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3CE19D-9491-4AEE-9EA2-7516C23155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46" y="1242245"/>
            <a:ext cx="461517" cy="2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06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86BD9-EA32-4711-914F-CAD3F08066A3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CA65D-AB18-41F3-9A43-7033A26B812B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0D157C-26C3-4152-AB26-ACE5EEA408A1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47F299-C3C8-4C37-B042-DADF156BCF66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B5B8C4-9201-477E-A790-9E03FC87CABF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598AAE-7DA8-4669-847B-ED1911C4A2BD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1FC8D-42F1-48CC-B07B-3963A20646F7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B27D8B-EF12-4A75-AB71-750057792843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CFE17D6-BAE7-4723-971D-7F4DA4392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6" y="140684"/>
            <a:ext cx="3377854" cy="46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09986-6690-46DA-996B-2C09184455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01" y="219744"/>
            <a:ext cx="455854" cy="2888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387F1A-57EE-41AF-A610-D4F7E3B2D4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53" y="660103"/>
            <a:ext cx="3113891" cy="4571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278D0-44F8-4D4E-8D00-A0A219F879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4" y="695602"/>
            <a:ext cx="588929" cy="35958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E60ED-35B2-4FEF-A3B3-D2450DC06EA0}"/>
              </a:ext>
            </a:extLst>
          </p:cNvPr>
          <p:cNvCxnSpPr>
            <a:cxnSpLocks/>
          </p:cNvCxnSpPr>
          <p:nvPr/>
        </p:nvCxnSpPr>
        <p:spPr>
          <a:xfrm flipH="1">
            <a:off x="8689580" y="2652444"/>
            <a:ext cx="2030348" cy="1044357"/>
          </a:xfrm>
          <a:prstGeom prst="straightConnector1">
            <a:avLst/>
          </a:prstGeom>
          <a:ln w="28575" cap="flat" cmpd="sng" algn="ctr">
            <a:solidFill>
              <a:srgbClr val="2F528F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7122619-21A2-4921-B121-1052CB4FC1D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9956">
            <a:off x="9417889" y="2882442"/>
            <a:ext cx="240232" cy="258555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BAC74C4-86D2-4D02-B68E-E8CEB2A7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45" y="1279631"/>
            <a:ext cx="295166" cy="3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SAT is NP-complete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Theories and quantification may make solving undecidable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186751-DC47-4DA1-81C2-968428CF7967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DBA0BB-1A1F-416A-89E8-782F4A3818C7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D034712-1528-4F49-8AB1-54A1FD95B10E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FAA3A1C-0AEA-424A-9504-6DB020B9592B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018B26E-DFC0-4111-B822-1233CEA1FE9A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A2A2102-A558-43A7-8B04-122C261178B6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BA27EA-A0C4-4BEE-B960-F5247EA7240F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DFBCA6-B161-4021-81E8-98D849D7FA7C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AE6152-B028-4FC2-96B0-D691679E5350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639113" y="2520353"/>
              <a:ext cx="3296871" cy="1183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A40F20-34E7-460B-B0AF-F0D99312AEAB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4639113" y="3583845"/>
              <a:ext cx="3296871" cy="32620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C18A45-B98C-4B67-B2DD-1FCEDCD2876E}"/>
                </a:ext>
              </a:extLst>
            </p:cNvPr>
            <p:cNvCxnSpPr>
              <a:cxnSpLocks/>
            </p:cNvCxnSpPr>
            <p:nvPr/>
          </p:nvCxnSpPr>
          <p:spPr>
            <a:xfrm>
              <a:off x="4639112" y="4145591"/>
              <a:ext cx="3296871" cy="42181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5ABA3F-20EC-49B8-B5FE-64A29F8742B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639111" y="4351681"/>
              <a:ext cx="3296872" cy="13787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32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SMT Proof Rules</a:t>
            </a:r>
          </a:p>
        </p:txBody>
      </p:sp>
    </p:spTree>
    <p:extLst>
      <p:ext uri="{BB962C8B-B14F-4D97-AF65-F5344CB8AC3E}">
        <p14:creationId xmlns:p14="http://schemas.microsoft.com/office/powerpoint/2010/main" val="28089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Producing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1" y="1519490"/>
            <a:ext cx="64770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CNF Conversion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CNF transformation algorithm by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Tseitin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Transformed formula is linear in size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Procedure: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introduce new variable for each sub-term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unfold equivalences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32282-AF03-4B41-8EC0-03323CDCCE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37" y="2287386"/>
            <a:ext cx="4241431" cy="457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23C9BA-946F-43FE-A21D-A7942158B6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27" y="3027139"/>
            <a:ext cx="1676072" cy="30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966130-3D34-48A6-BB2C-A1344D8C47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28" y="3483844"/>
            <a:ext cx="2124871" cy="3684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C96165-DF70-4659-8E53-AF10489EBB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28" y="4004267"/>
            <a:ext cx="2357582" cy="3518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854384-6433-4D92-9635-9572D959F3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62" y="4531051"/>
            <a:ext cx="2773137" cy="3102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01AD59-B30E-408B-A768-983A27FE5C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22" y="5052500"/>
            <a:ext cx="6903751" cy="4571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B1054D1-455E-4724-BEB2-8A5CACF2F96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81" y="5579284"/>
            <a:ext cx="5258155" cy="45710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D4CAD6-533E-4CC7-8176-DEE16DBB76C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80" y="6104844"/>
            <a:ext cx="4645904" cy="457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D4249-6995-4F32-B6D9-FB3F7C00B6C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12" y="1658871"/>
            <a:ext cx="7784733" cy="4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Producing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73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CNF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2334-AA15-40EB-A698-16C6D39365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35" y="4680805"/>
            <a:ext cx="9144280" cy="1390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F7151-74BE-41E2-9CAC-F3EFFF8611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92" y="3006507"/>
            <a:ext cx="2324068" cy="6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1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Producing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73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CNF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Theory-specific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ED5C2-2BC7-44A3-937D-7DBADDC5A0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24" y="3107846"/>
            <a:ext cx="3478747" cy="6423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2838A4-03A4-4AD1-BB7B-C92C70B58C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68" y="5301124"/>
            <a:ext cx="5925390" cy="9561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46A3B7-3D02-474E-861F-FE71A89C88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24" y="1544192"/>
            <a:ext cx="2044591" cy="6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Producing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361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CNF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Theory-specific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Quantifier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Existential (   ) and universal (   ) quantifiers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Quantifier introduction rules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Instantiation rule to eliminate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Skolemization to eliminate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F1B8861-2093-4902-97F0-B5F63DF78F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553" y="4010530"/>
            <a:ext cx="213220" cy="2728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CDD9D6-1D94-44B7-99E3-FE1548F4FB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82" y="4010530"/>
            <a:ext cx="169659" cy="2659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A4673F0-7052-4E01-BF2E-3FE1E5B8D1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35" y="4994274"/>
            <a:ext cx="213220" cy="2728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3E21B3-CE54-42B5-BD45-5638D4D83B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90" y="5511439"/>
            <a:ext cx="169659" cy="265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B8A73-60A0-414F-B526-DD16861850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42" y="4080568"/>
            <a:ext cx="2505909" cy="92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CD7CD9-6B08-4DCA-95C0-5774F84F9B7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42" y="2513590"/>
            <a:ext cx="2723714" cy="9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Producing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73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CNF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Theory-specific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Quantifier Elimination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Rewrites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Some rewrites are proven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Some are proof holes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85186-B4E5-4340-9791-A61CC8F792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84" y="1825625"/>
            <a:ext cx="2641178" cy="311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7E89F8-DA72-455E-AC30-0576F66378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09" y="2652279"/>
            <a:ext cx="2249128" cy="307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63D7C-0A1B-4CF3-A469-660FC5F509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09" y="3429001"/>
            <a:ext cx="1657614" cy="2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HOL -&gt; FOL Translation</a:t>
            </a:r>
          </a:p>
        </p:txBody>
      </p:sp>
    </p:spTree>
    <p:extLst>
      <p:ext uri="{BB962C8B-B14F-4D97-AF65-F5344CB8AC3E}">
        <p14:creationId xmlns:p14="http://schemas.microsoft.com/office/powerpoint/2010/main" val="223505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Satisfiability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Propositional/Boolean Satisfiability (SAT) : Satisfy F by mapping variables to True/False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Satisfiability Modulo Theories (SMT) : Satisfy F by mapping variables to theory constants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6FD27-697E-4B1C-8A59-C341F418D8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75" y="2724138"/>
            <a:ext cx="1000102" cy="3795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A1832D-E89C-4EBA-8C83-3E714BEDC4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75" y="3229844"/>
            <a:ext cx="2778054" cy="3364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2A8A144-E901-49E0-9AC1-613E4140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20" y="3223380"/>
            <a:ext cx="355291" cy="37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78CB2-6FA5-4A3F-ADF0-750EAA53D3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60" y="5341854"/>
            <a:ext cx="3377854" cy="46718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0D1023-57CA-415D-95C7-BB36F110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9" y="5931189"/>
            <a:ext cx="295166" cy="3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C4E4A248-7CFC-4C35-8445-3E461FE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73" y="5925500"/>
            <a:ext cx="865324" cy="36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75E11C-5F70-4C52-B56F-E24672E3C2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75" y="5925500"/>
            <a:ext cx="2778054" cy="3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2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Translation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ATP – typed/untyped FOL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ITP – HOL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FOL is a subset of HOL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Non-FOL features of HOL: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Type variables –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monomorphization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Anonymous functions – named function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    + quantified constraint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Partial applications – explicit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Compound types – new FO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Types - sorts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2C3B6-C9FB-4167-ACF9-44F1659BFD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38" y="3797330"/>
            <a:ext cx="3819620" cy="341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D04D6-4D77-4599-9A8B-1907E7D6F0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19" y="4303447"/>
            <a:ext cx="4915523" cy="3782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68652-FBE5-43F7-ADA9-287C41AE38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71" y="4905241"/>
            <a:ext cx="3381715" cy="378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97E90-BE72-4A7E-BBE6-959FFF57D88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56" y="5450298"/>
            <a:ext cx="2579274" cy="23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BC5DF6-5977-4C8D-BFDE-4DD110603B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3551" y="803068"/>
            <a:ext cx="4875884" cy="2808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8BF2A4-95BE-4787-A032-AB73F4AFC1C8}"/>
              </a:ext>
            </a:extLst>
          </p:cNvPr>
          <p:cNvSpPr/>
          <p:nvPr/>
        </p:nvSpPr>
        <p:spPr>
          <a:xfrm>
            <a:off x="6799687" y="1825622"/>
            <a:ext cx="5063613" cy="4863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838004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Computational Reflection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40" y="1825625"/>
            <a:ext cx="10709560" cy="4351338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Reflect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terms in the ITP’s language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shallow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embedding) to terms in a datatype written in the ITP’s language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deep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embedding)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Deep embedding represents terms from ATP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 ATP methods over deep terms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Pattern matching is allowed over deep but not shallow terms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Prove correctness result for the transformation :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theorems in deep embedding give theorems in shallow embedding</a:t>
            </a:r>
          </a:p>
        </p:txBody>
      </p:sp>
    </p:spTree>
    <p:extLst>
      <p:ext uri="{BB962C8B-B14F-4D97-AF65-F5344CB8AC3E}">
        <p14:creationId xmlns:p14="http://schemas.microsoft.com/office/powerpoint/2010/main" val="41519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SMTCoq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40" y="1825625"/>
            <a:ext cx="658252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Boolean decision procedure in Coq checks SMT proofs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Reflection 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SMTCoq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Deep embedding – datatypes      FOL terms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Shallow embedding – Coq terms      FOL terms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Interpretation – deep      shallow terms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Reification – shallow      deep terms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Ssreflect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 Bool      Prop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B81342-33BC-4A99-ACF7-FC8ECAE32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21" y="1982432"/>
            <a:ext cx="4926606" cy="3596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75C15-C477-4500-A122-3DFBBDB8A3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90" y="4109034"/>
            <a:ext cx="285534" cy="167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682C0A-E48F-43D2-AAB2-7232225B75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28" y="3328321"/>
            <a:ext cx="262442" cy="154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4271E8-5FEC-46EE-BA24-D7B73E46A8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50" y="3711389"/>
            <a:ext cx="262442" cy="154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A66093-6C3B-4CB3-AE84-C0C63DCE6D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41" y="4503363"/>
            <a:ext cx="285534" cy="167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3A2B9E-9EC7-4105-B7AA-CC7B57702D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98" y="4875053"/>
            <a:ext cx="285534" cy="1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Duality of Satisfiability and Validity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 is valid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¬F is unsatisfiable</a:t>
            </a:r>
          </a:p>
        </p:txBody>
      </p:sp>
      <p:pic>
        <p:nvPicPr>
          <p:cNvPr id="1027" name="Picture 3 1">
            <a:extLst>
              <a:ext uri="{FF2B5EF4-FFF2-40B4-BE49-F238E27FC236}">
                <a16:creationId xmlns:a16="http://schemas.microsoft.com/office/drawing/2014/main" id="{4729C347-6D59-47D0-B40C-D1AB36C7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62" y="3021410"/>
            <a:ext cx="18192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CD5AA0-9F84-49C6-B7CB-3D086E5D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37" y="5604672"/>
            <a:ext cx="20097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4FAB0-D8B3-4B38-B0D9-602863A91E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34" y="2502649"/>
            <a:ext cx="3513600" cy="388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DEDBBB-92E8-48F3-8629-ACD6FEB7BA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02" y="4221940"/>
            <a:ext cx="4879486" cy="4167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6AB945-4969-4BCF-815C-823ECB81FD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8" y="4827391"/>
            <a:ext cx="454081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Duality of Satisfiability and Validity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 is valid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¬F is unsatisfiable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5DF5FB-E047-4B3B-8F15-AFD5197498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16" y="3012274"/>
            <a:ext cx="9344193" cy="416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5EA81B-DACD-4975-A302-EF63B42E37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16" y="4293942"/>
            <a:ext cx="9279104" cy="4167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51C09C-AB3E-4E42-ADFC-8F269CDC96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16" y="4845606"/>
            <a:ext cx="5656108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8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8BA-8009-4024-A1FA-4E3FB8A6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5509"/>
            <a:ext cx="9144000" cy="1126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SMT Solvers</a:t>
            </a:r>
          </a:p>
        </p:txBody>
      </p:sp>
    </p:spTree>
    <p:extLst>
      <p:ext uri="{BB962C8B-B14F-4D97-AF65-F5344CB8AC3E}">
        <p14:creationId xmlns:p14="http://schemas.microsoft.com/office/powerpoint/2010/main" val="234996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ATPs –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 given formula satisfiable or unsatisfiable?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DPLL(T) architecture –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 theory literals and use SAT solver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SAT is NP-complete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Theories and quantification may make solving undecidable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186751-DC47-4DA1-81C2-968428CF7967}"/>
              </a:ext>
            </a:extLst>
          </p:cNvPr>
          <p:cNvGrpSpPr/>
          <p:nvPr/>
        </p:nvGrpSpPr>
        <p:grpSpPr>
          <a:xfrm>
            <a:off x="7180474" y="1814233"/>
            <a:ext cx="4680601" cy="4351339"/>
            <a:chOff x="2173045" y="1564676"/>
            <a:chExt cx="7648687" cy="4961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DBA0BB-1A1F-416A-89E8-782F4A3818C7}"/>
                </a:ext>
              </a:extLst>
            </p:cNvPr>
            <p:cNvSpPr/>
            <p:nvPr/>
          </p:nvSpPr>
          <p:spPr>
            <a:xfrm>
              <a:off x="2751590" y="3269257"/>
              <a:ext cx="1887523" cy="155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SAT Solver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D034712-1528-4F49-8AB1-54A1FD95B10E}"/>
                </a:ext>
              </a:extLst>
            </p:cNvPr>
            <p:cNvSpPr/>
            <p:nvPr/>
          </p:nvSpPr>
          <p:spPr>
            <a:xfrm>
              <a:off x="7935984" y="2058958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</a:t>
              </a:r>
              <a:r>
                <a:rPr lang="en-US" dirty="0"/>
                <a:t> Solver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FAA3A1C-0AEA-424A-9504-6DB020B9592B}"/>
                </a:ext>
              </a:extLst>
            </p:cNvPr>
            <p:cNvSpPr/>
            <p:nvPr/>
          </p:nvSpPr>
          <p:spPr>
            <a:xfrm>
              <a:off x="7935984" y="3122450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018B26E-DFC0-4111-B822-1233CEA1FE9A}"/>
                </a:ext>
              </a:extLst>
            </p:cNvPr>
            <p:cNvSpPr/>
            <p:nvPr/>
          </p:nvSpPr>
          <p:spPr>
            <a:xfrm>
              <a:off x="7935984" y="4201083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Bit-vector </a:t>
              </a:r>
            </a:p>
            <a:p>
              <a:pPr algn="ctr"/>
              <a:r>
                <a:rPr lang="en-US" dirty="0"/>
                <a:t>Solver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A2A2102-A558-43A7-8B04-122C261178B6}"/>
                </a:ext>
              </a:extLst>
            </p:cNvPr>
            <p:cNvSpPr/>
            <p:nvPr/>
          </p:nvSpPr>
          <p:spPr>
            <a:xfrm>
              <a:off x="7935983" y="5268991"/>
              <a:ext cx="1669409" cy="922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BA27EA-A0C4-4BEE-B960-F5247EA7240F}"/>
                </a:ext>
              </a:extLst>
            </p:cNvPr>
            <p:cNvSpPr/>
            <p:nvPr/>
          </p:nvSpPr>
          <p:spPr>
            <a:xfrm>
              <a:off x="2173045" y="1564676"/>
              <a:ext cx="7648687" cy="496112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DFBCA6-B161-4021-81E8-98D849D7FA7C}"/>
                </a:ext>
              </a:extLst>
            </p:cNvPr>
            <p:cNvSpPr txBox="1"/>
            <p:nvPr/>
          </p:nvSpPr>
          <p:spPr>
            <a:xfrm>
              <a:off x="3972834" y="1709827"/>
              <a:ext cx="4407371" cy="63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accent1">
                      <a:lumMod val="50000"/>
                    </a:schemeClr>
                  </a:solidFill>
                </a:rPr>
                <a:t>SMT Solver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AE6152-B028-4FC2-96B0-D691679E5350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639113" y="2520353"/>
              <a:ext cx="3296871" cy="1183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A40F20-34E7-460B-B0AF-F0D99312AEAB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4639113" y="3583845"/>
              <a:ext cx="3296871" cy="32620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C18A45-B98C-4B67-B2DD-1FCEDCD2876E}"/>
                </a:ext>
              </a:extLst>
            </p:cNvPr>
            <p:cNvCxnSpPr>
              <a:cxnSpLocks/>
            </p:cNvCxnSpPr>
            <p:nvPr/>
          </p:nvCxnSpPr>
          <p:spPr>
            <a:xfrm>
              <a:off x="4639112" y="4145591"/>
              <a:ext cx="3296871" cy="42181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5ABA3F-20EC-49B8-B5FE-64A29F8742B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639111" y="4351681"/>
              <a:ext cx="3296872" cy="13787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4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CA-2202-4BB5-96FA-37336B8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Producing SMT Solvers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B6440A-C859-49CA-872F-27AC452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73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Satisfiability – satisfying model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Unsatisfiability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resolution proof tree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Proof tree: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 formulas – leaves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Theory lemmas – leaves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Empty clause – root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 – rule applied to parents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Holes – unjustified simplifications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F7416E6-3305-4BE5-ACE0-E8B5D907847A}"/>
              </a:ext>
            </a:extLst>
          </p:cNvPr>
          <p:cNvGrpSpPr/>
          <p:nvPr/>
        </p:nvGrpSpPr>
        <p:grpSpPr>
          <a:xfrm>
            <a:off x="7171776" y="1214347"/>
            <a:ext cx="4789715" cy="5033645"/>
            <a:chOff x="7136942" y="1005341"/>
            <a:chExt cx="4789715" cy="5033645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7AD789D-D106-42CD-A7C4-433508E3C388}"/>
                </a:ext>
              </a:extLst>
            </p:cNvPr>
            <p:cNvSpPr/>
            <p:nvPr/>
          </p:nvSpPr>
          <p:spPr>
            <a:xfrm rot="10800000">
              <a:off x="7136942" y="2365556"/>
              <a:ext cx="4789715" cy="3673430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A94053-092D-4B07-A3FE-4B8921011F2A}"/>
                </a:ext>
              </a:extLst>
            </p:cNvPr>
            <p:cNvSpPr/>
            <p:nvPr/>
          </p:nvSpPr>
          <p:spPr>
            <a:xfrm>
              <a:off x="7508969" y="2413272"/>
              <a:ext cx="539931" cy="383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E85857-919A-4D40-A9AA-803EF94F224F}"/>
                </a:ext>
              </a:extLst>
            </p:cNvPr>
            <p:cNvSpPr/>
            <p:nvPr/>
          </p:nvSpPr>
          <p:spPr>
            <a:xfrm>
              <a:off x="8108770" y="2413270"/>
              <a:ext cx="539931" cy="383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r>
                <a:rPr lang="en-US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F996E-4F27-4A0C-953F-40CACC3D866F}"/>
                </a:ext>
              </a:extLst>
            </p:cNvPr>
            <p:cNvSpPr/>
            <p:nvPr/>
          </p:nvSpPr>
          <p:spPr>
            <a:xfrm>
              <a:off x="8992693" y="2413270"/>
              <a:ext cx="539931" cy="383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baseline="-25000" dirty="0" err="1">
                  <a:solidFill>
                    <a:schemeClr val="bg1"/>
                  </a:solidFill>
                </a:rPr>
                <a:t>n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8D5D1-F3F6-4352-9F72-A2386174EA0D}"/>
                </a:ext>
              </a:extLst>
            </p:cNvPr>
            <p:cNvSpPr/>
            <p:nvPr/>
          </p:nvSpPr>
          <p:spPr>
            <a:xfrm>
              <a:off x="9596848" y="2413270"/>
              <a:ext cx="539931" cy="383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80D939-0822-489C-B389-06866295724A}"/>
                </a:ext>
              </a:extLst>
            </p:cNvPr>
            <p:cNvSpPr/>
            <p:nvPr/>
          </p:nvSpPr>
          <p:spPr>
            <a:xfrm>
              <a:off x="10199915" y="2413270"/>
              <a:ext cx="539931" cy="383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91B6A-C612-4293-A00E-8CDB0D33C0CB}"/>
                </a:ext>
              </a:extLst>
            </p:cNvPr>
            <p:cNvSpPr/>
            <p:nvPr/>
          </p:nvSpPr>
          <p:spPr>
            <a:xfrm>
              <a:off x="11054445" y="2413270"/>
              <a:ext cx="539931" cy="383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t</a:t>
              </a:r>
              <a:r>
                <a:rPr lang="en-US" baseline="-25000" dirty="0" err="1">
                  <a:solidFill>
                    <a:schemeClr val="bg1"/>
                  </a:solidFill>
                </a:rPr>
                <a:t>n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921B0E-E86D-4EC8-A99F-0E586474AB17}"/>
                </a:ext>
              </a:extLst>
            </p:cNvPr>
            <p:cNvSpPr txBox="1"/>
            <p:nvPr/>
          </p:nvSpPr>
          <p:spPr>
            <a:xfrm>
              <a:off x="8635094" y="2365558"/>
              <a:ext cx="4136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AA208-C1BF-494C-BE4C-E0BCF6FE702E}"/>
                </a:ext>
              </a:extLst>
            </p:cNvPr>
            <p:cNvSpPr txBox="1"/>
            <p:nvPr/>
          </p:nvSpPr>
          <p:spPr>
            <a:xfrm>
              <a:off x="10721344" y="2365558"/>
              <a:ext cx="4136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573E72-6838-417D-9871-DD46226B0B1C}"/>
                </a:ext>
              </a:extLst>
            </p:cNvPr>
            <p:cNvSpPr txBox="1"/>
            <p:nvPr/>
          </p:nvSpPr>
          <p:spPr>
            <a:xfrm>
              <a:off x="9338867" y="5126665"/>
              <a:ext cx="4234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chemeClr val="accent5">
                      <a:lumMod val="75000"/>
                    </a:schemeClr>
                  </a:solidFill>
                </a:rPr>
                <a:t>⊥</a:t>
              </a:r>
              <a:endParaRPr lang="en-US" sz="2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7870C7-0E73-46B5-8148-19FEE3048715}"/>
                </a:ext>
              </a:extLst>
            </p:cNvPr>
            <p:cNvCxnSpPr>
              <a:cxnSpLocks/>
            </p:cNvCxnSpPr>
            <p:nvPr/>
          </p:nvCxnSpPr>
          <p:spPr>
            <a:xfrm>
              <a:off x="7940045" y="3306780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C4EB0-959E-4D70-9119-A955699ABB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7357" y="3306780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A6E962-3EF5-4C98-B1C1-E9D3BCDA4D2E}"/>
                </a:ext>
              </a:extLst>
            </p:cNvPr>
            <p:cNvCxnSpPr>
              <a:cxnSpLocks/>
            </p:cNvCxnSpPr>
            <p:nvPr/>
          </p:nvCxnSpPr>
          <p:spPr>
            <a:xfrm>
              <a:off x="9596848" y="3306780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67D24FE-F5B0-44AC-BA3E-0D0A7DD9A8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795" y="3306780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016A2E-E082-4B70-BC5E-6D538DDE9D9B}"/>
                </a:ext>
              </a:extLst>
            </p:cNvPr>
            <p:cNvCxnSpPr>
              <a:cxnSpLocks/>
            </p:cNvCxnSpPr>
            <p:nvPr/>
          </p:nvCxnSpPr>
          <p:spPr>
            <a:xfrm>
              <a:off x="8337376" y="3816231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977BC4-E0EF-4ED2-A189-3631F9FD333B}"/>
                </a:ext>
              </a:extLst>
            </p:cNvPr>
            <p:cNvCxnSpPr>
              <a:cxnSpLocks/>
            </p:cNvCxnSpPr>
            <p:nvPr/>
          </p:nvCxnSpPr>
          <p:spPr>
            <a:xfrm>
              <a:off x="9218572" y="3816231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57A089-ADB6-475A-A784-728B8EE94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3242" y="3816231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45A098-C84C-4DA9-92A0-5141CFBFE99B}"/>
                </a:ext>
              </a:extLst>
            </p:cNvPr>
            <p:cNvCxnSpPr>
              <a:cxnSpLocks/>
            </p:cNvCxnSpPr>
            <p:nvPr/>
          </p:nvCxnSpPr>
          <p:spPr>
            <a:xfrm>
              <a:off x="8690616" y="4351808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95BB4E-E606-4CB1-865D-D23DE5061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32228" y="4353985"/>
              <a:ext cx="6281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4A31A-BB6F-4CD0-A23A-7E7798E7315B}"/>
                </a:ext>
              </a:extLst>
            </p:cNvPr>
            <p:cNvCxnSpPr>
              <a:cxnSpLocks/>
            </p:cNvCxnSpPr>
            <p:nvPr/>
          </p:nvCxnSpPr>
          <p:spPr>
            <a:xfrm>
              <a:off x="9081408" y="4863436"/>
              <a:ext cx="86214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58F347D-8264-4A51-A303-886E95BBFEF5}"/>
                </a:ext>
              </a:extLst>
            </p:cNvPr>
            <p:cNvSpPr/>
            <p:nvPr/>
          </p:nvSpPr>
          <p:spPr>
            <a:xfrm rot="10800000">
              <a:off x="9612353" y="1431085"/>
              <a:ext cx="515447" cy="1004164"/>
            </a:xfrm>
            <a:prstGeom prst="triangle">
              <a:avLst/>
            </a:prstGeom>
            <a:solidFill>
              <a:schemeClr val="bg1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2834375569">
                    <a:custGeom>
                      <a:avLst/>
                      <a:gdLst>
                        <a:gd name="connsiteX0" fmla="*/ 0 w 741320"/>
                        <a:gd name="connsiteY0" fmla="*/ 662782 h 662782"/>
                        <a:gd name="connsiteX1" fmla="*/ 370660 w 741320"/>
                        <a:gd name="connsiteY1" fmla="*/ 0 h 662782"/>
                        <a:gd name="connsiteX2" fmla="*/ 741320 w 741320"/>
                        <a:gd name="connsiteY2" fmla="*/ 662782 h 662782"/>
                        <a:gd name="connsiteX3" fmla="*/ 0 w 741320"/>
                        <a:gd name="connsiteY3" fmla="*/ 662782 h 6627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1320" h="662782" fill="none" extrusionOk="0">
                          <a:moveTo>
                            <a:pt x="0" y="662782"/>
                          </a:moveTo>
                          <a:cubicBezTo>
                            <a:pt x="43505" y="535702"/>
                            <a:pt x="269924" y="184729"/>
                            <a:pt x="370660" y="0"/>
                          </a:cubicBezTo>
                          <a:cubicBezTo>
                            <a:pt x="550603" y="313782"/>
                            <a:pt x="583927" y="355579"/>
                            <a:pt x="741320" y="662782"/>
                          </a:cubicBezTo>
                          <a:cubicBezTo>
                            <a:pt x="502920" y="697050"/>
                            <a:pt x="310783" y="683171"/>
                            <a:pt x="0" y="662782"/>
                          </a:cubicBezTo>
                          <a:close/>
                        </a:path>
                        <a:path w="741320" h="662782" stroke="0" extrusionOk="0">
                          <a:moveTo>
                            <a:pt x="0" y="662782"/>
                          </a:moveTo>
                          <a:cubicBezTo>
                            <a:pt x="58081" y="429298"/>
                            <a:pt x="206386" y="341468"/>
                            <a:pt x="370660" y="0"/>
                          </a:cubicBezTo>
                          <a:cubicBezTo>
                            <a:pt x="554526" y="324498"/>
                            <a:pt x="652798" y="487306"/>
                            <a:pt x="741320" y="662782"/>
                          </a:cubicBezTo>
                          <a:cubicBezTo>
                            <a:pt x="421538" y="632341"/>
                            <a:pt x="273290" y="617096"/>
                            <a:pt x="0" y="66278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C74D961D-E156-4BDA-9A32-95E2DBF212F8}"/>
                </a:ext>
              </a:extLst>
            </p:cNvPr>
            <p:cNvSpPr/>
            <p:nvPr/>
          </p:nvSpPr>
          <p:spPr>
            <a:xfrm rot="10800000">
              <a:off x="10207529" y="1431085"/>
              <a:ext cx="515447" cy="1004164"/>
            </a:xfrm>
            <a:prstGeom prst="triangle">
              <a:avLst/>
            </a:prstGeom>
            <a:solidFill>
              <a:schemeClr val="bg1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2834375569">
                    <a:custGeom>
                      <a:avLst/>
                      <a:gdLst>
                        <a:gd name="connsiteX0" fmla="*/ 0 w 741320"/>
                        <a:gd name="connsiteY0" fmla="*/ 662782 h 662782"/>
                        <a:gd name="connsiteX1" fmla="*/ 370660 w 741320"/>
                        <a:gd name="connsiteY1" fmla="*/ 0 h 662782"/>
                        <a:gd name="connsiteX2" fmla="*/ 741320 w 741320"/>
                        <a:gd name="connsiteY2" fmla="*/ 662782 h 662782"/>
                        <a:gd name="connsiteX3" fmla="*/ 0 w 741320"/>
                        <a:gd name="connsiteY3" fmla="*/ 662782 h 6627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1320" h="662782" fill="none" extrusionOk="0">
                          <a:moveTo>
                            <a:pt x="0" y="662782"/>
                          </a:moveTo>
                          <a:cubicBezTo>
                            <a:pt x="43505" y="535702"/>
                            <a:pt x="269924" y="184729"/>
                            <a:pt x="370660" y="0"/>
                          </a:cubicBezTo>
                          <a:cubicBezTo>
                            <a:pt x="550603" y="313782"/>
                            <a:pt x="583927" y="355579"/>
                            <a:pt x="741320" y="662782"/>
                          </a:cubicBezTo>
                          <a:cubicBezTo>
                            <a:pt x="502920" y="697050"/>
                            <a:pt x="310783" y="683171"/>
                            <a:pt x="0" y="662782"/>
                          </a:cubicBezTo>
                          <a:close/>
                        </a:path>
                        <a:path w="741320" h="662782" stroke="0" extrusionOk="0">
                          <a:moveTo>
                            <a:pt x="0" y="662782"/>
                          </a:moveTo>
                          <a:cubicBezTo>
                            <a:pt x="58081" y="429298"/>
                            <a:pt x="206386" y="341468"/>
                            <a:pt x="370660" y="0"/>
                          </a:cubicBezTo>
                          <a:cubicBezTo>
                            <a:pt x="554526" y="324498"/>
                            <a:pt x="652798" y="487306"/>
                            <a:pt x="741320" y="662782"/>
                          </a:cubicBezTo>
                          <a:cubicBezTo>
                            <a:pt x="421538" y="632341"/>
                            <a:pt x="273290" y="617096"/>
                            <a:pt x="0" y="66278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E3D77A6F-3974-4BED-A3F9-CE10F503CDD0}"/>
                </a:ext>
              </a:extLst>
            </p:cNvPr>
            <p:cNvSpPr/>
            <p:nvPr/>
          </p:nvSpPr>
          <p:spPr>
            <a:xfrm rot="10800000">
              <a:off x="11066686" y="1417814"/>
              <a:ext cx="515447" cy="1004164"/>
            </a:xfrm>
            <a:prstGeom prst="triangle">
              <a:avLst/>
            </a:prstGeom>
            <a:solidFill>
              <a:schemeClr val="bg1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2834375569">
                    <a:custGeom>
                      <a:avLst/>
                      <a:gdLst>
                        <a:gd name="connsiteX0" fmla="*/ 0 w 741320"/>
                        <a:gd name="connsiteY0" fmla="*/ 662782 h 662782"/>
                        <a:gd name="connsiteX1" fmla="*/ 370660 w 741320"/>
                        <a:gd name="connsiteY1" fmla="*/ 0 h 662782"/>
                        <a:gd name="connsiteX2" fmla="*/ 741320 w 741320"/>
                        <a:gd name="connsiteY2" fmla="*/ 662782 h 662782"/>
                        <a:gd name="connsiteX3" fmla="*/ 0 w 741320"/>
                        <a:gd name="connsiteY3" fmla="*/ 662782 h 6627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1320" h="662782" fill="none" extrusionOk="0">
                          <a:moveTo>
                            <a:pt x="0" y="662782"/>
                          </a:moveTo>
                          <a:cubicBezTo>
                            <a:pt x="43505" y="535702"/>
                            <a:pt x="269924" y="184729"/>
                            <a:pt x="370660" y="0"/>
                          </a:cubicBezTo>
                          <a:cubicBezTo>
                            <a:pt x="550603" y="313782"/>
                            <a:pt x="583927" y="355579"/>
                            <a:pt x="741320" y="662782"/>
                          </a:cubicBezTo>
                          <a:cubicBezTo>
                            <a:pt x="502920" y="697050"/>
                            <a:pt x="310783" y="683171"/>
                            <a:pt x="0" y="662782"/>
                          </a:cubicBezTo>
                          <a:close/>
                        </a:path>
                        <a:path w="741320" h="662782" stroke="0" extrusionOk="0">
                          <a:moveTo>
                            <a:pt x="0" y="662782"/>
                          </a:moveTo>
                          <a:cubicBezTo>
                            <a:pt x="58081" y="429298"/>
                            <a:pt x="206386" y="341468"/>
                            <a:pt x="370660" y="0"/>
                          </a:cubicBezTo>
                          <a:cubicBezTo>
                            <a:pt x="554526" y="324498"/>
                            <a:pt x="652798" y="487306"/>
                            <a:pt x="741320" y="662782"/>
                          </a:cubicBezTo>
                          <a:cubicBezTo>
                            <a:pt x="421538" y="632341"/>
                            <a:pt x="273290" y="617096"/>
                            <a:pt x="0" y="66278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8E9276-B0E5-4DC8-9A1E-C51AE77469A9}"/>
                </a:ext>
              </a:extLst>
            </p:cNvPr>
            <p:cNvSpPr txBox="1"/>
            <p:nvPr/>
          </p:nvSpPr>
          <p:spPr>
            <a:xfrm>
              <a:off x="9846674" y="1005341"/>
              <a:ext cx="167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Theory Proofs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1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270.7162"/>
  <p:tag name="LATEXADDIN" val="\documentclass{article}&#10;\usepackage{amsmath, xcolor}&#10;\definecolor{ncs}{rgb}{0.0, 0.53, 0.74}&#10;\pagestyle{empty}&#10;\begin{document}&#10;$\color{ncs} \texttt{p} \land \texttt{q}$&#10;\end{document}\documentclass{article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5.1968"/>
  <p:tag name="ORIGINALWIDTH" val="2882.64"/>
  <p:tag name="LATEXADDIN" val="\documentclass{article}&#10;\usepackage{amsmath}&#10;\usepackage{bussproofs}&#10;\usepackage{proof}&#10;\usepackage{xcolor}&#10;\pagestyle{empty}&#10;\begin{document}&#10;\definecolor{ncs}{rgb}{0.0, 0.53, 0.74}&#10;\color{ncs}&#10;$\infer[\texttt{resolution}]{\phi_1 \lor ... \lor \phi_n \lor &#10; \color{ncs}\psi_1 \lor ... \lor \psi_m}&#10;{\phi_1 \lor ... \lor \phi_n \lor \color{red}\chi &amp; \color{red}\neg \chi &#10; \color{ncs}\lor \psi_1 \lor ... \lor \psi_m}$\\&#10;$n,m \geq 0$&#10;\end{document}"/>
  <p:tag name="IGUANATEXSIZE" val="28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82.34"/>
  <p:tag name="LATEXADDIN" val="\documentclass{article}&#10;\usepackage{amsmath, xcolor}&#10;\definecolor{ncs}{rgb}{0.0, 0.53, 0.74}&#10;\pagestyle{empty}&#10;\begin{document}&#10;$\color{ncs} \neg F : (p \lor \neg q) \land \neg q \land \neg p$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9734"/>
  <p:tag name="ORIGINALWIDTH" val="710.9111"/>
  <p:tag name="LATEXADDIN" val="\documentclass{article}&#10;\usepackage{amsmath}&#10;\usepackage{bussproofs}&#10;\usepackage{proof}&#10;\usepackage{xcolor}&#10;\pagestyle{empty}&#10;\begin{document}&#10;\definecolor{ncs}{rgb}{0.0, 0.53, 0.74}&#10;\color{ncs}&#10;$\infer{a \lor c}{a \lor \color{red}\neg b &amp; \color{red}b \color{ncs}\lor c}$&#10;\end{document}"/>
  <p:tag name="IGUANATEXSIZE" val="28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9734"/>
  <p:tag name="ORIGINALWIDTH" val="625.4218"/>
  <p:tag name="LATEXADDIN" val="\documentclass{article}&#10;\usepackage{amsmath}&#10;\usepackage{bussproofs}&#10;\usepackage{proof}&#10;\usepackage{xcolor}&#10;\pagestyle{empty}&#10;\begin{document}&#10;\definecolor{ncs}{rgb}{0.0, 0.53, 0.74}&#10;\color{ncs}&#10;$\infer[\texttt{symm}]{y = x}{x = y}$&#10;\end{document}"/>
  <p:tag name="IGUANATEXSIZE" val="28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9621"/>
  <p:tag name="ORIGINALWIDTH" val="890.8887"/>
  <p:tag name="LATEXADDIN" val="\documentclass{article}&#10;\usepackage{amsmath}&#10;\usepackage{bussproofs}&#10;\usepackage{proof}&#10;\usepackage{xcolor}&#10;\pagestyle{empty}&#10;\begin{document}&#10;\definecolor{ncs}{rgb}{0.0, 0.53, 0.74}&#10;\color{ncs}&#10;$\infer[\exists\texttt{intro}]{\exists x.P(x)}{P(c)}$&#10;\end{document}"/>
  <p:tag name="IGUANATEXSIZE" val="28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505.437"/>
  <p:tag name="LATEXADDIN" val="\documentclass{article}&#10;\usepackage{amsmath, xcolor}&#10;\definecolor{ncs}{rgb}{0.0, 0.53, 0.74}&#10;\pagestyle{empty}&#10;\begin{document}&#10;$\color{ncs} \texttt{F} : \forall x_1,x_2,...,x_n\ .\ H_1 \to H_2 \to ... \to H_m \to G $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505.437"/>
  <p:tag name="LATEXADDIN" val="\documentclass{article}&#10;\usepackage{amsmath, xcolor}&#10;\definecolor{ncs}{rgb}{0.0, 0.53, 0.74}&#10;\pagestyle{empty}&#10;\begin{document}&#10;$\color{ncs} \texttt{F} : \forall x_1,x_2,...,x_n\ .\ H_1 \to H_2 \to ... \to H_m \to G $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to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leftrightarrow$&#10;\end{document}"/>
  <p:tag name="IGUANATEXSIZE" val="28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20.622"/>
  <p:tag name="LATEXADDIN" val="\documentclass{article}&#10;\usepackage{amsmath}&#10;\usepackage{bussproofs}&#10;\usepackage{proof}&#10;\usepackage{xcolor}&#10;\pagestyle{empty}&#10;\begin{document}&#10;\definecolor{ncs}{rgb}{0.0, 0.53, 0.74}&#10;\color{ncs}&#10;$\texttt{check\_correct} : \forall (s : \texttt{S})\ (t : \texttt{T}), \texttt{check} \ s\ t = \texttt{true} \to \texttt{P}\ s$&#10;\end{document}"/>
  <p:tag name="IGUANATEXSIZE" val="28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33.183"/>
  <p:tag name="LATEXADDIN" val="\documentclass{article}&#10;\usepackage{amsmath}&#10;\usepackage{bussproofs}&#10;\usepackage{proof}&#10;\usepackage{xcolor}&#10;\pagestyle{empty}&#10;\begin{document}&#10;\definecolor{ncs}{rgb}{0.0, 0.53, 0.74}&#10;\color{ncs}&#10;$\texttt{check\_correct}\ s\ t\ (\texttt{refl\_equal\ \_\ true})) : \texttt{P}\ s$&#10;\end{document}"/>
  <p:tag name="IGUANATEXSIZE" val="28"/>
  <p:tag name="IGUANATEXCURSOR" val="2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0.1688"/>
  <p:tag name="LATEXADDIN" val="\documentclass{article}&#10;\usepackage{amsmath, xcolor}&#10;\definecolor{ncs}{rgb}{0.0, 0.53, 0.74}&#10;\pagestyle{empty}&#10;\begin{document}&#10;$\color{ncs} \texttt{True} \land \texttt{True}$&#10;\end{document}\documentclass{article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to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to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77.4278"/>
  <p:tag name="LATEXADDIN" val="\documentclass{article}&#10;\usepackage{amsmath}&#10;\usepackage{bussproofs}&#10;\usepackage{proof}&#10;\usepackage{xcolor}&#10;\pagestyle{empty}&#10;\begin{document}&#10;\definecolor{ncs}{rgb}{0.0, 0.53, 0.74}&#10;\color{ncs}&#10;$A \land \phi \models G$&#10;\end{document}"/>
  <p:tag name="IGUANATEXSIZE" val="28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83.952"/>
  <p:tag name="LATEXADDIN" val="\documentclass{article}&#10;\usepackage{amsmath}&#10;\usepackage{bussproofs}&#10;\usepackage{proof}&#10;\usepackage{xcolor}&#10;\pagestyle{empty}&#10;\begin{document}&#10;\definecolor{ncs}{rgb}{0.0, 0.53, 0.74}&#10;\color{ncs}&#10;$H \models G$&#10;\end{document}"/>
  <p:tag name="IGUANATEXSIZE" val="28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118.86"/>
  <p:tag name="LATEXADDIN" val="\documentclass{article}&#10;\usepackage{amsmath}&#10;\usepackage{bussproofs}&#10;\usepackage{proof}&#10;\usepackage{xcolor}&#10;\pagestyle{empty}&#10;\begin{document}&#10;\definecolor{ncs}{rgb}{0.0, 0.53, 0.74}&#10;\color{ncs}&#10;$H_1 \land ... \land H_n \land \neg G$ ?&#10;\end{document}"/>
  <p:tag name="IGUANATEXSIZE" val="28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35.883"/>
  <p:tag name="LATEXADDIN" val="\documentclass{article}&#10;\usepackage{amsmath}&#10;\usepackage{bussproofs}&#10;\usepackage{proof}&#10;\usepackage{xcolor}&#10;\pagestyle{empty}&#10;\begin{document}&#10;\definecolor{ncs}{rgb}{0.0, 0.53, 0.74}&#10;\color{ncs}&#10;$H = \{H_1, ..., H_n\}$&#10;\end{document}"/>
  <p:tag name="IGUANATEXSIZE" val="28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83.952"/>
  <p:tag name="LATEXADDIN" val="\documentclass{article}&#10;\usepackage{amsmath}&#10;\usepackage{bussproofs}&#10;\usepackage{proof}&#10;\usepackage{xcolor}&#10;\pagestyle{empty}&#10;\begin{document}&#10;\definecolor{ncs}{rgb}{0.0, 0.53, 0.74}&#10;\color{ncs}&#10;$H \not\models G$&#10;\end{document}"/>
  <p:tag name="IGUANATEXSIZE" val="28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96.9254"/>
  <p:tag name="LATEXADDIN" val="\documentclass{article}&#10;\usepackage{amsmath}&#10;\usepackage{bussproofs}&#10;\usepackage{proof}&#10;\usepackage{xcolor}&#10;\pagestyle{empty}&#10;\begin{document}&#10;\definecolor{ncs}{rgb}{0.0, 0.53, 0.74}&#10;\color{ncs}&#10;$H \land \phi \models G$&#10;\end{document}"/>
  <p:tag name="IGUANATEXSIZE" val="28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6.183"/>
  <p:tag name="LATEXADDIN" val="\documentclass{article}&#10;\usepackage{amsmath}&#10;\usepackage{bussproofs}&#10;\usepackage{proof}&#10;\usepackage{xcolor}&#10;\pagestyle{empty}&#10;\begin{document}&#10;\definecolor{ncs}{rgb}{0.0, 0.53, 0.74}&#10;\color{ncs}&#10;abduction&#10;\end{document}"/>
  <p:tag name="IGUANATEXSIZE" val="28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xcolor}&#10;\pagestyle{empty}&#10;\begin{document}&#10;\definecolor{Blue}{rgb}{0,0,0.4}&#10;\color{Blue}&#10;$\bot$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4.6382"/>
  <p:tag name="LATEXADDIN" val="\documentclass{article}&#10;\usepackage{amsmath, xcolor}&#10;\definecolor{ncs}{rgb}{0.0, 0.53, 0.74}&#10;\pagestyle{empty}&#10;\begin{document}&#10;$\color{ncs} (\texttt{a} &gt; 5) \land (\texttt{a} &lt; 0)$&#10;\end{document}\documentclass{article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40.2324"/>
  <p:tag name="LATEXADDIN" val="\documentclass{article}&#10;\usepackage{amsmath}&#10;\usepackage{bussproofs}&#10;\usepackage{proof}&#10;\usepackage{xcolor}&#10;\pagestyle{empty}&#10;\begin{document}&#10;\definecolor{ncs}{rgb}{0.0, 0.53, 0.74}&#10;\color{ncs}&#10;$H_1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6.7304"/>
  <p:tag name="LATEXADDIN" val="\documentclass{article}&#10;\usepackage{amsmath}&#10;\usepackage{bussproofs}&#10;\usepackage{proof}&#10;\usepackage{xcolor}&#10;\pagestyle{empty}&#10;\begin{document}&#10;\definecolor{ncs}{rgb}{0.0, 0.53, 0.74}&#10;\color{ncs}&#10;$H_n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82.48969"/>
  <p:tag name="LATEXADDIN" val="\documentclass{article}&#10;\usepackage{amsmath}&#10;\usepackage{bussproofs}&#10;\usepackage{proof}&#10;\usepackage{xcolor}&#10;\pagestyle{empty}&#10;\begin{document}&#10;\definecolor{ncs}{rgb}{0.0, 0.53, 0.74}&#10;\color{ncs}&#10;$...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65.99173"/>
  <p:tag name="LATEXADDIN" val="\documentclass{article}&#10;\usepackage{amsmath}&#10;\usepackage{bussproofs}&#10;\usepackage{proof}&#10;\usepackage{xcolor}&#10;\pagestyle{empty}&#10;\begin{document}&#10;\color{red}&#10;$\phi$&#10;\end{document}"/>
  <p:tag name="IGUANATEXSIZE" val="28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4.6382"/>
  <p:tag name="LATEXADDIN" val="\documentclass{article}&#10;\usepackage{amsmath, xcolor}&#10;\definecolor{ncs}{rgb}{0.0, 0.53, 0.74}&#10;\pagestyle{empty}&#10;\begin{document}&#10;$\color{ncs} (\texttt{a} &gt; 5) \land (\texttt{a} &lt; 0)$&#10;\end{document}\documentclass{article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0.7349"/>
  <p:tag name="LATEXADDIN" val="\documentclass{article}&#10;\usepackage{amsmath, xcolor}&#10;\definecolor{ncs}{rgb}{0.0, 0.53, 0.74}&#10;\pagestyle{empty}&#10;\begin{document}&#10;$\color{ncs} \texttt{F}:$&#10;\end{document}\documentclass{article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4.6382"/>
  <p:tag name="LATEXADDIN" val="\documentclass{article}&#10;\usepackage{amsmath, xcolor}&#10;\definecolor{ncs}{rgb}{0.0, 0.53, 0.74}&#10;\pagestyle{empty}&#10;\begin{document}&#10;$\color{ncs} (\texttt{a} &gt; 5) \land (\texttt{a} &lt; 0)$&#10;\end{document}\documentclass{article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0.7349"/>
  <p:tag name="LATEXADDIN" val="\documentclass{article}&#10;\usepackage{amsmath, xcolor}&#10;\definecolor{ncs}{rgb}{0.0, 0.53, 0.74}&#10;\pagestyle{empty}&#10;\begin{document}&#10;$\color{ncs} \texttt{F}:$&#10;\end{document}\documentclass{article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270.7162"/>
  <p:tag name="LATEXADDIN" val="\documentclass{article}&#10;\usepackage{amsmath, xcolor}&#10;\definecolor{ncs}{rgb}{0.0, 0.53, 0.74}&#10;\pagestyle{empty}&#10;\begin{document}&#10;$\color{ncs} \texttt{p} \land \texttt{q}$&#10;\end{document}\documentclass{article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55.9805"/>
  <p:tag name="LATEXADDIN" val="\documentclass{article}&#10;\usepackage{amsmath, xcolor}&#10;\definecolor{ncs}{rgb}{0.0, 0.53, 0.74}&#10;\pagestyle{empty}&#10;\begin{document}&#10;$\color{ncs} \texttt{F}^{\prime}:$&#10;\end{document}\documentclass{article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0.1688"/>
  <p:tag name="LATEXADDIN" val="\documentclass{article}&#10;\usepackage{amsmath, xcolor}&#10;\definecolor{ncs}{rgb}{0.0, 0.53, 0.74}&#10;\pagestyle{empty}&#10;\begin{document}&#10;$\color{ncs} \texttt{True} \land \texttt{True}$&#10;\end{document}\documentclass{article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8.48898"/>
  <p:tag name="LATEXADDIN" val="\documentclass{article}&#10;\usepackage{amsmath, xcolor}&#10;\definecolor{ncs}{rgb}{0.0, 0.53, 0.74}&#10;\pagestyle{empty}&#10;\begin{document}&#10;$\color{ncs} \texttt{F}^{\prime}$&#10;\end{document}\documentclass{article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4.6382"/>
  <p:tag name="LATEXADDIN" val="\documentclass{article}&#10;\usepackage{amsmath, xcolor}&#10;\definecolor{ncs}{rgb}{0.0, 0.53, 0.74}&#10;\pagestyle{empty}&#10;\begin{document}&#10;$\color{ncs} (\texttt{a} &gt; 5) \land (\texttt{a} &lt; 0)$&#10;\end{document}\documentclass{article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0.7349"/>
  <p:tag name="LATEXADDIN" val="\documentclass{article}&#10;\usepackage{amsmath, xcolor}&#10;\definecolor{ncs}{rgb}{0.0, 0.53, 0.74}&#10;\pagestyle{empty}&#10;\begin{document}&#10;$\color{ncs} \texttt{F}:$&#10;\end{document}\documentclass{article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270.7162"/>
  <p:tag name="LATEXADDIN" val="\documentclass{article}&#10;\usepackage{amsmath, xcolor}&#10;\definecolor{ncs}{rgb}{0.0, 0.53, 0.74}&#10;\pagestyle{empty}&#10;\begin{document}&#10;$\color{ncs} \texttt{p} \land \texttt{q}$&#10;\end{document}\documentclass{article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55.9805"/>
  <p:tag name="LATEXADDIN" val="\documentclass{article}&#10;\usepackage{amsmath, xcolor}&#10;\definecolor{ncs}{rgb}{0.0, 0.53, 0.74}&#10;\pagestyle{empty}&#10;\begin{document}&#10;$\color{ncs} \texttt{F}^{\prime}:$&#10;\end{document}\documentclass{article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2.6434"/>
  <p:tag name="LATEXADDIN" val="\documentclass{article}&#10;\usepackage{amsmath, xcolor}&#10;\definecolor{ncs}{rgb}{0.0, 0.53, 0.74}&#10;\pagestyle{empty}&#10;\begin{document}&#10;$\color{ncs} \{\texttt{p} \mapsto \texttt{T},\ \texttt{q} \mapsto \texttt{T}\}$&#10;\end{document}\documentclass{article}"/>
  <p:tag name="IGUANATEXSIZE" val="20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2.2347"/>
  <p:tag name="LATEXADDIN" val="\documentclass{article}&#10;\usepackage{amsmath, xcolor}&#10;\definecolor{ncs}{rgb}{0.0, 0.53, 0.74}&#10;\pagestyle{empty}&#10;\begin{document}&#10;$\color{ncs} \texttt{M}:$&#10;\end{document}\documentclass{article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4.6382"/>
  <p:tag name="LATEXADDIN" val="\documentclass{article}&#10;\usepackage{amsmath, xcolor}&#10;\definecolor{ncs}{rgb}{0.0, 0.53, 0.74}&#10;\pagestyle{empty}&#10;\begin{document}&#10;$\color{ncs} (\texttt{a} &gt; 5) \land (\texttt{a} &lt; 0)$&#10;\end{document}\documentclass{article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0.7349"/>
  <p:tag name="LATEXADDIN" val="\documentclass{article}&#10;\usepackage{amsmath, xcolor}&#10;\definecolor{ncs}{rgb}{0.0, 0.53, 0.74}&#10;\pagestyle{empty}&#10;\begin{document}&#10;$\color{ncs} \texttt{F}:$&#10;\end{document}\documentclass{article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270.7162"/>
  <p:tag name="LATEXADDIN" val="\documentclass{article}&#10;\usepackage{amsmath, xcolor}&#10;\definecolor{ncs}{rgb}{0.0, 0.53, 0.74}&#10;\pagestyle{empty}&#10;\begin{document}&#10;$\color{ncs} \texttt{p} \land \texttt{q}$&#10;\end{document}\documentclass{article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505.437"/>
  <p:tag name="LATEXADDIN" val="\documentclass{article}&#10;\usepackage{amsmath, xcolor}&#10;\definecolor{ncs}{rgb}{0.0, 0.53, 0.74}&#10;\pagestyle{empty}&#10;\begin{document}&#10;$\color{ncs} \texttt{F} : \forall x_1,x_2,...,x_n\ .\ H_1 \to H_2 \to ... \to H_m \to G $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55.9805"/>
  <p:tag name="LATEXADDIN" val="\documentclass{article}&#10;\usepackage{amsmath, xcolor}&#10;\definecolor{ncs}{rgb}{0.0, 0.53, 0.74}&#10;\pagestyle{empty}&#10;\begin{document}&#10;$\color{ncs} \texttt{F}^{\prime}:$&#10;\end{document}\documentclass{article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2.6434"/>
  <p:tag name="LATEXADDIN" val="\documentclass{article}&#10;\usepackage{amsmath, xcolor}&#10;\definecolor{ncs}{rgb}{0.0, 0.53, 0.74}&#10;\pagestyle{empty}&#10;\begin{document}&#10;$\color{ncs} \{\texttt{p} \mapsto \texttt{T},\ \texttt{q} \mapsto \texttt{T}\}$&#10;\end{document}\documentclass{article}"/>
  <p:tag name="IGUANATEXSIZE" val="20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2.2347"/>
  <p:tag name="LATEXADDIN" val="\documentclass{article}&#10;\usepackage{amsmath, xcolor}&#10;\definecolor{ncs}{rgb}{0.0, 0.53, 0.74}&#10;\pagestyle{empty}&#10;\begin{document}&#10;$\color{ncs} \texttt{M}:$&#10;\end{document}\documentclass{article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37.4578"/>
  <p:tag name="LATEXADDIN" val="\documentclass{article}&#10;\usepackage{amsmath, xcolor}&#10;\definecolor{ncs}{rgb}{0.0, 0.53, 0.74}&#10;\pagestyle{empty}&#10;\begin{document}&#10;$\color{ncs} \texttt{F}, \texttt{F}^{\prime}, \texttt{M}$&#10;\end{document}\documentclass{article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4.6382"/>
  <p:tag name="LATEXADDIN" val="\documentclass{article}&#10;\usepackage{amsmath, xcolor}&#10;\definecolor{ncs}{rgb}{0.0, 0.53, 0.74}&#10;\pagestyle{empty}&#10;\begin{document}&#10;$\color{ncs} (\texttt{a} &gt; 5) \land (\texttt{a} &lt; 0)$&#10;\end{document}\documentclass{article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0.7349"/>
  <p:tag name="LATEXADDIN" val="\documentclass{article}&#10;\usepackage{amsmath, xcolor}&#10;\definecolor{ncs}{rgb}{0.0, 0.53, 0.74}&#10;\pagestyle{empty}&#10;\begin{document}&#10;$\color{ncs} \texttt{F}:$&#10;\end{document}\documentclass{article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2.8947"/>
  <p:tag name="LATEXADDIN" val="\documentclass{article}&#10;\usepackage{amsmath, xcolor}&#10;\definecolor{ncs}{rgb}{0.0, 0.53, 0.74}&#10;\pagestyle{empty}&#10;\begin{document}&#10;$\color{ncs} \texttt{p} \land \texttt{q} \land \neg (\texttt{p} \land \texttt{q})$&#10;\end{document}\documentclass{article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55.9805"/>
  <p:tag name="LATEXADDIN" val="\documentclass{article}&#10;\usepackage{amsmath, xcolor}&#10;\definecolor{ncs}{rgb}{0.0, 0.53, 0.74}&#10;\pagestyle{empty}&#10;\begin{document}&#10;$\color{ncs} \texttt{F}^{\prime}:$&#10;\end{document}\documentclass{article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8.48898"/>
  <p:tag name="LATEXADDIN" val="\documentclass{article}&#10;\usepackage{amsmath, xcolor}&#10;\definecolor{ncs}{rgb}{0.0, 0.53, 0.74}&#10;\pagestyle{empty}&#10;\begin{document}&#10;$\color{ncs}\texttt{F}^{\prime}$&#10;\end{document}\documentclass{article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2.6434"/>
  <p:tag name="LATEXADDIN" val="\documentclass{article}&#10;\usepackage{amsmath, xcolor}&#10;\definecolor{ncs}{rgb}{0.0, 0.53, 0.74}&#10;\pagestyle{empty}&#10;\begin{document}&#10;$\color{ncs} \{\texttt{p} \mapsto \texttt{T},\ \texttt{q} \mapsto \texttt{T}\}$&#10;\end{document}\documentclass{article}"/>
  <p:tag name="IGUANATEXSIZE" val="20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755.156"/>
  <p:tag name="LATEXADDIN" val="\documentclass{article}&#10;\usepackage{amsmath, xcolor}&#10;\definecolor{ncs}{rgb}{0.0, 0.53, 0.74}&#10;\pagestyle{empty}&#10;\begin{document}&#10;$\color{ncs} \neg \texttt{F} : \neg(\forall x_1,x_2,...,x_n\ .\ H_1 \to H_2 \to ... \to H_m \to G)$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2.2347"/>
  <p:tag name="LATEXADDIN" val="\documentclass{article}&#10;\usepackage{amsmath, xcolor}&#10;\definecolor{ncs}{rgb}{0.0, 0.53, 0.74}&#10;\pagestyle{empty}&#10;\begin{document}&#10;$\color{ncs} \texttt{M}:$&#10;\end{document}\documentclass{article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4.6382"/>
  <p:tag name="LATEXADDIN" val="\documentclass{article}&#10;\usepackage{amsmath, xcolor}&#10;\definecolor{ncs}{rgb}{0.0, 0.53, 0.74}&#10;\pagestyle{empty}&#10;\begin{document}&#10;$\color{ncs} (\texttt{a} &gt; 5) \land (\texttt{a} &lt; 0)$&#10;\end{document}\documentclass{article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20.7349"/>
  <p:tag name="LATEXADDIN" val="\documentclass{article}&#10;\usepackage{amsmath, xcolor}&#10;\definecolor{ncs}{rgb}{0.0, 0.53, 0.74}&#10;\pagestyle{empty}&#10;\begin{document}&#10;$\color{ncs} \texttt{F}:$&#10;\end{document}\documentclass{article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2.8947"/>
  <p:tag name="LATEXADDIN" val="\documentclass{article}&#10;\usepackage{amsmath, xcolor}&#10;\definecolor{ncs}{rgb}{0.0, 0.53, 0.74}&#10;\pagestyle{empty}&#10;\begin{document}&#10;$\color{ncs} \texttt{p} \land \texttt{q} \land \neg (\texttt{p} \land \texttt{q})$&#10;\end{document}\documentclass{article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55.9805"/>
  <p:tag name="LATEXADDIN" val="\documentclass{article}&#10;\usepackage{amsmath, xcolor}&#10;\definecolor{ncs}{rgb}{0.0, 0.53, 0.74}&#10;\pagestyle{empty}&#10;\begin{document}&#10;$\color{ncs} \texttt{F}^{\prime}:$&#10;\end{document}\documentclass{article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8.48898"/>
  <p:tag name="LATEXADDIN" val="\documentclass{article}&#10;\usepackage{amsmath, xcolor}&#10;\definecolor{ncs}{rgb}{0.0, 0.53, 0.74}&#10;\pagestyle{empty}&#10;\begin{document}&#10;$\color{ncs}\texttt{F}^{\prime}$&#10;\end{document}\documentclass{article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48.106"/>
  <p:tag name="LATEXADDIN" val="\documentclass{article}&#10;\usepackage{amsmath, xcolor}&#10;\definecolor{ncs}{rgb}{0.0, 0.53, 0.74}&#10;\pagestyle{empty}&#10;\begin{document}&#10;$\color{ncs} \texttt{F}: ((p \lor q) \land r) \to \neg s$&#10;\end{document}\documentclass{article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53.6933"/>
  <p:tag name="LATEXADDIN" val="\documentclass{article}&#10;\usepackage{amsmath, xcolor}&#10;\definecolor{ncs}{rgb}{0.0, 0.53, 0.74}&#10;\pagestyle{empty}&#10;\begin{document}&#10;$\color{ncs} x_1 \leftrightarrow \neg s$&#10;\end{document}\documentclass{article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575.1781"/>
  <p:tag name="LATEXADDIN" val="\documentclass{article}&#10;\usepackage{amsmath, xcolor}&#10;\definecolor{ncs}{rgb}{0.0, 0.53, 0.74}&#10;\pagestyle{empty}&#10;\begin{document}&#10;$\color{ncs} x_2 \leftrightarrow p \lor q$&#10;\end{document}\documentclass{article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638.1702"/>
  <p:tag name="LATEXADDIN" val="\documentclass{article}&#10;\usepackage{amsmath, xcolor}&#10;\definecolor{ncs}{rgb}{0.0, 0.53, 0.74}&#10;\pagestyle{empty}&#10;\begin{document}&#10;$\color{ncs} x_3 \leftrightarrow x_2 \land r$&#10;\end{document}\documentclass{article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597.3"/>
  <p:tag name="LATEXADDIN" val="\documentclass{article}&#10;\usepackage{amsmath, xcolor}&#10;\definecolor{ncs}{rgb}{0.0, 0.53, 0.74}&#10;\pagestyle{empty}&#10;\begin{document}&#10;$\color{ncs} \neg \texttt{F} : H_1 \land H_2 \land ... \land H_m \land  \neg G$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750.6561"/>
  <p:tag name="LATEXADDIN" val="\documentclass{article}&#10;\usepackage{amsmath, xcolor}&#10;\definecolor{ncs}{rgb}{0.0, 0.53, 0.74}&#10;\pagestyle{empty}&#10;\begin{document}&#10;$\color{ncs} x_4 \leftrightarrow x_3 \to x_1$&#10;\end{document}\documentclass{article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68.766"/>
  <p:tag name="LATEXADDIN" val="\documentclass{article}&#10;\usepackage{amsmath, xcolor}&#10;\definecolor{ncs}{rgb}{0.0, 0.53, 0.74}&#10;\pagestyle{empty}&#10;\begin{document}&#10;\color{ncs}$x_1 \leftrightarrow \neg s \equiv (x_1 \to \neg s) \land (\neg s \to x_1)$&#10;\end{document}&#10;\documentclass{article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423.322"/>
  <p:tag name="LATEXADDIN" val="\documentclass{article}&#10;\usepackage{amsmath, xcolor}&#10;\definecolor{ncs}{rgb}{0.0, 0.53, 0.74}&#10;\pagestyle{empty}&#10;\begin{document}&#10;\color{ncs}&#10;$\equiv (\neg x_1 \lor \neg s) \land (\neg\neg s \lor x_1)$&#10;\end{document}&#10;\documentclass{article}"/>
  <p:tag name="IGUANATEXSIZE" val="20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7.593"/>
  <p:tag name="LATEXADDIN" val="\documentclass{article}&#10;\usepackage{amsmath, xcolor}&#10;\definecolor{ncs}{rgb}{0.0, 0.53, 0.74}&#10;\pagestyle{empty}&#10;\begin{document}&#10;\color{ncs}&#10;$\equiv (\neg x_1 \lor \neg s) \land (s \lor x_1)$&#10;\end{document}&#10;\documentclass{article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07.237"/>
  <p:tag name="LATEXADDIN" val="\documentclass{article}&#10;\usepackage{amsmath, xcolor}&#10;\definecolor{ncs}{rgb}{0.0, 0.53, 0.74}&#10;\pagestyle{empty}&#10;\begin{document}&#10;$\color{ncs} \texttt{CNF}: (x_1 \lor x_2 \lor ...) \land (y_1 \lor y_2 \lor ...) \land ...$&#10;\end{document}\documentclass{article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5.1968"/>
  <p:tag name="ORIGINALWIDTH" val="2797.15"/>
  <p:tag name="LATEXADDIN" val="\documentclass{article}&#10;\usepackage{amsmath}&#10;\usepackage{bussproofs}&#10;\usepackage{proof}&#10;\usepackage{xcolor}&#10;\pagestyle{empty}&#10;\begin{document}&#10;\definecolor{ncs}{rgb}{0.0, 0.53, 0.74}&#10;\color{ncs}&#10;$\infer[resolution]{\phi_1 \lor ... \lor \phi_n \lor &#10; \color{ncs}\psi_1 \lor ... \lor \psi_m}&#10;{\phi_1 \lor ... \lor \phi_n \lor \color{red}\chi &amp; \color{red}\neg \chi &#10; \color{ncs}\lor \psi_1 \lor ... \lor \psi_m}$\\&#10;$n,m \geq 0$&#10;\end{document}"/>
  <p:tag name="IGUANATEXSIZE" val="28"/>
  <p:tag name="IGUANATEXCURSOR" val="4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9734"/>
  <p:tag name="ORIGINALWIDTH" val="710.9111"/>
  <p:tag name="LATEXADDIN" val="\documentclass{article}&#10;\usepackage{amsmath}&#10;\usepackage{bussproofs}&#10;\usepackage{proof}&#10;\usepackage{xcolor}&#10;\pagestyle{empty}&#10;\begin{document}&#10;\definecolor{ncs}{rgb}{0.0, 0.53, 0.74}&#10;\color{ncs}&#10;$\infer{a \lor c}{a \lor \color{red}\neg b &amp; \color{red}b \color{ncs}\lor c}$&#10;\end{document}"/>
  <p:tag name="IGUANATEXSIZE" val="28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.4754"/>
  <p:tag name="ORIGINALWIDTH" val="1064.117"/>
  <p:tag name="LATEXADDIN" val="\documentclass{article}&#10;\usepackage{amsmath}&#10;\usepackage{bussproofs}&#10;\usepackage{proof}&#10;\usepackage{xcolor}&#10;\pagestyle{empty}&#10;\begin{document}&#10;\definecolor{ncs}{rgb}{0.0, 0.53, 0.74}&#10;\color{ncs}&#10;$\infer[\texttt{trans}]{a = c}{a = b &amp; b = c}$&#10;\end{document}"/>
  <p:tag name="IGUANATEXSIZE" val="28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1812.523"/>
  <p:tag name="LATEXADDIN" val="\documentclass{article}&#10;\usepackage{amsmath}&#10;\usepackage{bussproofs}&#10;\usepackage{proof}&#10;\usepackage{xcolor}&#10;\pagestyle{empty}&#10;\begin{document}&#10;\definecolor{ncs}{rgb}{0.0, 0.53, 0.74}&#10;\color{ncs}&#10;$\infer[\texttt{row}]{\text{read}(a[i] := b, j) = \text{read}(a,j)}{i \neq j}$&#10;\end{document}"/>
  <p:tag name="IGUANATEXSIZE" val="28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9734"/>
  <p:tag name="ORIGINALWIDTH" val="625.4218"/>
  <p:tag name="LATEXADDIN" val="\documentclass{article}&#10;\usepackage{amsmath}&#10;\usepackage{bussproofs}&#10;\usepackage{proof}&#10;\usepackage{xcolor}&#10;\pagestyle{empty}&#10;\begin{document}&#10;\definecolor{ncs}{rgb}{0.0, 0.53, 0.74}&#10;\color{ncs}&#10;$\infer[\texttt{symm}]{y = x}{x = y}$&#10;\end{document}"/>
  <p:tag name="IGUANATEXSIZE" val="28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542.1822"/>
  <p:tag name="LATEXADDIN" val="\documentclass{article}&#10;\usepackage{amsmath}&#10;\usepackage{bussproofs}&#10;\usepackage{proof}&#10;\usepackage{xcolor}&#10;\pagestyle{empty}&#10;\begin{document}&#10;\definecolor{ncs}{rgb}{0.0, 0.53, 0.74}&#10;\color{ncs}&#10;$x + 0 \mapsto x$&#10;\end{document}"/>
  <p:tag name="IGUANATEXSIZE" val="28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69.74126"/>
  <p:tag name="LATEXADDIN" val="\documentclass{article}&#10;\usepackage{amsmath}&#10;\usepackage{bussproofs}&#10;\usepackage{proof}&#10;\usepackage{xcolor}&#10;\pagestyle{empty}&#10;\begin{document}&#10;\definecolor{ncs}{rgb}{0.0, 0.53, 0.74}&#10;\color{ncs}&#10;$\forall$&#10;\end{document}"/>
  <p:tag name="IGUANATEXSIZE" val="28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5.49307"/>
  <p:tag name="LATEXADDIN" val="\documentclass{article}&#10;\usepackage{amsmath}&#10;\usepackage{bussproofs}&#10;\usepackage{proof}&#10;\usepackage{xcolor}&#10;\pagestyle{empty}&#10;\begin{document}&#10;\definecolor{ncs}{rgb}{0.0, 0.53, 0.74}&#10;\color{ncs}&#10;$\exists$&#10;\end{document}"/>
  <p:tag name="IGUANATEXSIZE" val="28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69.74126"/>
  <p:tag name="LATEXADDIN" val="\documentclass{article}&#10;\usepackage{amsmath}&#10;\usepackage{bussproofs}&#10;\usepackage{proof}&#10;\usepackage{xcolor}&#10;\pagestyle{empty}&#10;\begin{document}&#10;\definecolor{ncs}{rgb}{0.0, 0.53, 0.74}&#10;\color{ncs}&#10;$\forall$&#10;\end{document}"/>
  <p:tag name="IGUANATEXSIZE" val="28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5.49307"/>
  <p:tag name="LATEXADDIN" val="\documentclass{article}&#10;\usepackage{amsmath}&#10;\usepackage{bussproofs}&#10;\usepackage{proof}&#10;\usepackage{xcolor}&#10;\pagestyle{empty}&#10;\begin{document}&#10;\definecolor{ncs}{rgb}{0.0, 0.53, 0.74}&#10;\color{ncs}&#10;$\exists$&#10;\end{document}"/>
  <p:tag name="IGUANATEXSIZE" val="28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9621"/>
  <p:tag name="ORIGINALWIDTH" val="819.6476"/>
  <p:tag name="LATEXADDIN" val="\documentclass{article}&#10;\usepackage{amsmath}&#10;\usepackage{bussproofs}&#10;\usepackage{proof}&#10;\usepackage{xcolor}&#10;\pagestyle{empty}&#10;\begin{document}&#10;\definecolor{ncs}{rgb}{0.0, 0.53, 0.74}&#10;\color{ncs}&#10;$\infer[\texttt{inst}_\forall]{P(c/ x)}{\forall x.P(x)}$&#10;\end{document}"/>
  <p:tag name="IGUANATEXSIZE" val="28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9621"/>
  <p:tag name="ORIGINALWIDTH" val="890.8887"/>
  <p:tag name="LATEXADDIN" val="\documentclass{article}&#10;\usepackage{amsmath}&#10;\usepackage{bussproofs}&#10;\usepackage{proof}&#10;\usepackage{xcolor}&#10;\pagestyle{empty}&#10;\begin{document}&#10;\definecolor{ncs}{rgb}{0.0, 0.53, 0.74}&#10;\color{ncs}&#10;$\infer[\exists\texttt{intro}]{\exists x.P(x)}{P(c)}$&#10;\end{document}"/>
  <p:tag name="IGUANATEXSIZE" val="28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863.892"/>
  <p:tag name="LATEXADDIN" val="\documentclass{article}&#10;\usepackage{amsmath}&#10;\usepackage{bussproofs}&#10;\usepackage{proof}&#10;\usepackage{xcolor}&#10;\pagestyle{empty}&#10;\begin{document}&#10;\definecolor{ncs}{rgb}{0.0, 0.53, 0.74}&#10;\color{ncs}&#10;$p \land \neg p \mapsto \texttt{false}$&#10;\end{document}"/>
  <p:tag name="IGUANATEXSIZE" val="28"/>
  <p:tag name="IGUANATEXCURSOR" val="2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.4874"/>
  <p:tag name="ORIGINALWIDTH" val="735.658"/>
  <p:tag name="LATEXADDIN" val="\documentclass{article}&#10;\usepackage{amsmath}&#10;\usepackage{bussproofs}&#10;\usepackage{proof}&#10;\usepackage{xcolor}&#10;\pagestyle{empty}&#10;\begin{document}&#10;\definecolor{ncs}{rgb}{0.0, 0.53, 0.74}&#10;\color{ncs}&#10;$x \lor y \mapsto y \lor x$&#10;\end{document}"/>
  <p:tag name="IGUANATEXSIZE" val="28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542.1822"/>
  <p:tag name="LATEXADDIN" val="\documentclass{article}&#10;\usepackage{amsmath}&#10;\usepackage{bussproofs}&#10;\usepackage{proof}&#10;\usepackage{xcolor}&#10;\pagestyle{empty}&#10;\begin{document}&#10;\definecolor{ncs}{rgb}{0.0, 0.53, 0.74}&#10;\color{ncs}&#10;$x + 0 \mapsto x$&#10;\end{document}"/>
  <p:tag name="IGUANATEXSIZE" val="28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49.344"/>
  <p:tag name="LATEXADDIN" val="\documentclass{article}&#10;\usepackage{amsmath}&#10;\usepackage{bussproofs}&#10;\usepackage{proof}&#10;\usepackage{xcolor}&#10;\pagestyle{empty}&#10;\begin{document}&#10;\definecolor{ncs}{rgb}{0.0, 0.53, 0.74}&#10;\color{ncs}&#10;$\alpha \to \beta \mapsto \texttt{Bool} \to \texttt{Bool}$&#10;\end{document}"/>
  <p:tag name="IGUANATEXSIZE" val="28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07.237"/>
  <p:tag name="LATEXADDIN" val="\documentclass{article}&#10;\usepackage{amsmath, xcolor}&#10;\definecolor{ncs}{rgb}{0.0, 0.53, 0.74}&#10;\pagestyle{empty}&#10;\begin{document}&#10;$\color{ncs} \texttt{CNF}: (x_1 \lor x_2 \lor ...) \land (y_1 \lor y_2 \lor ...) \land ...$&#10;\end{document}\documentclass{article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7.799"/>
  <p:tag name="LATEXADDIN" val="\documentclass{article}&#10;\usepackage{amsmath}&#10;\usepackage{bussproofs}&#10;\usepackage{proof}&#10;\usepackage{xcolor}&#10;\pagestyle{empty}&#10;\begin{document}&#10;\definecolor{ncs}{rgb}{0.0, 0.53, 0.74}&#10;\color{ncs}&#10;$t[\lambda x.\ u] \mapsto t[c] \land (\forall x.\ c\ x = u)$&#10;\end{document}"/>
  <p:tag name="IGUANATEXSIZE" val="28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6.112"/>
  <p:tag name="LATEXADDIN" val="\documentclass{article}&#10;\usepackage{amsmath}&#10;\usepackage{bussproofs}&#10;\usepackage{proof}&#10;\usepackage{xcolor}&#10;\pagestyle{empty}&#10;\begin{document}&#10;\definecolor{ncs}{rgb}{0.0, 0.53, 0.74}&#10;\color{ncs}&#10;$f\ x\ y \mapsto \texttt{app}\ (f\ x)\ y$&#10;\end{document}"/>
  <p:tag name="IGUANATEXSIZE" val="28"/>
  <p:tag name="IGUANATEXCURSOR" val="2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24032"/>
  <p:tag name="ORIGINALWIDTH" val="843.6446"/>
  <p:tag name="LATEXADDIN" val="\documentclass{article}&#10;\usepackage{amsmath}&#10;\usepackage{bussproofs}&#10;\usepackage{proof}&#10;\usepackage{xcolor}&#10;\pagestyle{empty}&#10;\begin{document}&#10;\definecolor{ncs}{rgb}{0.0, 0.53, 0.74}&#10;\color{ncs}&#10;$\texttt{list\ bool} \mapsto \kappa$&#10;\end{document}"/>
  <p:tag name="IGUANATEXSIZE" val="28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to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leftrightarrow$&#10;\end{document}"/>
  <p:tag name="IGUANATEXSIZE" val="28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leftrightarrow$&#10;\end{document}"/>
  <p:tag name="IGUANATEXSIZE" val="28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to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bussproofs}&#10;\usepackage{proof}&#10;\usepackage{xcolor}&#10;\pagestyle{empty}&#10;\begin{document}&#10;\definecolor{ncs}{rgb}{0.0, 0.53, 0.74}&#10;\color{ncs}&#10;$\to$&#10;\end{document}"/>
  <p:tag name="IGUANATEXSIZE" val="28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18.86"/>
  <p:tag name="LATEXADDIN" val="\documentclass{article}&#10;\usepackage{amsmath, xcolor}&#10;\definecolor{ncs}{rgb}{0.0, 0.53, 0.74}&#10;\pagestyle{empty}&#10;\begin{document}&#10;$\color{ncs} F : (\neg p \land q) \lor \neg q \lor p$&#10;\end{document}"/>
  <p:tag name="IGUANATEXSIZE" val="20"/>
  <p:tag name="IGUANATEXCURSOR" val="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448.819"/>
  <p:tag name="LATEXADDIN" val="\documentclass{article}&#10;\usepackage{amsmath, xcolor}&#10;\definecolor{ncs}{rgb}{0.0, 0.53, 0.74}&#10;\pagestyle{empty}&#10;\begin{document}&#10;$\color{ncs} \neg F : \neg (\neg p \land q) \land \neg\neg q \land \neg p$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1951</Words>
  <Application>Microsoft Office PowerPoint</Application>
  <PresentationFormat>Widescreen</PresentationFormat>
  <Paragraphs>426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Wingdings</vt:lpstr>
      <vt:lpstr>Office Theme</vt:lpstr>
      <vt:lpstr>Automating ITPs Using ATPs</vt:lpstr>
      <vt:lpstr>Introduction</vt:lpstr>
      <vt:lpstr>Motivation</vt:lpstr>
      <vt:lpstr>Technical Preliminaries</vt:lpstr>
      <vt:lpstr>Satisfiability</vt:lpstr>
      <vt:lpstr>Duality of Satisfiability and Validity</vt:lpstr>
      <vt:lpstr>SMT Solvers</vt:lpstr>
      <vt:lpstr>ATPs – SMT Solvers</vt:lpstr>
      <vt:lpstr>Proof Producing SMT Solvers</vt:lpstr>
      <vt:lpstr>Proof Producing SMT Solvers</vt:lpstr>
      <vt:lpstr>Interactive Theorem Provers</vt:lpstr>
      <vt:lpstr>ITPs</vt:lpstr>
      <vt:lpstr>Sledgehammer</vt:lpstr>
      <vt:lpstr>Sledgehammer</vt:lpstr>
      <vt:lpstr>Premise Selection</vt:lpstr>
      <vt:lpstr>Premise Selection</vt:lpstr>
      <vt:lpstr>Translation</vt:lpstr>
      <vt:lpstr>Proof Reconstruction</vt:lpstr>
      <vt:lpstr>SMTCoq</vt:lpstr>
      <vt:lpstr>SMTCoq</vt:lpstr>
      <vt:lpstr>Computational Reflection</vt:lpstr>
      <vt:lpstr>Computational Reflection</vt:lpstr>
      <vt:lpstr>SMTCoq - Checker</vt:lpstr>
      <vt:lpstr>Sledgehammer vs SMTCoq</vt:lpstr>
      <vt:lpstr>Comparison</vt:lpstr>
      <vt:lpstr>Comparison</vt:lpstr>
      <vt:lpstr>Comparison</vt:lpstr>
      <vt:lpstr>Comparison</vt:lpstr>
      <vt:lpstr>Comparison</vt:lpstr>
      <vt:lpstr>Future Work - Abduction</vt:lpstr>
      <vt:lpstr>Future Work - Abduction</vt:lpstr>
      <vt:lpstr>Questions?</vt:lpstr>
      <vt:lpstr>Questions?</vt:lpstr>
      <vt:lpstr>Questions?</vt:lpstr>
      <vt:lpstr>DPLL(T) Architecture</vt:lpstr>
      <vt:lpstr>ATPs – SMT Solvers</vt:lpstr>
      <vt:lpstr>ATPs – SMT Solvers</vt:lpstr>
      <vt:lpstr>ATPs – SMT Solvers</vt:lpstr>
      <vt:lpstr>ATPs – SMT Solvers</vt:lpstr>
      <vt:lpstr>ATPs – SMT Solvers</vt:lpstr>
      <vt:lpstr>ATPs – SMT Solvers</vt:lpstr>
      <vt:lpstr>ATPs – SMT Solvers</vt:lpstr>
      <vt:lpstr>SMT Proof Rules</vt:lpstr>
      <vt:lpstr>Proof Producing SMT Solvers</vt:lpstr>
      <vt:lpstr>Proof Producing SMT Solvers</vt:lpstr>
      <vt:lpstr>Proof Producing SMT Solvers</vt:lpstr>
      <vt:lpstr>Proof Producing SMT Solvers</vt:lpstr>
      <vt:lpstr>Proof Producing SMT Solvers</vt:lpstr>
      <vt:lpstr>HOL -&gt; FOL Translation</vt:lpstr>
      <vt:lpstr>Translation</vt:lpstr>
      <vt:lpstr>Reflection</vt:lpstr>
      <vt:lpstr>Computational Reflection</vt:lpstr>
      <vt:lpstr>SMTCoq</vt:lpstr>
      <vt:lpstr>Duality of Satisfiability and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ITPs Using ATPs</dc:title>
  <dc:creator>arjun viswanathan</dc:creator>
  <cp:lastModifiedBy>arjun viswanathan</cp:lastModifiedBy>
  <cp:revision>134</cp:revision>
  <dcterms:created xsi:type="dcterms:W3CDTF">2020-12-08T22:24:35Z</dcterms:created>
  <dcterms:modified xsi:type="dcterms:W3CDTF">2020-12-14T16:37:51Z</dcterms:modified>
</cp:coreProperties>
</file>